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82C7BE-68BA-4821-B054-4A3F564DE7A8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78A1C2-9108-4C2C-AEEC-5AC011469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2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21B8D-A1C9-4B2D-AAF0-48A6B05E817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B893AF-6DC8-4283-9EAD-B65229A9E7A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C3D23-397D-4002-A8DC-B7C593AB59E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D995D1-E543-433F-82CC-0EEFA0588F6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44244-6081-4816-BE65-E61342F4FAF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7127A-E27E-43A6-A512-5882948BF6B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3444-36D4-4743-A337-9F09653D9EA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4E3F4-CF59-49D8-8D25-607D413BE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E24A-8B8D-4716-A8E5-FEF6DA142A27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8FFD-A5D3-4A43-8AC6-25B88D60E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D032-58D9-4EB3-8909-6BA715667201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C8AC-F604-4093-8297-5C60C9A0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D78A0-18A2-43DB-848C-3565F653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081E1-EF69-4CE5-892C-29016114A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F3BE-5C58-47E2-B582-A37BEAC6047D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F922-BA2C-4996-82AA-EE3E34319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9ACB-AC84-417E-BA7F-033FF6B15EE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9889E-0C91-4609-B471-3A52D66B2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56D5-E22A-4ECD-9BCC-E5B2805FF258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D785F-AB26-4668-952F-52EE7AE1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2609D-EE06-4039-9613-BAC363C7C1E7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A15E-21DF-40E4-96CD-B61A16A0A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DD62-9874-4EF4-BA80-9C35EA616BEF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E39E-581C-4AA4-BBEE-219D85E61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E527-DB97-4111-AC56-C2DA0016D146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8E41D-9355-4950-82F3-AE8383398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1666-F64C-4153-84A4-67AA3F7A2160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84010-319E-4A36-8A47-178C9BBBB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9035C-2669-498B-8C38-934147D079C5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18F50-1D05-4DB9-A1BD-8A0D6BAD3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1608FC-6400-4DBE-A08A-E6DF38EB3182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CBBB4-3847-4C75-BD02-7010773A9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dipeshd.blogspot.com/p/preparation-of-hydrogen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3-x1-Wate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66763"/>
            <a:ext cx="9144000" cy="6135687"/>
          </a:xfrm>
          <a:noFill/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304800" y="0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b="1">
                <a:latin typeface="Tabitha"/>
              </a:rPr>
              <a:t>WATER AND HYDROGEN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609600"/>
            <a:ext cx="75438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>
                <a:latin typeface="+mj-lt"/>
                <a:cs typeface="+mj-cs"/>
              </a:rPr>
              <a:t>Identifying Water</a:t>
            </a:r>
            <a:br>
              <a:rPr lang="en-US" altLang="zh-CN" sz="4400">
                <a:latin typeface="+mj-lt"/>
                <a:cs typeface="+mj-cs"/>
              </a:rPr>
            </a:br>
            <a:endParaRPr lang="en-US" altLang="zh-CN" sz="4400" dirty="0">
              <a:latin typeface="+mj-lt"/>
              <a:cs typeface="+mj-cs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066800" y="1371600"/>
            <a:ext cx="73152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20000"/>
              </a:lnSpc>
            </a:pPr>
            <a:r>
              <a:rPr lang="en-GB" sz="2400" b="1">
                <a:latin typeface="Calibri" pitchFamily="34" charset="0"/>
              </a:rPr>
              <a:t>1. Test with anhydrous copper(II) sulphate </a:t>
            </a:r>
            <a:br>
              <a:rPr lang="en-GB" sz="2400" b="1">
                <a:latin typeface="Calibri" pitchFamily="34" charset="0"/>
              </a:rPr>
            </a:br>
            <a:r>
              <a:rPr lang="en-GB" sz="2400">
                <a:latin typeface="Calibri" pitchFamily="34" charset="0"/>
              </a:rPr>
              <a:t>Water will change the colour of anhydrous copper(II) sulphate from white to </a:t>
            </a:r>
            <a:r>
              <a:rPr lang="en-GB" sz="2400" b="1">
                <a:solidFill>
                  <a:schemeClr val="accent2"/>
                </a:solidFill>
                <a:latin typeface="Calibri" pitchFamily="34" charset="0"/>
              </a:rPr>
              <a:t>blue</a:t>
            </a:r>
            <a:r>
              <a:rPr lang="en-GB" sz="2400">
                <a:latin typeface="Calibri" pitchFamily="34" charset="0"/>
              </a:rPr>
              <a:t>. 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066800" y="3276600"/>
            <a:ext cx="69215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20000"/>
              </a:lnSpc>
            </a:pPr>
            <a:r>
              <a:rPr lang="en-GB" sz="2400" b="1">
                <a:latin typeface="Calibri" pitchFamily="34" charset="0"/>
              </a:rPr>
              <a:t>2. Test with anhydrous cobalt(II) chloride </a:t>
            </a:r>
            <a:r>
              <a:rPr lang="en-GB" sz="2400">
                <a:latin typeface="Calibri" pitchFamily="34" charset="0"/>
              </a:rPr>
              <a:t>Water will change the colour of dry cobalt(II) chloride paper from </a:t>
            </a:r>
            <a:r>
              <a:rPr lang="en-GB" sz="2400" b="1">
                <a:solidFill>
                  <a:schemeClr val="accent2"/>
                </a:solidFill>
                <a:latin typeface="Calibri" pitchFamily="34" charset="0"/>
              </a:rPr>
              <a:t>blue</a:t>
            </a:r>
            <a:r>
              <a:rPr lang="en-GB" sz="2400">
                <a:latin typeface="Calibri" pitchFamily="34" charset="0"/>
              </a:rPr>
              <a:t> to </a:t>
            </a:r>
            <a:r>
              <a:rPr lang="en-GB" sz="2400" b="1">
                <a:solidFill>
                  <a:srgbClr val="FF0000"/>
                </a:solidFill>
                <a:latin typeface="Calibri" pitchFamily="34" charset="0"/>
              </a:rPr>
              <a:t>pink</a:t>
            </a:r>
            <a:r>
              <a:rPr lang="en-GB" sz="2400">
                <a:latin typeface="Calibri" pitchFamily="34" charset="0"/>
              </a:rPr>
              <a:t>. 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9600" y="5162550"/>
            <a:ext cx="8001000" cy="1006475"/>
          </a:xfrm>
          <a:prstGeom prst="rect">
            <a:avLst/>
          </a:prstGeom>
          <a:solidFill>
            <a:schemeClr val="folHlink"/>
          </a:solidFill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b="1">
                <a:latin typeface="Calibri" pitchFamily="34" charset="0"/>
              </a:rPr>
              <a:t>Note that these two tests </a:t>
            </a:r>
            <a:r>
              <a:rPr lang="en-GB" sz="2400" b="1" u="sng">
                <a:latin typeface="Calibri" pitchFamily="34" charset="0"/>
              </a:rPr>
              <a:t>only show the presence of water</a:t>
            </a:r>
            <a:r>
              <a:rPr lang="en-GB" sz="2400" b="1">
                <a:latin typeface="Calibri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GB" sz="2400" b="1">
                <a:latin typeface="Calibri" pitchFamily="34" charset="0"/>
              </a:rPr>
              <a:t>They </a:t>
            </a:r>
            <a:r>
              <a:rPr lang="en-GB" sz="2400" b="1" i="1">
                <a:latin typeface="Calibri" pitchFamily="34" charset="0"/>
              </a:rPr>
              <a:t>cannot</a:t>
            </a:r>
            <a:r>
              <a:rPr lang="en-GB" sz="2400" b="1">
                <a:latin typeface="Calibri" pitchFamily="34" charset="0"/>
              </a:rPr>
              <a:t> be used to test for the purity of water.</a:t>
            </a:r>
            <a:r>
              <a:rPr lang="en-GB" b="1">
                <a:latin typeface="Calibri" pitchFamily="34" charset="0"/>
              </a:rPr>
              <a:t> </a:t>
            </a:r>
            <a:endParaRPr lang="en-US" altLang="zh-CN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066800" y="609600"/>
            <a:ext cx="66294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Combustion results in the formation of both carbon dioxide &amp; water</a:t>
            </a:r>
          </a:p>
          <a:p>
            <a:pPr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When substances burn, reacting with oxygen, the new products formed are called </a:t>
            </a:r>
            <a:r>
              <a:rPr lang="en-GB" sz="2400" i="1">
                <a:latin typeface="Calibri" pitchFamily="34" charset="0"/>
              </a:rPr>
              <a:t>oxides</a:t>
            </a:r>
            <a:endParaRPr lang="en-GB" sz="24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Carbon + Oxygen → </a:t>
            </a:r>
            <a:r>
              <a:rPr lang="en-GB" sz="2400">
                <a:solidFill>
                  <a:srgbClr val="FF0000"/>
                </a:solidFill>
                <a:latin typeface="Calibri" pitchFamily="34" charset="0"/>
              </a:rPr>
              <a:t>Carbon Dioxide</a:t>
            </a:r>
          </a:p>
          <a:p>
            <a:pPr algn="ctr"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Hydrogen + Oxygen → </a:t>
            </a:r>
            <a:r>
              <a:rPr lang="en-GB" sz="2400">
                <a:solidFill>
                  <a:srgbClr val="FF0000"/>
                </a:solidFill>
                <a:latin typeface="Calibri" pitchFamily="34" charset="0"/>
              </a:rPr>
              <a:t>Water</a:t>
            </a:r>
          </a:p>
          <a:p>
            <a:pPr algn="ctr"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Methane (CH</a:t>
            </a:r>
            <a:r>
              <a:rPr lang="en-GB" sz="2400" baseline="-25000">
                <a:latin typeface="Calibri" pitchFamily="34" charset="0"/>
              </a:rPr>
              <a:t>4</a:t>
            </a:r>
            <a:r>
              <a:rPr lang="en-GB" sz="2400">
                <a:latin typeface="Calibri" pitchFamily="34" charset="0"/>
              </a:rPr>
              <a:t>) is often used in cooking (it contains both carbon &amp; hydrogen)</a:t>
            </a:r>
          </a:p>
          <a:p>
            <a:pPr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When it is burnt in oxygen it produces the following products: -</a:t>
            </a:r>
          </a:p>
          <a:p>
            <a:pPr algn="ctr">
              <a:lnSpc>
                <a:spcPct val="90000"/>
              </a:lnSpc>
            </a:pPr>
            <a:endParaRPr lang="en-GB" sz="240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2400">
                <a:latin typeface="Calibri" pitchFamily="34" charset="0"/>
              </a:rPr>
              <a:t>Methane + Oxygen → </a:t>
            </a:r>
            <a:r>
              <a:rPr lang="en-GB" sz="2400">
                <a:solidFill>
                  <a:srgbClr val="FF0000"/>
                </a:solidFill>
                <a:latin typeface="Calibri" pitchFamily="34" charset="0"/>
              </a:rPr>
              <a:t>Carbon Dioxide</a:t>
            </a:r>
            <a:r>
              <a:rPr lang="en-GB" sz="2400">
                <a:latin typeface="Calibri" pitchFamily="34" charset="0"/>
              </a:rPr>
              <a:t> + </a:t>
            </a:r>
            <a:r>
              <a:rPr lang="en-GB" sz="2400">
                <a:solidFill>
                  <a:srgbClr val="FF0000"/>
                </a:solidFill>
                <a:latin typeface="Calibri" pitchFamily="34" charset="0"/>
              </a:rPr>
              <a:t>Wate</a:t>
            </a: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7627938" cy="863600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400" smtClean="0">
                <a:latin typeface="Arial" pitchFamily="34" charset="0"/>
              </a:rPr>
              <a:t>The apparatus below was used to test the products of combustion of a hydrocarbon.</a:t>
            </a:r>
          </a:p>
        </p:txBody>
      </p:sp>
      <p:sp>
        <p:nvSpPr>
          <p:cNvPr id="15363" name="Line 6"/>
          <p:cNvSpPr>
            <a:spLocks noChangeShapeType="1"/>
          </p:cNvSpPr>
          <p:nvPr/>
        </p:nvSpPr>
        <p:spPr bwMode="auto">
          <a:xfrm flipH="1" flipV="1">
            <a:off x="6883400" y="3608388"/>
            <a:ext cx="461963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7345363" y="2727325"/>
            <a:ext cx="273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7670800" y="2419350"/>
            <a:ext cx="1031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000"/>
              <a:t>Suction</a:t>
            </a:r>
          </a:p>
          <a:p>
            <a:r>
              <a:rPr lang="en-GB" sz="2000"/>
              <a:t>pump</a:t>
            </a:r>
            <a:endParaRPr lang="en-GB" sz="2400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933450" y="4179888"/>
            <a:ext cx="22431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000"/>
              <a:t> The hydrocarbon </a:t>
            </a:r>
          </a:p>
          <a:p>
            <a:r>
              <a:rPr lang="en-GB" sz="2000"/>
              <a:t>  is burned here</a:t>
            </a:r>
          </a:p>
          <a:p>
            <a:r>
              <a:rPr lang="en-GB" sz="2000"/>
              <a:t>e.g. candle wax.</a:t>
            </a:r>
            <a:endParaRPr lang="en-GB" sz="2400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2808288" y="2882900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000"/>
              <a:t>ice-</a:t>
            </a:r>
          </a:p>
          <a:p>
            <a:r>
              <a:rPr lang="en-GB" sz="2000"/>
              <a:t>water</a:t>
            </a:r>
            <a:endParaRPr lang="en-GB" sz="2400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535363" y="3551238"/>
            <a:ext cx="33337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746500" y="4397375"/>
            <a:ext cx="3078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000"/>
              <a:t>Liquid collected</a:t>
            </a:r>
          </a:p>
          <a:p>
            <a:r>
              <a:rPr lang="en-GB" sz="2000"/>
              <a:t>can be tested with</a:t>
            </a:r>
          </a:p>
          <a:p>
            <a:r>
              <a:rPr lang="en-GB" sz="2000"/>
              <a:t>anhydrous cobalt chloride</a:t>
            </a:r>
          </a:p>
          <a:p>
            <a:r>
              <a:rPr lang="en-GB" sz="2000"/>
              <a:t>paper. </a:t>
            </a:r>
            <a:r>
              <a:rPr lang="en-GB" sz="2000">
                <a:solidFill>
                  <a:srgbClr val="FF0000"/>
                </a:solidFill>
              </a:rPr>
              <a:t>Turns Pink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6858000" y="4038600"/>
            <a:ext cx="145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000"/>
              <a:t>Lime water</a:t>
            </a:r>
          </a:p>
          <a:p>
            <a:r>
              <a:rPr lang="en-GB" sz="2000">
                <a:solidFill>
                  <a:srgbClr val="FFC000"/>
                </a:solidFill>
              </a:rPr>
              <a:t>Goes Milky</a:t>
            </a:r>
          </a:p>
        </p:txBody>
      </p:sp>
      <p:sp>
        <p:nvSpPr>
          <p:cNvPr id="15371" name="AutoShape 15"/>
          <p:cNvSpPr>
            <a:spLocks noChangeArrowheads="1"/>
          </p:cNvSpPr>
          <p:nvPr/>
        </p:nvSpPr>
        <p:spPr bwMode="auto">
          <a:xfrm>
            <a:off x="3995738" y="3573463"/>
            <a:ext cx="431800" cy="144462"/>
          </a:xfrm>
          <a:prstGeom prst="flowChartPunchedTape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5372" name="Picture 16" descr="prods of c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9135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Line 17"/>
          <p:cNvSpPr>
            <a:spLocks noChangeShapeType="1"/>
          </p:cNvSpPr>
          <p:nvPr/>
        </p:nvSpPr>
        <p:spPr bwMode="auto">
          <a:xfrm flipH="1" flipV="1">
            <a:off x="4211638" y="3644900"/>
            <a:ext cx="215900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 flipH="1" flipV="1">
            <a:off x="6372225" y="3644900"/>
            <a:ext cx="43180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6804025" y="2420938"/>
            <a:ext cx="7921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AutoShape 20"/>
          <p:cNvSpPr>
            <a:spLocks noChangeArrowheads="1"/>
          </p:cNvSpPr>
          <p:nvPr/>
        </p:nvSpPr>
        <p:spPr bwMode="auto">
          <a:xfrm>
            <a:off x="3995738" y="3573463"/>
            <a:ext cx="287337" cy="144462"/>
          </a:xfrm>
          <a:prstGeom prst="flowChartPunchedTape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</a:rPr>
              <a:t> 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12788" y="5373688"/>
            <a:ext cx="7453312" cy="466725"/>
          </a:xfrm>
          <a:prstGeom prst="rect">
            <a:avLst/>
          </a:prstGeom>
          <a:solidFill>
            <a:srgbClr val="000066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400"/>
              <a:t>any hydrocarbon + oxygen  </a:t>
            </a:r>
            <a:r>
              <a:rPr lang="en-GB" sz="2400">
                <a:sym typeface="Monotype Sorts" pitchFamily="2" charset="2"/>
              </a:rPr>
              <a:t> water + carbon dioxide</a:t>
            </a:r>
            <a:endParaRPr lang="en-GB" sz="2400"/>
          </a:p>
        </p:txBody>
      </p:sp>
      <p:graphicFrame>
        <p:nvGraphicFramePr>
          <p:cNvPr id="54334" name="Group 62"/>
          <p:cNvGraphicFramePr>
            <a:graphicFrameLocks noGrp="1"/>
          </p:cNvGraphicFramePr>
          <p:nvPr>
            <p:ph sz="half" idx="2"/>
          </p:nvPr>
        </p:nvGraphicFramePr>
        <p:xfrm>
          <a:off x="323850" y="711200"/>
          <a:ext cx="8640763" cy="4373563"/>
        </p:xfrm>
        <a:graphic>
          <a:graphicData uri="http://schemas.openxmlformats.org/drawingml/2006/table">
            <a:tbl>
              <a:tblPr/>
              <a:tblGrid>
                <a:gridCol w="2374900"/>
                <a:gridCol w="3168650"/>
                <a:gridCol w="3097213"/>
              </a:tblGrid>
              <a:tr h="94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Hydrocarbon fuel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Effect on cobalt chloride paper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Effect on limewater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methane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blue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clear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paraffin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blue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clear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kerosene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blue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clear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coal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blue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clear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candle wax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blue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cs typeface="Arial" charset="0"/>
                        </a:rPr>
                        <a:t>clear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8" name="Line 63"/>
          <p:cNvSpPr>
            <a:spLocks noChangeShapeType="1"/>
          </p:cNvSpPr>
          <p:nvPr/>
        </p:nvSpPr>
        <p:spPr bwMode="auto">
          <a:xfrm>
            <a:off x="3708400" y="191611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Line 64"/>
          <p:cNvSpPr>
            <a:spLocks noChangeShapeType="1"/>
          </p:cNvSpPr>
          <p:nvPr/>
        </p:nvSpPr>
        <p:spPr bwMode="auto">
          <a:xfrm>
            <a:off x="3635375" y="2636838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Line 65"/>
          <p:cNvSpPr>
            <a:spLocks noChangeShapeType="1"/>
          </p:cNvSpPr>
          <p:nvPr/>
        </p:nvSpPr>
        <p:spPr bwMode="auto">
          <a:xfrm>
            <a:off x="3635375" y="3284538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66"/>
          <p:cNvSpPr>
            <a:spLocks noChangeShapeType="1"/>
          </p:cNvSpPr>
          <p:nvPr/>
        </p:nvSpPr>
        <p:spPr bwMode="auto">
          <a:xfrm>
            <a:off x="3635375" y="40052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67"/>
          <p:cNvSpPr>
            <a:spLocks noChangeShapeType="1"/>
          </p:cNvSpPr>
          <p:nvPr/>
        </p:nvSpPr>
        <p:spPr bwMode="auto">
          <a:xfrm>
            <a:off x="3708400" y="46529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68"/>
          <p:cNvSpPr txBox="1">
            <a:spLocks noChangeArrowheads="1"/>
          </p:cNvSpPr>
          <p:nvPr/>
        </p:nvSpPr>
        <p:spPr bwMode="auto">
          <a:xfrm>
            <a:off x="4427538" y="1341438"/>
            <a:ext cx="1296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4500563" y="1700213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99FF"/>
                </a:solidFill>
                <a:latin typeface="Comic Sans MS" pitchFamily="66" charset="0"/>
              </a:rPr>
              <a:t>pink</a:t>
            </a:r>
            <a:endParaRPr lang="en-US">
              <a:solidFill>
                <a:srgbClr val="FF99FF"/>
              </a:solidFill>
              <a:latin typeface="Comic Sans MS" pitchFamily="66" charset="0"/>
            </a:endParaRPr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4572000" y="2349500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99FF"/>
                </a:solidFill>
                <a:latin typeface="Comic Sans MS" pitchFamily="66" charset="0"/>
              </a:rPr>
              <a:t>pink</a:t>
            </a:r>
            <a:endParaRPr lang="en-US">
              <a:solidFill>
                <a:srgbClr val="FF99FF"/>
              </a:solidFill>
              <a:latin typeface="Comic Sans MS" pitchFamily="66" charset="0"/>
            </a:endParaRP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572000" y="306863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99FF"/>
                </a:solidFill>
                <a:latin typeface="Comic Sans MS" pitchFamily="66" charset="0"/>
              </a:rPr>
              <a:t>pink</a:t>
            </a:r>
            <a:endParaRPr lang="en-US">
              <a:solidFill>
                <a:srgbClr val="FF99FF"/>
              </a:solidFill>
              <a:latin typeface="Comic Sans MS" pitchFamily="66" charset="0"/>
            </a:endParaRPr>
          </a:p>
        </p:txBody>
      </p:sp>
      <p:sp>
        <p:nvSpPr>
          <p:cNvPr id="54344" name="Text Box 72"/>
          <p:cNvSpPr txBox="1">
            <a:spLocks noChangeArrowheads="1"/>
          </p:cNvSpPr>
          <p:nvPr/>
        </p:nvSpPr>
        <p:spPr bwMode="auto">
          <a:xfrm>
            <a:off x="4572000" y="371633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99FF"/>
                </a:solidFill>
                <a:latin typeface="Comic Sans MS" pitchFamily="66" charset="0"/>
              </a:rPr>
              <a:t>pink</a:t>
            </a:r>
            <a:endParaRPr lang="en-US">
              <a:solidFill>
                <a:srgbClr val="FF99FF"/>
              </a:solidFill>
              <a:latin typeface="Comic Sans MS" pitchFamily="66" charset="0"/>
            </a:endParaRPr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4572000" y="442277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99FF"/>
                </a:solidFill>
                <a:latin typeface="Comic Sans MS" pitchFamily="66" charset="0"/>
              </a:rPr>
              <a:t>pink</a:t>
            </a:r>
            <a:endParaRPr lang="en-US">
              <a:solidFill>
                <a:srgbClr val="FF99FF"/>
              </a:solidFill>
              <a:latin typeface="Comic Sans MS" pitchFamily="66" charset="0"/>
            </a:endParaRPr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7596188" y="177323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B2B2B2"/>
                </a:solidFill>
                <a:latin typeface="Comic Sans MS" pitchFamily="66" charset="0"/>
              </a:rPr>
              <a:t>cloudy</a:t>
            </a:r>
            <a:endParaRPr lang="en-US">
              <a:solidFill>
                <a:srgbClr val="B2B2B2"/>
              </a:solidFill>
              <a:latin typeface="Comic Sans MS" pitchFamily="66" charset="0"/>
            </a:endParaRPr>
          </a:p>
        </p:txBody>
      </p:sp>
      <p:sp>
        <p:nvSpPr>
          <p:cNvPr id="54347" name="Text Box 75"/>
          <p:cNvSpPr txBox="1">
            <a:spLocks noChangeArrowheads="1"/>
          </p:cNvSpPr>
          <p:nvPr/>
        </p:nvSpPr>
        <p:spPr bwMode="auto">
          <a:xfrm>
            <a:off x="7596188" y="2405063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B2B2B2"/>
                </a:solidFill>
                <a:latin typeface="Comic Sans MS" pitchFamily="66" charset="0"/>
              </a:rPr>
              <a:t>cloudy</a:t>
            </a:r>
            <a:endParaRPr lang="en-US">
              <a:solidFill>
                <a:srgbClr val="B2B2B2"/>
              </a:solidFill>
              <a:latin typeface="Comic Sans MS" pitchFamily="66" charset="0"/>
            </a:endParaRPr>
          </a:p>
        </p:txBody>
      </p:sp>
      <p:sp>
        <p:nvSpPr>
          <p:cNvPr id="54348" name="Text Box 76"/>
          <p:cNvSpPr txBox="1">
            <a:spLocks noChangeArrowheads="1"/>
          </p:cNvSpPr>
          <p:nvPr/>
        </p:nvSpPr>
        <p:spPr bwMode="auto">
          <a:xfrm>
            <a:off x="7667625" y="306863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B2B2B2"/>
                </a:solidFill>
                <a:latin typeface="Comic Sans MS" pitchFamily="66" charset="0"/>
              </a:rPr>
              <a:t>cloudy</a:t>
            </a:r>
            <a:endParaRPr lang="en-US">
              <a:solidFill>
                <a:srgbClr val="B2B2B2"/>
              </a:solidFill>
              <a:latin typeface="Comic Sans MS" pitchFamily="66" charset="0"/>
            </a:endParaRPr>
          </a:p>
        </p:txBody>
      </p: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7667625" y="371633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B2B2B2"/>
                </a:solidFill>
                <a:latin typeface="Comic Sans MS" pitchFamily="66" charset="0"/>
              </a:rPr>
              <a:t>cloudy</a:t>
            </a:r>
            <a:endParaRPr lang="en-US">
              <a:solidFill>
                <a:srgbClr val="B2B2B2"/>
              </a:solidFill>
              <a:latin typeface="Comic Sans MS" pitchFamily="66" charset="0"/>
            </a:endParaRPr>
          </a:p>
        </p:txBody>
      </p:sp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7667625" y="4365625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B2B2B2"/>
                </a:solidFill>
                <a:latin typeface="Comic Sans MS" pitchFamily="66" charset="0"/>
              </a:rPr>
              <a:t>cloudy</a:t>
            </a:r>
            <a:endParaRPr lang="en-US">
              <a:solidFill>
                <a:srgbClr val="B2B2B2"/>
              </a:solidFill>
              <a:latin typeface="Comic Sans MS" pitchFamily="66" charset="0"/>
            </a:endParaRPr>
          </a:p>
        </p:txBody>
      </p:sp>
      <p:sp>
        <p:nvSpPr>
          <p:cNvPr id="16434" name="Line 79"/>
          <p:cNvSpPr>
            <a:spLocks noChangeShapeType="1"/>
          </p:cNvSpPr>
          <p:nvPr/>
        </p:nvSpPr>
        <p:spPr bwMode="auto">
          <a:xfrm>
            <a:off x="6877050" y="1989138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Line 80"/>
          <p:cNvSpPr>
            <a:spLocks noChangeShapeType="1"/>
          </p:cNvSpPr>
          <p:nvPr/>
        </p:nvSpPr>
        <p:spPr bwMode="auto">
          <a:xfrm>
            <a:off x="6877050" y="2636838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Line 81"/>
          <p:cNvSpPr>
            <a:spLocks noChangeShapeType="1"/>
          </p:cNvSpPr>
          <p:nvPr/>
        </p:nvSpPr>
        <p:spPr bwMode="auto">
          <a:xfrm>
            <a:off x="6948488" y="47244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Line 82"/>
          <p:cNvSpPr>
            <a:spLocks noChangeShapeType="1"/>
          </p:cNvSpPr>
          <p:nvPr/>
        </p:nvSpPr>
        <p:spPr bwMode="auto">
          <a:xfrm>
            <a:off x="6877050" y="33575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Line 83"/>
          <p:cNvSpPr>
            <a:spLocks noChangeShapeType="1"/>
          </p:cNvSpPr>
          <p:nvPr/>
        </p:nvSpPr>
        <p:spPr bwMode="auto">
          <a:xfrm>
            <a:off x="6948488" y="40052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0" grpId="0" animBg="1"/>
      <p:bldP spid="54290" grpId="1" animBg="1"/>
      <p:bldP spid="54341" grpId="0"/>
      <p:bldP spid="54342" grpId="0"/>
      <p:bldP spid="54343" grpId="0"/>
      <p:bldP spid="54344" grpId="0"/>
      <p:bldP spid="54345" grpId="0"/>
      <p:bldP spid="54346" grpId="0"/>
      <p:bldP spid="54347" grpId="0"/>
      <p:bldP spid="54348" grpId="0"/>
      <p:bldP spid="54349" grpId="0"/>
      <p:bldP spid="543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20725"/>
          </a:xfrm>
        </p:spPr>
        <p:txBody>
          <a:bodyPr/>
          <a:lstStyle/>
          <a:p>
            <a:pPr algn="l" eaLnBrk="1" hangingPunct="1"/>
            <a:r>
              <a:rPr lang="en-GB" sz="2800" u="sng" smtClean="0"/>
              <a:t>Incomplete Combustion</a:t>
            </a:r>
            <a:endParaRPr lang="en-US" sz="2800" u="sng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836613"/>
            <a:ext cx="828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latin typeface="Calibri" pitchFamily="34" charset="0"/>
              </a:rPr>
              <a:t>When there is not enough oxygen for complete combustion to occur, </a:t>
            </a:r>
            <a:r>
              <a:rPr lang="en-GB" sz="2400">
                <a:solidFill>
                  <a:srgbClr val="FF0000"/>
                </a:solidFill>
                <a:latin typeface="Calibri" pitchFamily="34" charset="0"/>
              </a:rPr>
              <a:t>incomplete combustion</a:t>
            </a:r>
            <a:r>
              <a:rPr lang="en-GB" sz="2400">
                <a:latin typeface="Calibri" pitchFamily="34" charset="0"/>
              </a:rPr>
              <a:t> takes place.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539750" y="4797425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Balance the equations</a:t>
            </a:r>
            <a:endParaRPr lang="en-US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468313" y="2276475"/>
            <a:ext cx="8351837" cy="8651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ahoma" pitchFamily="34" charset="0"/>
              </a:rPr>
              <a:t>methane + oxygen </a:t>
            </a: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3708400" y="27082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4427538" y="2492375"/>
            <a:ext cx="471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carbon monoxide + water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468313" y="3068638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    CH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4</a:t>
            </a:r>
            <a:r>
              <a:rPr lang="en-GB">
                <a:latin typeface="Calibri" pitchFamily="34" charset="0"/>
                <a:cs typeface="Tahoma" pitchFamily="34" charset="0"/>
              </a:rPr>
              <a:t>    +     O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2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3563938" y="3357563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76825" y="3141663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    CO    +     H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2</a:t>
            </a:r>
            <a:r>
              <a:rPr lang="en-GB">
                <a:latin typeface="Calibri" pitchFamily="34" charset="0"/>
                <a:cs typeface="Tahoma" pitchFamily="34" charset="0"/>
              </a:rPr>
              <a:t>O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611188" y="3716338"/>
            <a:ext cx="8351837" cy="8651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ahoma" pitchFamily="34" charset="0"/>
              </a:rPr>
              <a:t>methane + oxygen </a:t>
            </a:r>
          </a:p>
        </p:txBody>
      </p:sp>
      <p:sp>
        <p:nvSpPr>
          <p:cNvPr id="61509" name="Line 69"/>
          <p:cNvSpPr>
            <a:spLocks noChangeShapeType="1"/>
          </p:cNvSpPr>
          <p:nvPr/>
        </p:nvSpPr>
        <p:spPr bwMode="auto">
          <a:xfrm>
            <a:off x="3851275" y="414972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Text Box 70"/>
          <p:cNvSpPr txBox="1">
            <a:spLocks noChangeArrowheads="1"/>
          </p:cNvSpPr>
          <p:nvPr/>
        </p:nvSpPr>
        <p:spPr bwMode="auto">
          <a:xfrm>
            <a:off x="4643438" y="3933825"/>
            <a:ext cx="471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carbon + water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511" name="Text Box 71"/>
          <p:cNvSpPr txBox="1">
            <a:spLocks noChangeArrowheads="1"/>
          </p:cNvSpPr>
          <p:nvPr/>
        </p:nvSpPr>
        <p:spPr bwMode="auto">
          <a:xfrm>
            <a:off x="684213" y="4508500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    CH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4</a:t>
            </a:r>
            <a:r>
              <a:rPr lang="en-GB">
                <a:latin typeface="Calibri" pitchFamily="34" charset="0"/>
                <a:cs typeface="Tahoma" pitchFamily="34" charset="0"/>
              </a:rPr>
              <a:t>    +     O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2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512" name="Text Box 72"/>
          <p:cNvSpPr txBox="1">
            <a:spLocks noChangeArrowheads="1"/>
          </p:cNvSpPr>
          <p:nvPr/>
        </p:nvSpPr>
        <p:spPr bwMode="auto">
          <a:xfrm>
            <a:off x="4787900" y="450850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latin typeface="Calibri" pitchFamily="34" charset="0"/>
                <a:cs typeface="Tahoma" pitchFamily="34" charset="0"/>
              </a:rPr>
              <a:t>    C    +     H</a:t>
            </a:r>
            <a:r>
              <a:rPr lang="en-GB" baseline="-25000">
                <a:latin typeface="Calibri" pitchFamily="34" charset="0"/>
                <a:cs typeface="Tahoma" pitchFamily="34" charset="0"/>
              </a:rPr>
              <a:t>2</a:t>
            </a:r>
            <a:r>
              <a:rPr lang="en-GB">
                <a:latin typeface="Calibri" pitchFamily="34" charset="0"/>
                <a:cs typeface="Tahoma" pitchFamily="34" charset="0"/>
              </a:rPr>
              <a:t>O</a:t>
            </a:r>
            <a:endParaRPr lang="en-US">
              <a:latin typeface="Calibri" pitchFamily="34" charset="0"/>
              <a:cs typeface="Tahoma" pitchFamily="34" charset="0"/>
            </a:endParaRPr>
          </a:p>
        </p:txBody>
      </p:sp>
      <p:sp>
        <p:nvSpPr>
          <p:cNvPr id="61513" name="Line 73"/>
          <p:cNvSpPr>
            <a:spLocks noChangeShapeType="1"/>
          </p:cNvSpPr>
          <p:nvPr/>
        </p:nvSpPr>
        <p:spPr bwMode="auto">
          <a:xfrm>
            <a:off x="3635375" y="4797425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8" grpId="0" animBg="1"/>
      <p:bldP spid="61469" grpId="0" animBg="1"/>
      <p:bldP spid="61470" grpId="0"/>
      <p:bldP spid="61471" grpId="0"/>
      <p:bldP spid="61472" grpId="0" animBg="1"/>
      <p:bldP spid="61473" grpId="0"/>
      <p:bldP spid="61508" grpId="0" animBg="1"/>
      <p:bldP spid="61509" grpId="0" animBg="1"/>
      <p:bldP spid="61510" grpId="0"/>
      <p:bldP spid="61511" grpId="0"/>
      <p:bldP spid="61512" grpId="0"/>
      <p:bldP spid="615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/>
            <a:r>
              <a:rPr lang="en-US" smtClean="0"/>
              <a:t>HYDROGEN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Laboratory Preparation of Hydrogen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434975" y="838200"/>
            <a:ext cx="83280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Hydrogen is prepared in the laboratory by the action of acids on     </a:t>
            </a: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metals. </a:t>
            </a:r>
          </a:p>
          <a:p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Dilute hydrochloric acid containing 1 volume of concentrated acid to </a:t>
            </a: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4 volumes of water, is added to granulated zinc. </a:t>
            </a:r>
          </a:p>
          <a:p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Zinc chloride is formed in solution and the hydrogen that is evolved is </a:t>
            </a: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collected over water in a trough.</a:t>
            </a:r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1285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4419600"/>
            <a:ext cx="8291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hydrogen is very much lighter than air and insoluble it may also be 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collected by downwards displacement of water </a:t>
            </a:r>
          </a:p>
          <a:p>
            <a:pPr eaLnBrk="0" hangingPunct="0"/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4752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mages.tutorvista.com/content/metals/hydrogen-laboratory-preparation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331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381000" y="762000"/>
            <a:ext cx="18473738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b="1" u="sng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Properties</a:t>
            </a:r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Hydrogen is; 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colourless odourless gaseous element, </a:t>
            </a: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sparingly soluble in water and the solubility is not much affected by 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change of temperature, </a:t>
            </a: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Does not support respiration although it is not poisonous. </a:t>
            </a: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hydrogen is breathed mixed with some air for a short time, 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it weakens the voice and raises its pitch,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Forms compounds with a large number of elements. In many cases, 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these compounds are formed by the direct combination of the elements.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Chemically, hydrogen reacts with most elements. 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7863"/>
            <a:ext cx="52959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685800"/>
            <a:ext cx="8104187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010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7675"/>
            <a:ext cx="4572000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90600"/>
            <a:ext cx="728662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61988"/>
            <a:ext cx="72390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73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57200"/>
            <a:ext cx="7107237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7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003399"/>
                </a:solidFill>
              </a:rPr>
              <a:t>Properties of Water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4343400" cy="4648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rgbClr val="003399"/>
                </a:solidFill>
              </a:rPr>
              <a:t>Polar molecule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rgbClr val="003399"/>
                </a:solidFill>
              </a:rPr>
              <a:t>Cohesion and adhesion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rgbClr val="003399"/>
                </a:solidFill>
              </a:rPr>
              <a:t>High specific heat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rgbClr val="003399"/>
                </a:solidFill>
              </a:rPr>
              <a:t>Density – greatest at 4</a:t>
            </a:r>
            <a:r>
              <a:rPr lang="en-US" sz="3600" b="1" baseline="30000">
                <a:solidFill>
                  <a:srgbClr val="003399"/>
                </a:solidFill>
              </a:rPr>
              <a:t>o</a:t>
            </a:r>
            <a:r>
              <a:rPr lang="en-US" sz="3600" b="1">
                <a:solidFill>
                  <a:srgbClr val="003399"/>
                </a:solidFill>
              </a:rPr>
              <a:t>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rgbClr val="003399"/>
                </a:solidFill>
              </a:rPr>
              <a:t>Universal solvent of life</a:t>
            </a:r>
          </a:p>
        </p:txBody>
      </p:sp>
      <p:pic>
        <p:nvPicPr>
          <p:cNvPr id="6153" name="Picture 10" descr="03-00-Earth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619500"/>
            <a:ext cx="3810000" cy="2857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7" name="Picture 5" descr="9Fa_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57338"/>
            <a:ext cx="70818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831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The Romans used lead to make water pipes but didn’t know that lead reacts slowly with water and makes it</a:t>
            </a:r>
            <a:r>
              <a:rPr lang="en-GB" sz="2400">
                <a:latin typeface="Calibri" pitchFamily="34" charset="0"/>
              </a:rPr>
              <a:t> </a:t>
            </a: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poisonous!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673100" y="5157788"/>
            <a:ext cx="8470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Some metals react vigorously with water, some metals react slowly and some do not react at all.</a:t>
            </a:r>
          </a:p>
        </p:txBody>
      </p:sp>
      <p:sp>
        <p:nvSpPr>
          <p:cNvPr id="387080" name="Oval 8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669925" y="5957888"/>
            <a:ext cx="750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What is the best type of metal to use for water pipes?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/>
      <p:bldP spid="387079" grpId="0"/>
      <p:bldP spid="387080" grpId="0" animBg="1"/>
      <p:bldP spid="3870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746125" y="5938838"/>
            <a:ext cx="748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What is the test that a metal hydroxide is produced?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40650" cy="549275"/>
          </a:xfrm>
        </p:spPr>
        <p:txBody>
          <a:bodyPr/>
          <a:lstStyle/>
          <a:p>
            <a:pPr eaLnBrk="1" hangingPunct="1"/>
            <a:r>
              <a:rPr lang="en-GB" sz="3200" smtClean="0"/>
              <a:t>      Metals and water – general equation</a:t>
            </a:r>
            <a:endParaRPr lang="en-US" sz="3200" smtClean="0"/>
          </a:p>
        </p:txBody>
      </p:sp>
      <p:pic>
        <p:nvPicPr>
          <p:cNvPr id="320522" name="Picture 10" descr="K 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8858" b="22145"/>
          <a:stretch>
            <a:fillRect/>
          </a:stretch>
        </p:blipFill>
        <p:spPr bwMode="auto">
          <a:xfrm>
            <a:off x="1203325" y="1558925"/>
            <a:ext cx="30083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23" name="Picture 11" descr="na wa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1073" r="8858" b="11073"/>
          <a:stretch>
            <a:fillRect/>
          </a:stretch>
        </p:blipFill>
        <p:spPr bwMode="auto">
          <a:xfrm>
            <a:off x="4932363" y="1555750"/>
            <a:ext cx="30083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647700" y="700088"/>
            <a:ext cx="831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Potassium and sodium are metals that react vigorously with water even when a small amount of each metal is used. </a:t>
            </a:r>
          </a:p>
        </p:txBody>
      </p:sp>
      <p:sp>
        <p:nvSpPr>
          <p:cNvPr id="320526" name="Oval 14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681038" y="3789363"/>
            <a:ext cx="8091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When a metal </a:t>
            </a:r>
            <a:r>
              <a:rPr lang="en-GB">
                <a:solidFill>
                  <a:srgbClr val="010067"/>
                </a:solidFill>
                <a:latin typeface="Calibri" pitchFamily="34" charset="0"/>
              </a:rPr>
              <a:t>reacts</a:t>
            </a:r>
            <a:r>
              <a:rPr lang="en-GB">
                <a:latin typeface="Calibri" pitchFamily="34" charset="0"/>
              </a:rPr>
              <a:t> </a:t>
            </a: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with water, the products are a metal hydroxide and hydrogen gas. What is the general equation for the reaction of a metal with water?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68313" y="5122863"/>
            <a:ext cx="8380412" cy="649287"/>
            <a:chOff x="295" y="3227"/>
            <a:chExt cx="5279" cy="409"/>
          </a:xfrm>
        </p:grpSpPr>
        <p:sp>
          <p:nvSpPr>
            <p:cNvPr id="8202" name="AutoShape 17"/>
            <p:cNvSpPr>
              <a:spLocks noChangeAspect="1" noChangeArrowheads="1"/>
            </p:cNvSpPr>
            <p:nvPr/>
          </p:nvSpPr>
          <p:spPr bwMode="auto">
            <a:xfrm>
              <a:off x="1451" y="3363"/>
              <a:ext cx="149" cy="136"/>
            </a:xfrm>
            <a:prstGeom prst="plus">
              <a:avLst>
                <a:gd name="adj" fmla="val 36866"/>
              </a:avLst>
            </a:prstGeom>
            <a:solidFill>
              <a:srgbClr val="01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3" name="AutoShape 18"/>
            <p:cNvSpPr>
              <a:spLocks noChangeArrowheads="1"/>
            </p:cNvSpPr>
            <p:nvPr/>
          </p:nvSpPr>
          <p:spPr bwMode="auto">
            <a:xfrm>
              <a:off x="2789" y="3340"/>
              <a:ext cx="272" cy="182"/>
            </a:xfrm>
            <a:prstGeom prst="rightArrow">
              <a:avLst>
                <a:gd name="adj1" fmla="val 39519"/>
                <a:gd name="adj2" fmla="val 71529"/>
              </a:avLst>
            </a:prstGeom>
            <a:solidFill>
              <a:srgbClr val="01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8204" name="AutoShape 19"/>
            <p:cNvSpPr>
              <a:spLocks noChangeArrowheads="1"/>
            </p:cNvSpPr>
            <p:nvPr/>
          </p:nvSpPr>
          <p:spPr bwMode="auto">
            <a:xfrm>
              <a:off x="295" y="3227"/>
              <a:ext cx="1134" cy="40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tIns="82800" anchor="ctr"/>
            <a:lstStyle/>
            <a:p>
              <a:pPr algn="ctr">
                <a:lnSpc>
                  <a:spcPct val="70000"/>
                </a:lnSpc>
              </a:pPr>
              <a:r>
                <a:rPr lang="en-GB" sz="2800" b="1">
                  <a:solidFill>
                    <a:srgbClr val="010067"/>
                  </a:solidFill>
                  <a:latin typeface="Calibri" pitchFamily="34" charset="0"/>
                </a:rPr>
                <a:t>metal</a:t>
              </a:r>
            </a:p>
          </p:txBody>
        </p:sp>
        <p:sp>
          <p:nvSpPr>
            <p:cNvPr id="8205" name="AutoShape 20"/>
            <p:cNvSpPr>
              <a:spLocks noChangeArrowheads="1"/>
            </p:cNvSpPr>
            <p:nvPr/>
          </p:nvSpPr>
          <p:spPr bwMode="auto">
            <a:xfrm>
              <a:off x="1627" y="3227"/>
              <a:ext cx="1134" cy="40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tIns="82800" anchor="ctr"/>
            <a:lstStyle/>
            <a:p>
              <a:pPr algn="ctr">
                <a:lnSpc>
                  <a:spcPct val="70000"/>
                </a:lnSpc>
              </a:pPr>
              <a:r>
                <a:rPr lang="en-GB" sz="2800" b="1">
                  <a:solidFill>
                    <a:srgbClr val="010067"/>
                  </a:solidFill>
                  <a:latin typeface="Calibri" pitchFamily="34" charset="0"/>
                </a:rPr>
                <a:t>water</a:t>
              </a:r>
            </a:p>
          </p:txBody>
        </p:sp>
        <p:sp>
          <p:nvSpPr>
            <p:cNvPr id="8206" name="AutoShape 23"/>
            <p:cNvSpPr>
              <a:spLocks noChangeArrowheads="1"/>
            </p:cNvSpPr>
            <p:nvPr/>
          </p:nvSpPr>
          <p:spPr bwMode="auto">
            <a:xfrm>
              <a:off x="3079" y="3227"/>
              <a:ext cx="1156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lIns="0" tIns="82800" rIns="0" anchor="ctr"/>
            <a:lstStyle/>
            <a:p>
              <a:pPr algn="ctr">
                <a:lnSpc>
                  <a:spcPct val="70000"/>
                </a:lnSpc>
              </a:pPr>
              <a:r>
                <a:rPr lang="en-GB" sz="2800" b="1">
                  <a:solidFill>
                    <a:srgbClr val="010067"/>
                  </a:solidFill>
                  <a:latin typeface="Calibri" pitchFamily="34" charset="0"/>
                </a:rPr>
                <a:t>metal hydroxide</a:t>
              </a:r>
            </a:p>
          </p:txBody>
        </p:sp>
        <p:sp>
          <p:nvSpPr>
            <p:cNvPr id="8207" name="AutoShape 25"/>
            <p:cNvSpPr>
              <a:spLocks noChangeAspect="1" noChangeArrowheads="1"/>
            </p:cNvSpPr>
            <p:nvPr/>
          </p:nvSpPr>
          <p:spPr bwMode="auto">
            <a:xfrm>
              <a:off x="4258" y="3364"/>
              <a:ext cx="149" cy="136"/>
            </a:xfrm>
            <a:prstGeom prst="plus">
              <a:avLst>
                <a:gd name="adj" fmla="val 36866"/>
              </a:avLst>
            </a:prstGeom>
            <a:solidFill>
              <a:srgbClr val="01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8" name="AutoShape 26"/>
            <p:cNvSpPr>
              <a:spLocks noChangeArrowheads="1"/>
            </p:cNvSpPr>
            <p:nvPr/>
          </p:nvSpPr>
          <p:spPr bwMode="auto">
            <a:xfrm>
              <a:off x="4440" y="3228"/>
              <a:ext cx="1134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lIns="0" tIns="82800" rIns="0" anchor="ctr"/>
            <a:lstStyle/>
            <a:p>
              <a:pPr algn="ctr">
                <a:lnSpc>
                  <a:spcPct val="70000"/>
                </a:lnSpc>
              </a:pPr>
              <a:r>
                <a:rPr lang="en-GB" sz="2800" b="1">
                  <a:solidFill>
                    <a:srgbClr val="010067"/>
                  </a:solidFill>
                  <a:latin typeface="Calibri" pitchFamily="34" charset="0"/>
                </a:rPr>
                <a:t>hydrogen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8" grpId="0"/>
      <p:bldP spid="320525" grpId="0"/>
      <p:bldP spid="320526" grpId="0" animBg="1"/>
      <p:bldP spid="3205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7197725" y="1566863"/>
            <a:ext cx="1646238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hydrogen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815138" y="1566863"/>
            <a:ext cx="382587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+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5041900" y="1566863"/>
            <a:ext cx="1773238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lithium hydroxide</a:t>
            </a:r>
          </a:p>
        </p:txBody>
      </p: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728663" y="1566863"/>
            <a:ext cx="4313237" cy="700087"/>
            <a:chOff x="288" y="1104"/>
            <a:chExt cx="2717" cy="441"/>
          </a:xfrm>
        </p:grpSpPr>
        <p:sp>
          <p:nvSpPr>
            <p:cNvPr id="9279" name="Rectangle 8"/>
            <p:cNvSpPr>
              <a:spLocks noChangeArrowheads="1"/>
            </p:cNvSpPr>
            <p:nvPr/>
          </p:nvSpPr>
          <p:spPr bwMode="auto">
            <a:xfrm>
              <a:off x="2735" y="1104"/>
              <a:ext cx="27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1">
                  <a:latin typeface="Calibri" pitchFamily="34" charset="0"/>
                  <a:sym typeface="Monotype Sorts" pitchFamily="2" charset="2"/>
                </a:rPr>
                <a:t></a:t>
              </a:r>
              <a:endParaRPr lang="en-GB" sz="2200" b="1">
                <a:latin typeface="Calibri" pitchFamily="34" charset="0"/>
                <a:sym typeface="Monotype Sorts" pitchFamily="2" charset="2"/>
              </a:endParaRPr>
            </a:p>
          </p:txBody>
        </p:sp>
        <p:grpSp>
          <p:nvGrpSpPr>
            <p:cNvPr id="9280" name="Group 9"/>
            <p:cNvGrpSpPr>
              <a:grpSpLocks/>
            </p:cNvGrpSpPr>
            <p:nvPr/>
          </p:nvGrpSpPr>
          <p:grpSpPr bwMode="auto">
            <a:xfrm>
              <a:off x="288" y="1104"/>
              <a:ext cx="2447" cy="441"/>
              <a:chOff x="288" y="1104"/>
              <a:chExt cx="2447" cy="441"/>
            </a:xfrm>
          </p:grpSpPr>
          <p:sp>
            <p:nvSpPr>
              <p:cNvPr id="9281" name="Rectangle 10"/>
              <p:cNvSpPr>
                <a:spLocks noChangeArrowheads="1"/>
              </p:cNvSpPr>
              <p:nvPr/>
            </p:nvSpPr>
            <p:spPr bwMode="auto">
              <a:xfrm>
                <a:off x="1619" y="1104"/>
                <a:ext cx="1116" cy="441"/>
              </a:xfrm>
              <a:prstGeom prst="rect">
                <a:avLst/>
              </a:prstGeom>
              <a:gradFill rotWithShape="0">
                <a:gsLst>
                  <a:gs pos="0">
                    <a:srgbClr val="00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water</a:t>
                </a:r>
              </a:p>
            </p:txBody>
          </p:sp>
          <p:sp>
            <p:nvSpPr>
              <p:cNvPr id="9282" name="Rectangle 11"/>
              <p:cNvSpPr>
                <a:spLocks noChangeArrowheads="1"/>
              </p:cNvSpPr>
              <p:nvPr/>
            </p:nvSpPr>
            <p:spPr bwMode="auto">
              <a:xfrm>
                <a:off x="1360" y="1104"/>
                <a:ext cx="259" cy="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+</a:t>
                </a:r>
              </a:p>
            </p:txBody>
          </p:sp>
          <p:sp>
            <p:nvSpPr>
              <p:cNvPr id="9283" name="Rectangle 12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072" cy="44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lithium</a:t>
                </a:r>
              </a:p>
            </p:txBody>
          </p:sp>
        </p:grpSp>
      </p:grpSp>
      <p:graphicFrame>
        <p:nvGraphicFramePr>
          <p:cNvPr id="321667" name="Group 131"/>
          <p:cNvGraphicFramePr>
            <a:graphicFrameLocks noGrp="1"/>
          </p:cNvGraphicFramePr>
          <p:nvPr/>
        </p:nvGraphicFramePr>
        <p:xfrm>
          <a:off x="755650" y="2349500"/>
          <a:ext cx="8012113" cy="427038"/>
        </p:xfrm>
        <a:graphic>
          <a:graphicData uri="http://schemas.openxmlformats.org/drawingml/2006/table">
            <a:tbl>
              <a:tblPr/>
              <a:tblGrid>
                <a:gridCol w="1679575"/>
                <a:gridCol w="406400"/>
                <a:gridCol w="1817688"/>
                <a:gridCol w="452437"/>
                <a:gridCol w="1652588"/>
                <a:gridCol w="377825"/>
                <a:gridCol w="16256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2Li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2H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Monotype Sorts" pitchFamily="2" charset="2"/>
                        </a:rPr>
                        <a:t>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Monotype Sorts" pitchFamily="2" charset="2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2LiOH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GB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</a:tr>
            </a:tbl>
          </a:graphicData>
        </a:graphic>
      </p:graphicFrame>
      <p:sp>
        <p:nvSpPr>
          <p:cNvPr id="321564" name="Rectangle 28"/>
          <p:cNvSpPr>
            <a:spLocks noChangeArrowheads="1"/>
          </p:cNvSpPr>
          <p:nvPr/>
        </p:nvSpPr>
        <p:spPr bwMode="auto">
          <a:xfrm>
            <a:off x="7227888" y="3090863"/>
            <a:ext cx="1646237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hydrogen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6845300" y="3090863"/>
            <a:ext cx="382588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+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auto">
          <a:xfrm>
            <a:off x="5072063" y="3090863"/>
            <a:ext cx="1773237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sodium hydroxide</a:t>
            </a:r>
          </a:p>
        </p:txBody>
      </p:sp>
      <p:grpSp>
        <p:nvGrpSpPr>
          <p:cNvPr id="9237" name="Group 31"/>
          <p:cNvGrpSpPr>
            <a:grpSpLocks/>
          </p:cNvGrpSpPr>
          <p:nvPr/>
        </p:nvGrpSpPr>
        <p:grpSpPr bwMode="auto">
          <a:xfrm>
            <a:off x="758825" y="3090863"/>
            <a:ext cx="4313238" cy="700087"/>
            <a:chOff x="288" y="1104"/>
            <a:chExt cx="2717" cy="441"/>
          </a:xfrm>
        </p:grpSpPr>
        <p:sp>
          <p:nvSpPr>
            <p:cNvPr id="9274" name="Rectangle 32"/>
            <p:cNvSpPr>
              <a:spLocks noChangeArrowheads="1"/>
            </p:cNvSpPr>
            <p:nvPr/>
          </p:nvSpPr>
          <p:spPr bwMode="auto">
            <a:xfrm>
              <a:off x="2735" y="1104"/>
              <a:ext cx="27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1">
                  <a:latin typeface="Calibri" pitchFamily="34" charset="0"/>
                  <a:sym typeface="Monotype Sorts" pitchFamily="2" charset="2"/>
                </a:rPr>
                <a:t></a:t>
              </a:r>
              <a:endParaRPr lang="en-GB" sz="2200" b="1">
                <a:latin typeface="Calibri" pitchFamily="34" charset="0"/>
                <a:sym typeface="Monotype Sorts" pitchFamily="2" charset="2"/>
              </a:endParaRPr>
            </a:p>
          </p:txBody>
        </p:sp>
        <p:grpSp>
          <p:nvGrpSpPr>
            <p:cNvPr id="9275" name="Group 33"/>
            <p:cNvGrpSpPr>
              <a:grpSpLocks/>
            </p:cNvGrpSpPr>
            <p:nvPr/>
          </p:nvGrpSpPr>
          <p:grpSpPr bwMode="auto">
            <a:xfrm>
              <a:off x="288" y="1104"/>
              <a:ext cx="2447" cy="441"/>
              <a:chOff x="288" y="1104"/>
              <a:chExt cx="2447" cy="441"/>
            </a:xfrm>
          </p:grpSpPr>
          <p:sp>
            <p:nvSpPr>
              <p:cNvPr id="9276" name="Rectangle 34"/>
              <p:cNvSpPr>
                <a:spLocks noChangeArrowheads="1"/>
              </p:cNvSpPr>
              <p:nvPr/>
            </p:nvSpPr>
            <p:spPr bwMode="auto">
              <a:xfrm>
                <a:off x="1619" y="1104"/>
                <a:ext cx="1116" cy="441"/>
              </a:xfrm>
              <a:prstGeom prst="rect">
                <a:avLst/>
              </a:prstGeom>
              <a:gradFill rotWithShape="0">
                <a:gsLst>
                  <a:gs pos="0">
                    <a:srgbClr val="00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water</a:t>
                </a:r>
              </a:p>
            </p:txBody>
          </p:sp>
          <p:sp>
            <p:nvSpPr>
              <p:cNvPr id="9277" name="Rectangle 35"/>
              <p:cNvSpPr>
                <a:spLocks noChangeArrowheads="1"/>
              </p:cNvSpPr>
              <p:nvPr/>
            </p:nvSpPr>
            <p:spPr bwMode="auto">
              <a:xfrm>
                <a:off x="1360" y="1104"/>
                <a:ext cx="259" cy="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+</a:t>
                </a:r>
              </a:p>
            </p:txBody>
          </p:sp>
          <p:sp>
            <p:nvSpPr>
              <p:cNvPr id="9278" name="Rectangle 36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072" cy="44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sodium</a:t>
                </a:r>
              </a:p>
            </p:txBody>
          </p:sp>
        </p:grpSp>
      </p:grpSp>
      <p:graphicFrame>
        <p:nvGraphicFramePr>
          <p:cNvPr id="321693" name="Group 157"/>
          <p:cNvGraphicFramePr>
            <a:graphicFrameLocks noGrp="1"/>
          </p:cNvGraphicFramePr>
          <p:nvPr/>
        </p:nvGraphicFramePr>
        <p:xfrm>
          <a:off x="755650" y="3933825"/>
          <a:ext cx="8042275" cy="427038"/>
        </p:xfrm>
        <a:graphic>
          <a:graphicData uri="http://schemas.openxmlformats.org/drawingml/2006/table">
            <a:tbl>
              <a:tblPr/>
              <a:tblGrid>
                <a:gridCol w="1685925"/>
                <a:gridCol w="407988"/>
                <a:gridCol w="1825625"/>
                <a:gridCol w="452437"/>
                <a:gridCol w="1660525"/>
                <a:gridCol w="377825"/>
                <a:gridCol w="163195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2Na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2H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Monotype Sorts" pitchFamily="2" charset="2"/>
                        </a:rPr>
                        <a:t>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Monotype Sorts" pitchFamily="2" charset="2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2NaOH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GB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</a:tr>
            </a:tbl>
          </a:graphicData>
        </a:graphic>
      </p:graphicFrame>
      <p:sp>
        <p:nvSpPr>
          <p:cNvPr id="321588" name="Rectangle 52"/>
          <p:cNvSpPr>
            <a:spLocks noChangeArrowheads="1"/>
          </p:cNvSpPr>
          <p:nvPr/>
        </p:nvSpPr>
        <p:spPr bwMode="auto">
          <a:xfrm>
            <a:off x="7227888" y="4767263"/>
            <a:ext cx="1646237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hydrogen</a:t>
            </a:r>
          </a:p>
        </p:txBody>
      </p:sp>
      <p:sp>
        <p:nvSpPr>
          <p:cNvPr id="321589" name="Rectangle 53"/>
          <p:cNvSpPr>
            <a:spLocks noChangeArrowheads="1"/>
          </p:cNvSpPr>
          <p:nvPr/>
        </p:nvSpPr>
        <p:spPr bwMode="auto">
          <a:xfrm>
            <a:off x="6845300" y="4767263"/>
            <a:ext cx="382588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+</a:t>
            </a:r>
          </a:p>
        </p:txBody>
      </p:sp>
      <p:sp>
        <p:nvSpPr>
          <p:cNvPr id="321590" name="Rectangle 54"/>
          <p:cNvSpPr>
            <a:spLocks noChangeArrowheads="1"/>
          </p:cNvSpPr>
          <p:nvPr/>
        </p:nvSpPr>
        <p:spPr bwMode="auto">
          <a:xfrm>
            <a:off x="5072063" y="4767263"/>
            <a:ext cx="1773237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2200" b="1">
                <a:latin typeface="Calibri" pitchFamily="34" charset="0"/>
              </a:rPr>
              <a:t>potassium hydroxide</a:t>
            </a:r>
          </a:p>
        </p:txBody>
      </p:sp>
      <p:grpSp>
        <p:nvGrpSpPr>
          <p:cNvPr id="9253" name="Group 55"/>
          <p:cNvGrpSpPr>
            <a:grpSpLocks/>
          </p:cNvGrpSpPr>
          <p:nvPr/>
        </p:nvGrpSpPr>
        <p:grpSpPr bwMode="auto">
          <a:xfrm>
            <a:off x="758825" y="4767263"/>
            <a:ext cx="4313238" cy="700087"/>
            <a:chOff x="288" y="1104"/>
            <a:chExt cx="2717" cy="441"/>
          </a:xfrm>
        </p:grpSpPr>
        <p:sp>
          <p:nvSpPr>
            <p:cNvPr id="9269" name="Rectangle 56"/>
            <p:cNvSpPr>
              <a:spLocks noChangeArrowheads="1"/>
            </p:cNvSpPr>
            <p:nvPr/>
          </p:nvSpPr>
          <p:spPr bwMode="auto">
            <a:xfrm>
              <a:off x="2735" y="1104"/>
              <a:ext cx="27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1">
                  <a:latin typeface="Calibri" pitchFamily="34" charset="0"/>
                  <a:sym typeface="Monotype Sorts" pitchFamily="2" charset="2"/>
                </a:rPr>
                <a:t></a:t>
              </a:r>
              <a:endParaRPr lang="en-GB" sz="2200" b="1">
                <a:latin typeface="Calibri" pitchFamily="34" charset="0"/>
                <a:sym typeface="Monotype Sorts" pitchFamily="2" charset="2"/>
              </a:endParaRPr>
            </a:p>
          </p:txBody>
        </p:sp>
        <p:grpSp>
          <p:nvGrpSpPr>
            <p:cNvPr id="9270" name="Group 57"/>
            <p:cNvGrpSpPr>
              <a:grpSpLocks/>
            </p:cNvGrpSpPr>
            <p:nvPr/>
          </p:nvGrpSpPr>
          <p:grpSpPr bwMode="auto">
            <a:xfrm>
              <a:off x="288" y="1104"/>
              <a:ext cx="2447" cy="441"/>
              <a:chOff x="288" y="1104"/>
              <a:chExt cx="2447" cy="441"/>
            </a:xfrm>
          </p:grpSpPr>
          <p:sp>
            <p:nvSpPr>
              <p:cNvPr id="9271" name="Rectangle 58"/>
              <p:cNvSpPr>
                <a:spLocks noChangeArrowheads="1"/>
              </p:cNvSpPr>
              <p:nvPr/>
            </p:nvSpPr>
            <p:spPr bwMode="auto">
              <a:xfrm>
                <a:off x="1619" y="1104"/>
                <a:ext cx="1116" cy="441"/>
              </a:xfrm>
              <a:prstGeom prst="rect">
                <a:avLst/>
              </a:prstGeom>
              <a:gradFill rotWithShape="0">
                <a:gsLst>
                  <a:gs pos="0">
                    <a:srgbClr val="00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water</a:t>
                </a:r>
              </a:p>
            </p:txBody>
          </p:sp>
          <p:sp>
            <p:nvSpPr>
              <p:cNvPr id="9272" name="Rectangle 59"/>
              <p:cNvSpPr>
                <a:spLocks noChangeArrowheads="1"/>
              </p:cNvSpPr>
              <p:nvPr/>
            </p:nvSpPr>
            <p:spPr bwMode="auto">
              <a:xfrm>
                <a:off x="1360" y="1104"/>
                <a:ext cx="259" cy="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+</a:t>
                </a:r>
              </a:p>
            </p:txBody>
          </p:sp>
          <p:sp>
            <p:nvSpPr>
              <p:cNvPr id="9273" name="Rectangle 60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072" cy="44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GB" sz="2200" b="1">
                    <a:latin typeface="Calibri" pitchFamily="34" charset="0"/>
                  </a:rPr>
                  <a:t>potassium</a:t>
                </a:r>
              </a:p>
            </p:txBody>
          </p:sp>
        </p:grpSp>
      </p:grpSp>
      <p:graphicFrame>
        <p:nvGraphicFramePr>
          <p:cNvPr id="321719" name="Group 183"/>
          <p:cNvGraphicFramePr>
            <a:graphicFrameLocks noGrp="1"/>
          </p:cNvGraphicFramePr>
          <p:nvPr/>
        </p:nvGraphicFramePr>
        <p:xfrm>
          <a:off x="682625" y="5605463"/>
          <a:ext cx="8115300" cy="427037"/>
        </p:xfrm>
        <a:graphic>
          <a:graphicData uri="http://schemas.openxmlformats.org/drawingml/2006/table">
            <a:tbl>
              <a:tblPr/>
              <a:tblGrid>
                <a:gridCol w="1701800"/>
                <a:gridCol w="411163"/>
                <a:gridCol w="1841500"/>
                <a:gridCol w="457200"/>
                <a:gridCol w="1674812"/>
                <a:gridCol w="382588"/>
                <a:gridCol w="1646237"/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2K</a:t>
                      </a:r>
                    </a:p>
                  </a:txBody>
                  <a:tcPr marT="45754" marB="45754" horzOverflow="overflow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2H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Monotype Sorts" pitchFamily="2" charset="2"/>
                        </a:rPr>
                        <a:t></a:t>
                      </a:r>
                      <a:endParaRPr kumimoji="0" lang="en-GB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Monotype Sorts" pitchFamily="2" charset="2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2KOH</a:t>
                      </a:r>
                      <a:endParaRPr kumimoji="0" lang="en-GB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GB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</a:tcPr>
                </a:tc>
              </a:tr>
            </a:tbl>
          </a:graphicData>
        </a:graphic>
      </p:graphicFrame>
      <p:sp>
        <p:nvSpPr>
          <p:cNvPr id="321623" name="Oval 87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267" name="Text Box 89"/>
          <p:cNvSpPr txBox="1">
            <a:spLocks noChangeArrowheads="1"/>
          </p:cNvSpPr>
          <p:nvPr/>
        </p:nvSpPr>
        <p:spPr bwMode="auto">
          <a:xfrm>
            <a:off x="790575" y="1143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What are the products when each metal reacts with </a:t>
            </a:r>
            <a:r>
              <a:rPr lang="en-GB" sz="2400" b="1">
                <a:solidFill>
                  <a:srgbClr val="010066"/>
                </a:solidFill>
                <a:latin typeface="Calibri" pitchFamily="34" charset="0"/>
              </a:rPr>
              <a:t>water</a:t>
            </a: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321720" name="Text Box 184"/>
          <p:cNvSpPr txBox="1">
            <a:spLocks noChangeArrowheads="1"/>
          </p:cNvSpPr>
          <p:nvPr/>
        </p:nvSpPr>
        <p:spPr bwMode="auto">
          <a:xfrm>
            <a:off x="790575" y="6858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What is the balanced symbol equation for each reaction?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32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2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 autoUpdateAnimBg="0"/>
      <p:bldP spid="321541" grpId="0" animBg="1" autoUpdateAnimBg="0"/>
      <p:bldP spid="321542" grpId="0" build="p" autoUpdateAnimBg="0"/>
      <p:bldP spid="321564" grpId="0" build="p" autoUpdateAnimBg="0"/>
      <p:bldP spid="321565" grpId="0" animBg="1" autoUpdateAnimBg="0"/>
      <p:bldP spid="321566" grpId="0" build="p" autoUpdateAnimBg="0"/>
      <p:bldP spid="321588" grpId="0" build="p" autoUpdateAnimBg="0"/>
      <p:bldP spid="321589" grpId="0" animBg="1" autoUpdateAnimBg="0"/>
      <p:bldP spid="321590" grpId="0" build="p" autoUpdateAnimBg="0"/>
      <p:bldP spid="3217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08" name="Oval 20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630238" y="69215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James investigated </a:t>
            </a:r>
            <a:r>
              <a:rPr lang="en-GB" sz="2400" b="1">
                <a:solidFill>
                  <a:srgbClr val="010066"/>
                </a:solidFill>
                <a:latin typeface="Calibri" pitchFamily="34" charset="0"/>
              </a:rPr>
              <a:t>how reactive</a:t>
            </a: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 some metals are when they react with water and made these observations.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71550" y="1585913"/>
            <a:ext cx="7762875" cy="3965575"/>
            <a:chOff x="612" y="999"/>
            <a:chExt cx="4890" cy="2498"/>
          </a:xfrm>
        </p:grpSpPr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2106" y="2814"/>
              <a:ext cx="3393" cy="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200">
                  <a:solidFill>
                    <a:srgbClr val="010066"/>
                  </a:solidFill>
                  <a:latin typeface="Comic Sans MS" pitchFamily="66" charset="0"/>
                </a:rPr>
                <a:t>Potassium immediately produces a lilac flame as it skims around the surface making a fizzing noise.</a:t>
              </a:r>
              <a:r>
                <a:rPr lang="en-US" sz="2400">
                  <a:solidFill>
                    <a:srgbClr val="010066"/>
                  </a:solidFill>
                  <a:latin typeface="Comic Sans MS" pitchFamily="66" charset="0"/>
                </a:rPr>
                <a:t> </a:t>
              </a:r>
              <a:endParaRPr lang="en-GB" sz="2400">
                <a:solidFill>
                  <a:srgbClr val="010066"/>
                </a:solidFill>
                <a:latin typeface="Comic Sans MS" pitchFamily="66" charset="0"/>
              </a:endParaRPr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612" y="2794"/>
              <a:ext cx="1455" cy="70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potassium</a:t>
              </a:r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2106" y="1957"/>
              <a:ext cx="3393" cy="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200">
                  <a:solidFill>
                    <a:srgbClr val="010066"/>
                  </a:solidFill>
                  <a:latin typeface="Comic Sans MS" pitchFamily="66" charset="0"/>
                </a:rPr>
                <a:t>The sodium melts and skims over the surface producing a stream of small bubbles. Sometimes a yellow-orange flame appeared.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612" y="1928"/>
              <a:ext cx="1455" cy="86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sodium</a:t>
              </a: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2109" y="1303"/>
              <a:ext cx="3393" cy="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200">
                  <a:solidFill>
                    <a:srgbClr val="010066"/>
                  </a:solidFill>
                  <a:latin typeface="Comic Sans MS" pitchFamily="66" charset="0"/>
                </a:rPr>
                <a:t>Bubbles of gas are given off quite quickly. When tested with universal indicator the water is now alkaline.</a:t>
              </a:r>
              <a:endParaRPr lang="en-GB" sz="2200">
                <a:solidFill>
                  <a:srgbClr val="010066"/>
                </a:solidFill>
                <a:latin typeface="Comic Sans MS" pitchFamily="66" charset="0"/>
              </a:endParaRP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612" y="1277"/>
              <a:ext cx="1455" cy="65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lithium</a:t>
              </a:r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612" y="1014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612" y="1933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612" y="279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612" y="3482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612" y="1017"/>
              <a:ext cx="0" cy="2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067" y="1014"/>
              <a:ext cx="0" cy="2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5460" y="1008"/>
              <a:ext cx="0" cy="24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40"/>
            <p:cNvSpPr>
              <a:spLocks noChangeShapeType="1"/>
            </p:cNvSpPr>
            <p:nvPr/>
          </p:nvSpPr>
          <p:spPr bwMode="auto">
            <a:xfrm>
              <a:off x="616" y="128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Text Box 41"/>
            <p:cNvSpPr txBox="1">
              <a:spLocks noChangeArrowheads="1"/>
            </p:cNvSpPr>
            <p:nvPr/>
          </p:nvSpPr>
          <p:spPr bwMode="auto">
            <a:xfrm>
              <a:off x="657" y="999"/>
              <a:ext cx="39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sz="2600" b="1">
                  <a:solidFill>
                    <a:srgbClr val="FF6600"/>
                  </a:solidFill>
                  <a:latin typeface="Calibri" pitchFamily="34" charset="0"/>
                </a:rPr>
                <a:t>Metal                    Reaction with water</a:t>
              </a:r>
            </a:p>
          </p:txBody>
        </p:sp>
      </p:grpSp>
      <p:sp>
        <p:nvSpPr>
          <p:cNvPr id="319530" name="Text Box 42"/>
          <p:cNvSpPr txBox="1">
            <a:spLocks noChangeArrowheads="1"/>
          </p:cNvSpPr>
          <p:nvPr/>
        </p:nvSpPr>
        <p:spPr bwMode="auto">
          <a:xfrm>
            <a:off x="657225" y="5573713"/>
            <a:ext cx="803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Which of these metals is the </a:t>
            </a:r>
            <a:r>
              <a:rPr lang="en-GB" sz="2400" b="1">
                <a:solidFill>
                  <a:srgbClr val="010067"/>
                </a:solidFill>
                <a:latin typeface="Calibri" pitchFamily="34" charset="0"/>
              </a:rPr>
              <a:t>most reactive</a:t>
            </a: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 with water?</a:t>
            </a:r>
          </a:p>
        </p:txBody>
      </p:sp>
      <p:sp>
        <p:nvSpPr>
          <p:cNvPr id="319531" name="Text Box 43"/>
          <p:cNvSpPr txBox="1">
            <a:spLocks noChangeArrowheads="1"/>
          </p:cNvSpPr>
          <p:nvPr/>
        </p:nvSpPr>
        <p:spPr bwMode="auto">
          <a:xfrm>
            <a:off x="754063" y="5940425"/>
            <a:ext cx="763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Which of these metals </a:t>
            </a:r>
            <a:r>
              <a:rPr lang="en-GB">
                <a:solidFill>
                  <a:srgbClr val="010067"/>
                </a:solidFill>
                <a:latin typeface="Calibri" pitchFamily="34" charset="0"/>
              </a:rPr>
              <a:t>is the </a:t>
            </a:r>
            <a:r>
              <a:rPr lang="en-GB" b="1">
                <a:solidFill>
                  <a:srgbClr val="010067"/>
                </a:solidFill>
                <a:latin typeface="Calibri" pitchFamily="34" charset="0"/>
              </a:rPr>
              <a:t>least reactive</a:t>
            </a:r>
            <a:r>
              <a:rPr lang="en-GB">
                <a:latin typeface="Calibri" pitchFamily="34" charset="0"/>
              </a:rPr>
              <a:t> </a:t>
            </a: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with water?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8" grpId="0" animBg="1"/>
      <p:bldP spid="319510" grpId="0"/>
      <p:bldP spid="319530" grpId="0"/>
      <p:bldP spid="3195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647700" y="4800600"/>
            <a:ext cx="82740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Copper is used in plumbing and silver and gold in jewellery. 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Why are these </a:t>
            </a:r>
            <a:r>
              <a:rPr lang="en-GB" sz="2400" b="1">
                <a:solidFill>
                  <a:srgbClr val="010067"/>
                </a:solidFill>
                <a:latin typeface="Calibri" pitchFamily="34" charset="0"/>
              </a:rPr>
              <a:t>unreactive</a:t>
            </a:r>
            <a:r>
              <a:rPr lang="en-GB" sz="2400">
                <a:solidFill>
                  <a:srgbClr val="010067"/>
                </a:solidFill>
                <a:latin typeface="Calibri" pitchFamily="34" charset="0"/>
              </a:rPr>
              <a:t> metals suitable for such uses?</a:t>
            </a:r>
          </a:p>
        </p:txBody>
      </p:sp>
      <p:sp>
        <p:nvSpPr>
          <p:cNvPr id="322584" name="Oval 24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611188" y="692150"/>
            <a:ext cx="8532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James investigated </a:t>
            </a:r>
            <a:r>
              <a:rPr lang="en-GB" sz="2400" b="1">
                <a:solidFill>
                  <a:srgbClr val="010066"/>
                </a:solidFill>
                <a:latin typeface="Calibri" pitchFamily="34" charset="0"/>
              </a:rPr>
              <a:t>how reactive</a:t>
            </a:r>
            <a:r>
              <a:rPr lang="en-GB" sz="2400">
                <a:solidFill>
                  <a:srgbClr val="010066"/>
                </a:solidFill>
                <a:latin typeface="Calibri" pitchFamily="34" charset="0"/>
              </a:rPr>
              <a:t> other metals are with water and made these observations.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81075" y="1585913"/>
            <a:ext cx="7743825" cy="2995612"/>
            <a:chOff x="618" y="999"/>
            <a:chExt cx="4878" cy="1887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2103" y="2150"/>
              <a:ext cx="3393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2200">
                  <a:solidFill>
                    <a:srgbClr val="010066"/>
                  </a:solidFill>
                  <a:latin typeface="Comic Sans MS" pitchFamily="66" charset="0"/>
                </a:rPr>
                <a:t>No reaction.</a:t>
              </a:r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625" y="2138"/>
              <a:ext cx="1439" cy="39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silver</a:t>
              </a: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103" y="1766"/>
              <a:ext cx="3393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200">
                  <a:solidFill>
                    <a:srgbClr val="010066"/>
                  </a:solidFill>
                  <a:latin typeface="Comic Sans MS" pitchFamily="66" charset="0"/>
                </a:rPr>
                <a:t>No reaction.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618" y="1766"/>
              <a:ext cx="1446" cy="3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copper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2118" y="1286"/>
              <a:ext cx="2757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200">
                  <a:solidFill>
                    <a:srgbClr val="010066"/>
                  </a:solidFill>
                  <a:latin typeface="Comic Sans MS" pitchFamily="66" charset="0"/>
                </a:rPr>
                <a:t>Reacts slowly with cold water but reacts quickly with steam.</a:t>
              </a:r>
              <a:endParaRPr lang="en-GB" sz="2200">
                <a:solidFill>
                  <a:srgbClr val="010066"/>
                </a:solidFill>
                <a:latin typeface="Comic Sans MS" pitchFamily="66" charset="0"/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618" y="1286"/>
              <a:ext cx="1455" cy="4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magnesium</a:t>
              </a: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103" y="2486"/>
              <a:ext cx="3393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2200">
                  <a:solidFill>
                    <a:srgbClr val="010066"/>
                  </a:solidFill>
                  <a:latin typeface="Comic Sans MS" pitchFamily="66" charset="0"/>
                </a:rPr>
                <a:t>No reaction.</a:t>
              </a: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618" y="2502"/>
              <a:ext cx="1455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GB" sz="2800" b="1">
                  <a:solidFill>
                    <a:srgbClr val="010066"/>
                  </a:solidFill>
                  <a:latin typeface="Calibri" pitchFamily="34" charset="0"/>
                </a:rPr>
                <a:t>gold</a:t>
              </a:r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2058" y="1019"/>
              <a:ext cx="15" cy="1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618" y="1019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>
              <a:off x="618" y="176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618" y="2134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>
              <a:off x="5466" y="1019"/>
              <a:ext cx="0" cy="18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618" y="2502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1"/>
            <p:cNvSpPr>
              <a:spLocks noChangeShapeType="1"/>
            </p:cNvSpPr>
            <p:nvPr/>
          </p:nvSpPr>
          <p:spPr bwMode="auto">
            <a:xfrm>
              <a:off x="618" y="2870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>
              <a:off x="618" y="1019"/>
              <a:ext cx="0" cy="18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43"/>
            <p:cNvSpPr>
              <a:spLocks noChangeShapeType="1"/>
            </p:cNvSpPr>
            <p:nvPr/>
          </p:nvSpPr>
          <p:spPr bwMode="auto">
            <a:xfrm>
              <a:off x="623" y="1291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Text Box 45"/>
            <p:cNvSpPr txBox="1">
              <a:spLocks noChangeArrowheads="1"/>
            </p:cNvSpPr>
            <p:nvPr/>
          </p:nvSpPr>
          <p:spPr bwMode="auto">
            <a:xfrm>
              <a:off x="657" y="999"/>
              <a:ext cx="39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sz="2600" b="1">
                  <a:solidFill>
                    <a:srgbClr val="FF6600"/>
                  </a:solidFill>
                  <a:latin typeface="Calibri" pitchFamily="34" charset="0"/>
                </a:rPr>
                <a:t>Metal                       Reaction with water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0" grpId="0" build="p"/>
      <p:bldP spid="322584" grpId="0" animBg="1"/>
      <p:bldP spid="3225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>
            <p:ph type="body" idx="1"/>
          </p:nvPr>
        </p:nvSpPr>
        <p:spPr>
          <a:xfrm>
            <a:off x="628650" y="711200"/>
            <a:ext cx="9118600" cy="1352550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2400" smtClean="0">
                <a:solidFill>
                  <a:srgbClr val="010067"/>
                </a:solidFill>
                <a:ea typeface="MS Mincho" pitchFamily="49" charset="-128"/>
              </a:rPr>
              <a:t>Put the following metals in order of reactivity based on their reaction with water, starting with the most reactive: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copper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gold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magnesium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lithium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potassium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silver</a:t>
            </a:r>
            <a:r>
              <a:rPr lang="en-GB" sz="2000" smtClean="0">
                <a:solidFill>
                  <a:srgbClr val="010067"/>
                </a:solidFill>
                <a:ea typeface="MS Mincho" pitchFamily="49" charset="-128"/>
              </a:rPr>
              <a:t>,</a:t>
            </a:r>
            <a:r>
              <a:rPr lang="en-GB" sz="1000" smtClean="0">
                <a:solidFill>
                  <a:srgbClr val="010067"/>
                </a:solidFill>
                <a:ea typeface="MS Mincho" pitchFamily="49" charset="-128"/>
              </a:rPr>
              <a:t> </a:t>
            </a:r>
            <a:r>
              <a:rPr lang="en-GB" sz="2400" b="1" smtClean="0">
                <a:solidFill>
                  <a:srgbClr val="010067"/>
                </a:solidFill>
                <a:ea typeface="MS Mincho" pitchFamily="49" charset="-128"/>
              </a:rPr>
              <a:t>sodium</a:t>
            </a:r>
            <a:r>
              <a:rPr lang="en-GB" sz="1200" b="1" smtClean="0">
                <a:solidFill>
                  <a:srgbClr val="010067"/>
                </a:solidFill>
                <a:ea typeface="MS Mincho" pitchFamily="49" charset="-128"/>
              </a:rPr>
              <a:t>.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3292475" y="2286000"/>
            <a:ext cx="2492375" cy="528638"/>
          </a:xfrm>
          <a:prstGeom prst="rect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010066"/>
                </a:solidFill>
                <a:latin typeface="Calibri" pitchFamily="34" charset="0"/>
              </a:rPr>
              <a:t>potassium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3292475" y="3128963"/>
            <a:ext cx="2492375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010066"/>
                </a:solidFill>
                <a:latin typeface="Calibri" pitchFamily="34" charset="0"/>
              </a:rPr>
              <a:t>sodium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3292475" y="3973513"/>
            <a:ext cx="2492375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010066"/>
                </a:solidFill>
                <a:latin typeface="Calibri" pitchFamily="34" charset="0"/>
              </a:rPr>
              <a:t>lithium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3292475" y="4816475"/>
            <a:ext cx="2492375" cy="528638"/>
          </a:xfrm>
          <a:prstGeom prst="rect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010066"/>
                </a:solidFill>
                <a:latin typeface="Calibri" pitchFamily="34" charset="0"/>
              </a:rPr>
              <a:t>magnesium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2628900" y="5661025"/>
            <a:ext cx="3887788" cy="528638"/>
          </a:xfrm>
          <a:prstGeom prst="rect">
            <a:avLst/>
          </a:prstGeom>
          <a:solidFill>
            <a:srgbClr val="FFCC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800" b="1">
                <a:solidFill>
                  <a:srgbClr val="010066"/>
                </a:solidFill>
                <a:latin typeface="Calibri" pitchFamily="34" charset="0"/>
              </a:rPr>
              <a:t>copper, silver, gold</a:t>
            </a:r>
          </a:p>
        </p:txBody>
      </p:sp>
      <p:sp>
        <p:nvSpPr>
          <p:cNvPr id="32359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5113" cy="549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    </a:t>
            </a:r>
            <a:r>
              <a:rPr lang="en-GB" sz="4000" dirty="0"/>
              <a:t>Metals and water – order of reactivity</a:t>
            </a:r>
            <a:endParaRPr lang="en-US" sz="4000" dirty="0"/>
          </a:p>
        </p:txBody>
      </p:sp>
      <p:sp>
        <p:nvSpPr>
          <p:cNvPr id="323596" name="Oval 12"/>
          <p:cNvSpPr>
            <a:spLocks noChangeAspect="1" noChangeArrowheads="1"/>
          </p:cNvSpPr>
          <p:nvPr/>
        </p:nvSpPr>
        <p:spPr bwMode="auto">
          <a:xfrm>
            <a:off x="287338" y="793750"/>
            <a:ext cx="252412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nimBg="1" autoUpdateAnimBg="0"/>
      <p:bldP spid="323589" grpId="0" animBg="1" autoUpdateAnimBg="0"/>
      <p:bldP spid="323590" grpId="0" animBg="1" autoUpdateAnimBg="0"/>
      <p:bldP spid="323591" grpId="0" animBg="1" autoUpdateAnimBg="0"/>
      <p:bldP spid="323592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905</Words>
  <Application>Microsoft Office PowerPoint</Application>
  <PresentationFormat>On-screen Show (4:3)</PresentationFormat>
  <Paragraphs>201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Tabitha</vt:lpstr>
      <vt:lpstr>Monotype Sorts</vt:lpstr>
      <vt:lpstr>Comic Sans MS</vt:lpstr>
      <vt:lpstr>MS Mincho</vt:lpstr>
      <vt:lpstr>Wingdings</vt:lpstr>
      <vt:lpstr>SimSun</vt:lpstr>
      <vt:lpstr>Tahoma</vt:lpstr>
      <vt:lpstr>Wingdings 2</vt:lpstr>
      <vt:lpstr>Arial Unicode MS</vt:lpstr>
      <vt:lpstr>Office Theme</vt:lpstr>
      <vt:lpstr>PowerPoint Presentation</vt:lpstr>
      <vt:lpstr>PowerPoint Presentation</vt:lpstr>
      <vt:lpstr>Properties of Water</vt:lpstr>
      <vt:lpstr>PowerPoint Presentation</vt:lpstr>
      <vt:lpstr>      Metals and water – general equation</vt:lpstr>
      <vt:lpstr>PowerPoint Presentation</vt:lpstr>
      <vt:lpstr>PowerPoint Presentation</vt:lpstr>
      <vt:lpstr>PowerPoint Presentation</vt:lpstr>
      <vt:lpstr>      Metals and water – order of reactivity</vt:lpstr>
      <vt:lpstr>PowerPoint Presentation</vt:lpstr>
      <vt:lpstr>PowerPoint Presentation</vt:lpstr>
      <vt:lpstr>PowerPoint Presentation</vt:lpstr>
      <vt:lpstr>PowerPoint Presentation</vt:lpstr>
      <vt:lpstr>Incomplete Combustion</vt:lpstr>
      <vt:lpstr>HYDROGEN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Ministry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AKOBIA</dc:creator>
  <cp:lastModifiedBy>Teacher E-Solutions</cp:lastModifiedBy>
  <cp:revision>8</cp:revision>
  <dcterms:created xsi:type="dcterms:W3CDTF">2013-04-20T20:32:20Z</dcterms:created>
  <dcterms:modified xsi:type="dcterms:W3CDTF">2019-01-18T16:38:06Z</dcterms:modified>
</cp:coreProperties>
</file>