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ctiveX/activeX1.xml" ContentType="application/vnd.ms-office.activeX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ctiveX/activeX2.xml" ContentType="application/vnd.ms-office.activeX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ctiveX/activeX3.xml" ContentType="application/vnd.ms-office.activeX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ctiveX/activeX4.xml" ContentType="application/vnd.ms-office.activeX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1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2"/>
  </p:notesMasterIdLst>
  <p:sldIdLst>
    <p:sldId id="314" r:id="rId2"/>
    <p:sldId id="282" r:id="rId3"/>
    <p:sldId id="257" r:id="rId4"/>
    <p:sldId id="258" r:id="rId5"/>
    <p:sldId id="263" r:id="rId6"/>
    <p:sldId id="259" r:id="rId7"/>
    <p:sldId id="283" r:id="rId8"/>
    <p:sldId id="316" r:id="rId9"/>
    <p:sldId id="261" r:id="rId10"/>
    <p:sldId id="315" r:id="rId11"/>
    <p:sldId id="317" r:id="rId12"/>
    <p:sldId id="298" r:id="rId13"/>
    <p:sldId id="284" r:id="rId14"/>
    <p:sldId id="262" r:id="rId15"/>
    <p:sldId id="318" r:id="rId16"/>
    <p:sldId id="264" r:id="rId17"/>
    <p:sldId id="321" r:id="rId18"/>
    <p:sldId id="265" r:id="rId19"/>
    <p:sldId id="299" r:id="rId20"/>
    <p:sldId id="320" r:id="rId21"/>
    <p:sldId id="297" r:id="rId22"/>
    <p:sldId id="266" r:id="rId23"/>
    <p:sldId id="319" r:id="rId24"/>
    <p:sldId id="267" r:id="rId25"/>
    <p:sldId id="285" r:id="rId26"/>
    <p:sldId id="268" r:id="rId27"/>
    <p:sldId id="269" r:id="rId28"/>
    <p:sldId id="270" r:id="rId29"/>
    <p:sldId id="286" r:id="rId30"/>
    <p:sldId id="28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1C025E"/>
    <a:srgbClr val="1C0167"/>
    <a:srgbClr val="1E0036"/>
    <a:srgbClr val="010066"/>
    <a:srgbClr val="FFFEB8"/>
    <a:srgbClr val="E1B7F7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3975" autoAdjust="0"/>
  </p:normalViewPr>
  <p:slideViewPr>
    <p:cSldViewPr snapToGrid="0">
      <p:cViewPr>
        <p:scale>
          <a:sx n="42" d="100"/>
          <a:sy n="42" d="100"/>
        </p:scale>
        <p:origin x="-629" y="-86"/>
      </p:cViewPr>
      <p:guideLst>
        <p:guide orient="horz" pos="2154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-2022" y="-1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99D117F-A077-466D-BC62-4FB04A61E9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697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ED2CE03-3AC7-4DB1-A305-B161B710580F}" type="slidenum">
              <a:rPr lang="en-GB" sz="1200" smtClean="0"/>
              <a:pPr/>
              <a:t>1</a:t>
            </a:fld>
            <a:endParaRPr lang="en-GB" sz="1200" smtClean="0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22AE1F2-9D93-4F26-AD92-7306F671B7D3}" type="slidenum">
              <a:rPr lang="en-GB" sz="1200" smtClean="0"/>
              <a:pPr/>
              <a:t>10</a:t>
            </a:fld>
            <a:endParaRPr lang="en-GB" sz="1200" smtClean="0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19BA67B-882A-440A-933A-9AF9D5B096E6}" type="slidenum">
              <a:rPr lang="en-GB" sz="1200" smtClean="0"/>
              <a:pPr/>
              <a:t>11</a:t>
            </a:fld>
            <a:endParaRPr lang="en-GB" sz="1200" smtClean="0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0DE6E0D-95C7-44CB-B6E5-0A06DC9CBF1F}" type="slidenum">
              <a:rPr lang="en-GB" sz="1200" smtClean="0"/>
              <a:pPr/>
              <a:t>12</a:t>
            </a:fld>
            <a:endParaRPr lang="en-GB" sz="1200" smtClean="0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2339C9C-9A16-4616-9CD1-E3A82201636A}" type="slidenum">
              <a:rPr lang="en-GB" sz="1200" smtClean="0"/>
              <a:pPr/>
              <a:t>13</a:t>
            </a:fld>
            <a:endParaRPr lang="en-GB" sz="1200" smtClean="0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9C07EE5-47F4-426C-983A-7938B595466F}" type="slidenum">
              <a:rPr lang="en-GB" sz="1200" smtClean="0"/>
              <a:pPr/>
              <a:t>14</a:t>
            </a:fld>
            <a:endParaRPr lang="en-GB" sz="1200" smtClean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b="1" smtClean="0">
                <a:latin typeface="Arial" pitchFamily="34" charset="0"/>
              </a:rPr>
              <a:t>Teacher Notes</a:t>
            </a:r>
          </a:p>
          <a:p>
            <a:r>
              <a:rPr lang="en-GB" smtClean="0">
                <a:latin typeface="Arial" pitchFamily="34" charset="0"/>
              </a:rPr>
              <a:t>Astatine is a rare, radioactive element that has a half-life of only 8 hours.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E024F41-914B-407B-AE8D-134318672A8A}" type="slidenum">
              <a:rPr lang="en-GB" sz="1200" smtClean="0"/>
              <a:pPr/>
              <a:t>15</a:t>
            </a:fld>
            <a:endParaRPr lang="en-GB" sz="1200" smtClean="0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E179000-197A-4BA7-97CC-CFC27F68BB21}" type="slidenum">
              <a:rPr lang="en-GB" sz="1200" smtClean="0"/>
              <a:pPr/>
              <a:t>16</a:t>
            </a:fld>
            <a:endParaRPr lang="en-GB" sz="1200" smtClean="0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CACBA1D-EBAB-4D97-BFF7-2A58BDDB7372}" type="slidenum">
              <a:rPr lang="en-GB" sz="1200" smtClean="0"/>
              <a:pPr/>
              <a:t>17</a:t>
            </a:fld>
            <a:endParaRPr lang="en-GB" sz="1200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F244693-48FB-4626-B3F7-ED5CF4F1928B}" type="slidenum">
              <a:rPr lang="en-GB" sz="1200" smtClean="0"/>
              <a:pPr/>
              <a:t>18</a:t>
            </a:fld>
            <a:endParaRPr lang="en-GB" sz="1200" smtClean="0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8565B1A-3828-4BCF-8208-0778284189B6}" type="slidenum">
              <a:rPr lang="en-GB" sz="1200" smtClean="0"/>
              <a:pPr/>
              <a:t>19</a:t>
            </a:fld>
            <a:endParaRPr lang="en-GB" sz="1200" smtClean="0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EE93C6D-145B-4C44-95F2-C4AA49992E96}" type="slidenum">
              <a:rPr lang="en-GB" sz="1200" smtClean="0"/>
              <a:pPr/>
              <a:t>2</a:t>
            </a:fld>
            <a:endParaRPr lang="en-GB" sz="1200" smtClean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E603B88-6BF3-4E7A-B90E-C86DCE3E8E32}" type="slidenum">
              <a:rPr lang="en-GB" sz="1200" smtClean="0"/>
              <a:pPr/>
              <a:t>20</a:t>
            </a:fld>
            <a:endParaRPr lang="en-GB" sz="1200" smtClean="0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6A665AC-5CFD-4D81-95CC-E75778C932EF}" type="slidenum">
              <a:rPr lang="en-GB" sz="1200" smtClean="0"/>
              <a:pPr/>
              <a:t>21</a:t>
            </a:fld>
            <a:endParaRPr lang="en-GB" sz="1200" smtClean="0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DC9F8FA-3F3A-4F54-80A7-C608BE984633}" type="slidenum">
              <a:rPr lang="en-GB" sz="1200" smtClean="0"/>
              <a:pPr/>
              <a:t>22</a:t>
            </a:fld>
            <a:endParaRPr lang="en-GB" sz="1200" smtClean="0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47EF1AF-7FBB-4977-B0F0-C734A6715B8C}" type="slidenum">
              <a:rPr lang="en-GB" sz="1200" smtClean="0"/>
              <a:pPr/>
              <a:t>23</a:t>
            </a:fld>
            <a:endParaRPr lang="en-GB" sz="1200" smtClean="0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AAFF841-8481-46C4-91C6-2F8C0488F421}" type="slidenum">
              <a:rPr lang="en-GB" sz="1200" smtClean="0"/>
              <a:pPr/>
              <a:t>24</a:t>
            </a:fld>
            <a:endParaRPr lang="en-GB" sz="1200" smtClean="0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D6F483D-D071-49CB-88DE-988A830B36EF}" type="slidenum">
              <a:rPr lang="en-GB" sz="1200" smtClean="0"/>
              <a:pPr/>
              <a:t>25</a:t>
            </a:fld>
            <a:endParaRPr lang="en-GB" sz="1200" smtClean="0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BFDA329-98F4-4FD7-91C1-0CDDD1EA31C3}" type="slidenum">
              <a:rPr lang="en-GB" sz="1200" smtClean="0"/>
              <a:pPr/>
              <a:t>26</a:t>
            </a:fld>
            <a:endParaRPr lang="en-GB" sz="1200" smtClean="0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08B77B9-7A44-4309-9A60-9BB21569D9CB}" type="slidenum">
              <a:rPr lang="en-GB" sz="1200" smtClean="0"/>
              <a:pPr/>
              <a:t>27</a:t>
            </a:fld>
            <a:endParaRPr lang="en-GB" sz="1200" smtClean="0"/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9EEE9DB-716C-4B76-AFEC-00F513DADAE7}" type="slidenum">
              <a:rPr lang="en-GB" sz="1200" smtClean="0"/>
              <a:pPr/>
              <a:t>28</a:t>
            </a:fld>
            <a:endParaRPr lang="en-GB" sz="1200" smtClean="0"/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F23D1CC-90A1-4629-8543-19A4214D09B3}" type="slidenum">
              <a:rPr lang="en-GB" sz="1200" smtClean="0"/>
              <a:pPr/>
              <a:t>29</a:t>
            </a:fld>
            <a:endParaRPr lang="en-GB" sz="1200" smtClean="0"/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FFA8369-8A9F-4B2F-AD17-F63C47D6C7D8}" type="slidenum">
              <a:rPr lang="en-GB" sz="1200" smtClean="0"/>
              <a:pPr/>
              <a:t>3</a:t>
            </a:fld>
            <a:endParaRPr lang="en-GB" sz="1200" smtClean="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168AB51-ACFF-4FF8-83BC-CD7E90E72E42}" type="slidenum">
              <a:rPr lang="en-GB" sz="1200" smtClean="0"/>
              <a:pPr/>
              <a:t>30</a:t>
            </a:fld>
            <a:endParaRPr lang="en-GB" sz="1200" smtClean="0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296B220-F2FE-4E4B-9C76-014A1D24B5AA}" type="slidenum">
              <a:rPr lang="en-GB" sz="1200" smtClean="0"/>
              <a:pPr/>
              <a:t>4</a:t>
            </a:fld>
            <a:endParaRPr lang="en-GB" sz="1200" smtClean="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0431ED4-22AB-4F91-973D-BDFDA26ACFAD}" type="slidenum">
              <a:rPr lang="en-GB" sz="1200" smtClean="0"/>
              <a:pPr/>
              <a:t>5</a:t>
            </a:fld>
            <a:endParaRPr lang="en-GB" sz="1200" smtClean="0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2FFDBE9-FE12-46DA-B1C0-C8E6FA950C4B}" type="slidenum">
              <a:rPr lang="en-GB" sz="1200" smtClean="0"/>
              <a:pPr/>
              <a:t>6</a:t>
            </a:fld>
            <a:endParaRPr lang="en-GB" sz="1200" smtClean="0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4CEA7E3-3BA2-4F42-AE14-E6C70B670161}" type="slidenum">
              <a:rPr lang="en-GB" sz="1200" smtClean="0"/>
              <a:pPr/>
              <a:t>7</a:t>
            </a:fld>
            <a:endParaRPr lang="en-GB" sz="1200" smtClean="0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5D5A3F5-B871-4D62-B2DE-BD76F98AE748}" type="slidenum">
              <a:rPr lang="en-GB" sz="1200" smtClean="0"/>
              <a:pPr/>
              <a:t>8</a:t>
            </a:fld>
            <a:endParaRPr lang="en-GB" sz="1200" smtClean="0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1199194-9A1E-437E-BE0C-2CF1BBF6AEB5}" type="slidenum">
              <a:rPr lang="en-GB" sz="1200" smtClean="0"/>
              <a:pPr/>
              <a:t>9</a:t>
            </a:fld>
            <a:endParaRPr lang="en-GB" sz="1200" smtClean="0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nder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088"/>
            <a:ext cx="91440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032625" y="66563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GB" sz="1000">
                <a:solidFill>
                  <a:srgbClr val="9900CC"/>
                </a:solidFill>
                <a:latin typeface="Arial" charset="0"/>
              </a:rPr>
              <a:t>© Boardworks Ltd 2005</a:t>
            </a:r>
            <a:endParaRPr lang="en-US" sz="1000">
              <a:latin typeface="Arial" charset="0"/>
            </a:endParaRPr>
          </a:p>
        </p:txBody>
      </p:sp>
      <p:pic>
        <p:nvPicPr>
          <p:cNvPr id="4" name="Picture 4" descr="boardworks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431" r="6938" b="10835"/>
          <a:stretch>
            <a:fillRect/>
          </a:stretch>
        </p:blipFill>
        <p:spPr bwMode="auto">
          <a:xfrm>
            <a:off x="7885113" y="0"/>
            <a:ext cx="1219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right_butto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092825"/>
            <a:ext cx="5016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6624638"/>
            <a:ext cx="11160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fld id="{A9F0D6EA-A864-45F8-BC14-839EB116DCD5}" type="slidenum">
              <a:rPr lang="en-GB" sz="1200">
                <a:solidFill>
                  <a:schemeClr val="bg1"/>
                </a:solidFill>
                <a:latin typeface="Arial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GB" sz="1200">
                <a:solidFill>
                  <a:schemeClr val="bg1"/>
                </a:solidFill>
                <a:latin typeface="Arial" charset="0"/>
              </a:rPr>
              <a:t> of 34</a:t>
            </a:r>
          </a:p>
        </p:txBody>
      </p:sp>
    </p:spTree>
    <p:extLst>
      <p:ext uri="{BB962C8B-B14F-4D97-AF65-F5344CB8AC3E}">
        <p14:creationId xmlns:p14="http://schemas.microsoft.com/office/powerpoint/2010/main" val="429404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9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4288"/>
            <a:ext cx="2171700" cy="611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4288"/>
            <a:ext cx="6362700" cy="61118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9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538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4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0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3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64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242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191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underlin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00"/>
            <a:ext cx="9144000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7032625" y="66563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GB" sz="1000">
                <a:solidFill>
                  <a:srgbClr val="9900CC"/>
                </a:solidFill>
                <a:latin typeface="Arial" charset="0"/>
              </a:rPr>
              <a:t>© Boardworks Ltd 2005</a:t>
            </a:r>
            <a:endParaRPr lang="en-US" sz="1000">
              <a:latin typeface="Arial" charset="0"/>
            </a:endParaRPr>
          </a:p>
        </p:txBody>
      </p:sp>
      <p:pic>
        <p:nvPicPr>
          <p:cNvPr id="6148" name="Picture 4" descr="swis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72358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boardworks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431" r="6938" b="10835"/>
          <a:stretch>
            <a:fillRect/>
          </a:stretch>
        </p:blipFill>
        <p:spPr bwMode="auto">
          <a:xfrm>
            <a:off x="7885113" y="0"/>
            <a:ext cx="1219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 descr="right_butto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092825"/>
            <a:ext cx="5016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 descr="left_button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92825"/>
            <a:ext cx="5429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0" y="14288"/>
            <a:ext cx="7812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      Click to edit Master title style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0" y="6624638"/>
            <a:ext cx="11160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fld id="{1FACB392-2F0F-4E0C-8A15-B145ACCD30D8}" type="slidenum">
              <a:rPr lang="en-GB" sz="1200">
                <a:solidFill>
                  <a:schemeClr val="bg1"/>
                </a:solidFill>
                <a:latin typeface="Arial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GB" sz="1200">
                <a:solidFill>
                  <a:schemeClr val="bg1"/>
                </a:solidFill>
                <a:latin typeface="Arial" charset="0"/>
              </a:rPr>
              <a:t> of 34</a:t>
            </a:r>
          </a:p>
        </p:txBody>
      </p:sp>
      <p:grpSp>
        <p:nvGrpSpPr>
          <p:cNvPr id="6154" name="Group 27"/>
          <p:cNvGrpSpPr>
            <a:grpSpLocks/>
          </p:cNvGrpSpPr>
          <p:nvPr userDrawn="1"/>
        </p:nvGrpSpPr>
        <p:grpSpPr bwMode="auto">
          <a:xfrm>
            <a:off x="239713" y="82550"/>
            <a:ext cx="360362" cy="360363"/>
            <a:chOff x="68" y="487"/>
            <a:chExt cx="3514" cy="3514"/>
          </a:xfrm>
        </p:grpSpPr>
        <p:grpSp>
          <p:nvGrpSpPr>
            <p:cNvPr id="6155" name="Group 28"/>
            <p:cNvGrpSpPr>
              <a:grpSpLocks/>
            </p:cNvGrpSpPr>
            <p:nvPr/>
          </p:nvGrpSpPr>
          <p:grpSpPr bwMode="auto">
            <a:xfrm>
              <a:off x="68" y="487"/>
              <a:ext cx="3514" cy="3514"/>
              <a:chOff x="148" y="335"/>
              <a:chExt cx="3514" cy="3514"/>
            </a:xfrm>
          </p:grpSpPr>
          <p:sp>
            <p:nvSpPr>
              <p:cNvPr id="110621" name="Oval 29"/>
              <p:cNvSpPr>
                <a:spLocks noChangeAspect="1" noChangeArrowheads="1"/>
              </p:cNvSpPr>
              <p:nvPr/>
            </p:nvSpPr>
            <p:spPr bwMode="auto">
              <a:xfrm>
                <a:off x="148" y="335"/>
                <a:ext cx="3514" cy="3514"/>
              </a:xfrm>
              <a:prstGeom prst="ellipse">
                <a:avLst/>
              </a:prstGeom>
              <a:solidFill>
                <a:srgbClr val="0100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0622" name="Oval 30"/>
              <p:cNvSpPr>
                <a:spLocks noChangeAspect="1" noChangeArrowheads="1"/>
              </p:cNvSpPr>
              <p:nvPr/>
            </p:nvSpPr>
            <p:spPr bwMode="auto">
              <a:xfrm>
                <a:off x="318" y="505"/>
                <a:ext cx="3173" cy="3173"/>
              </a:xfrm>
              <a:prstGeom prst="ellipse">
                <a:avLst/>
              </a:prstGeom>
              <a:solidFill>
                <a:srgbClr val="FF66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pic>
          <p:nvPicPr>
            <p:cNvPr id="6156" name="Picture 31" descr="C2_4a_cartoon_circ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" y="827"/>
              <a:ext cx="2834" cy="2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jpe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34"/>
          <p:cNvGrpSpPr>
            <a:grpSpLocks/>
          </p:cNvGrpSpPr>
          <p:nvPr/>
        </p:nvGrpSpPr>
        <p:grpSpPr bwMode="auto">
          <a:xfrm>
            <a:off x="107950" y="773113"/>
            <a:ext cx="5578475" cy="5578475"/>
            <a:chOff x="68" y="487"/>
            <a:chExt cx="3514" cy="3514"/>
          </a:xfrm>
        </p:grpSpPr>
        <p:grpSp>
          <p:nvGrpSpPr>
            <p:cNvPr id="18446" name="Group 13"/>
            <p:cNvGrpSpPr>
              <a:grpSpLocks/>
            </p:cNvGrpSpPr>
            <p:nvPr/>
          </p:nvGrpSpPr>
          <p:grpSpPr bwMode="auto">
            <a:xfrm>
              <a:off x="68" y="487"/>
              <a:ext cx="3514" cy="3514"/>
              <a:chOff x="148" y="335"/>
              <a:chExt cx="3514" cy="3514"/>
            </a:xfrm>
          </p:grpSpPr>
          <p:sp>
            <p:nvSpPr>
              <p:cNvPr id="18448" name="Oval 14"/>
              <p:cNvSpPr>
                <a:spLocks noChangeAspect="1" noChangeArrowheads="1"/>
              </p:cNvSpPr>
              <p:nvPr/>
            </p:nvSpPr>
            <p:spPr bwMode="auto">
              <a:xfrm>
                <a:off x="148" y="335"/>
                <a:ext cx="3514" cy="3514"/>
              </a:xfrm>
              <a:prstGeom prst="ellipse">
                <a:avLst/>
              </a:prstGeom>
              <a:solidFill>
                <a:srgbClr val="01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9" name="Oval 15"/>
              <p:cNvSpPr>
                <a:spLocks noChangeAspect="1" noChangeArrowheads="1"/>
              </p:cNvSpPr>
              <p:nvPr/>
            </p:nvSpPr>
            <p:spPr bwMode="auto">
              <a:xfrm>
                <a:off x="318" y="505"/>
                <a:ext cx="3174" cy="3174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8447" name="Picture 33" descr="C2_4a_cartoon_circ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" y="827"/>
              <a:ext cx="2834" cy="2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45" name="AutoShape 5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570413" y="4868863"/>
            <a:ext cx="4462462" cy="1008062"/>
          </a:xfrm>
          <a:prstGeom prst="roundRect">
            <a:avLst>
              <a:gd name="adj" fmla="val 43579"/>
            </a:avLst>
          </a:prstGeom>
          <a:solidFill>
            <a:srgbClr val="010066"/>
          </a:solidFill>
          <a:ln w="63500">
            <a:solidFill>
              <a:srgbClr val="9900CC"/>
            </a:solidFill>
            <a:round/>
            <a:headEnd/>
            <a:tailEnd/>
          </a:ln>
        </p:spPr>
        <p:txBody>
          <a:bodyPr/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n-GB" sz="4000" b="1" smtClean="0">
                <a:solidFill>
                  <a:schemeClr val="bg1"/>
                </a:solidFill>
              </a:rPr>
              <a:t>HALOGENS</a:t>
            </a:r>
            <a:endParaRPr lang="en-GB" sz="4000" smtClean="0">
              <a:solidFill>
                <a:schemeClr val="bg1"/>
              </a:solidFill>
            </a:endParaRPr>
          </a:p>
        </p:txBody>
      </p:sp>
      <p:grpSp>
        <p:nvGrpSpPr>
          <p:cNvPr id="18436" name="Group 36"/>
          <p:cNvGrpSpPr>
            <a:grpSpLocks/>
          </p:cNvGrpSpPr>
          <p:nvPr/>
        </p:nvGrpSpPr>
        <p:grpSpPr bwMode="auto">
          <a:xfrm>
            <a:off x="5135563" y="466725"/>
            <a:ext cx="2266950" cy="2266950"/>
            <a:chOff x="3235" y="294"/>
            <a:chExt cx="1428" cy="1428"/>
          </a:xfrm>
        </p:grpSpPr>
        <p:grpSp>
          <p:nvGrpSpPr>
            <p:cNvPr id="18442" name="Group 16"/>
            <p:cNvGrpSpPr>
              <a:grpSpLocks/>
            </p:cNvGrpSpPr>
            <p:nvPr/>
          </p:nvGrpSpPr>
          <p:grpSpPr bwMode="auto">
            <a:xfrm>
              <a:off x="3235" y="294"/>
              <a:ext cx="1428" cy="1428"/>
              <a:chOff x="4044" y="205"/>
              <a:chExt cx="1428" cy="1428"/>
            </a:xfrm>
          </p:grpSpPr>
          <p:sp>
            <p:nvSpPr>
              <p:cNvPr id="18444" name="Oval 17"/>
              <p:cNvSpPr>
                <a:spLocks noChangeAspect="1" noChangeArrowheads="1"/>
              </p:cNvSpPr>
              <p:nvPr/>
            </p:nvSpPr>
            <p:spPr bwMode="auto">
              <a:xfrm>
                <a:off x="4044" y="205"/>
                <a:ext cx="1428" cy="1428"/>
              </a:xfrm>
              <a:prstGeom prst="ellipse">
                <a:avLst/>
              </a:prstGeom>
              <a:solidFill>
                <a:srgbClr val="01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5" name="Oval 18"/>
              <p:cNvSpPr>
                <a:spLocks noChangeAspect="1" noChangeArrowheads="1"/>
              </p:cNvSpPr>
              <p:nvPr/>
            </p:nvSpPr>
            <p:spPr bwMode="auto">
              <a:xfrm>
                <a:off x="4146" y="307"/>
                <a:ext cx="1224" cy="1224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8443" name="Picture 35" descr="C2_4a_cartoon_circ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" y="475"/>
              <a:ext cx="1065" cy="1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37" name="Group 39"/>
          <p:cNvGrpSpPr>
            <a:grpSpLocks/>
          </p:cNvGrpSpPr>
          <p:nvPr/>
        </p:nvGrpSpPr>
        <p:grpSpPr bwMode="auto">
          <a:xfrm>
            <a:off x="5508625" y="2571750"/>
            <a:ext cx="2266950" cy="2266950"/>
            <a:chOff x="3470" y="1620"/>
            <a:chExt cx="1428" cy="1428"/>
          </a:xfrm>
        </p:grpSpPr>
        <p:grpSp>
          <p:nvGrpSpPr>
            <p:cNvPr id="18438" name="Group 19"/>
            <p:cNvGrpSpPr>
              <a:grpSpLocks/>
            </p:cNvGrpSpPr>
            <p:nvPr/>
          </p:nvGrpSpPr>
          <p:grpSpPr bwMode="auto">
            <a:xfrm>
              <a:off x="3470" y="1620"/>
              <a:ext cx="1428" cy="1428"/>
              <a:chOff x="4000" y="1955"/>
              <a:chExt cx="1428" cy="1428"/>
            </a:xfrm>
          </p:grpSpPr>
          <p:sp>
            <p:nvSpPr>
              <p:cNvPr id="18440" name="Oval 20"/>
              <p:cNvSpPr>
                <a:spLocks noChangeAspect="1" noChangeArrowheads="1"/>
              </p:cNvSpPr>
              <p:nvPr/>
            </p:nvSpPr>
            <p:spPr bwMode="auto">
              <a:xfrm>
                <a:off x="4000" y="1955"/>
                <a:ext cx="1428" cy="1428"/>
              </a:xfrm>
              <a:prstGeom prst="ellipse">
                <a:avLst/>
              </a:prstGeom>
              <a:solidFill>
                <a:srgbClr val="01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1" name="Oval 21"/>
              <p:cNvSpPr>
                <a:spLocks noChangeAspect="1" noChangeArrowheads="1"/>
              </p:cNvSpPr>
              <p:nvPr/>
            </p:nvSpPr>
            <p:spPr bwMode="auto">
              <a:xfrm>
                <a:off x="4102" y="2057"/>
                <a:ext cx="1224" cy="1224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8439" name="Picture 37" descr="C2_4a_cartoon_circ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" y="1802"/>
              <a:ext cx="1065" cy="1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     Melting and boiling points of halogens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6" name="ShockwaveFlash1" r:id="rId2" imgW="8699111" imgH="5308229"/>
        </mc:Choice>
        <mc:Fallback>
          <p:control name="ShockwaveFlash1" r:id="rId2" imgW="8699111" imgH="5308229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2725" y="800100"/>
                  <a:ext cx="8699500" cy="530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26" name="Picture 14" descr="C2_4_buns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37" t="4784" r="11385" b="39868"/>
          <a:stretch>
            <a:fillRect/>
          </a:stretch>
        </p:blipFill>
        <p:spPr bwMode="auto">
          <a:xfrm>
            <a:off x="3659188" y="4157663"/>
            <a:ext cx="615950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     Halogen vapours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68325" y="701675"/>
            <a:ext cx="82613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b="0">
                <a:solidFill>
                  <a:srgbClr val="010066"/>
                </a:solidFill>
              </a:rPr>
              <a:t>Bromine and iodine are not gaseous, but have low boiling points. This means that they produce vapour at relatively low temperature. They are </a:t>
            </a:r>
            <a:r>
              <a:rPr lang="en-GB">
                <a:solidFill>
                  <a:srgbClr val="FF6600"/>
                </a:solidFill>
              </a:rPr>
              <a:t>volatile</a:t>
            </a:r>
            <a:r>
              <a:rPr lang="en-GB" b="0">
                <a:solidFill>
                  <a:srgbClr val="010066"/>
                </a:solidFill>
              </a:rPr>
              <a:t>.</a:t>
            </a:r>
          </a:p>
        </p:txBody>
      </p:sp>
      <p:sp>
        <p:nvSpPr>
          <p:cNvPr id="115717" name="Oval 5"/>
          <p:cNvSpPr>
            <a:spLocks noChangeAspect="1" noChangeArrowheads="1"/>
          </p:cNvSpPr>
          <p:nvPr/>
        </p:nvSpPr>
        <p:spPr bwMode="auto">
          <a:xfrm>
            <a:off x="241300" y="809625"/>
            <a:ext cx="252413" cy="2524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539750" y="5216525"/>
            <a:ext cx="3035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="0">
                <a:solidFill>
                  <a:srgbClr val="1C0167"/>
                </a:solidFill>
              </a:rPr>
              <a:t>Bromine produces a red-brown vapour.</a:t>
            </a:r>
          </a:p>
        </p:txBody>
      </p:sp>
      <p:pic>
        <p:nvPicPr>
          <p:cNvPr id="115720" name="Picture 8" descr="brom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8" r="18898" b="11453"/>
          <a:stretch>
            <a:fillRect/>
          </a:stretch>
        </p:blipFill>
        <p:spPr bwMode="auto">
          <a:xfrm>
            <a:off x="655638" y="2071688"/>
            <a:ext cx="1609725" cy="302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23" name="Picture 11" descr="C2_4_iodine_n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0" y="2593975"/>
            <a:ext cx="650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31" name="AutoShape 19"/>
          <p:cNvSpPr>
            <a:spLocks noChangeArrowheads="1"/>
          </p:cNvSpPr>
          <p:nvPr/>
        </p:nvSpPr>
        <p:spPr bwMode="auto">
          <a:xfrm>
            <a:off x="4859338" y="3302000"/>
            <a:ext cx="863600" cy="287338"/>
          </a:xfrm>
          <a:prstGeom prst="rightArrow">
            <a:avLst>
              <a:gd name="adj1" fmla="val 50000"/>
              <a:gd name="adj2" fmla="val 75138"/>
            </a:avLst>
          </a:prstGeom>
          <a:solidFill>
            <a:srgbClr val="010067"/>
          </a:solidFill>
          <a:ln w="9525">
            <a:solidFill>
              <a:srgbClr val="0100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251325" y="4829175"/>
            <a:ext cx="4892675" cy="1552575"/>
            <a:chOff x="2678" y="3042"/>
            <a:chExt cx="3082" cy="978"/>
          </a:xfrm>
        </p:grpSpPr>
        <p:sp>
          <p:nvSpPr>
            <p:cNvPr id="27660" name="Text Box 7"/>
            <p:cNvSpPr txBox="1">
              <a:spLocks noChangeArrowheads="1"/>
            </p:cNvSpPr>
            <p:nvPr/>
          </p:nvSpPr>
          <p:spPr bwMode="auto">
            <a:xfrm>
              <a:off x="2679" y="3042"/>
              <a:ext cx="3081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0">
                  <a:solidFill>
                    <a:srgbClr val="1C0167"/>
                  </a:solidFill>
                </a:rPr>
                <a:t>When iodine is heated gently, it changes directly from a solid to a gas without first becoming a liquid.</a:t>
              </a:r>
              <a:endParaRPr lang="en-GB" b="0">
                <a:solidFill>
                  <a:srgbClr val="010066"/>
                </a:solidFill>
              </a:endParaRPr>
            </a:p>
          </p:txBody>
        </p:sp>
        <p:sp>
          <p:nvSpPr>
            <p:cNvPr id="27661" name="Rectangle 21"/>
            <p:cNvSpPr>
              <a:spLocks noChangeArrowheads="1"/>
            </p:cNvSpPr>
            <p:nvPr/>
          </p:nvSpPr>
          <p:spPr bwMode="auto">
            <a:xfrm>
              <a:off x="2678" y="3732"/>
              <a:ext cx="24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0">
                  <a:solidFill>
                    <a:srgbClr val="1C0167"/>
                  </a:solidFill>
                </a:rPr>
                <a:t>This is called </a:t>
              </a:r>
              <a:r>
                <a:rPr lang="en-GB">
                  <a:solidFill>
                    <a:srgbClr val="FF6600"/>
                  </a:solidFill>
                </a:rPr>
                <a:t>sublimation</a:t>
              </a:r>
              <a:r>
                <a:rPr lang="en-GB" b="0">
                  <a:solidFill>
                    <a:srgbClr val="010066"/>
                  </a:solidFill>
                </a:rPr>
                <a:t>.</a:t>
              </a:r>
            </a:p>
          </p:txBody>
        </p:sp>
      </p:grpSp>
      <p:pic>
        <p:nvPicPr>
          <p:cNvPr id="115735" name="Picture 23" descr="C2_4_iodine_new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1695450"/>
            <a:ext cx="982663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/>
      <p:bldP spid="1157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     True or false?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0" name="ShockwaveFlash1" r:id="rId2" imgW="8699111" imgH="5308229"/>
        </mc:Choice>
        <mc:Fallback>
          <p:control name="ShockwaveFlash1" r:id="rId2" imgW="8699111" imgH="5308229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2725" y="800100"/>
                  <a:ext cx="8699500" cy="530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6"/>
          <p:cNvSpPr>
            <a:spLocks noChangeArrowheads="1"/>
          </p:cNvSpPr>
          <p:nvPr/>
        </p:nvSpPr>
        <p:spPr bwMode="auto">
          <a:xfrm>
            <a:off x="2873375" y="430213"/>
            <a:ext cx="2371725" cy="681037"/>
          </a:xfrm>
          <a:prstGeom prst="roundRect">
            <a:avLst>
              <a:gd name="adj" fmla="val 43579"/>
            </a:avLst>
          </a:prstGeom>
          <a:solidFill>
            <a:srgbClr val="FF6600"/>
          </a:solidFill>
          <a:ln w="38100">
            <a:solidFill>
              <a:srgbClr val="9900CC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GB" sz="3200">
                <a:solidFill>
                  <a:schemeClr val="bg1"/>
                </a:solidFill>
              </a:rPr>
              <a:t>Reactions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3" name="Text Box 61"/>
          <p:cNvSpPr txBox="1">
            <a:spLocks noChangeArrowheads="1"/>
          </p:cNvSpPr>
          <p:nvPr/>
        </p:nvSpPr>
        <p:spPr bwMode="auto">
          <a:xfrm>
            <a:off x="2425700" y="3271838"/>
            <a:ext cx="662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b="0">
                <a:solidFill>
                  <a:srgbClr val="010066"/>
                </a:solidFill>
              </a:rPr>
              <a:t>Reacts slowly in the dark. Explodes in the light.</a:t>
            </a:r>
          </a:p>
        </p:txBody>
      </p:sp>
      <p:sp>
        <p:nvSpPr>
          <p:cNvPr id="23615" name="Text Box 63"/>
          <p:cNvSpPr txBox="1">
            <a:spLocks noChangeArrowheads="1"/>
          </p:cNvSpPr>
          <p:nvPr/>
        </p:nvSpPr>
        <p:spPr bwMode="auto">
          <a:xfrm>
            <a:off x="2425700" y="4294188"/>
            <a:ext cx="606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b="0">
                <a:solidFill>
                  <a:srgbClr val="010066"/>
                </a:solidFill>
              </a:rPr>
              <a:t>Does not react completely, even at 500</a:t>
            </a:r>
            <a:r>
              <a:rPr lang="en-GB" sz="1000" b="0">
                <a:solidFill>
                  <a:srgbClr val="010066"/>
                </a:solidFill>
              </a:rPr>
              <a:t> </a:t>
            </a:r>
            <a:r>
              <a:rPr lang="en-US" b="0">
                <a:solidFill>
                  <a:srgbClr val="010066"/>
                </a:solidFill>
                <a:cs typeface="Arial" pitchFamily="34" charset="0"/>
              </a:rPr>
              <a:t>°</a:t>
            </a:r>
            <a:r>
              <a:rPr lang="en-GB" b="0">
                <a:solidFill>
                  <a:srgbClr val="010066"/>
                </a:solidFill>
              </a:rPr>
              <a:t>C.</a:t>
            </a:r>
          </a:p>
        </p:txBody>
      </p:sp>
      <p:sp>
        <p:nvSpPr>
          <p:cNvPr id="23614" name="Text Box 62"/>
          <p:cNvSpPr txBox="1">
            <a:spLocks noChangeArrowheads="1"/>
          </p:cNvSpPr>
          <p:nvPr/>
        </p:nvSpPr>
        <p:spPr bwMode="auto">
          <a:xfrm>
            <a:off x="2425700" y="3783013"/>
            <a:ext cx="606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="0">
                <a:solidFill>
                  <a:srgbClr val="010066"/>
                </a:solidFill>
              </a:rPr>
              <a:t>Needs heating to +200</a:t>
            </a:r>
            <a:r>
              <a:rPr lang="en-GB" sz="1000" b="0">
                <a:solidFill>
                  <a:srgbClr val="010066"/>
                </a:solidFill>
              </a:rPr>
              <a:t> </a:t>
            </a:r>
            <a:r>
              <a:rPr lang="en-US" b="0">
                <a:solidFill>
                  <a:srgbClr val="010066"/>
                </a:solidFill>
                <a:cs typeface="Arial" pitchFamily="34" charset="0"/>
              </a:rPr>
              <a:t>°</a:t>
            </a:r>
            <a:r>
              <a:rPr lang="en-GB" b="0">
                <a:solidFill>
                  <a:srgbClr val="010066"/>
                </a:solidFill>
              </a:rPr>
              <a:t>C in order to react.</a:t>
            </a:r>
          </a:p>
        </p:txBody>
      </p:sp>
      <p:sp>
        <p:nvSpPr>
          <p:cNvPr id="29701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     Reactivity of halogens</a:t>
            </a:r>
          </a:p>
        </p:txBody>
      </p:sp>
      <p:sp>
        <p:nvSpPr>
          <p:cNvPr id="29702" name="Text Box 35"/>
          <p:cNvSpPr txBox="1">
            <a:spLocks noChangeArrowheads="1"/>
          </p:cNvSpPr>
          <p:nvPr/>
        </p:nvSpPr>
        <p:spPr bwMode="auto">
          <a:xfrm>
            <a:off x="568325" y="701675"/>
            <a:ext cx="8575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b="0">
                <a:solidFill>
                  <a:srgbClr val="010066"/>
                </a:solidFill>
              </a:rPr>
              <a:t>The reactivity of halogens decreases down the group. This can be demonstrated by comparing how they react with hydrogen.</a:t>
            </a:r>
          </a:p>
        </p:txBody>
      </p:sp>
      <p:sp>
        <p:nvSpPr>
          <p:cNvPr id="23588" name="Oval 36"/>
          <p:cNvSpPr>
            <a:spLocks noChangeAspect="1" noChangeArrowheads="1"/>
          </p:cNvSpPr>
          <p:nvPr/>
        </p:nvSpPr>
        <p:spPr bwMode="auto">
          <a:xfrm>
            <a:off x="241300" y="809625"/>
            <a:ext cx="252413" cy="2524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2425700" y="2765425"/>
            <a:ext cx="532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b="0">
                <a:solidFill>
                  <a:srgbClr val="010066"/>
                </a:solidFill>
              </a:rPr>
              <a:t>Reacts instantly, even at -200</a:t>
            </a:r>
            <a:r>
              <a:rPr lang="en-GB" sz="1000" b="0">
                <a:solidFill>
                  <a:srgbClr val="010066"/>
                </a:solidFill>
              </a:rPr>
              <a:t> </a:t>
            </a:r>
            <a:r>
              <a:rPr lang="en-US" b="0">
                <a:solidFill>
                  <a:srgbClr val="010066"/>
                </a:solidFill>
                <a:cs typeface="Arial" pitchFamily="34" charset="0"/>
              </a:rPr>
              <a:t>°</a:t>
            </a:r>
            <a:r>
              <a:rPr lang="en-GB" b="0">
                <a:solidFill>
                  <a:srgbClr val="010066"/>
                </a:solidFill>
              </a:rPr>
              <a:t>C.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61913" y="1838325"/>
            <a:ext cx="630237" cy="3543300"/>
            <a:chOff x="152" y="1440"/>
            <a:chExt cx="397" cy="2232"/>
          </a:xfrm>
        </p:grpSpPr>
        <p:sp>
          <p:nvSpPr>
            <p:cNvPr id="29724" name="AutoShape 87"/>
            <p:cNvSpPr>
              <a:spLocks noChangeArrowheads="1"/>
            </p:cNvSpPr>
            <p:nvPr/>
          </p:nvSpPr>
          <p:spPr bwMode="auto">
            <a:xfrm rot="-5400000">
              <a:off x="-765" y="2357"/>
              <a:ext cx="2232" cy="397"/>
            </a:xfrm>
            <a:prstGeom prst="leftArrow">
              <a:avLst>
                <a:gd name="adj1" fmla="val 58972"/>
                <a:gd name="adj2" fmla="val 47919"/>
              </a:avLst>
            </a:prstGeom>
            <a:gradFill rotWithShape="1">
              <a:gsLst>
                <a:gs pos="0">
                  <a:srgbClr val="823400"/>
                </a:gs>
                <a:gs pos="100000">
                  <a:srgbClr val="FF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Text Box 88"/>
            <p:cNvSpPr txBox="1">
              <a:spLocks noChangeArrowheads="1"/>
            </p:cNvSpPr>
            <p:nvPr/>
          </p:nvSpPr>
          <p:spPr bwMode="auto">
            <a:xfrm rot="-5400000">
              <a:off x="-703" y="2385"/>
              <a:ext cx="20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GB">
                  <a:solidFill>
                    <a:schemeClr val="bg1"/>
                  </a:solidFill>
                </a:rPr>
                <a:t>decrease in reactivity</a:t>
              </a:r>
            </a:p>
          </p:txBody>
        </p:sp>
      </p:grpSp>
      <p:sp>
        <p:nvSpPr>
          <p:cNvPr id="23684" name="WordArt 132"/>
          <p:cNvSpPr>
            <a:spLocks noChangeArrowheads="1" noChangeShapeType="1" noTextEdit="1"/>
          </p:cNvSpPr>
          <p:nvPr/>
        </p:nvSpPr>
        <p:spPr bwMode="auto">
          <a:xfrm>
            <a:off x="933450" y="2849563"/>
            <a:ext cx="1076325" cy="2524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fluorine</a:t>
            </a:r>
          </a:p>
        </p:txBody>
      </p:sp>
      <p:sp>
        <p:nvSpPr>
          <p:cNvPr id="23685" name="WordArt 133"/>
          <p:cNvSpPr>
            <a:spLocks noChangeArrowheads="1" noChangeShapeType="1" noTextEdit="1"/>
          </p:cNvSpPr>
          <p:nvPr/>
        </p:nvSpPr>
        <p:spPr bwMode="auto">
          <a:xfrm>
            <a:off x="933450" y="3354388"/>
            <a:ext cx="1130300" cy="2524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9FF33"/>
                </a:solidFill>
                <a:latin typeface="Arial Black"/>
              </a:rPr>
              <a:t>chlorine</a:t>
            </a:r>
          </a:p>
        </p:txBody>
      </p:sp>
      <p:sp>
        <p:nvSpPr>
          <p:cNvPr id="23686" name="WordArt 134"/>
          <p:cNvSpPr>
            <a:spLocks noChangeArrowheads="1" noChangeShapeType="1" noTextEdit="1"/>
          </p:cNvSpPr>
          <p:nvPr/>
        </p:nvSpPr>
        <p:spPr bwMode="auto">
          <a:xfrm>
            <a:off x="933450" y="3870325"/>
            <a:ext cx="1096963" cy="2524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93300"/>
                </a:solidFill>
                <a:latin typeface="Arial Black"/>
              </a:rPr>
              <a:t>bromine</a:t>
            </a:r>
          </a:p>
        </p:txBody>
      </p:sp>
      <p:sp>
        <p:nvSpPr>
          <p:cNvPr id="23687" name="WordArt 135"/>
          <p:cNvSpPr>
            <a:spLocks noChangeArrowheads="1" noChangeShapeType="1" noTextEdit="1"/>
          </p:cNvSpPr>
          <p:nvPr/>
        </p:nvSpPr>
        <p:spPr bwMode="auto">
          <a:xfrm>
            <a:off x="933450" y="4373563"/>
            <a:ext cx="806450" cy="2524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1C025E"/>
                </a:solidFill>
                <a:latin typeface="Arial Black"/>
              </a:rPr>
              <a:t>iodine</a:t>
            </a:r>
          </a:p>
        </p:txBody>
      </p:sp>
      <p:grpSp>
        <p:nvGrpSpPr>
          <p:cNvPr id="29710" name="Group 142"/>
          <p:cNvGrpSpPr>
            <a:grpSpLocks/>
          </p:cNvGrpSpPr>
          <p:nvPr/>
        </p:nvGrpSpPr>
        <p:grpSpPr bwMode="auto">
          <a:xfrm>
            <a:off x="755650" y="2185988"/>
            <a:ext cx="8218488" cy="2640012"/>
            <a:chOff x="476" y="1377"/>
            <a:chExt cx="5177" cy="1663"/>
          </a:xfrm>
        </p:grpSpPr>
        <p:grpSp>
          <p:nvGrpSpPr>
            <p:cNvPr id="29714" name="Group 141"/>
            <p:cNvGrpSpPr>
              <a:grpSpLocks/>
            </p:cNvGrpSpPr>
            <p:nvPr/>
          </p:nvGrpSpPr>
          <p:grpSpPr bwMode="auto">
            <a:xfrm>
              <a:off x="476" y="1377"/>
              <a:ext cx="5177" cy="1663"/>
              <a:chOff x="476" y="1377"/>
              <a:chExt cx="5177" cy="1663"/>
            </a:xfrm>
          </p:grpSpPr>
          <p:sp>
            <p:nvSpPr>
              <p:cNvPr id="29717" name="AutoShape 40"/>
              <p:cNvSpPr>
                <a:spLocks noChangeArrowheads="1"/>
              </p:cNvSpPr>
              <p:nvPr/>
            </p:nvSpPr>
            <p:spPr bwMode="auto">
              <a:xfrm>
                <a:off x="478" y="1385"/>
                <a:ext cx="5171" cy="324"/>
              </a:xfrm>
              <a:prstGeom prst="roundRect">
                <a:avLst>
                  <a:gd name="adj" fmla="val 8014"/>
                </a:avLst>
              </a:prstGeom>
              <a:solidFill>
                <a:srgbClr val="E1B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18" name="Line 44"/>
              <p:cNvSpPr>
                <a:spLocks noChangeShapeType="1"/>
              </p:cNvSpPr>
              <p:nvPr/>
            </p:nvSpPr>
            <p:spPr bwMode="auto">
              <a:xfrm rot="-5400000">
                <a:off x="3070" y="-522"/>
                <a:ext cx="0" cy="5163"/>
              </a:xfrm>
              <a:prstGeom prst="line">
                <a:avLst/>
              </a:prstGeom>
              <a:noFill/>
              <a:ln w="25400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19" name="Line 43"/>
              <p:cNvSpPr>
                <a:spLocks noChangeShapeType="1"/>
              </p:cNvSpPr>
              <p:nvPr/>
            </p:nvSpPr>
            <p:spPr bwMode="auto">
              <a:xfrm rot="-5400000">
                <a:off x="3060" y="-863"/>
                <a:ext cx="0" cy="5143"/>
              </a:xfrm>
              <a:prstGeom prst="line">
                <a:avLst/>
              </a:prstGeom>
              <a:noFill/>
              <a:ln w="25400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20" name="AutoShape 41"/>
              <p:cNvSpPr>
                <a:spLocks noChangeArrowheads="1"/>
              </p:cNvSpPr>
              <p:nvPr/>
            </p:nvSpPr>
            <p:spPr bwMode="auto">
              <a:xfrm>
                <a:off x="481" y="1377"/>
                <a:ext cx="5161" cy="1659"/>
              </a:xfrm>
              <a:prstGeom prst="roundRect">
                <a:avLst>
                  <a:gd name="adj" fmla="val 3542"/>
                </a:avLst>
              </a:prstGeom>
              <a:noFill/>
              <a:ln w="38100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1" name="Line 42"/>
              <p:cNvSpPr>
                <a:spLocks noChangeShapeType="1"/>
              </p:cNvSpPr>
              <p:nvPr/>
            </p:nvSpPr>
            <p:spPr bwMode="auto">
              <a:xfrm>
                <a:off x="1506" y="1381"/>
                <a:ext cx="2" cy="1659"/>
              </a:xfrm>
              <a:prstGeom prst="line">
                <a:avLst/>
              </a:prstGeom>
              <a:noFill/>
              <a:ln w="25400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22" name="Line 45"/>
              <p:cNvSpPr>
                <a:spLocks noChangeShapeType="1"/>
              </p:cNvSpPr>
              <p:nvPr/>
            </p:nvSpPr>
            <p:spPr bwMode="auto">
              <a:xfrm rot="-5400000">
                <a:off x="3073" y="-200"/>
                <a:ext cx="0" cy="5161"/>
              </a:xfrm>
              <a:prstGeom prst="line">
                <a:avLst/>
              </a:prstGeom>
              <a:noFill/>
              <a:ln w="25400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23" name="Line 46"/>
              <p:cNvSpPr>
                <a:spLocks noChangeShapeType="1"/>
              </p:cNvSpPr>
              <p:nvPr/>
            </p:nvSpPr>
            <p:spPr bwMode="auto">
              <a:xfrm rot="-5400000">
                <a:off x="3054" y="116"/>
                <a:ext cx="0" cy="5155"/>
              </a:xfrm>
              <a:prstGeom prst="line">
                <a:avLst/>
              </a:prstGeom>
              <a:noFill/>
              <a:ln w="25400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9715" name="Text Box 50"/>
            <p:cNvSpPr txBox="1">
              <a:spLocks noChangeArrowheads="1"/>
            </p:cNvSpPr>
            <p:nvPr/>
          </p:nvSpPr>
          <p:spPr bwMode="auto">
            <a:xfrm>
              <a:off x="536" y="1396"/>
              <a:ext cx="10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10066"/>
                  </a:solidFill>
                </a:rPr>
                <a:t>Halogen</a:t>
              </a:r>
            </a:p>
          </p:txBody>
        </p:sp>
        <p:sp>
          <p:nvSpPr>
            <p:cNvPr id="29716" name="Text Box 51"/>
            <p:cNvSpPr txBox="1">
              <a:spLocks noChangeArrowheads="1"/>
            </p:cNvSpPr>
            <p:nvPr/>
          </p:nvSpPr>
          <p:spPr bwMode="auto">
            <a:xfrm>
              <a:off x="1540" y="1404"/>
              <a:ext cx="27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10066"/>
                  </a:solidFill>
                </a:rPr>
                <a:t>Reactivity with hydrogen</a:t>
              </a:r>
            </a:p>
          </p:txBody>
        </p:sp>
      </p:grpSp>
      <p:grpSp>
        <p:nvGrpSpPr>
          <p:cNvPr id="5" name="Group 144"/>
          <p:cNvGrpSpPr>
            <a:grpSpLocks/>
          </p:cNvGrpSpPr>
          <p:nvPr/>
        </p:nvGrpSpPr>
        <p:grpSpPr bwMode="auto">
          <a:xfrm>
            <a:off x="568325" y="5145088"/>
            <a:ext cx="8575675" cy="1190625"/>
            <a:chOff x="358" y="3241"/>
            <a:chExt cx="5402" cy="750"/>
          </a:xfrm>
        </p:grpSpPr>
        <p:sp>
          <p:nvSpPr>
            <p:cNvPr id="29712" name="Rectangle 84"/>
            <p:cNvSpPr>
              <a:spLocks noChangeArrowheads="1"/>
            </p:cNvSpPr>
            <p:nvPr/>
          </p:nvSpPr>
          <p:spPr bwMode="auto">
            <a:xfrm>
              <a:off x="358" y="3241"/>
              <a:ext cx="540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GB">
                  <a:solidFill>
                    <a:srgbClr val="010066"/>
                  </a:solidFill>
                </a:rPr>
                <a:t>Astatine</a:t>
              </a:r>
              <a:r>
                <a:rPr lang="en-GB" b="0">
                  <a:solidFill>
                    <a:srgbClr val="010066"/>
                  </a:solidFill>
                </a:rPr>
                <a:t> is the halogen that appears directly below iodine in the periodic table. How do you think astatine would react with</a:t>
              </a:r>
            </a:p>
          </p:txBody>
        </p:sp>
        <p:sp>
          <p:nvSpPr>
            <p:cNvPr id="29713" name="Rectangle 143"/>
            <p:cNvSpPr>
              <a:spLocks noChangeArrowheads="1"/>
            </p:cNvSpPr>
            <p:nvPr/>
          </p:nvSpPr>
          <p:spPr bwMode="auto">
            <a:xfrm>
              <a:off x="362" y="3703"/>
              <a:ext cx="10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GB" b="0">
                  <a:solidFill>
                    <a:srgbClr val="010066"/>
                  </a:solidFill>
                </a:rPr>
                <a:t>hydrogen?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3" grpId="0"/>
      <p:bldP spid="23615" grpId="0"/>
      <p:bldP spid="23614" grpId="0"/>
      <p:bldP spid="23611" grpId="0"/>
      <p:bldP spid="23684" grpId="0" animBg="1"/>
      <p:bldP spid="23685" grpId="0" animBg="1"/>
      <p:bldP spid="23686" grpId="0" animBg="1"/>
      <p:bldP spid="236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     Halides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568325" y="701675"/>
            <a:ext cx="8575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b="0">
                <a:solidFill>
                  <a:srgbClr val="010066"/>
                </a:solidFill>
              </a:rPr>
              <a:t>When halogens react with another substance, they become ions. When this happens, they are called </a:t>
            </a:r>
            <a:r>
              <a:rPr lang="en-GB">
                <a:solidFill>
                  <a:srgbClr val="FF6600"/>
                </a:solidFill>
              </a:rPr>
              <a:t>halides</a:t>
            </a:r>
            <a:r>
              <a:rPr lang="en-GB" b="0">
                <a:solidFill>
                  <a:srgbClr val="010066"/>
                </a:solidFill>
              </a:rPr>
              <a:t>.</a:t>
            </a:r>
          </a:p>
        </p:txBody>
      </p:sp>
      <p:sp>
        <p:nvSpPr>
          <p:cNvPr id="116741" name="Oval 5"/>
          <p:cNvSpPr>
            <a:spLocks noChangeAspect="1" noChangeArrowheads="1"/>
          </p:cNvSpPr>
          <p:nvPr/>
        </p:nvSpPr>
        <p:spPr bwMode="auto">
          <a:xfrm>
            <a:off x="241300" y="809625"/>
            <a:ext cx="252413" cy="2524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568325" y="1597025"/>
            <a:ext cx="8575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b="0">
                <a:solidFill>
                  <a:srgbClr val="010066"/>
                </a:solidFill>
              </a:rPr>
              <a:t>The name of the halogens change slightly once they have reacted – instead of ending with ‘</a:t>
            </a:r>
            <a:r>
              <a:rPr lang="en-GB">
                <a:solidFill>
                  <a:srgbClr val="010066"/>
                </a:solidFill>
              </a:rPr>
              <a:t>–ine</a:t>
            </a:r>
            <a:r>
              <a:rPr lang="en-GB" b="0">
                <a:solidFill>
                  <a:srgbClr val="010066"/>
                </a:solidFill>
              </a:rPr>
              <a:t>’, they end with ‘</a:t>
            </a:r>
            <a:r>
              <a:rPr lang="en-GB">
                <a:solidFill>
                  <a:srgbClr val="010066"/>
                </a:solidFill>
              </a:rPr>
              <a:t>-ide</a:t>
            </a:r>
            <a:r>
              <a:rPr lang="en-GB" b="0">
                <a:solidFill>
                  <a:srgbClr val="010066"/>
                </a:solidFill>
              </a:rPr>
              <a:t>’.</a:t>
            </a:r>
          </a:p>
        </p:txBody>
      </p:sp>
      <p:sp>
        <p:nvSpPr>
          <p:cNvPr id="30726" name="Line 64"/>
          <p:cNvSpPr>
            <a:spLocks noChangeShapeType="1"/>
          </p:cNvSpPr>
          <p:nvPr/>
        </p:nvSpPr>
        <p:spPr bwMode="auto">
          <a:xfrm>
            <a:off x="9140825" y="2898775"/>
            <a:ext cx="3175" cy="2633663"/>
          </a:xfrm>
          <a:prstGeom prst="line">
            <a:avLst/>
          </a:prstGeom>
          <a:noFill/>
          <a:ln w="254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1533525" y="2860675"/>
            <a:ext cx="6064250" cy="2659063"/>
            <a:chOff x="966" y="1802"/>
            <a:chExt cx="3820" cy="1675"/>
          </a:xfrm>
        </p:grpSpPr>
        <p:sp>
          <p:nvSpPr>
            <p:cNvPr id="30772" name="AutoShape 59"/>
            <p:cNvSpPr>
              <a:spLocks noChangeArrowheads="1"/>
            </p:cNvSpPr>
            <p:nvPr/>
          </p:nvSpPr>
          <p:spPr bwMode="auto">
            <a:xfrm>
              <a:off x="972" y="1802"/>
              <a:ext cx="3814" cy="352"/>
            </a:xfrm>
            <a:prstGeom prst="roundRect">
              <a:avLst>
                <a:gd name="adj" fmla="val 8014"/>
              </a:avLst>
            </a:prstGeom>
            <a:solidFill>
              <a:srgbClr val="E1B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73" name="Line 61"/>
            <p:cNvSpPr>
              <a:spLocks noChangeShapeType="1"/>
            </p:cNvSpPr>
            <p:nvPr/>
          </p:nvSpPr>
          <p:spPr bwMode="auto">
            <a:xfrm rot="-5400000">
              <a:off x="2877" y="598"/>
              <a:ext cx="9" cy="3808"/>
            </a:xfrm>
            <a:prstGeom prst="line">
              <a:avLst/>
            </a:prstGeom>
            <a:noFill/>
            <a:ln w="254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774" name="Line 62"/>
            <p:cNvSpPr>
              <a:spLocks noChangeShapeType="1"/>
            </p:cNvSpPr>
            <p:nvPr/>
          </p:nvSpPr>
          <p:spPr bwMode="auto">
            <a:xfrm rot="-5400000">
              <a:off x="2879" y="250"/>
              <a:ext cx="4" cy="3805"/>
            </a:xfrm>
            <a:prstGeom prst="line">
              <a:avLst/>
            </a:prstGeom>
            <a:noFill/>
            <a:ln w="254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775" name="AutoShape 63"/>
            <p:cNvSpPr>
              <a:spLocks noChangeArrowheads="1"/>
            </p:cNvSpPr>
            <p:nvPr/>
          </p:nvSpPr>
          <p:spPr bwMode="auto">
            <a:xfrm>
              <a:off x="971" y="1804"/>
              <a:ext cx="3811" cy="1673"/>
            </a:xfrm>
            <a:prstGeom prst="roundRect">
              <a:avLst>
                <a:gd name="adj" fmla="val 3542"/>
              </a:avLst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6" name="Line 65"/>
            <p:cNvSpPr>
              <a:spLocks noChangeShapeType="1"/>
            </p:cNvSpPr>
            <p:nvPr/>
          </p:nvSpPr>
          <p:spPr bwMode="auto">
            <a:xfrm rot="-5400000">
              <a:off x="2878" y="922"/>
              <a:ext cx="9" cy="3802"/>
            </a:xfrm>
            <a:prstGeom prst="line">
              <a:avLst/>
            </a:prstGeom>
            <a:noFill/>
            <a:ln w="254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777" name="Line 66"/>
            <p:cNvSpPr>
              <a:spLocks noChangeShapeType="1"/>
            </p:cNvSpPr>
            <p:nvPr/>
          </p:nvSpPr>
          <p:spPr bwMode="auto">
            <a:xfrm rot="-5400000">
              <a:off x="2871" y="1228"/>
              <a:ext cx="7" cy="3817"/>
            </a:xfrm>
            <a:prstGeom prst="line">
              <a:avLst/>
            </a:prstGeom>
            <a:noFill/>
            <a:ln w="254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778" name="Text Box 67"/>
            <p:cNvSpPr txBox="1">
              <a:spLocks noChangeArrowheads="1"/>
            </p:cNvSpPr>
            <p:nvPr/>
          </p:nvSpPr>
          <p:spPr bwMode="auto">
            <a:xfrm>
              <a:off x="1026" y="1836"/>
              <a:ext cx="10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10066"/>
                  </a:solidFill>
                </a:rPr>
                <a:t>Halogen</a:t>
              </a:r>
            </a:p>
          </p:txBody>
        </p:sp>
        <p:sp>
          <p:nvSpPr>
            <p:cNvPr id="30779" name="Text Box 74"/>
            <p:cNvSpPr txBox="1">
              <a:spLocks noChangeArrowheads="1"/>
            </p:cNvSpPr>
            <p:nvPr/>
          </p:nvSpPr>
          <p:spPr bwMode="auto">
            <a:xfrm>
              <a:off x="3367" y="1836"/>
              <a:ext cx="10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10066"/>
                  </a:solidFill>
                </a:rPr>
                <a:t>Halide</a:t>
              </a:r>
            </a:p>
          </p:txBody>
        </p:sp>
      </p:grpSp>
      <p:sp>
        <p:nvSpPr>
          <p:cNvPr id="116816" name="Text Box 80"/>
          <p:cNvSpPr txBox="1">
            <a:spLocks noChangeArrowheads="1"/>
          </p:cNvSpPr>
          <p:nvPr/>
        </p:nvSpPr>
        <p:spPr bwMode="auto">
          <a:xfrm>
            <a:off x="3694113" y="2914650"/>
            <a:ext cx="1443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b="0">
                <a:solidFill>
                  <a:srgbClr val="010066"/>
                </a:solidFill>
              </a:rPr>
              <a:t>reaction</a:t>
            </a:r>
          </a:p>
        </p:txBody>
      </p:sp>
      <p:grpSp>
        <p:nvGrpSpPr>
          <p:cNvPr id="3" name="Group 140"/>
          <p:cNvGrpSpPr>
            <a:grpSpLocks/>
          </p:cNvGrpSpPr>
          <p:nvPr/>
        </p:nvGrpSpPr>
        <p:grpSpPr bwMode="auto">
          <a:xfrm>
            <a:off x="1747838" y="3573463"/>
            <a:ext cx="5365750" cy="319087"/>
            <a:chOff x="1101" y="2251"/>
            <a:chExt cx="3380" cy="201"/>
          </a:xfrm>
        </p:grpSpPr>
        <p:sp>
          <p:nvSpPr>
            <p:cNvPr id="30763" name="AutoShape 79"/>
            <p:cNvSpPr>
              <a:spLocks noChangeArrowheads="1"/>
            </p:cNvSpPr>
            <p:nvPr/>
          </p:nvSpPr>
          <p:spPr bwMode="auto">
            <a:xfrm>
              <a:off x="2439" y="2261"/>
              <a:ext cx="685" cy="181"/>
            </a:xfrm>
            <a:prstGeom prst="rightArrow">
              <a:avLst>
                <a:gd name="adj1" fmla="val 50000"/>
                <a:gd name="adj2" fmla="val 94613"/>
              </a:avLst>
            </a:prstGeom>
            <a:solidFill>
              <a:srgbClr val="01006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764" name="Group 134"/>
            <p:cNvGrpSpPr>
              <a:grpSpLocks/>
            </p:cNvGrpSpPr>
            <p:nvPr/>
          </p:nvGrpSpPr>
          <p:grpSpPr bwMode="auto">
            <a:xfrm>
              <a:off x="1101" y="2251"/>
              <a:ext cx="937" cy="201"/>
              <a:chOff x="543" y="2215"/>
              <a:chExt cx="937" cy="201"/>
            </a:xfrm>
          </p:grpSpPr>
          <p:sp>
            <p:nvSpPr>
              <p:cNvPr id="30770" name="WordArt 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3" y="2215"/>
                <a:ext cx="678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20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FFFF00"/>
                    </a:solidFill>
                    <a:latin typeface="Arial Black"/>
                  </a:rPr>
                  <a:t>fluorine</a:t>
                </a:r>
              </a:p>
            </p:txBody>
          </p:sp>
          <p:sp>
            <p:nvSpPr>
              <p:cNvPr id="30771" name="WordArt 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88" y="2217"/>
                <a:ext cx="192" cy="1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20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FFFF00"/>
                    </a:solidFill>
                    <a:latin typeface="Arial Black"/>
                  </a:rPr>
                  <a:t>(F)</a:t>
                </a:r>
              </a:p>
            </p:txBody>
          </p:sp>
        </p:grpSp>
        <p:grpSp>
          <p:nvGrpSpPr>
            <p:cNvPr id="30765" name="Group 130"/>
            <p:cNvGrpSpPr>
              <a:grpSpLocks/>
            </p:cNvGrpSpPr>
            <p:nvPr/>
          </p:nvGrpSpPr>
          <p:grpSpPr bwMode="auto">
            <a:xfrm>
              <a:off x="3445" y="2251"/>
              <a:ext cx="1036" cy="201"/>
              <a:chOff x="2887" y="2219"/>
              <a:chExt cx="1036" cy="201"/>
            </a:xfrm>
          </p:grpSpPr>
          <p:sp>
            <p:nvSpPr>
              <p:cNvPr id="30766" name="WordArt 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87" y="2219"/>
                <a:ext cx="678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20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FFFF00"/>
                    </a:solidFill>
                    <a:latin typeface="Arial Black"/>
                  </a:rPr>
                  <a:t>fluoride</a:t>
                </a:r>
              </a:p>
            </p:txBody>
          </p:sp>
          <p:grpSp>
            <p:nvGrpSpPr>
              <p:cNvPr id="30767" name="Group 129"/>
              <p:cNvGrpSpPr>
                <a:grpSpLocks/>
              </p:cNvGrpSpPr>
              <p:nvPr/>
            </p:nvGrpSpPr>
            <p:grpSpPr bwMode="auto">
              <a:xfrm>
                <a:off x="3634" y="2221"/>
                <a:ext cx="289" cy="199"/>
                <a:chOff x="3632" y="2135"/>
                <a:chExt cx="289" cy="199"/>
              </a:xfrm>
            </p:grpSpPr>
            <p:sp>
              <p:nvSpPr>
                <p:cNvPr id="30768" name="WordArt 9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32" y="2135"/>
                  <a:ext cx="289" cy="1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20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rgbClr val="FFFF00"/>
                      </a:solidFill>
                      <a:latin typeface="Arial Black"/>
                    </a:rPr>
                    <a:t>(F  )</a:t>
                  </a:r>
                </a:p>
              </p:txBody>
            </p:sp>
            <p:sp>
              <p:nvSpPr>
                <p:cNvPr id="30769" name="WordArt 11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89" y="2170"/>
                  <a:ext cx="66" cy="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20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rgbClr val="FFFF00"/>
                      </a:solidFill>
                      <a:latin typeface="Arial Black"/>
                    </a:rPr>
                    <a:t>-</a:t>
                  </a:r>
                </a:p>
              </p:txBody>
            </p:sp>
          </p:grpSp>
        </p:grpSp>
      </p:grpSp>
      <p:grpSp>
        <p:nvGrpSpPr>
          <p:cNvPr id="7" name="Group 141"/>
          <p:cNvGrpSpPr>
            <a:grpSpLocks/>
          </p:cNvGrpSpPr>
          <p:nvPr/>
        </p:nvGrpSpPr>
        <p:grpSpPr bwMode="auto">
          <a:xfrm>
            <a:off x="1747838" y="4081463"/>
            <a:ext cx="5557837" cy="320675"/>
            <a:chOff x="1101" y="2571"/>
            <a:chExt cx="3501" cy="202"/>
          </a:xfrm>
        </p:grpSpPr>
        <p:sp>
          <p:nvSpPr>
            <p:cNvPr id="30753" name="AutoShape 81"/>
            <p:cNvSpPr>
              <a:spLocks noChangeArrowheads="1"/>
            </p:cNvSpPr>
            <p:nvPr/>
          </p:nvSpPr>
          <p:spPr bwMode="auto">
            <a:xfrm>
              <a:off x="2439" y="2581"/>
              <a:ext cx="685" cy="181"/>
            </a:xfrm>
            <a:prstGeom prst="rightArrow">
              <a:avLst>
                <a:gd name="adj1" fmla="val 50000"/>
                <a:gd name="adj2" fmla="val 94613"/>
              </a:avLst>
            </a:prstGeom>
            <a:solidFill>
              <a:srgbClr val="01006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754" name="Group 135"/>
            <p:cNvGrpSpPr>
              <a:grpSpLocks/>
            </p:cNvGrpSpPr>
            <p:nvPr/>
          </p:nvGrpSpPr>
          <p:grpSpPr bwMode="auto">
            <a:xfrm>
              <a:off x="1101" y="2572"/>
              <a:ext cx="1066" cy="199"/>
              <a:chOff x="543" y="2535"/>
              <a:chExt cx="1066" cy="199"/>
            </a:xfrm>
          </p:grpSpPr>
          <p:sp>
            <p:nvSpPr>
              <p:cNvPr id="30761" name="WordArt 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3" y="2536"/>
                <a:ext cx="712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20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99FF33"/>
                    </a:solidFill>
                    <a:latin typeface="Arial Black"/>
                  </a:rPr>
                  <a:t>chlorine</a:t>
                </a:r>
              </a:p>
            </p:txBody>
          </p:sp>
          <p:sp>
            <p:nvSpPr>
              <p:cNvPr id="30762" name="WordArt 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22" y="2535"/>
                <a:ext cx="287" cy="1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20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99FF33"/>
                    </a:solidFill>
                    <a:latin typeface="Arial Black"/>
                  </a:rPr>
                  <a:t>(Cl)</a:t>
                </a:r>
              </a:p>
            </p:txBody>
          </p:sp>
        </p:grpSp>
        <p:grpSp>
          <p:nvGrpSpPr>
            <p:cNvPr id="30755" name="Group 131"/>
            <p:cNvGrpSpPr>
              <a:grpSpLocks/>
            </p:cNvGrpSpPr>
            <p:nvPr/>
          </p:nvGrpSpPr>
          <p:grpSpPr bwMode="auto">
            <a:xfrm>
              <a:off x="3445" y="2571"/>
              <a:ext cx="1157" cy="202"/>
              <a:chOff x="2887" y="2536"/>
              <a:chExt cx="1157" cy="202"/>
            </a:xfrm>
          </p:grpSpPr>
          <p:sp>
            <p:nvSpPr>
              <p:cNvPr id="30756" name="WordArt 1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87" y="2536"/>
                <a:ext cx="712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20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99FF33"/>
                    </a:solidFill>
                    <a:latin typeface="Arial Black"/>
                  </a:rPr>
                  <a:t>chloride</a:t>
                </a:r>
              </a:p>
            </p:txBody>
          </p:sp>
          <p:grpSp>
            <p:nvGrpSpPr>
              <p:cNvPr id="30757" name="Group 123"/>
              <p:cNvGrpSpPr>
                <a:grpSpLocks/>
              </p:cNvGrpSpPr>
              <p:nvPr/>
            </p:nvGrpSpPr>
            <p:grpSpPr bwMode="auto">
              <a:xfrm>
                <a:off x="3668" y="2539"/>
                <a:ext cx="376" cy="199"/>
                <a:chOff x="3982" y="2135"/>
                <a:chExt cx="376" cy="199"/>
              </a:xfrm>
            </p:grpSpPr>
            <p:sp>
              <p:nvSpPr>
                <p:cNvPr id="30758" name="WordArt 1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82" y="2135"/>
                  <a:ext cx="223" cy="1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20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rgbClr val="99FF33"/>
                      </a:solidFill>
                      <a:latin typeface="Arial Black"/>
                    </a:rPr>
                    <a:t>(Cl</a:t>
                  </a:r>
                </a:p>
              </p:txBody>
            </p:sp>
            <p:sp>
              <p:nvSpPr>
                <p:cNvPr id="30759" name="WordArt 1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29" y="2170"/>
                  <a:ext cx="66" cy="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20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rgbClr val="99FF33"/>
                      </a:solidFill>
                      <a:latin typeface="Arial Black"/>
                    </a:rPr>
                    <a:t>-</a:t>
                  </a:r>
                </a:p>
              </p:txBody>
            </p:sp>
            <p:sp>
              <p:nvSpPr>
                <p:cNvPr id="30760" name="WordArt 1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10" y="2135"/>
                  <a:ext cx="48" cy="1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20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rgbClr val="99FF33"/>
                      </a:solidFill>
                      <a:latin typeface="Arial Black"/>
                    </a:rPr>
                    <a:t>)</a:t>
                  </a:r>
                </a:p>
              </p:txBody>
            </p:sp>
          </p:grpSp>
        </p:grpSp>
      </p:grpSp>
      <p:grpSp>
        <p:nvGrpSpPr>
          <p:cNvPr id="11" name="Group 142"/>
          <p:cNvGrpSpPr>
            <a:grpSpLocks/>
          </p:cNvGrpSpPr>
          <p:nvPr/>
        </p:nvGrpSpPr>
        <p:grpSpPr bwMode="auto">
          <a:xfrm>
            <a:off x="1747838" y="4594225"/>
            <a:ext cx="5565775" cy="319088"/>
            <a:chOff x="1101" y="2894"/>
            <a:chExt cx="3506" cy="201"/>
          </a:xfrm>
        </p:grpSpPr>
        <p:sp>
          <p:nvSpPr>
            <p:cNvPr id="30743" name="AutoShape 82"/>
            <p:cNvSpPr>
              <a:spLocks noChangeArrowheads="1"/>
            </p:cNvSpPr>
            <p:nvPr/>
          </p:nvSpPr>
          <p:spPr bwMode="auto">
            <a:xfrm>
              <a:off x="2439" y="2904"/>
              <a:ext cx="685" cy="181"/>
            </a:xfrm>
            <a:prstGeom prst="rightArrow">
              <a:avLst>
                <a:gd name="adj1" fmla="val 50000"/>
                <a:gd name="adj2" fmla="val 94613"/>
              </a:avLst>
            </a:prstGeom>
            <a:solidFill>
              <a:srgbClr val="01006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744" name="Group 136"/>
            <p:cNvGrpSpPr>
              <a:grpSpLocks/>
            </p:cNvGrpSpPr>
            <p:nvPr/>
          </p:nvGrpSpPr>
          <p:grpSpPr bwMode="auto">
            <a:xfrm>
              <a:off x="1101" y="2894"/>
              <a:ext cx="1055" cy="201"/>
              <a:chOff x="543" y="2859"/>
              <a:chExt cx="1055" cy="201"/>
            </a:xfrm>
          </p:grpSpPr>
          <p:sp>
            <p:nvSpPr>
              <p:cNvPr id="30751" name="WordArt 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3" y="2859"/>
                <a:ext cx="691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20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993300"/>
                    </a:solidFill>
                    <a:latin typeface="Arial Black"/>
                  </a:rPr>
                  <a:t>bromine</a:t>
                </a:r>
              </a:p>
            </p:txBody>
          </p:sp>
          <p:sp>
            <p:nvSpPr>
              <p:cNvPr id="30752" name="WordArt 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00" y="2861"/>
                <a:ext cx="298" cy="1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20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993300"/>
                    </a:solidFill>
                    <a:latin typeface="Arial Black"/>
                  </a:rPr>
                  <a:t>(Br)</a:t>
                </a:r>
              </a:p>
            </p:txBody>
          </p:sp>
        </p:grpSp>
        <p:grpSp>
          <p:nvGrpSpPr>
            <p:cNvPr id="30745" name="Group 132"/>
            <p:cNvGrpSpPr>
              <a:grpSpLocks/>
            </p:cNvGrpSpPr>
            <p:nvPr/>
          </p:nvGrpSpPr>
          <p:grpSpPr bwMode="auto">
            <a:xfrm>
              <a:off x="3445" y="2895"/>
              <a:ext cx="1162" cy="200"/>
              <a:chOff x="2887" y="2859"/>
              <a:chExt cx="1162" cy="200"/>
            </a:xfrm>
          </p:grpSpPr>
          <p:sp>
            <p:nvSpPr>
              <p:cNvPr id="30746" name="WordArt 1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87" y="2859"/>
                <a:ext cx="691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20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993300"/>
                    </a:solidFill>
                    <a:latin typeface="Arial Black"/>
                  </a:rPr>
                  <a:t>bromide</a:t>
                </a:r>
              </a:p>
            </p:txBody>
          </p:sp>
          <p:grpSp>
            <p:nvGrpSpPr>
              <p:cNvPr id="30747" name="Group 128"/>
              <p:cNvGrpSpPr>
                <a:grpSpLocks/>
              </p:cNvGrpSpPr>
              <p:nvPr/>
            </p:nvGrpSpPr>
            <p:grpSpPr bwMode="auto">
              <a:xfrm>
                <a:off x="3645" y="2860"/>
                <a:ext cx="404" cy="199"/>
                <a:chOff x="3682" y="2849"/>
                <a:chExt cx="404" cy="199"/>
              </a:xfrm>
            </p:grpSpPr>
            <p:sp>
              <p:nvSpPr>
                <p:cNvPr id="30748" name="WordArt 1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57" y="2884"/>
                  <a:ext cx="66" cy="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20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rgbClr val="993300"/>
                      </a:solidFill>
                      <a:latin typeface="Arial Black"/>
                    </a:rPr>
                    <a:t>-</a:t>
                  </a:r>
                </a:p>
              </p:txBody>
            </p:sp>
            <p:sp>
              <p:nvSpPr>
                <p:cNvPr id="30749" name="WordArt 12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38" y="2849"/>
                  <a:ext cx="48" cy="1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20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rgbClr val="993300"/>
                      </a:solidFill>
                      <a:latin typeface="Arial Black"/>
                    </a:rPr>
                    <a:t>)</a:t>
                  </a:r>
                </a:p>
              </p:txBody>
            </p:sp>
            <p:sp>
              <p:nvSpPr>
                <p:cNvPr id="30750" name="WordArt 1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82" y="2849"/>
                  <a:ext cx="251" cy="1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20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rgbClr val="993300"/>
                      </a:solidFill>
                      <a:latin typeface="Arial Black"/>
                    </a:rPr>
                    <a:t>(Br</a:t>
                  </a:r>
                </a:p>
              </p:txBody>
            </p:sp>
          </p:grpSp>
        </p:grpSp>
      </p:grpSp>
      <p:grpSp>
        <p:nvGrpSpPr>
          <p:cNvPr id="15" name="Group 143"/>
          <p:cNvGrpSpPr>
            <a:grpSpLocks/>
          </p:cNvGrpSpPr>
          <p:nvPr/>
        </p:nvGrpSpPr>
        <p:grpSpPr bwMode="auto">
          <a:xfrm>
            <a:off x="1747838" y="5106988"/>
            <a:ext cx="5033962" cy="320675"/>
            <a:chOff x="1101" y="3217"/>
            <a:chExt cx="3171" cy="202"/>
          </a:xfrm>
        </p:grpSpPr>
        <p:sp>
          <p:nvSpPr>
            <p:cNvPr id="30733" name="AutoShape 83"/>
            <p:cNvSpPr>
              <a:spLocks noChangeArrowheads="1"/>
            </p:cNvSpPr>
            <p:nvPr/>
          </p:nvSpPr>
          <p:spPr bwMode="auto">
            <a:xfrm>
              <a:off x="2439" y="3227"/>
              <a:ext cx="685" cy="181"/>
            </a:xfrm>
            <a:prstGeom prst="rightArrow">
              <a:avLst>
                <a:gd name="adj1" fmla="val 50000"/>
                <a:gd name="adj2" fmla="val 94613"/>
              </a:avLst>
            </a:prstGeom>
            <a:solidFill>
              <a:srgbClr val="01006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734" name="Group 137"/>
            <p:cNvGrpSpPr>
              <a:grpSpLocks/>
            </p:cNvGrpSpPr>
            <p:nvPr/>
          </p:nvGrpSpPr>
          <p:grpSpPr bwMode="auto">
            <a:xfrm>
              <a:off x="1101" y="3217"/>
              <a:ext cx="736" cy="202"/>
              <a:chOff x="543" y="3182"/>
              <a:chExt cx="736" cy="202"/>
            </a:xfrm>
          </p:grpSpPr>
          <p:sp>
            <p:nvSpPr>
              <p:cNvPr id="30741" name="WordArt 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3" y="3182"/>
                <a:ext cx="508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20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1C025E"/>
                    </a:solidFill>
                    <a:latin typeface="Arial Black"/>
                  </a:rPr>
                  <a:t>iodine</a:t>
                </a:r>
              </a:p>
            </p:txBody>
          </p:sp>
          <p:sp>
            <p:nvSpPr>
              <p:cNvPr id="30742" name="WordArt 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18" y="3185"/>
                <a:ext cx="161" cy="1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20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1C025E"/>
                    </a:solidFill>
                    <a:latin typeface="Arial Black"/>
                  </a:rPr>
                  <a:t>(I)</a:t>
                </a:r>
              </a:p>
            </p:txBody>
          </p:sp>
        </p:grpSp>
        <p:grpSp>
          <p:nvGrpSpPr>
            <p:cNvPr id="30735" name="Group 133"/>
            <p:cNvGrpSpPr>
              <a:grpSpLocks/>
            </p:cNvGrpSpPr>
            <p:nvPr/>
          </p:nvGrpSpPr>
          <p:grpSpPr bwMode="auto">
            <a:xfrm>
              <a:off x="3445" y="3217"/>
              <a:ext cx="827" cy="201"/>
              <a:chOff x="2887" y="3182"/>
              <a:chExt cx="827" cy="201"/>
            </a:xfrm>
          </p:grpSpPr>
          <p:sp>
            <p:nvSpPr>
              <p:cNvPr id="30736" name="WordArt 1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87" y="3182"/>
                <a:ext cx="508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20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1C025E"/>
                    </a:solidFill>
                    <a:latin typeface="Arial Black"/>
                  </a:rPr>
                  <a:t>iodide</a:t>
                </a:r>
              </a:p>
            </p:txBody>
          </p:sp>
          <p:grpSp>
            <p:nvGrpSpPr>
              <p:cNvPr id="30737" name="Group 127"/>
              <p:cNvGrpSpPr>
                <a:grpSpLocks/>
              </p:cNvGrpSpPr>
              <p:nvPr/>
            </p:nvGrpSpPr>
            <p:grpSpPr bwMode="auto">
              <a:xfrm>
                <a:off x="3461" y="3184"/>
                <a:ext cx="253" cy="199"/>
                <a:chOff x="4210" y="2849"/>
                <a:chExt cx="253" cy="199"/>
              </a:xfrm>
            </p:grpSpPr>
            <p:sp>
              <p:nvSpPr>
                <p:cNvPr id="30738" name="WordArt 1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10" y="2849"/>
                  <a:ext cx="97" cy="1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20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rgbClr val="1C025E"/>
                      </a:solidFill>
                      <a:latin typeface="Arial Black"/>
                    </a:rPr>
                    <a:t>(I</a:t>
                  </a:r>
                </a:p>
              </p:txBody>
            </p:sp>
            <p:sp>
              <p:nvSpPr>
                <p:cNvPr id="30739" name="WordArt 12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34" y="2884"/>
                  <a:ext cx="66" cy="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20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rgbClr val="1C025E"/>
                      </a:solidFill>
                      <a:latin typeface="Arial Black"/>
                    </a:rPr>
                    <a:t>-</a:t>
                  </a:r>
                </a:p>
              </p:txBody>
            </p:sp>
            <p:sp>
              <p:nvSpPr>
                <p:cNvPr id="30740" name="WordArt 1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15" y="2849"/>
                  <a:ext cx="48" cy="1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20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rgbClr val="1C025E"/>
                      </a:solidFill>
                      <a:latin typeface="Arial Black"/>
                    </a:rPr>
                    <a:t>)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2" grpId="0"/>
      <p:bldP spid="1168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     Displacement reactions</a:t>
            </a:r>
          </a:p>
        </p:txBody>
      </p:sp>
      <p:sp>
        <p:nvSpPr>
          <p:cNvPr id="31747" name="Text Box 24"/>
          <p:cNvSpPr txBox="1">
            <a:spLocks noChangeArrowheads="1"/>
          </p:cNvSpPr>
          <p:nvPr/>
        </p:nvSpPr>
        <p:spPr bwMode="auto">
          <a:xfrm>
            <a:off x="568325" y="701675"/>
            <a:ext cx="8575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b="0">
                <a:solidFill>
                  <a:srgbClr val="010066"/>
                </a:solidFill>
              </a:rPr>
              <a:t>If a halogen is added to a solution of a compound containing a less reactive halogen, it will react with the compound and form a new one. This is called </a:t>
            </a:r>
            <a:r>
              <a:rPr lang="en-GB">
                <a:solidFill>
                  <a:srgbClr val="FF6600"/>
                </a:solidFill>
              </a:rPr>
              <a:t>displacement</a:t>
            </a:r>
            <a:r>
              <a:rPr lang="en-GB" b="0">
                <a:solidFill>
                  <a:srgbClr val="010066"/>
                </a:solidFill>
              </a:rPr>
              <a:t>.</a:t>
            </a:r>
          </a:p>
        </p:txBody>
      </p:sp>
      <p:sp>
        <p:nvSpPr>
          <p:cNvPr id="25625" name="Oval 25"/>
          <p:cNvSpPr>
            <a:spLocks noChangeAspect="1" noChangeArrowheads="1"/>
          </p:cNvSpPr>
          <p:nvPr/>
        </p:nvSpPr>
        <p:spPr bwMode="auto">
          <a:xfrm>
            <a:off x="241300" y="809625"/>
            <a:ext cx="252413" cy="2524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5629" name="AutoShape 29"/>
          <p:cNvSpPr>
            <a:spLocks noChangeArrowheads="1"/>
          </p:cNvSpPr>
          <p:nvPr/>
        </p:nvSpPr>
        <p:spPr bwMode="auto">
          <a:xfrm>
            <a:off x="588963" y="2508250"/>
            <a:ext cx="7947025" cy="158273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701675" y="2570163"/>
            <a:ext cx="7805738" cy="822325"/>
            <a:chOff x="442" y="1102"/>
            <a:chExt cx="4917" cy="518"/>
          </a:xfrm>
        </p:grpSpPr>
        <p:sp>
          <p:nvSpPr>
            <p:cNvPr id="31760" name="Text Box 30"/>
            <p:cNvSpPr txBox="1">
              <a:spLocks noChangeArrowheads="1"/>
            </p:cNvSpPr>
            <p:nvPr/>
          </p:nvSpPr>
          <p:spPr bwMode="auto">
            <a:xfrm>
              <a:off x="1649" y="1102"/>
              <a:ext cx="93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0066"/>
                  </a:solidFill>
                </a:rPr>
                <a:t>sodium</a:t>
              </a:r>
              <a:br>
                <a:rPr lang="en-GB">
                  <a:solidFill>
                    <a:srgbClr val="000066"/>
                  </a:solidFill>
                </a:rPr>
              </a:br>
              <a:r>
                <a:rPr lang="en-GB">
                  <a:solidFill>
                    <a:srgbClr val="000066"/>
                  </a:solidFill>
                </a:rPr>
                <a:t>chloride</a:t>
              </a:r>
            </a:p>
          </p:txBody>
        </p:sp>
        <p:sp>
          <p:nvSpPr>
            <p:cNvPr id="31761" name="Text Box 31"/>
            <p:cNvSpPr txBox="1">
              <a:spLocks noChangeArrowheads="1"/>
            </p:cNvSpPr>
            <p:nvPr/>
          </p:nvSpPr>
          <p:spPr bwMode="auto">
            <a:xfrm>
              <a:off x="3088" y="1102"/>
              <a:ext cx="93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0066"/>
                  </a:solidFill>
                </a:rPr>
                <a:t>sodium</a:t>
              </a:r>
              <a:br>
                <a:rPr lang="en-GB">
                  <a:solidFill>
                    <a:srgbClr val="000066"/>
                  </a:solidFill>
                </a:rPr>
              </a:br>
              <a:r>
                <a:rPr lang="en-GB">
                  <a:solidFill>
                    <a:srgbClr val="000066"/>
                  </a:solidFill>
                </a:rPr>
                <a:t>fluoride</a:t>
              </a:r>
            </a:p>
          </p:txBody>
        </p:sp>
        <p:sp>
          <p:nvSpPr>
            <p:cNvPr id="31762" name="Text Box 32"/>
            <p:cNvSpPr txBox="1">
              <a:spLocks noChangeArrowheads="1"/>
            </p:cNvSpPr>
            <p:nvPr/>
          </p:nvSpPr>
          <p:spPr bwMode="auto">
            <a:xfrm>
              <a:off x="4428" y="1217"/>
              <a:ext cx="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0066"/>
                  </a:solidFill>
                </a:rPr>
                <a:t>chlorine</a:t>
              </a:r>
            </a:p>
          </p:txBody>
        </p:sp>
        <p:sp>
          <p:nvSpPr>
            <p:cNvPr id="31763" name="Text Box 33"/>
            <p:cNvSpPr txBox="1">
              <a:spLocks noChangeArrowheads="1"/>
            </p:cNvSpPr>
            <p:nvPr/>
          </p:nvSpPr>
          <p:spPr bwMode="auto">
            <a:xfrm>
              <a:off x="442" y="1217"/>
              <a:ext cx="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0066"/>
                  </a:solidFill>
                </a:rPr>
                <a:t>fluorine</a:t>
              </a:r>
            </a:p>
          </p:txBody>
        </p:sp>
        <p:sp>
          <p:nvSpPr>
            <p:cNvPr id="31764" name="Text Box 34"/>
            <p:cNvSpPr txBox="1">
              <a:spLocks noChangeArrowheads="1"/>
            </p:cNvSpPr>
            <p:nvPr/>
          </p:nvSpPr>
          <p:spPr bwMode="auto">
            <a:xfrm>
              <a:off x="1350" y="1188"/>
              <a:ext cx="26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3000">
                  <a:solidFill>
                    <a:srgbClr val="000066"/>
                  </a:solidFill>
                </a:rPr>
                <a:t>+</a:t>
              </a:r>
            </a:p>
          </p:txBody>
        </p:sp>
        <p:sp>
          <p:nvSpPr>
            <p:cNvPr id="31765" name="Text Box 35"/>
            <p:cNvSpPr txBox="1">
              <a:spLocks noChangeArrowheads="1"/>
            </p:cNvSpPr>
            <p:nvPr/>
          </p:nvSpPr>
          <p:spPr bwMode="auto">
            <a:xfrm>
              <a:off x="4112" y="1188"/>
              <a:ext cx="35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3000">
                  <a:solidFill>
                    <a:srgbClr val="000066"/>
                  </a:solidFill>
                </a:rPr>
                <a:t>+</a:t>
              </a:r>
            </a:p>
          </p:txBody>
        </p:sp>
        <p:sp>
          <p:nvSpPr>
            <p:cNvPr id="31766" name="Text Box 36"/>
            <p:cNvSpPr txBox="1">
              <a:spLocks noChangeArrowheads="1"/>
            </p:cNvSpPr>
            <p:nvPr/>
          </p:nvSpPr>
          <p:spPr bwMode="auto">
            <a:xfrm>
              <a:off x="2644" y="1217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0066"/>
                  </a:solidFill>
                  <a:sym typeface="Monotype Sorts" pitchFamily="2" charset="2"/>
                </a:rPr>
                <a:t>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701675" y="3471863"/>
            <a:ext cx="7588250" cy="549275"/>
            <a:chOff x="442" y="1778"/>
            <a:chExt cx="4780" cy="346"/>
          </a:xfrm>
        </p:grpSpPr>
        <p:sp>
          <p:nvSpPr>
            <p:cNvPr id="31753" name="Text Box 27"/>
            <p:cNvSpPr txBox="1">
              <a:spLocks noChangeArrowheads="1"/>
            </p:cNvSpPr>
            <p:nvPr/>
          </p:nvSpPr>
          <p:spPr bwMode="auto">
            <a:xfrm>
              <a:off x="442" y="1807"/>
              <a:ext cx="7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GB">
                  <a:solidFill>
                    <a:srgbClr val="000066"/>
                  </a:solidFill>
                </a:rPr>
                <a:t>F</a:t>
              </a:r>
              <a:r>
                <a:rPr lang="en-GB" baseline="-25000">
                  <a:solidFill>
                    <a:srgbClr val="000066"/>
                  </a:solidFill>
                </a:rPr>
                <a:t>2</a:t>
              </a:r>
              <a:r>
                <a:rPr lang="en-GB" sz="1000">
                  <a:solidFill>
                    <a:srgbClr val="000066"/>
                  </a:solidFill>
                </a:rPr>
                <a:t> </a:t>
              </a:r>
              <a:r>
                <a:rPr lang="en-GB" b="0">
                  <a:solidFill>
                    <a:srgbClr val="000066"/>
                  </a:solidFill>
                </a:rPr>
                <a:t>(aq)</a:t>
              </a:r>
              <a:endParaRPr lang="en-GB" b="0">
                <a:solidFill>
                  <a:srgbClr val="000066"/>
                </a:solidFill>
                <a:sym typeface="Monotype Sorts" pitchFamily="2" charset="2"/>
              </a:endParaRPr>
            </a:p>
          </p:txBody>
        </p:sp>
        <p:sp>
          <p:nvSpPr>
            <p:cNvPr id="31754" name="Text Box 37"/>
            <p:cNvSpPr txBox="1">
              <a:spLocks noChangeArrowheads="1"/>
            </p:cNvSpPr>
            <p:nvPr/>
          </p:nvSpPr>
          <p:spPr bwMode="auto">
            <a:xfrm>
              <a:off x="1649" y="1807"/>
              <a:ext cx="10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GB">
                  <a:solidFill>
                    <a:srgbClr val="000066"/>
                  </a:solidFill>
                </a:rPr>
                <a:t>2NaCl</a:t>
              </a:r>
              <a:r>
                <a:rPr lang="en-GB" sz="1000">
                  <a:solidFill>
                    <a:srgbClr val="000066"/>
                  </a:solidFill>
                </a:rPr>
                <a:t> </a:t>
              </a:r>
              <a:r>
                <a:rPr lang="en-GB" b="0">
                  <a:solidFill>
                    <a:srgbClr val="000066"/>
                  </a:solidFill>
                </a:rPr>
                <a:t>(aq)</a:t>
              </a:r>
              <a:endParaRPr lang="en-GB" b="0">
                <a:solidFill>
                  <a:srgbClr val="000066"/>
                </a:solidFill>
                <a:sym typeface="Monotype Sorts" pitchFamily="2" charset="2"/>
              </a:endParaRPr>
            </a:p>
          </p:txBody>
        </p:sp>
        <p:sp>
          <p:nvSpPr>
            <p:cNvPr id="31755" name="Text Box 38"/>
            <p:cNvSpPr txBox="1">
              <a:spLocks noChangeArrowheads="1"/>
            </p:cNvSpPr>
            <p:nvPr/>
          </p:nvSpPr>
          <p:spPr bwMode="auto">
            <a:xfrm>
              <a:off x="3088" y="1807"/>
              <a:ext cx="10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GB">
                  <a:solidFill>
                    <a:srgbClr val="000066"/>
                  </a:solidFill>
                  <a:sym typeface="Monotype Sorts" pitchFamily="2" charset="2"/>
                </a:rPr>
                <a:t>2NaF</a:t>
              </a:r>
              <a:r>
                <a:rPr lang="en-GB" sz="1000">
                  <a:solidFill>
                    <a:srgbClr val="000066"/>
                  </a:solidFill>
                  <a:sym typeface="Monotype Sorts" pitchFamily="2" charset="2"/>
                </a:rPr>
                <a:t> </a:t>
              </a:r>
              <a:r>
                <a:rPr lang="en-GB" b="0">
                  <a:solidFill>
                    <a:srgbClr val="000066"/>
                  </a:solidFill>
                  <a:sym typeface="Monotype Sorts" pitchFamily="2" charset="2"/>
                </a:rPr>
                <a:t>(aq)</a:t>
              </a:r>
            </a:p>
          </p:txBody>
        </p:sp>
        <p:sp>
          <p:nvSpPr>
            <p:cNvPr id="31756" name="Text Box 39"/>
            <p:cNvSpPr txBox="1">
              <a:spLocks noChangeArrowheads="1"/>
            </p:cNvSpPr>
            <p:nvPr/>
          </p:nvSpPr>
          <p:spPr bwMode="auto">
            <a:xfrm>
              <a:off x="4428" y="1807"/>
              <a:ext cx="7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GB">
                  <a:solidFill>
                    <a:srgbClr val="000066"/>
                  </a:solidFill>
                  <a:sym typeface="Monotype Sorts" pitchFamily="2" charset="2"/>
                </a:rPr>
                <a:t>Cl</a:t>
              </a:r>
              <a:r>
                <a:rPr lang="en-GB" baseline="-25000">
                  <a:solidFill>
                    <a:srgbClr val="000066"/>
                  </a:solidFill>
                  <a:sym typeface="Monotype Sorts" pitchFamily="2" charset="2"/>
                </a:rPr>
                <a:t>2</a:t>
              </a:r>
              <a:r>
                <a:rPr lang="en-GB" sz="1000" b="0">
                  <a:solidFill>
                    <a:srgbClr val="000066"/>
                  </a:solidFill>
                  <a:sym typeface="Monotype Sorts" pitchFamily="2" charset="2"/>
                </a:rPr>
                <a:t> </a:t>
              </a:r>
              <a:r>
                <a:rPr lang="en-GB" b="0">
                  <a:solidFill>
                    <a:srgbClr val="000066"/>
                  </a:solidFill>
                  <a:sym typeface="Monotype Sorts" pitchFamily="2" charset="2"/>
                </a:rPr>
                <a:t>(aq)</a:t>
              </a:r>
            </a:p>
          </p:txBody>
        </p:sp>
        <p:sp>
          <p:nvSpPr>
            <p:cNvPr id="31757" name="Text Box 40"/>
            <p:cNvSpPr txBox="1">
              <a:spLocks noChangeArrowheads="1"/>
            </p:cNvSpPr>
            <p:nvPr/>
          </p:nvSpPr>
          <p:spPr bwMode="auto">
            <a:xfrm>
              <a:off x="4112" y="1778"/>
              <a:ext cx="26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3000">
                  <a:solidFill>
                    <a:srgbClr val="000066"/>
                  </a:solidFill>
                </a:rPr>
                <a:t>+</a:t>
              </a:r>
            </a:p>
          </p:txBody>
        </p:sp>
        <p:sp>
          <p:nvSpPr>
            <p:cNvPr id="31758" name="Text Box 41"/>
            <p:cNvSpPr txBox="1">
              <a:spLocks noChangeArrowheads="1"/>
            </p:cNvSpPr>
            <p:nvPr/>
          </p:nvSpPr>
          <p:spPr bwMode="auto">
            <a:xfrm>
              <a:off x="1350" y="1778"/>
              <a:ext cx="26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3000">
                  <a:solidFill>
                    <a:srgbClr val="000066"/>
                  </a:solidFill>
                </a:rPr>
                <a:t>+</a:t>
              </a:r>
            </a:p>
          </p:txBody>
        </p:sp>
        <p:sp>
          <p:nvSpPr>
            <p:cNvPr id="31759" name="Text Box 42"/>
            <p:cNvSpPr txBox="1">
              <a:spLocks noChangeArrowheads="1"/>
            </p:cNvSpPr>
            <p:nvPr/>
          </p:nvSpPr>
          <p:spPr bwMode="auto">
            <a:xfrm>
              <a:off x="2644" y="1807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0066"/>
                  </a:solidFill>
                  <a:sym typeface="Monotype Sorts" pitchFamily="2" charset="2"/>
                </a:rPr>
                <a:t></a:t>
              </a:r>
            </a:p>
          </p:txBody>
        </p:sp>
      </p:grpSp>
      <p:sp>
        <p:nvSpPr>
          <p:cNvPr id="25654" name="Text Box 54"/>
          <p:cNvSpPr txBox="1">
            <a:spLocks noChangeArrowheads="1"/>
          </p:cNvSpPr>
          <p:nvPr/>
        </p:nvSpPr>
        <p:spPr bwMode="auto">
          <a:xfrm>
            <a:off x="568325" y="4710113"/>
            <a:ext cx="8575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b="0">
                <a:solidFill>
                  <a:srgbClr val="010066"/>
                </a:solidFill>
              </a:rPr>
              <a:t>A more reactive halogen will </a:t>
            </a:r>
            <a:r>
              <a:rPr lang="en-GB">
                <a:solidFill>
                  <a:srgbClr val="010066"/>
                </a:solidFill>
              </a:rPr>
              <a:t>always</a:t>
            </a:r>
            <a:r>
              <a:rPr lang="en-GB" b="0">
                <a:solidFill>
                  <a:srgbClr val="010066"/>
                </a:solidFill>
              </a:rPr>
              <a:t> </a:t>
            </a:r>
            <a:r>
              <a:rPr lang="en-GB" b="0">
                <a:solidFill>
                  <a:srgbClr val="1C025E"/>
                </a:solidFill>
              </a:rPr>
              <a:t>displace</a:t>
            </a:r>
            <a:r>
              <a:rPr lang="en-GB" b="0">
                <a:solidFill>
                  <a:srgbClr val="010066"/>
                </a:solidFill>
              </a:rPr>
              <a:t> a less reactive halide from its compounds in solution.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9" grpId="0" animBg="1"/>
      <p:bldP spid="256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     Displacement of halogens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568325" y="701675"/>
            <a:ext cx="857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b="0">
                <a:solidFill>
                  <a:srgbClr val="010066"/>
                </a:solidFill>
              </a:rPr>
              <a:t>Why will a halogen always displace a less reactive halogen?</a:t>
            </a:r>
          </a:p>
        </p:txBody>
      </p:sp>
      <p:sp>
        <p:nvSpPr>
          <p:cNvPr id="124933" name="Oval 5"/>
          <p:cNvSpPr>
            <a:spLocks noChangeAspect="1" noChangeArrowheads="1"/>
          </p:cNvSpPr>
          <p:nvPr/>
        </p:nvSpPr>
        <p:spPr bwMode="auto">
          <a:xfrm>
            <a:off x="241300" y="809625"/>
            <a:ext cx="252413" cy="2524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32773" name="Picture 8" descr="C2_4a_cartoon_a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212850"/>
            <a:ext cx="7553325" cy="508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5"/>
          <p:cNvGrpSpPr>
            <a:grpSpLocks noChangeAspect="1"/>
          </p:cNvGrpSpPr>
          <p:nvPr/>
        </p:nvGrpSpPr>
        <p:grpSpPr bwMode="auto">
          <a:xfrm>
            <a:off x="4568825" y="1968500"/>
            <a:ext cx="2674938" cy="2565400"/>
            <a:chOff x="1780" y="1489"/>
            <a:chExt cx="1559" cy="1495"/>
          </a:xfrm>
        </p:grpSpPr>
        <p:sp>
          <p:nvSpPr>
            <p:cNvPr id="33866" name="Freeform 246"/>
            <p:cNvSpPr>
              <a:spLocks noChangeAspect="1"/>
            </p:cNvSpPr>
            <p:nvPr/>
          </p:nvSpPr>
          <p:spPr bwMode="auto">
            <a:xfrm>
              <a:off x="1780" y="1623"/>
              <a:ext cx="151" cy="1361"/>
            </a:xfrm>
            <a:custGeom>
              <a:avLst/>
              <a:gdLst>
                <a:gd name="T0" fmla="*/ 100 w 227"/>
                <a:gd name="T1" fmla="*/ 0 h 1815"/>
                <a:gd name="T2" fmla="*/ 0 w 227"/>
                <a:gd name="T3" fmla="*/ 0 h 1815"/>
                <a:gd name="T4" fmla="*/ 0 w 227"/>
                <a:gd name="T5" fmla="*/ 1021 h 1815"/>
                <a:gd name="T6" fmla="*/ 100 w 227"/>
                <a:gd name="T7" fmla="*/ 1021 h 18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7"/>
                <a:gd name="T13" fmla="*/ 0 h 1815"/>
                <a:gd name="T14" fmla="*/ 227 w 227"/>
                <a:gd name="T15" fmla="*/ 1815 h 18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7" h="1815">
                  <a:moveTo>
                    <a:pt x="227" y="0"/>
                  </a:moveTo>
                  <a:lnTo>
                    <a:pt x="0" y="0"/>
                  </a:lnTo>
                  <a:lnTo>
                    <a:pt x="0" y="1815"/>
                  </a:lnTo>
                  <a:lnTo>
                    <a:pt x="227" y="1815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67" name="Group 251"/>
            <p:cNvGrpSpPr>
              <a:grpSpLocks noChangeAspect="1"/>
            </p:cNvGrpSpPr>
            <p:nvPr/>
          </p:nvGrpSpPr>
          <p:grpSpPr bwMode="auto">
            <a:xfrm>
              <a:off x="1866" y="1685"/>
              <a:ext cx="1235" cy="1239"/>
              <a:chOff x="1642" y="1649"/>
              <a:chExt cx="1235" cy="1239"/>
            </a:xfrm>
          </p:grpSpPr>
          <p:grpSp>
            <p:nvGrpSpPr>
              <p:cNvPr id="33870" name="Group 230"/>
              <p:cNvGrpSpPr>
                <a:grpSpLocks noChangeAspect="1"/>
              </p:cNvGrpSpPr>
              <p:nvPr/>
            </p:nvGrpSpPr>
            <p:grpSpPr bwMode="auto">
              <a:xfrm>
                <a:off x="1642" y="1649"/>
                <a:ext cx="1235" cy="1239"/>
                <a:chOff x="1541" y="1885"/>
                <a:chExt cx="1235" cy="1239"/>
              </a:xfrm>
            </p:grpSpPr>
            <p:grpSp>
              <p:nvGrpSpPr>
                <p:cNvPr id="33872" name="Group 211"/>
                <p:cNvGrpSpPr>
                  <a:grpSpLocks noChangeAspect="1"/>
                </p:cNvGrpSpPr>
                <p:nvPr/>
              </p:nvGrpSpPr>
              <p:grpSpPr bwMode="auto">
                <a:xfrm>
                  <a:off x="1541" y="1885"/>
                  <a:ext cx="1235" cy="1239"/>
                  <a:chOff x="1541" y="1885"/>
                  <a:chExt cx="1235" cy="1239"/>
                </a:xfrm>
              </p:grpSpPr>
              <p:sp>
                <p:nvSpPr>
                  <p:cNvPr id="33874" name="AutoShape 209"/>
                  <p:cNvSpPr>
                    <a:spLocks noChangeAspect="1" noChangeArrowheads="1"/>
                  </p:cNvSpPr>
                  <p:nvPr/>
                </p:nvSpPr>
                <p:spPr bwMode="auto">
                  <a:xfrm rot="2700000">
                    <a:off x="2077" y="2215"/>
                    <a:ext cx="161" cy="161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75" name="AutoShape 208"/>
                  <p:cNvSpPr>
                    <a:spLocks noChangeAspect="1" noChangeArrowheads="1"/>
                  </p:cNvSpPr>
                  <p:nvPr/>
                </p:nvSpPr>
                <p:spPr bwMode="auto">
                  <a:xfrm rot="2700000">
                    <a:off x="1697" y="2363"/>
                    <a:ext cx="161" cy="161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76" name="AutoShape 205"/>
                  <p:cNvSpPr>
                    <a:spLocks noChangeAspect="1" noChangeArrowheads="1"/>
                  </p:cNvSpPr>
                  <p:nvPr/>
                </p:nvSpPr>
                <p:spPr bwMode="auto">
                  <a:xfrm rot="2700000">
                    <a:off x="2165" y="2819"/>
                    <a:ext cx="161" cy="161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77" name="AutoShape 206"/>
                  <p:cNvSpPr>
                    <a:spLocks noChangeAspect="1" noChangeArrowheads="1"/>
                  </p:cNvSpPr>
                  <p:nvPr/>
                </p:nvSpPr>
                <p:spPr bwMode="auto">
                  <a:xfrm rot="2700000">
                    <a:off x="1987" y="2819"/>
                    <a:ext cx="161" cy="161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78" name="AutoShape 204"/>
                  <p:cNvSpPr>
                    <a:spLocks noChangeAspect="1" noChangeArrowheads="1"/>
                  </p:cNvSpPr>
                  <p:nvPr/>
                </p:nvSpPr>
                <p:spPr bwMode="auto">
                  <a:xfrm rot="2700000">
                    <a:off x="2451" y="2525"/>
                    <a:ext cx="161" cy="161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79" name="AutoShape 203"/>
                  <p:cNvSpPr>
                    <a:spLocks noChangeAspect="1" noChangeArrowheads="1"/>
                  </p:cNvSpPr>
                  <p:nvPr/>
                </p:nvSpPr>
                <p:spPr bwMode="auto">
                  <a:xfrm rot="2700000">
                    <a:off x="2451" y="2363"/>
                    <a:ext cx="161" cy="161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80" name="AutoShape 202"/>
                  <p:cNvSpPr>
                    <a:spLocks noChangeAspect="1" noChangeArrowheads="1"/>
                  </p:cNvSpPr>
                  <p:nvPr/>
                </p:nvSpPr>
                <p:spPr bwMode="auto">
                  <a:xfrm rot="2700000">
                    <a:off x="2163" y="2063"/>
                    <a:ext cx="161" cy="161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81" name="AutoShape 201"/>
                  <p:cNvSpPr>
                    <a:spLocks noChangeAspect="1" noChangeArrowheads="1"/>
                  </p:cNvSpPr>
                  <p:nvPr/>
                </p:nvSpPr>
                <p:spPr bwMode="auto">
                  <a:xfrm rot="2700000">
                    <a:off x="1989" y="2063"/>
                    <a:ext cx="161" cy="161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82" name="Oval 1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09" y="1962"/>
                    <a:ext cx="1095" cy="1094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83" name="Oval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66" y="2135"/>
                    <a:ext cx="778" cy="77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84" name="Oval 1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26" y="2293"/>
                    <a:ext cx="461" cy="460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85" name="AutoShape 149"/>
                  <p:cNvSpPr>
                    <a:spLocks noChangeAspect="1" noChangeArrowheads="1"/>
                  </p:cNvSpPr>
                  <p:nvPr/>
                </p:nvSpPr>
                <p:spPr bwMode="auto">
                  <a:xfrm rot="2700000">
                    <a:off x="1991" y="1885"/>
                    <a:ext cx="161" cy="161"/>
                  </a:xfrm>
                  <a:prstGeom prst="star4">
                    <a:avLst>
                      <a:gd name="adj" fmla="val 12500"/>
                    </a:avLst>
                  </a:prstGeom>
                  <a:gradFill rotWithShape="1">
                    <a:gsLst>
                      <a:gs pos="0">
                        <a:srgbClr val="BECBD8"/>
                      </a:gs>
                      <a:gs pos="100000">
                        <a:srgbClr val="013366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86" name="AutoShape 195"/>
                  <p:cNvSpPr>
                    <a:spLocks noChangeAspect="1" noChangeArrowheads="1"/>
                  </p:cNvSpPr>
                  <p:nvPr/>
                </p:nvSpPr>
                <p:spPr bwMode="auto">
                  <a:xfrm rot="2700000">
                    <a:off x="2165" y="1885"/>
                    <a:ext cx="161" cy="161"/>
                  </a:xfrm>
                  <a:prstGeom prst="star4">
                    <a:avLst>
                      <a:gd name="adj" fmla="val 12500"/>
                    </a:avLst>
                  </a:prstGeom>
                  <a:gradFill rotWithShape="1">
                    <a:gsLst>
                      <a:gs pos="0">
                        <a:srgbClr val="BECBD8"/>
                      </a:gs>
                      <a:gs pos="100000">
                        <a:srgbClr val="013366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87" name="AutoShape 196"/>
                  <p:cNvSpPr>
                    <a:spLocks noChangeAspect="1" noChangeArrowheads="1"/>
                  </p:cNvSpPr>
                  <p:nvPr/>
                </p:nvSpPr>
                <p:spPr bwMode="auto">
                  <a:xfrm rot="2700000">
                    <a:off x="2615" y="2363"/>
                    <a:ext cx="161" cy="161"/>
                  </a:xfrm>
                  <a:prstGeom prst="star4">
                    <a:avLst>
                      <a:gd name="adj" fmla="val 12500"/>
                    </a:avLst>
                  </a:prstGeom>
                  <a:gradFill rotWithShape="1">
                    <a:gsLst>
                      <a:gs pos="0">
                        <a:srgbClr val="BECBD8"/>
                      </a:gs>
                      <a:gs pos="100000">
                        <a:srgbClr val="013366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88" name="AutoShape 197"/>
                  <p:cNvSpPr>
                    <a:spLocks noChangeAspect="1" noChangeArrowheads="1"/>
                  </p:cNvSpPr>
                  <p:nvPr/>
                </p:nvSpPr>
                <p:spPr bwMode="auto">
                  <a:xfrm rot="2700000">
                    <a:off x="2615" y="2525"/>
                    <a:ext cx="161" cy="161"/>
                  </a:xfrm>
                  <a:prstGeom prst="star4">
                    <a:avLst>
                      <a:gd name="adj" fmla="val 12500"/>
                    </a:avLst>
                  </a:prstGeom>
                  <a:gradFill rotWithShape="1">
                    <a:gsLst>
                      <a:gs pos="0">
                        <a:srgbClr val="BECBD8"/>
                      </a:gs>
                      <a:gs pos="100000">
                        <a:srgbClr val="013366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89" name="AutoShape 198"/>
                  <p:cNvSpPr>
                    <a:spLocks noChangeAspect="1" noChangeArrowheads="1"/>
                  </p:cNvSpPr>
                  <p:nvPr/>
                </p:nvSpPr>
                <p:spPr bwMode="auto">
                  <a:xfrm rot="2700000">
                    <a:off x="2165" y="2963"/>
                    <a:ext cx="161" cy="161"/>
                  </a:xfrm>
                  <a:prstGeom prst="star4">
                    <a:avLst>
                      <a:gd name="adj" fmla="val 12500"/>
                    </a:avLst>
                  </a:prstGeom>
                  <a:gradFill rotWithShape="1">
                    <a:gsLst>
                      <a:gs pos="0">
                        <a:srgbClr val="BECBD8"/>
                      </a:gs>
                      <a:gs pos="100000">
                        <a:srgbClr val="013366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90" name="AutoShape 199"/>
                  <p:cNvSpPr>
                    <a:spLocks noChangeAspect="1" noChangeArrowheads="1"/>
                  </p:cNvSpPr>
                  <p:nvPr/>
                </p:nvSpPr>
                <p:spPr bwMode="auto">
                  <a:xfrm rot="2700000">
                    <a:off x="1987" y="2963"/>
                    <a:ext cx="161" cy="161"/>
                  </a:xfrm>
                  <a:prstGeom prst="star4">
                    <a:avLst>
                      <a:gd name="adj" fmla="val 12500"/>
                    </a:avLst>
                  </a:prstGeom>
                  <a:gradFill rotWithShape="1">
                    <a:gsLst>
                      <a:gs pos="0">
                        <a:srgbClr val="BECBD8"/>
                      </a:gs>
                      <a:gs pos="100000">
                        <a:srgbClr val="013366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91" name="AutoShape 200"/>
                  <p:cNvSpPr>
                    <a:spLocks noChangeAspect="1" noChangeArrowheads="1"/>
                  </p:cNvSpPr>
                  <p:nvPr/>
                </p:nvSpPr>
                <p:spPr bwMode="auto">
                  <a:xfrm rot="2700000">
                    <a:off x="1541" y="2525"/>
                    <a:ext cx="161" cy="161"/>
                  </a:xfrm>
                  <a:prstGeom prst="star4">
                    <a:avLst>
                      <a:gd name="adj" fmla="val 12500"/>
                    </a:avLst>
                  </a:prstGeom>
                  <a:gradFill rotWithShape="1">
                    <a:gsLst>
                      <a:gs pos="0">
                        <a:srgbClr val="BECBD8"/>
                      </a:gs>
                      <a:gs pos="100000">
                        <a:srgbClr val="013366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92" name="AutoShape 207"/>
                  <p:cNvSpPr>
                    <a:spLocks noChangeAspect="1" noChangeArrowheads="1"/>
                  </p:cNvSpPr>
                  <p:nvPr/>
                </p:nvSpPr>
                <p:spPr bwMode="auto">
                  <a:xfrm rot="2700000">
                    <a:off x="1697" y="2525"/>
                    <a:ext cx="161" cy="161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93" name="AutoShape 210"/>
                  <p:cNvSpPr>
                    <a:spLocks noChangeAspect="1" noChangeArrowheads="1"/>
                  </p:cNvSpPr>
                  <p:nvPr/>
                </p:nvSpPr>
                <p:spPr bwMode="auto">
                  <a:xfrm rot="2700000">
                    <a:off x="2077" y="2670"/>
                    <a:ext cx="161" cy="161"/>
                  </a:xfrm>
                  <a:prstGeom prst="star4">
                    <a:avLst>
                      <a:gd name="adj" fmla="val 125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873" name="Oval 220"/>
                <p:cNvSpPr>
                  <a:spLocks noChangeAspect="1" noChangeArrowheads="1"/>
                </p:cNvSpPr>
                <p:nvPr/>
              </p:nvSpPr>
              <p:spPr bwMode="auto">
                <a:xfrm>
                  <a:off x="1554" y="2382"/>
                  <a:ext cx="129" cy="12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9B9D5"/>
                    </a:gs>
                    <a:gs pos="100000">
                      <a:srgbClr val="010066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3871" name="Text Box 250"/>
              <p:cNvSpPr txBox="1">
                <a:spLocks noChangeAspect="1" noChangeArrowheads="1"/>
              </p:cNvSpPr>
              <p:nvPr/>
            </p:nvSpPr>
            <p:spPr bwMode="auto">
              <a:xfrm>
                <a:off x="2080" y="2125"/>
                <a:ext cx="360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>
                    <a:solidFill>
                      <a:srgbClr val="010066"/>
                    </a:solidFill>
                  </a:rPr>
                  <a:t>Cl</a:t>
                </a:r>
              </a:p>
            </p:txBody>
          </p:sp>
        </p:grpSp>
        <p:sp>
          <p:nvSpPr>
            <p:cNvPr id="33868" name="Freeform 252"/>
            <p:cNvSpPr>
              <a:spLocks noChangeAspect="1"/>
            </p:cNvSpPr>
            <p:nvPr/>
          </p:nvSpPr>
          <p:spPr bwMode="auto">
            <a:xfrm flipH="1">
              <a:off x="3006" y="1623"/>
              <a:ext cx="151" cy="1361"/>
            </a:xfrm>
            <a:custGeom>
              <a:avLst/>
              <a:gdLst>
                <a:gd name="T0" fmla="*/ 100 w 227"/>
                <a:gd name="T1" fmla="*/ 0 h 1815"/>
                <a:gd name="T2" fmla="*/ 0 w 227"/>
                <a:gd name="T3" fmla="*/ 0 h 1815"/>
                <a:gd name="T4" fmla="*/ 0 w 227"/>
                <a:gd name="T5" fmla="*/ 1021 h 1815"/>
                <a:gd name="T6" fmla="*/ 100 w 227"/>
                <a:gd name="T7" fmla="*/ 1021 h 18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7"/>
                <a:gd name="T13" fmla="*/ 0 h 1815"/>
                <a:gd name="T14" fmla="*/ 227 w 227"/>
                <a:gd name="T15" fmla="*/ 1815 h 18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7" h="1815">
                  <a:moveTo>
                    <a:pt x="227" y="0"/>
                  </a:moveTo>
                  <a:lnTo>
                    <a:pt x="0" y="0"/>
                  </a:lnTo>
                  <a:lnTo>
                    <a:pt x="0" y="1815"/>
                  </a:lnTo>
                  <a:lnTo>
                    <a:pt x="227" y="1815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9" name="Rectangle 253"/>
            <p:cNvSpPr>
              <a:spLocks noChangeAspect="1" noChangeArrowheads="1"/>
            </p:cNvSpPr>
            <p:nvPr/>
          </p:nvSpPr>
          <p:spPr bwMode="auto">
            <a:xfrm>
              <a:off x="3162" y="1489"/>
              <a:ext cx="17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800">
                  <a:solidFill>
                    <a:srgbClr val="013366"/>
                  </a:solidFill>
                </a:rPr>
                <a:t>-</a:t>
              </a:r>
            </a:p>
          </p:txBody>
        </p:sp>
      </p:grpSp>
      <p:grpSp>
        <p:nvGrpSpPr>
          <p:cNvPr id="6" name="Group 407"/>
          <p:cNvGrpSpPr>
            <a:grpSpLocks/>
          </p:cNvGrpSpPr>
          <p:nvPr/>
        </p:nvGrpSpPr>
        <p:grpSpPr bwMode="auto">
          <a:xfrm>
            <a:off x="4356100" y="1985963"/>
            <a:ext cx="2803525" cy="2632075"/>
            <a:chOff x="2877" y="1343"/>
            <a:chExt cx="1766" cy="1658"/>
          </a:xfrm>
        </p:grpSpPr>
        <p:sp>
          <p:nvSpPr>
            <p:cNvPr id="33842" name="Rectangle 404"/>
            <p:cNvSpPr>
              <a:spLocks noChangeAspect="1" noChangeArrowheads="1"/>
            </p:cNvSpPr>
            <p:nvPr/>
          </p:nvSpPr>
          <p:spPr bwMode="auto">
            <a:xfrm>
              <a:off x="2877" y="1343"/>
              <a:ext cx="1766" cy="1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43" name="Group 363"/>
            <p:cNvGrpSpPr>
              <a:grpSpLocks noChangeAspect="1"/>
            </p:cNvGrpSpPr>
            <p:nvPr/>
          </p:nvGrpSpPr>
          <p:grpSpPr bwMode="auto">
            <a:xfrm>
              <a:off x="3104" y="1546"/>
              <a:ext cx="1335" cy="1339"/>
              <a:chOff x="3698" y="2613"/>
              <a:chExt cx="1235" cy="1239"/>
            </a:xfrm>
          </p:grpSpPr>
          <p:grpSp>
            <p:nvGrpSpPr>
              <p:cNvPr id="33844" name="Group 338"/>
              <p:cNvGrpSpPr>
                <a:grpSpLocks noChangeAspect="1"/>
              </p:cNvGrpSpPr>
              <p:nvPr/>
            </p:nvGrpSpPr>
            <p:grpSpPr bwMode="auto">
              <a:xfrm>
                <a:off x="3698" y="2613"/>
                <a:ext cx="1235" cy="1239"/>
                <a:chOff x="1541" y="1885"/>
                <a:chExt cx="1235" cy="1239"/>
              </a:xfrm>
            </p:grpSpPr>
            <p:sp>
              <p:nvSpPr>
                <p:cNvPr id="33846" name="AutoShape 339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2077" y="2215"/>
                  <a:ext cx="161" cy="161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47" name="AutoShape 340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1697" y="2363"/>
                  <a:ext cx="161" cy="161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48" name="AutoShape 341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2165" y="2819"/>
                  <a:ext cx="161" cy="161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49" name="AutoShape 342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1987" y="2819"/>
                  <a:ext cx="161" cy="161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50" name="AutoShape 343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2451" y="2525"/>
                  <a:ext cx="161" cy="161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51" name="AutoShape 344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2451" y="2363"/>
                  <a:ext cx="161" cy="161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52" name="AutoShape 345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2163" y="2063"/>
                  <a:ext cx="161" cy="161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53" name="AutoShape 346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1989" y="2063"/>
                  <a:ext cx="161" cy="161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54" name="Oval 347"/>
                <p:cNvSpPr>
                  <a:spLocks noChangeAspect="1" noChangeArrowheads="1"/>
                </p:cNvSpPr>
                <p:nvPr/>
              </p:nvSpPr>
              <p:spPr bwMode="auto">
                <a:xfrm>
                  <a:off x="1609" y="1962"/>
                  <a:ext cx="1095" cy="109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55" name="Oval 348"/>
                <p:cNvSpPr>
                  <a:spLocks noChangeAspect="1" noChangeArrowheads="1"/>
                </p:cNvSpPr>
                <p:nvPr/>
              </p:nvSpPr>
              <p:spPr bwMode="auto">
                <a:xfrm>
                  <a:off x="1766" y="2135"/>
                  <a:ext cx="778" cy="778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56" name="Oval 349"/>
                <p:cNvSpPr>
                  <a:spLocks noChangeAspect="1" noChangeArrowheads="1"/>
                </p:cNvSpPr>
                <p:nvPr/>
              </p:nvSpPr>
              <p:spPr bwMode="auto">
                <a:xfrm>
                  <a:off x="1926" y="2293"/>
                  <a:ext cx="461" cy="460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57" name="AutoShape 350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1991" y="1885"/>
                  <a:ext cx="161" cy="161"/>
                </a:xfrm>
                <a:prstGeom prst="star4">
                  <a:avLst>
                    <a:gd name="adj" fmla="val 12500"/>
                  </a:avLst>
                </a:prstGeom>
                <a:gradFill rotWithShape="1">
                  <a:gsLst>
                    <a:gs pos="0">
                      <a:srgbClr val="BECBD8"/>
                    </a:gs>
                    <a:gs pos="100000">
                      <a:srgbClr val="013366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58" name="AutoShape 351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2165" y="1885"/>
                  <a:ext cx="161" cy="161"/>
                </a:xfrm>
                <a:prstGeom prst="star4">
                  <a:avLst>
                    <a:gd name="adj" fmla="val 12500"/>
                  </a:avLst>
                </a:prstGeom>
                <a:gradFill rotWithShape="1">
                  <a:gsLst>
                    <a:gs pos="0">
                      <a:srgbClr val="BECBD8"/>
                    </a:gs>
                    <a:gs pos="100000">
                      <a:srgbClr val="013366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59" name="AutoShape 352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2615" y="2363"/>
                  <a:ext cx="161" cy="161"/>
                </a:xfrm>
                <a:prstGeom prst="star4">
                  <a:avLst>
                    <a:gd name="adj" fmla="val 12500"/>
                  </a:avLst>
                </a:prstGeom>
                <a:gradFill rotWithShape="1">
                  <a:gsLst>
                    <a:gs pos="0">
                      <a:srgbClr val="BECBD8"/>
                    </a:gs>
                    <a:gs pos="100000">
                      <a:srgbClr val="013366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60" name="AutoShape 353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2615" y="2525"/>
                  <a:ext cx="161" cy="161"/>
                </a:xfrm>
                <a:prstGeom prst="star4">
                  <a:avLst>
                    <a:gd name="adj" fmla="val 12500"/>
                  </a:avLst>
                </a:prstGeom>
                <a:gradFill rotWithShape="1">
                  <a:gsLst>
                    <a:gs pos="0">
                      <a:srgbClr val="BECBD8"/>
                    </a:gs>
                    <a:gs pos="100000">
                      <a:srgbClr val="013366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61" name="AutoShape 354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2165" y="2963"/>
                  <a:ext cx="161" cy="161"/>
                </a:xfrm>
                <a:prstGeom prst="star4">
                  <a:avLst>
                    <a:gd name="adj" fmla="val 12500"/>
                  </a:avLst>
                </a:prstGeom>
                <a:gradFill rotWithShape="1">
                  <a:gsLst>
                    <a:gs pos="0">
                      <a:srgbClr val="BECBD8"/>
                    </a:gs>
                    <a:gs pos="100000">
                      <a:srgbClr val="013366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62" name="AutoShape 355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1987" y="2963"/>
                  <a:ext cx="161" cy="161"/>
                </a:xfrm>
                <a:prstGeom prst="star4">
                  <a:avLst>
                    <a:gd name="adj" fmla="val 12500"/>
                  </a:avLst>
                </a:prstGeom>
                <a:gradFill rotWithShape="1">
                  <a:gsLst>
                    <a:gs pos="0">
                      <a:srgbClr val="BECBD8"/>
                    </a:gs>
                    <a:gs pos="100000">
                      <a:srgbClr val="013366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63" name="AutoShape 356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1541" y="2525"/>
                  <a:ext cx="161" cy="161"/>
                </a:xfrm>
                <a:prstGeom prst="star4">
                  <a:avLst>
                    <a:gd name="adj" fmla="val 12500"/>
                  </a:avLst>
                </a:prstGeom>
                <a:gradFill rotWithShape="1">
                  <a:gsLst>
                    <a:gs pos="0">
                      <a:srgbClr val="BECBD8"/>
                    </a:gs>
                    <a:gs pos="100000">
                      <a:srgbClr val="013366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64" name="AutoShape 357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1697" y="2525"/>
                  <a:ext cx="161" cy="161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65" name="AutoShape 358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2077" y="2670"/>
                  <a:ext cx="161" cy="161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45" name="Text Box 360"/>
              <p:cNvSpPr txBox="1">
                <a:spLocks noChangeAspect="1" noChangeArrowheads="1"/>
              </p:cNvSpPr>
              <p:nvPr/>
            </p:nvSpPr>
            <p:spPr bwMode="auto">
              <a:xfrm>
                <a:off x="4136" y="3089"/>
                <a:ext cx="360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>
                    <a:solidFill>
                      <a:srgbClr val="010066"/>
                    </a:solidFill>
                  </a:rPr>
                  <a:t>Cl</a:t>
                </a:r>
              </a:p>
            </p:txBody>
          </p:sp>
        </p:grpSp>
      </p:grpSp>
      <p:sp>
        <p:nvSpPr>
          <p:cNvPr id="33796" name="Rectangle 10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     Displacement theory</a:t>
            </a:r>
          </a:p>
        </p:txBody>
      </p:sp>
      <p:sp>
        <p:nvSpPr>
          <p:cNvPr id="33797" name="Text Box 108"/>
          <p:cNvSpPr txBox="1">
            <a:spLocks noChangeArrowheads="1"/>
          </p:cNvSpPr>
          <p:nvPr/>
        </p:nvSpPr>
        <p:spPr bwMode="auto">
          <a:xfrm>
            <a:off x="568325" y="701675"/>
            <a:ext cx="82391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b="0">
                <a:solidFill>
                  <a:srgbClr val="010066"/>
                </a:solidFill>
              </a:rPr>
              <a:t>If a metal halide is mixed with a more reactive halogen,</a:t>
            </a:r>
            <a:br>
              <a:rPr lang="en-GB" b="0">
                <a:solidFill>
                  <a:srgbClr val="010066"/>
                </a:solidFill>
              </a:rPr>
            </a:br>
            <a:r>
              <a:rPr lang="en-GB" b="0">
                <a:solidFill>
                  <a:srgbClr val="010066"/>
                </a:solidFill>
              </a:rPr>
              <a:t>the extra electron will be transferred from the less reactive to the more reactive halogen.</a:t>
            </a:r>
          </a:p>
        </p:txBody>
      </p:sp>
      <p:sp>
        <p:nvSpPr>
          <p:cNvPr id="26733" name="Oval 109"/>
          <p:cNvSpPr>
            <a:spLocks noChangeAspect="1" noChangeArrowheads="1"/>
          </p:cNvSpPr>
          <p:nvPr/>
        </p:nvSpPr>
        <p:spPr bwMode="auto">
          <a:xfrm>
            <a:off x="241300" y="809625"/>
            <a:ext cx="252413" cy="2524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9" name="Group 383"/>
          <p:cNvGrpSpPr>
            <a:grpSpLocks noChangeAspect="1"/>
          </p:cNvGrpSpPr>
          <p:nvPr/>
        </p:nvGrpSpPr>
        <p:grpSpPr bwMode="auto">
          <a:xfrm>
            <a:off x="2078038" y="2257425"/>
            <a:ext cx="2286000" cy="2039938"/>
            <a:chOff x="152" y="1677"/>
            <a:chExt cx="1201" cy="1072"/>
          </a:xfrm>
        </p:grpSpPr>
        <p:grpSp>
          <p:nvGrpSpPr>
            <p:cNvPr id="33825" name="Group 175"/>
            <p:cNvGrpSpPr>
              <a:grpSpLocks noChangeAspect="1"/>
            </p:cNvGrpSpPr>
            <p:nvPr/>
          </p:nvGrpSpPr>
          <p:grpSpPr bwMode="auto">
            <a:xfrm>
              <a:off x="237" y="1857"/>
              <a:ext cx="815" cy="816"/>
              <a:chOff x="1487" y="2903"/>
              <a:chExt cx="735" cy="737"/>
            </a:xfrm>
          </p:grpSpPr>
          <p:sp>
            <p:nvSpPr>
              <p:cNvPr id="33830" name="Oval 162"/>
              <p:cNvSpPr>
                <a:spLocks noChangeAspect="1" noChangeArrowheads="1"/>
              </p:cNvSpPr>
              <p:nvPr/>
            </p:nvSpPr>
            <p:spPr bwMode="auto">
              <a:xfrm>
                <a:off x="1531" y="2945"/>
                <a:ext cx="652" cy="65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1" name="Oval 163"/>
              <p:cNvSpPr>
                <a:spLocks noChangeAspect="1" noChangeArrowheads="1"/>
              </p:cNvSpPr>
              <p:nvPr/>
            </p:nvSpPr>
            <p:spPr bwMode="auto">
              <a:xfrm>
                <a:off x="1665" y="3078"/>
                <a:ext cx="386" cy="38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2" name="Oval 164"/>
              <p:cNvSpPr>
                <a:spLocks noChangeAspect="1" noChangeArrowheads="1"/>
              </p:cNvSpPr>
              <p:nvPr/>
            </p:nvSpPr>
            <p:spPr bwMode="auto">
              <a:xfrm>
                <a:off x="1807" y="3030"/>
                <a:ext cx="104" cy="1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3" name="Oval 165"/>
              <p:cNvSpPr>
                <a:spLocks noChangeAspect="1" noChangeArrowheads="1"/>
              </p:cNvSpPr>
              <p:nvPr/>
            </p:nvSpPr>
            <p:spPr bwMode="auto">
              <a:xfrm>
                <a:off x="1807" y="3401"/>
                <a:ext cx="104" cy="1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4" name="Oval 166"/>
              <p:cNvSpPr>
                <a:spLocks noChangeAspect="1" noChangeArrowheads="1"/>
              </p:cNvSpPr>
              <p:nvPr/>
            </p:nvSpPr>
            <p:spPr bwMode="auto">
              <a:xfrm>
                <a:off x="1487" y="3287"/>
                <a:ext cx="105" cy="105"/>
              </a:xfrm>
              <a:prstGeom prst="ellipse">
                <a:avLst/>
              </a:prstGeom>
              <a:gradFill rotWithShape="1">
                <a:gsLst>
                  <a:gs pos="0">
                    <a:srgbClr val="B9B9D5"/>
                  </a:gs>
                  <a:gs pos="100000">
                    <a:srgbClr val="0100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5" name="Oval 167"/>
              <p:cNvSpPr>
                <a:spLocks noChangeAspect="1" noChangeArrowheads="1"/>
              </p:cNvSpPr>
              <p:nvPr/>
            </p:nvSpPr>
            <p:spPr bwMode="auto">
              <a:xfrm>
                <a:off x="1880" y="2903"/>
                <a:ext cx="105" cy="105"/>
              </a:xfrm>
              <a:prstGeom prst="ellipse">
                <a:avLst/>
              </a:prstGeom>
              <a:gradFill rotWithShape="1">
                <a:gsLst>
                  <a:gs pos="0">
                    <a:srgbClr val="B9B9D5"/>
                  </a:gs>
                  <a:gs pos="100000">
                    <a:srgbClr val="0100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6" name="Oval 168"/>
              <p:cNvSpPr>
                <a:spLocks noChangeAspect="1" noChangeArrowheads="1"/>
              </p:cNvSpPr>
              <p:nvPr/>
            </p:nvSpPr>
            <p:spPr bwMode="auto">
              <a:xfrm>
                <a:off x="1733" y="2903"/>
                <a:ext cx="105" cy="105"/>
              </a:xfrm>
              <a:prstGeom prst="ellipse">
                <a:avLst/>
              </a:prstGeom>
              <a:gradFill rotWithShape="1">
                <a:gsLst>
                  <a:gs pos="0">
                    <a:srgbClr val="B9B9D5"/>
                  </a:gs>
                  <a:gs pos="100000">
                    <a:srgbClr val="0100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7" name="Oval 169"/>
              <p:cNvSpPr>
                <a:spLocks noChangeAspect="1" noChangeArrowheads="1"/>
              </p:cNvSpPr>
              <p:nvPr/>
            </p:nvSpPr>
            <p:spPr bwMode="auto">
              <a:xfrm>
                <a:off x="1880" y="3535"/>
                <a:ext cx="105" cy="105"/>
              </a:xfrm>
              <a:prstGeom prst="ellipse">
                <a:avLst/>
              </a:prstGeom>
              <a:gradFill rotWithShape="1">
                <a:gsLst>
                  <a:gs pos="0">
                    <a:srgbClr val="B9B9D5"/>
                  </a:gs>
                  <a:gs pos="100000">
                    <a:srgbClr val="0100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8" name="Oval 170"/>
              <p:cNvSpPr>
                <a:spLocks noChangeAspect="1" noChangeArrowheads="1"/>
              </p:cNvSpPr>
              <p:nvPr/>
            </p:nvSpPr>
            <p:spPr bwMode="auto">
              <a:xfrm>
                <a:off x="1733" y="3535"/>
                <a:ext cx="105" cy="105"/>
              </a:xfrm>
              <a:prstGeom prst="ellipse">
                <a:avLst/>
              </a:prstGeom>
              <a:gradFill rotWithShape="1">
                <a:gsLst>
                  <a:gs pos="0">
                    <a:srgbClr val="B9B9D5"/>
                  </a:gs>
                  <a:gs pos="100000">
                    <a:srgbClr val="0100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9" name="Oval 171"/>
              <p:cNvSpPr>
                <a:spLocks noChangeAspect="1" noChangeArrowheads="1"/>
              </p:cNvSpPr>
              <p:nvPr/>
            </p:nvSpPr>
            <p:spPr bwMode="auto">
              <a:xfrm>
                <a:off x="2117" y="3151"/>
                <a:ext cx="105" cy="105"/>
              </a:xfrm>
              <a:prstGeom prst="ellipse">
                <a:avLst/>
              </a:prstGeom>
              <a:gradFill rotWithShape="1">
                <a:gsLst>
                  <a:gs pos="0">
                    <a:srgbClr val="B9B9D5"/>
                  </a:gs>
                  <a:gs pos="100000">
                    <a:srgbClr val="0100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0" name="Oval 172"/>
              <p:cNvSpPr>
                <a:spLocks noChangeAspect="1" noChangeArrowheads="1"/>
              </p:cNvSpPr>
              <p:nvPr/>
            </p:nvSpPr>
            <p:spPr bwMode="auto">
              <a:xfrm>
                <a:off x="2117" y="3287"/>
                <a:ext cx="105" cy="105"/>
              </a:xfrm>
              <a:prstGeom prst="ellipse">
                <a:avLst/>
              </a:prstGeom>
              <a:gradFill rotWithShape="1">
                <a:gsLst>
                  <a:gs pos="0">
                    <a:srgbClr val="B9B9D5"/>
                  </a:gs>
                  <a:gs pos="100000">
                    <a:srgbClr val="0100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1" name="Oval 173"/>
              <p:cNvSpPr>
                <a:spLocks noChangeAspect="1" noChangeArrowheads="1"/>
              </p:cNvSpPr>
              <p:nvPr/>
            </p:nvSpPr>
            <p:spPr bwMode="auto">
              <a:xfrm>
                <a:off x="1487" y="3151"/>
                <a:ext cx="105" cy="105"/>
              </a:xfrm>
              <a:prstGeom prst="ellipse">
                <a:avLst/>
              </a:prstGeom>
              <a:gradFill rotWithShape="1">
                <a:gsLst>
                  <a:gs pos="0">
                    <a:srgbClr val="B9B9D5"/>
                  </a:gs>
                  <a:gs pos="100000">
                    <a:srgbClr val="0100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26" name="Text Box 174"/>
            <p:cNvSpPr txBox="1">
              <a:spLocks noChangeAspect="1" noChangeArrowheads="1"/>
            </p:cNvSpPr>
            <p:nvPr/>
          </p:nvSpPr>
          <p:spPr bwMode="auto">
            <a:xfrm>
              <a:off x="453" y="2121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>
                  <a:solidFill>
                    <a:srgbClr val="010066"/>
                  </a:solidFill>
                </a:rPr>
                <a:t>Na</a:t>
              </a:r>
            </a:p>
          </p:txBody>
        </p:sp>
        <p:sp>
          <p:nvSpPr>
            <p:cNvPr id="33827" name="Freeform 190"/>
            <p:cNvSpPr>
              <a:spLocks noChangeAspect="1"/>
            </p:cNvSpPr>
            <p:nvPr/>
          </p:nvSpPr>
          <p:spPr bwMode="auto">
            <a:xfrm>
              <a:off x="152" y="1795"/>
              <a:ext cx="136" cy="954"/>
            </a:xfrm>
            <a:custGeom>
              <a:avLst/>
              <a:gdLst>
                <a:gd name="T0" fmla="*/ 81 w 227"/>
                <a:gd name="T1" fmla="*/ 0 h 1815"/>
                <a:gd name="T2" fmla="*/ 0 w 227"/>
                <a:gd name="T3" fmla="*/ 0 h 1815"/>
                <a:gd name="T4" fmla="*/ 0 w 227"/>
                <a:gd name="T5" fmla="*/ 501 h 1815"/>
                <a:gd name="T6" fmla="*/ 81 w 227"/>
                <a:gd name="T7" fmla="*/ 501 h 18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7"/>
                <a:gd name="T13" fmla="*/ 0 h 1815"/>
                <a:gd name="T14" fmla="*/ 227 w 227"/>
                <a:gd name="T15" fmla="*/ 1815 h 18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7" h="1815">
                  <a:moveTo>
                    <a:pt x="227" y="0"/>
                  </a:moveTo>
                  <a:lnTo>
                    <a:pt x="0" y="0"/>
                  </a:lnTo>
                  <a:lnTo>
                    <a:pt x="0" y="1815"/>
                  </a:lnTo>
                  <a:lnTo>
                    <a:pt x="227" y="1815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Rectangle 192"/>
            <p:cNvSpPr>
              <a:spLocks noChangeAspect="1" noChangeArrowheads="1"/>
            </p:cNvSpPr>
            <p:nvPr/>
          </p:nvSpPr>
          <p:spPr bwMode="auto">
            <a:xfrm>
              <a:off x="1147" y="1677"/>
              <a:ext cx="20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800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33829" name="Freeform 193"/>
            <p:cNvSpPr>
              <a:spLocks noChangeAspect="1"/>
            </p:cNvSpPr>
            <p:nvPr/>
          </p:nvSpPr>
          <p:spPr bwMode="auto">
            <a:xfrm flipH="1">
              <a:off x="1005" y="1795"/>
              <a:ext cx="136" cy="954"/>
            </a:xfrm>
            <a:custGeom>
              <a:avLst/>
              <a:gdLst>
                <a:gd name="T0" fmla="*/ 81 w 227"/>
                <a:gd name="T1" fmla="*/ 0 h 1815"/>
                <a:gd name="T2" fmla="*/ 0 w 227"/>
                <a:gd name="T3" fmla="*/ 0 h 1815"/>
                <a:gd name="T4" fmla="*/ 0 w 227"/>
                <a:gd name="T5" fmla="*/ 501 h 1815"/>
                <a:gd name="T6" fmla="*/ 81 w 227"/>
                <a:gd name="T7" fmla="*/ 501 h 18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7"/>
                <a:gd name="T13" fmla="*/ 0 h 1815"/>
                <a:gd name="T14" fmla="*/ 227 w 227"/>
                <a:gd name="T15" fmla="*/ 1815 h 18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7" h="1815">
                  <a:moveTo>
                    <a:pt x="227" y="0"/>
                  </a:moveTo>
                  <a:lnTo>
                    <a:pt x="0" y="0"/>
                  </a:lnTo>
                  <a:lnTo>
                    <a:pt x="0" y="1815"/>
                  </a:lnTo>
                  <a:lnTo>
                    <a:pt x="227" y="1815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402"/>
          <p:cNvGrpSpPr>
            <a:grpSpLocks/>
          </p:cNvGrpSpPr>
          <p:nvPr/>
        </p:nvGrpSpPr>
        <p:grpSpPr bwMode="auto">
          <a:xfrm>
            <a:off x="5103813" y="4819650"/>
            <a:ext cx="1304925" cy="1308100"/>
            <a:chOff x="3975" y="2896"/>
            <a:chExt cx="822" cy="824"/>
          </a:xfrm>
        </p:grpSpPr>
        <p:sp>
          <p:nvSpPr>
            <p:cNvPr id="33813" name="Oval 271"/>
            <p:cNvSpPr>
              <a:spLocks noChangeAspect="1" noChangeArrowheads="1"/>
            </p:cNvSpPr>
            <p:nvPr/>
          </p:nvSpPr>
          <p:spPr bwMode="auto">
            <a:xfrm>
              <a:off x="4181" y="3103"/>
              <a:ext cx="414" cy="4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Oval 270"/>
            <p:cNvSpPr>
              <a:spLocks noChangeAspect="1" noChangeArrowheads="1"/>
            </p:cNvSpPr>
            <p:nvPr/>
          </p:nvSpPr>
          <p:spPr bwMode="auto">
            <a:xfrm>
              <a:off x="4037" y="2961"/>
              <a:ext cx="699" cy="69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AutoShape 261"/>
            <p:cNvSpPr>
              <a:spLocks noChangeAspect="1" noChangeArrowheads="1"/>
            </p:cNvSpPr>
            <p:nvPr/>
          </p:nvSpPr>
          <p:spPr bwMode="auto">
            <a:xfrm rot="2700000">
              <a:off x="4317" y="3032"/>
              <a:ext cx="144" cy="145"/>
            </a:xfrm>
            <a:prstGeom prst="star4">
              <a:avLst>
                <a:gd name="adj" fmla="val 125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16" name="AutoShape 280"/>
            <p:cNvSpPr>
              <a:spLocks noChangeAspect="1" noChangeArrowheads="1"/>
            </p:cNvSpPr>
            <p:nvPr/>
          </p:nvSpPr>
          <p:spPr bwMode="auto">
            <a:xfrm rot="2700000">
              <a:off x="4316" y="3441"/>
              <a:ext cx="145" cy="145"/>
            </a:xfrm>
            <a:prstGeom prst="star4">
              <a:avLst>
                <a:gd name="adj" fmla="val 125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17" name="Text Box 282"/>
            <p:cNvSpPr txBox="1">
              <a:spLocks noChangeAspect="1" noChangeArrowheads="1"/>
            </p:cNvSpPr>
            <p:nvPr/>
          </p:nvSpPr>
          <p:spPr bwMode="auto">
            <a:xfrm>
              <a:off x="4228" y="3164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>
                  <a:solidFill>
                    <a:srgbClr val="010066"/>
                  </a:solidFill>
                </a:rPr>
                <a:t>F</a:t>
              </a:r>
            </a:p>
          </p:txBody>
        </p:sp>
        <p:sp>
          <p:nvSpPr>
            <p:cNvPr id="33818" name="AutoShape 286"/>
            <p:cNvSpPr>
              <a:spLocks noChangeAspect="1" noChangeArrowheads="1"/>
            </p:cNvSpPr>
            <p:nvPr/>
          </p:nvSpPr>
          <p:spPr bwMode="auto">
            <a:xfrm rot="2700000">
              <a:off x="4239" y="2896"/>
              <a:ext cx="145" cy="145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rgbClr val="BECBD8"/>
                </a:gs>
                <a:gs pos="100000">
                  <a:srgbClr val="0133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19" name="AutoShape 287"/>
            <p:cNvSpPr>
              <a:spLocks noChangeAspect="1" noChangeArrowheads="1"/>
            </p:cNvSpPr>
            <p:nvPr/>
          </p:nvSpPr>
          <p:spPr bwMode="auto">
            <a:xfrm rot="2700000">
              <a:off x="4395" y="2896"/>
              <a:ext cx="145" cy="145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rgbClr val="BECBD8"/>
                </a:gs>
                <a:gs pos="100000">
                  <a:srgbClr val="0133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20" name="AutoShape 288"/>
            <p:cNvSpPr>
              <a:spLocks noChangeAspect="1" noChangeArrowheads="1"/>
            </p:cNvSpPr>
            <p:nvPr/>
          </p:nvSpPr>
          <p:spPr bwMode="auto">
            <a:xfrm rot="2700000">
              <a:off x="4653" y="3165"/>
              <a:ext cx="144" cy="145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rgbClr val="BECBD8"/>
                </a:gs>
                <a:gs pos="100000">
                  <a:srgbClr val="0133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21" name="AutoShape 289"/>
            <p:cNvSpPr>
              <a:spLocks noChangeAspect="1" noChangeArrowheads="1"/>
            </p:cNvSpPr>
            <p:nvPr/>
          </p:nvSpPr>
          <p:spPr bwMode="auto">
            <a:xfrm rot="2700000">
              <a:off x="4652" y="3311"/>
              <a:ext cx="145" cy="145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rgbClr val="BECBD8"/>
                </a:gs>
                <a:gs pos="100000">
                  <a:srgbClr val="0133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22" name="AutoShape 290"/>
            <p:cNvSpPr>
              <a:spLocks noChangeAspect="1" noChangeArrowheads="1"/>
            </p:cNvSpPr>
            <p:nvPr/>
          </p:nvSpPr>
          <p:spPr bwMode="auto">
            <a:xfrm rot="2700000">
              <a:off x="4395" y="3575"/>
              <a:ext cx="145" cy="145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rgbClr val="BECBD8"/>
                </a:gs>
                <a:gs pos="100000">
                  <a:srgbClr val="0133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23" name="AutoShape 291"/>
            <p:cNvSpPr>
              <a:spLocks noChangeAspect="1" noChangeArrowheads="1"/>
            </p:cNvSpPr>
            <p:nvPr/>
          </p:nvSpPr>
          <p:spPr bwMode="auto">
            <a:xfrm rot="2700000">
              <a:off x="4235" y="3576"/>
              <a:ext cx="145" cy="144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rgbClr val="BECBD8"/>
                </a:gs>
                <a:gs pos="100000">
                  <a:srgbClr val="0133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24" name="AutoShape 292"/>
            <p:cNvSpPr>
              <a:spLocks noChangeAspect="1" noChangeArrowheads="1"/>
            </p:cNvSpPr>
            <p:nvPr/>
          </p:nvSpPr>
          <p:spPr bwMode="auto">
            <a:xfrm rot="2700000">
              <a:off x="3975" y="3311"/>
              <a:ext cx="145" cy="145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rgbClr val="BECBD8"/>
                </a:gs>
                <a:gs pos="100000">
                  <a:srgbClr val="0133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6917" name="Oval 293"/>
          <p:cNvSpPr>
            <a:spLocks noChangeAspect="1" noChangeArrowheads="1"/>
          </p:cNvSpPr>
          <p:nvPr/>
        </p:nvSpPr>
        <p:spPr bwMode="auto">
          <a:xfrm>
            <a:off x="5122863" y="5275263"/>
            <a:ext cx="184150" cy="184150"/>
          </a:xfrm>
          <a:prstGeom prst="ellipse">
            <a:avLst/>
          </a:prstGeom>
          <a:gradFill rotWithShape="1">
            <a:gsLst>
              <a:gs pos="0">
                <a:srgbClr val="B9B9D5"/>
              </a:gs>
              <a:gs pos="100000">
                <a:srgbClr val="010066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403"/>
          <p:cNvGrpSpPr>
            <a:grpSpLocks/>
          </p:cNvGrpSpPr>
          <p:nvPr/>
        </p:nvGrpSpPr>
        <p:grpSpPr bwMode="auto">
          <a:xfrm>
            <a:off x="5000625" y="4522788"/>
            <a:ext cx="1822450" cy="1708150"/>
            <a:chOff x="3910" y="2709"/>
            <a:chExt cx="1148" cy="1076"/>
          </a:xfrm>
        </p:grpSpPr>
        <p:sp>
          <p:nvSpPr>
            <p:cNvPr id="33810" name="Rectangle 284"/>
            <p:cNvSpPr>
              <a:spLocks noChangeAspect="1" noChangeArrowheads="1"/>
            </p:cNvSpPr>
            <p:nvPr/>
          </p:nvSpPr>
          <p:spPr bwMode="auto">
            <a:xfrm>
              <a:off x="4867" y="2709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800">
                  <a:solidFill>
                    <a:srgbClr val="013366"/>
                  </a:solidFill>
                </a:rPr>
                <a:t>-</a:t>
              </a:r>
            </a:p>
          </p:txBody>
        </p:sp>
        <p:sp>
          <p:nvSpPr>
            <p:cNvPr id="33811" name="Freeform 310"/>
            <p:cNvSpPr>
              <a:spLocks noChangeAspect="1"/>
            </p:cNvSpPr>
            <p:nvPr/>
          </p:nvSpPr>
          <p:spPr bwMode="auto">
            <a:xfrm>
              <a:off x="3910" y="2831"/>
              <a:ext cx="136" cy="954"/>
            </a:xfrm>
            <a:custGeom>
              <a:avLst/>
              <a:gdLst>
                <a:gd name="T0" fmla="*/ 81 w 227"/>
                <a:gd name="T1" fmla="*/ 0 h 1815"/>
                <a:gd name="T2" fmla="*/ 0 w 227"/>
                <a:gd name="T3" fmla="*/ 0 h 1815"/>
                <a:gd name="T4" fmla="*/ 0 w 227"/>
                <a:gd name="T5" fmla="*/ 501 h 1815"/>
                <a:gd name="T6" fmla="*/ 81 w 227"/>
                <a:gd name="T7" fmla="*/ 501 h 18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7"/>
                <a:gd name="T13" fmla="*/ 0 h 1815"/>
                <a:gd name="T14" fmla="*/ 227 w 227"/>
                <a:gd name="T15" fmla="*/ 1815 h 18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7" h="1815">
                  <a:moveTo>
                    <a:pt x="227" y="0"/>
                  </a:moveTo>
                  <a:lnTo>
                    <a:pt x="0" y="0"/>
                  </a:lnTo>
                  <a:lnTo>
                    <a:pt x="0" y="1815"/>
                  </a:lnTo>
                  <a:lnTo>
                    <a:pt x="227" y="1815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Freeform 312"/>
            <p:cNvSpPr>
              <a:spLocks noChangeAspect="1"/>
            </p:cNvSpPr>
            <p:nvPr/>
          </p:nvSpPr>
          <p:spPr bwMode="auto">
            <a:xfrm flipH="1">
              <a:off x="4734" y="2831"/>
              <a:ext cx="136" cy="954"/>
            </a:xfrm>
            <a:custGeom>
              <a:avLst/>
              <a:gdLst>
                <a:gd name="T0" fmla="*/ 81 w 227"/>
                <a:gd name="T1" fmla="*/ 0 h 1815"/>
                <a:gd name="T2" fmla="*/ 0 w 227"/>
                <a:gd name="T3" fmla="*/ 0 h 1815"/>
                <a:gd name="T4" fmla="*/ 0 w 227"/>
                <a:gd name="T5" fmla="*/ 501 h 1815"/>
                <a:gd name="T6" fmla="*/ 81 w 227"/>
                <a:gd name="T7" fmla="*/ 501 h 18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7"/>
                <a:gd name="T13" fmla="*/ 0 h 1815"/>
                <a:gd name="T14" fmla="*/ 227 w 227"/>
                <a:gd name="T15" fmla="*/ 1815 h 18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7" h="1815">
                  <a:moveTo>
                    <a:pt x="227" y="0"/>
                  </a:moveTo>
                  <a:lnTo>
                    <a:pt x="0" y="0"/>
                  </a:lnTo>
                  <a:lnTo>
                    <a:pt x="0" y="1815"/>
                  </a:lnTo>
                  <a:lnTo>
                    <a:pt x="227" y="1815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032" name="Text Box 408"/>
          <p:cNvSpPr txBox="1">
            <a:spLocks noChangeArrowheads="1"/>
          </p:cNvSpPr>
          <p:nvPr/>
        </p:nvSpPr>
        <p:spPr bwMode="auto">
          <a:xfrm>
            <a:off x="482600" y="2711450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6"/>
                </a:solidFill>
              </a:rPr>
              <a:t>sodium</a:t>
            </a:r>
          </a:p>
        </p:txBody>
      </p:sp>
      <p:sp>
        <p:nvSpPr>
          <p:cNvPr id="27033" name="Text Box 409"/>
          <p:cNvSpPr txBox="1">
            <a:spLocks noChangeArrowheads="1"/>
          </p:cNvSpPr>
          <p:nvPr/>
        </p:nvSpPr>
        <p:spPr bwMode="auto">
          <a:xfrm>
            <a:off x="7145338" y="2711450"/>
            <a:ext cx="1465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6"/>
                </a:solidFill>
              </a:rPr>
              <a:t>chloride</a:t>
            </a:r>
          </a:p>
        </p:txBody>
      </p:sp>
      <p:sp>
        <p:nvSpPr>
          <p:cNvPr id="27034" name="Text Box 410"/>
          <p:cNvSpPr txBox="1">
            <a:spLocks noChangeArrowheads="1"/>
          </p:cNvSpPr>
          <p:nvPr/>
        </p:nvSpPr>
        <p:spPr bwMode="auto">
          <a:xfrm>
            <a:off x="7145338" y="2809875"/>
            <a:ext cx="1465262" cy="1004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GB">
              <a:solidFill>
                <a:srgbClr val="010066"/>
              </a:solidFill>
            </a:endParaRPr>
          </a:p>
          <a:p>
            <a:pPr>
              <a:spcBef>
                <a:spcPct val="50000"/>
              </a:spcBef>
            </a:pPr>
            <a:r>
              <a:rPr lang="en-GB">
                <a:solidFill>
                  <a:srgbClr val="010066"/>
                </a:solidFill>
              </a:rPr>
              <a:t>chlorine</a:t>
            </a:r>
          </a:p>
        </p:txBody>
      </p:sp>
      <p:sp>
        <p:nvSpPr>
          <p:cNvPr id="27035" name="Text Box 411"/>
          <p:cNvSpPr txBox="1">
            <a:spLocks noChangeArrowheads="1"/>
          </p:cNvSpPr>
          <p:nvPr/>
        </p:nvSpPr>
        <p:spPr bwMode="auto">
          <a:xfrm>
            <a:off x="3116263" y="5237163"/>
            <a:ext cx="1465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6"/>
                </a:solidFill>
              </a:rPr>
              <a:t>fluorine</a:t>
            </a:r>
          </a:p>
        </p:txBody>
      </p:sp>
      <p:grpSp>
        <p:nvGrpSpPr>
          <p:cNvPr id="13" name="Group 414"/>
          <p:cNvGrpSpPr>
            <a:grpSpLocks/>
          </p:cNvGrpSpPr>
          <p:nvPr/>
        </p:nvGrpSpPr>
        <p:grpSpPr bwMode="auto">
          <a:xfrm>
            <a:off x="3122613" y="5218113"/>
            <a:ext cx="5332412" cy="585787"/>
            <a:chOff x="1211" y="3161"/>
            <a:chExt cx="3359" cy="369"/>
          </a:xfrm>
        </p:grpSpPr>
        <p:sp>
          <p:nvSpPr>
            <p:cNvPr id="33808" name="Text Box 412"/>
            <p:cNvSpPr txBox="1">
              <a:spLocks noChangeArrowheads="1"/>
            </p:cNvSpPr>
            <p:nvPr/>
          </p:nvSpPr>
          <p:spPr bwMode="auto">
            <a:xfrm>
              <a:off x="3647" y="3173"/>
              <a:ext cx="9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10066"/>
                  </a:solidFill>
                </a:rPr>
                <a:t>fluoride</a:t>
              </a:r>
            </a:p>
          </p:txBody>
        </p:sp>
        <p:sp>
          <p:nvSpPr>
            <p:cNvPr id="33809" name="Rectangle 413"/>
            <p:cNvSpPr>
              <a:spLocks noChangeArrowheads="1"/>
            </p:cNvSpPr>
            <p:nvPr/>
          </p:nvSpPr>
          <p:spPr bwMode="auto">
            <a:xfrm>
              <a:off x="1211" y="3161"/>
              <a:ext cx="798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17" grpId="0" animBg="1"/>
      <p:bldP spid="27032" grpId="0"/>
      <p:bldP spid="27033" grpId="0"/>
      <p:bldP spid="27034" grpId="0" animBg="1"/>
      <p:bldP spid="270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      Displacement reactions of halogens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4" name="ShockwaveFlash1" r:id="rId2" imgW="8699111" imgH="5308229"/>
        </mc:Choice>
        <mc:Fallback>
          <p:control name="ShockwaveFlash1" r:id="rId2" imgW="8699111" imgH="5308229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2725" y="800100"/>
                  <a:ext cx="8699500" cy="530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32"/>
          <p:cNvSpPr>
            <a:spLocks noChangeArrowheads="1"/>
          </p:cNvSpPr>
          <p:nvPr/>
        </p:nvSpPr>
        <p:spPr bwMode="auto">
          <a:xfrm>
            <a:off x="1066800" y="3181350"/>
            <a:ext cx="6624638" cy="647700"/>
          </a:xfrm>
          <a:prstGeom prst="roundRect">
            <a:avLst>
              <a:gd name="adj" fmla="val 43579"/>
            </a:avLst>
          </a:prstGeom>
          <a:solidFill>
            <a:srgbClr val="FF6600"/>
          </a:solidFill>
          <a:ln w="38100">
            <a:solidFill>
              <a:srgbClr val="9900CC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GB" sz="3200">
                <a:solidFill>
                  <a:schemeClr val="bg1"/>
                </a:solidFill>
              </a:rPr>
              <a:t>Electron structure and reactivity</a:t>
            </a:r>
            <a:endParaRPr lang="en-GB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     Displacement reactions: summary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568325" y="701675"/>
            <a:ext cx="8575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b="0">
                <a:solidFill>
                  <a:srgbClr val="010066"/>
                </a:solidFill>
              </a:rPr>
              <a:t>The reactions between solutions of halogens and metal halides (salts) can be summarised in a table:</a:t>
            </a:r>
          </a:p>
        </p:txBody>
      </p:sp>
      <p:sp>
        <p:nvSpPr>
          <p:cNvPr id="123909" name="Oval 5"/>
          <p:cNvSpPr>
            <a:spLocks noChangeAspect="1" noChangeArrowheads="1"/>
          </p:cNvSpPr>
          <p:nvPr/>
        </p:nvSpPr>
        <p:spPr bwMode="auto">
          <a:xfrm>
            <a:off x="241300" y="809625"/>
            <a:ext cx="252413" cy="2524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6742113" y="3005138"/>
            <a:ext cx="1484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1C0167"/>
                </a:solidFill>
              </a:rPr>
              <a:t>2KCl + I</a:t>
            </a:r>
            <a:r>
              <a:rPr lang="en-GB" baseline="-25000">
                <a:solidFill>
                  <a:srgbClr val="1C0167"/>
                </a:solidFill>
              </a:rPr>
              <a:t>2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6724650" y="3875088"/>
            <a:ext cx="151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1C0167"/>
                </a:solidFill>
              </a:rPr>
              <a:t>2KBr + I</a:t>
            </a:r>
            <a:r>
              <a:rPr lang="en-GB" baseline="-25000">
                <a:solidFill>
                  <a:srgbClr val="1C0167"/>
                </a:solidFill>
              </a:rPr>
              <a:t>2</a:t>
            </a:r>
          </a:p>
        </p:txBody>
      </p:sp>
      <p:grpSp>
        <p:nvGrpSpPr>
          <p:cNvPr id="34823" name="Group 72"/>
          <p:cNvGrpSpPr>
            <a:grpSpLocks/>
          </p:cNvGrpSpPr>
          <p:nvPr/>
        </p:nvGrpSpPr>
        <p:grpSpPr bwMode="auto">
          <a:xfrm>
            <a:off x="776288" y="1825625"/>
            <a:ext cx="7699375" cy="3668713"/>
            <a:chOff x="489" y="1150"/>
            <a:chExt cx="4850" cy="2311"/>
          </a:xfrm>
        </p:grpSpPr>
        <p:sp>
          <p:nvSpPr>
            <p:cNvPr id="34841" name="Rectangle 71"/>
            <p:cNvSpPr>
              <a:spLocks noChangeArrowheads="1"/>
            </p:cNvSpPr>
            <p:nvPr/>
          </p:nvSpPr>
          <p:spPr bwMode="auto">
            <a:xfrm>
              <a:off x="4103" y="2860"/>
              <a:ext cx="1218" cy="580"/>
            </a:xfrm>
            <a:prstGeom prst="rect">
              <a:avLst/>
            </a:prstGeom>
            <a:solidFill>
              <a:srgbClr val="FFF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2" name="Rectangle 70"/>
            <p:cNvSpPr>
              <a:spLocks noChangeArrowheads="1"/>
            </p:cNvSpPr>
            <p:nvPr/>
          </p:nvSpPr>
          <p:spPr bwMode="auto">
            <a:xfrm>
              <a:off x="2883" y="2306"/>
              <a:ext cx="1214" cy="552"/>
            </a:xfrm>
            <a:prstGeom prst="rect">
              <a:avLst/>
            </a:prstGeom>
            <a:solidFill>
              <a:srgbClr val="FFF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3" name="Rectangle 68"/>
            <p:cNvSpPr>
              <a:spLocks noChangeArrowheads="1"/>
            </p:cNvSpPr>
            <p:nvPr/>
          </p:nvSpPr>
          <p:spPr bwMode="auto">
            <a:xfrm>
              <a:off x="1655" y="1766"/>
              <a:ext cx="1218" cy="532"/>
            </a:xfrm>
            <a:prstGeom prst="rect">
              <a:avLst/>
            </a:prstGeom>
            <a:solidFill>
              <a:srgbClr val="FFF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844" name="Group 66"/>
            <p:cNvGrpSpPr>
              <a:grpSpLocks/>
            </p:cNvGrpSpPr>
            <p:nvPr/>
          </p:nvGrpSpPr>
          <p:grpSpPr bwMode="auto">
            <a:xfrm>
              <a:off x="491" y="1636"/>
              <a:ext cx="1163" cy="1825"/>
              <a:chOff x="621" y="1616"/>
              <a:chExt cx="1163" cy="1825"/>
            </a:xfrm>
          </p:grpSpPr>
          <p:sp>
            <p:nvSpPr>
              <p:cNvPr id="34856" name="Rectangle 65"/>
              <p:cNvSpPr>
                <a:spLocks noChangeArrowheads="1"/>
              </p:cNvSpPr>
              <p:nvPr/>
            </p:nvSpPr>
            <p:spPr bwMode="auto">
              <a:xfrm>
                <a:off x="1697" y="3345"/>
                <a:ext cx="87" cy="87"/>
              </a:xfrm>
              <a:prstGeom prst="rect">
                <a:avLst/>
              </a:prstGeom>
              <a:solidFill>
                <a:srgbClr val="E1B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7" name="AutoShape 64"/>
              <p:cNvSpPr>
                <a:spLocks noChangeArrowheads="1"/>
              </p:cNvSpPr>
              <p:nvPr/>
            </p:nvSpPr>
            <p:spPr bwMode="auto">
              <a:xfrm>
                <a:off x="621" y="1616"/>
                <a:ext cx="1159" cy="1825"/>
              </a:xfrm>
              <a:prstGeom prst="roundRect">
                <a:avLst>
                  <a:gd name="adj" fmla="val 10782"/>
                </a:avLst>
              </a:prstGeom>
              <a:solidFill>
                <a:srgbClr val="E1B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4845" name="Group 50"/>
            <p:cNvGrpSpPr>
              <a:grpSpLocks/>
            </p:cNvGrpSpPr>
            <p:nvPr/>
          </p:nvGrpSpPr>
          <p:grpSpPr bwMode="auto">
            <a:xfrm>
              <a:off x="489" y="1150"/>
              <a:ext cx="4850" cy="613"/>
              <a:chOff x="619" y="1130"/>
              <a:chExt cx="4850" cy="613"/>
            </a:xfrm>
          </p:grpSpPr>
          <p:sp>
            <p:nvSpPr>
              <p:cNvPr id="34854" name="Rectangle 49"/>
              <p:cNvSpPr>
                <a:spLocks noChangeArrowheads="1"/>
              </p:cNvSpPr>
              <p:nvPr/>
            </p:nvSpPr>
            <p:spPr bwMode="auto">
              <a:xfrm>
                <a:off x="5404" y="1687"/>
                <a:ext cx="56" cy="56"/>
              </a:xfrm>
              <a:prstGeom prst="rect">
                <a:avLst/>
              </a:prstGeom>
              <a:solidFill>
                <a:srgbClr val="E1B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5" name="AutoShape 39"/>
              <p:cNvSpPr>
                <a:spLocks noChangeArrowheads="1"/>
              </p:cNvSpPr>
              <p:nvPr/>
            </p:nvSpPr>
            <p:spPr bwMode="auto">
              <a:xfrm>
                <a:off x="619" y="1130"/>
                <a:ext cx="4850" cy="612"/>
              </a:xfrm>
              <a:prstGeom prst="roundRect">
                <a:avLst>
                  <a:gd name="adj" fmla="val 10782"/>
                </a:avLst>
              </a:prstGeom>
              <a:solidFill>
                <a:srgbClr val="E1B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46" name="Line 29"/>
            <p:cNvSpPr>
              <a:spLocks noChangeShapeType="1"/>
            </p:cNvSpPr>
            <p:nvPr/>
          </p:nvSpPr>
          <p:spPr bwMode="auto">
            <a:xfrm>
              <a:off x="1652" y="1152"/>
              <a:ext cx="0" cy="2300"/>
            </a:xfrm>
            <a:prstGeom prst="line">
              <a:avLst/>
            </a:prstGeom>
            <a:noFill/>
            <a:ln w="254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7" name="Line 30"/>
            <p:cNvSpPr>
              <a:spLocks noChangeShapeType="1"/>
            </p:cNvSpPr>
            <p:nvPr/>
          </p:nvSpPr>
          <p:spPr bwMode="auto">
            <a:xfrm>
              <a:off x="2878" y="1150"/>
              <a:ext cx="0" cy="2298"/>
            </a:xfrm>
            <a:prstGeom prst="line">
              <a:avLst/>
            </a:prstGeom>
            <a:noFill/>
            <a:ln w="254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8" name="Line 31"/>
            <p:cNvSpPr>
              <a:spLocks noChangeShapeType="1"/>
            </p:cNvSpPr>
            <p:nvPr/>
          </p:nvSpPr>
          <p:spPr bwMode="auto">
            <a:xfrm>
              <a:off x="4104" y="1151"/>
              <a:ext cx="0" cy="2301"/>
            </a:xfrm>
            <a:prstGeom prst="line">
              <a:avLst/>
            </a:prstGeom>
            <a:noFill/>
            <a:ln w="254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Line 32"/>
            <p:cNvSpPr>
              <a:spLocks noChangeShapeType="1"/>
            </p:cNvSpPr>
            <p:nvPr/>
          </p:nvSpPr>
          <p:spPr bwMode="auto">
            <a:xfrm rot="-5400000">
              <a:off x="2914" y="-650"/>
              <a:ext cx="0" cy="4838"/>
            </a:xfrm>
            <a:prstGeom prst="line">
              <a:avLst/>
            </a:prstGeom>
            <a:noFill/>
            <a:ln w="254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 rot="-5400000">
              <a:off x="2913" y="-113"/>
              <a:ext cx="0" cy="4831"/>
            </a:xfrm>
            <a:prstGeom prst="line">
              <a:avLst/>
            </a:prstGeom>
            <a:noFill/>
            <a:ln w="254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 rot="-5400000">
              <a:off x="2912" y="448"/>
              <a:ext cx="0" cy="4834"/>
            </a:xfrm>
            <a:prstGeom prst="line">
              <a:avLst/>
            </a:prstGeom>
            <a:noFill/>
            <a:ln w="254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AutoShape 42"/>
            <p:cNvSpPr>
              <a:spLocks noChangeArrowheads="1"/>
            </p:cNvSpPr>
            <p:nvPr/>
          </p:nvSpPr>
          <p:spPr bwMode="auto">
            <a:xfrm>
              <a:off x="495" y="1152"/>
              <a:ext cx="4836" cy="2301"/>
            </a:xfrm>
            <a:prstGeom prst="roundRect">
              <a:avLst>
                <a:gd name="adj" fmla="val 3542"/>
              </a:avLst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3" name="Line 48"/>
            <p:cNvSpPr>
              <a:spLocks noChangeShapeType="1"/>
            </p:cNvSpPr>
            <p:nvPr/>
          </p:nvSpPr>
          <p:spPr bwMode="auto">
            <a:xfrm>
              <a:off x="507" y="1185"/>
              <a:ext cx="1145" cy="579"/>
            </a:xfrm>
            <a:prstGeom prst="line">
              <a:avLst/>
            </a:prstGeom>
            <a:noFill/>
            <a:ln w="254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784225" y="2357438"/>
            <a:ext cx="1655763" cy="2886075"/>
            <a:chOff x="494" y="1485"/>
            <a:chExt cx="1043" cy="1818"/>
          </a:xfrm>
        </p:grpSpPr>
        <p:sp>
          <p:nvSpPr>
            <p:cNvPr id="34837" name="Text Box 7"/>
            <p:cNvSpPr txBox="1">
              <a:spLocks noChangeArrowheads="1"/>
            </p:cNvSpPr>
            <p:nvPr/>
          </p:nvSpPr>
          <p:spPr bwMode="auto">
            <a:xfrm>
              <a:off x="494" y="1485"/>
              <a:ext cx="9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1C0167"/>
                  </a:solidFill>
                </a:rPr>
                <a:t>halogen</a:t>
              </a:r>
            </a:p>
          </p:txBody>
        </p:sp>
        <p:sp>
          <p:nvSpPr>
            <p:cNvPr id="34838" name="Text Box 8"/>
            <p:cNvSpPr txBox="1">
              <a:spLocks noChangeArrowheads="1"/>
            </p:cNvSpPr>
            <p:nvPr/>
          </p:nvSpPr>
          <p:spPr bwMode="auto">
            <a:xfrm>
              <a:off x="615" y="1893"/>
              <a:ext cx="9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1C0167"/>
                  </a:solidFill>
                </a:rPr>
                <a:t>chlorine</a:t>
              </a:r>
            </a:p>
          </p:txBody>
        </p:sp>
        <p:sp>
          <p:nvSpPr>
            <p:cNvPr id="34839" name="Text Box 9"/>
            <p:cNvSpPr txBox="1">
              <a:spLocks noChangeArrowheads="1"/>
            </p:cNvSpPr>
            <p:nvPr/>
          </p:nvSpPr>
          <p:spPr bwMode="auto">
            <a:xfrm>
              <a:off x="615" y="2441"/>
              <a:ext cx="9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1C0167"/>
                  </a:solidFill>
                </a:rPr>
                <a:t>bromine</a:t>
              </a:r>
            </a:p>
          </p:txBody>
        </p:sp>
        <p:sp>
          <p:nvSpPr>
            <p:cNvPr id="34840" name="Text Box 10"/>
            <p:cNvSpPr txBox="1">
              <a:spLocks noChangeArrowheads="1"/>
            </p:cNvSpPr>
            <p:nvPr/>
          </p:nvSpPr>
          <p:spPr bwMode="auto">
            <a:xfrm>
              <a:off x="615" y="3015"/>
              <a:ext cx="9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1C0167"/>
                  </a:solidFill>
                </a:rPr>
                <a:t>iodine</a:t>
              </a:r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1284288" y="1774825"/>
            <a:ext cx="7104062" cy="958850"/>
            <a:chOff x="809" y="1118"/>
            <a:chExt cx="4475" cy="604"/>
          </a:xfrm>
        </p:grpSpPr>
        <p:sp>
          <p:nvSpPr>
            <p:cNvPr id="34833" name="Text Box 6"/>
            <p:cNvSpPr txBox="1">
              <a:spLocks noChangeArrowheads="1"/>
            </p:cNvSpPr>
            <p:nvPr/>
          </p:nvSpPr>
          <p:spPr bwMode="auto">
            <a:xfrm>
              <a:off x="809" y="1118"/>
              <a:ext cx="9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1C0167"/>
                  </a:solidFill>
                </a:rPr>
                <a:t>salt (aq)</a:t>
              </a:r>
            </a:p>
          </p:txBody>
        </p:sp>
        <p:sp>
          <p:nvSpPr>
            <p:cNvPr id="34834" name="Text Box 11"/>
            <p:cNvSpPr txBox="1">
              <a:spLocks noChangeArrowheads="1"/>
            </p:cNvSpPr>
            <p:nvPr/>
          </p:nvSpPr>
          <p:spPr bwMode="auto">
            <a:xfrm>
              <a:off x="1695" y="1204"/>
              <a:ext cx="113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>
                  <a:solidFill>
                    <a:srgbClr val="1C0167"/>
                  </a:solidFill>
                </a:rPr>
                <a:t>potassium</a:t>
              </a:r>
              <a:br>
                <a:rPr lang="en-GB">
                  <a:solidFill>
                    <a:srgbClr val="1C0167"/>
                  </a:solidFill>
                </a:rPr>
              </a:br>
              <a:r>
                <a:rPr lang="en-GB">
                  <a:solidFill>
                    <a:srgbClr val="1C0167"/>
                  </a:solidFill>
                </a:rPr>
                <a:t>chloride</a:t>
              </a:r>
            </a:p>
          </p:txBody>
        </p:sp>
        <p:sp>
          <p:nvSpPr>
            <p:cNvPr id="34835" name="Text Box 21"/>
            <p:cNvSpPr txBox="1">
              <a:spLocks noChangeArrowheads="1"/>
            </p:cNvSpPr>
            <p:nvPr/>
          </p:nvSpPr>
          <p:spPr bwMode="auto">
            <a:xfrm>
              <a:off x="4145" y="1204"/>
              <a:ext cx="113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>
                  <a:solidFill>
                    <a:srgbClr val="1C0167"/>
                  </a:solidFill>
                </a:rPr>
                <a:t>potassium</a:t>
              </a:r>
              <a:br>
                <a:rPr lang="en-GB">
                  <a:solidFill>
                    <a:srgbClr val="1C0167"/>
                  </a:solidFill>
                </a:rPr>
              </a:br>
              <a:r>
                <a:rPr lang="en-GB">
                  <a:solidFill>
                    <a:srgbClr val="1C0167"/>
                  </a:solidFill>
                </a:rPr>
                <a:t>iodide</a:t>
              </a:r>
            </a:p>
          </p:txBody>
        </p:sp>
        <p:sp>
          <p:nvSpPr>
            <p:cNvPr id="34836" name="Text Box 20"/>
            <p:cNvSpPr txBox="1">
              <a:spLocks noChangeArrowheads="1"/>
            </p:cNvSpPr>
            <p:nvPr/>
          </p:nvSpPr>
          <p:spPr bwMode="auto">
            <a:xfrm>
              <a:off x="2921" y="1204"/>
              <a:ext cx="113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>
                  <a:solidFill>
                    <a:srgbClr val="1C0167"/>
                  </a:solidFill>
                </a:rPr>
                <a:t>potassium</a:t>
              </a:r>
              <a:br>
                <a:rPr lang="en-GB">
                  <a:solidFill>
                    <a:srgbClr val="1C0167"/>
                  </a:solidFill>
                </a:rPr>
              </a:br>
              <a:r>
                <a:rPr lang="en-GB">
                  <a:solidFill>
                    <a:srgbClr val="1C0167"/>
                  </a:solidFill>
                </a:rPr>
                <a:t>bromide</a:t>
              </a:r>
            </a:p>
          </p:txBody>
        </p:sp>
      </p:grp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4702175" y="3005138"/>
            <a:ext cx="167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1C0167"/>
                </a:solidFill>
              </a:rPr>
              <a:t>2KCl + Br</a:t>
            </a:r>
            <a:r>
              <a:rPr lang="en-GB" baseline="-25000">
                <a:solidFill>
                  <a:srgbClr val="1C0167"/>
                </a:solidFill>
              </a:rPr>
              <a:t>2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4624388" y="4786313"/>
            <a:ext cx="183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>
                <a:solidFill>
                  <a:srgbClr val="1C0167"/>
                </a:solidFill>
              </a:rPr>
              <a:t>no reaction</a:t>
            </a:r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2679700" y="4786313"/>
            <a:ext cx="183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>
                <a:solidFill>
                  <a:srgbClr val="1C0167"/>
                </a:solidFill>
              </a:rPr>
              <a:t>no reaction</a:t>
            </a:r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2679700" y="3875088"/>
            <a:ext cx="183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>
                <a:solidFill>
                  <a:srgbClr val="1C0167"/>
                </a:solidFill>
              </a:rPr>
              <a:t>no reaction</a:t>
            </a:r>
          </a:p>
        </p:txBody>
      </p:sp>
      <p:sp>
        <p:nvSpPr>
          <p:cNvPr id="123979" name="Text Box 75"/>
          <p:cNvSpPr txBox="1">
            <a:spLocks noChangeArrowheads="1"/>
          </p:cNvSpPr>
          <p:nvPr/>
        </p:nvSpPr>
        <p:spPr bwMode="auto">
          <a:xfrm>
            <a:off x="3335338" y="2959100"/>
            <a:ext cx="517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3000">
                <a:solidFill>
                  <a:srgbClr val="1C0167"/>
                </a:solidFill>
              </a:rPr>
              <a:t>X</a:t>
            </a:r>
          </a:p>
        </p:txBody>
      </p:sp>
      <p:sp>
        <p:nvSpPr>
          <p:cNvPr id="123980" name="Text Box 76"/>
          <p:cNvSpPr txBox="1">
            <a:spLocks noChangeArrowheads="1"/>
          </p:cNvSpPr>
          <p:nvPr/>
        </p:nvSpPr>
        <p:spPr bwMode="auto">
          <a:xfrm>
            <a:off x="5283200" y="3829050"/>
            <a:ext cx="517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3000">
                <a:solidFill>
                  <a:srgbClr val="1C0167"/>
                </a:solidFill>
              </a:rPr>
              <a:t>X</a:t>
            </a:r>
          </a:p>
        </p:txBody>
      </p:sp>
      <p:sp>
        <p:nvSpPr>
          <p:cNvPr id="123981" name="Text Box 77"/>
          <p:cNvSpPr txBox="1">
            <a:spLocks noChangeArrowheads="1"/>
          </p:cNvSpPr>
          <p:nvPr/>
        </p:nvSpPr>
        <p:spPr bwMode="auto">
          <a:xfrm>
            <a:off x="7226300" y="4737100"/>
            <a:ext cx="517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3000">
                <a:solidFill>
                  <a:srgbClr val="1C0167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7" grpId="0"/>
      <p:bldP spid="123928" grpId="0"/>
      <p:bldP spid="123926" grpId="0"/>
      <p:bldP spid="123929" grpId="0"/>
      <p:bldP spid="123930" grpId="0"/>
      <p:bldP spid="123931" grpId="0"/>
      <p:bldP spid="123979" grpId="0"/>
      <p:bldP spid="123980" grpId="0"/>
      <p:bldP spid="1239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4098" name="ShockwaveFlash1" r:id="rId2" imgW="8699111" imgH="5308229"/>
        </mc:Choice>
        <mc:Fallback>
          <p:control name="ShockwaveFlash1" r:id="rId2" imgW="8699111" imgH="5308229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2725" y="800100"/>
                  <a:ext cx="8699500" cy="530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     Reactions of halogens with metals</a:t>
            </a:r>
          </a:p>
        </p:txBody>
      </p:sp>
      <p:sp>
        <p:nvSpPr>
          <p:cNvPr id="35843" name="Text Box 11"/>
          <p:cNvSpPr txBox="1">
            <a:spLocks noChangeArrowheads="1"/>
          </p:cNvSpPr>
          <p:nvPr/>
        </p:nvSpPr>
        <p:spPr bwMode="auto">
          <a:xfrm>
            <a:off x="568325" y="701675"/>
            <a:ext cx="8575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b="0">
                <a:solidFill>
                  <a:srgbClr val="010066"/>
                </a:solidFill>
              </a:rPr>
              <a:t>The reactivity of halogens means that they readily react with most metals.</a:t>
            </a:r>
          </a:p>
        </p:txBody>
      </p:sp>
      <p:sp>
        <p:nvSpPr>
          <p:cNvPr id="27660" name="Oval 12"/>
          <p:cNvSpPr>
            <a:spLocks noChangeAspect="1" noChangeArrowheads="1"/>
          </p:cNvSpPr>
          <p:nvPr/>
        </p:nvSpPr>
        <p:spPr bwMode="auto">
          <a:xfrm>
            <a:off x="241300" y="809625"/>
            <a:ext cx="252413" cy="2524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68325" y="4032250"/>
            <a:ext cx="8575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b="0">
                <a:solidFill>
                  <a:srgbClr val="010066"/>
                </a:solidFill>
              </a:rPr>
              <a:t>Chlorine reacts vigorously with iron after gentle heating, despite iron’s low reactivity.</a:t>
            </a:r>
          </a:p>
        </p:txBody>
      </p:sp>
      <p:sp>
        <p:nvSpPr>
          <p:cNvPr id="27663" name="AutoShape 15"/>
          <p:cNvSpPr>
            <a:spLocks noChangeArrowheads="1"/>
          </p:cNvSpPr>
          <p:nvPr/>
        </p:nvSpPr>
        <p:spPr bwMode="auto">
          <a:xfrm>
            <a:off x="1708150" y="4995863"/>
            <a:ext cx="5718175" cy="148431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820863" y="5057775"/>
            <a:ext cx="5345112" cy="822325"/>
            <a:chOff x="445" y="1961"/>
            <a:chExt cx="3367" cy="518"/>
          </a:xfrm>
        </p:grpSpPr>
        <p:sp>
          <p:nvSpPr>
            <p:cNvPr id="35856" name="Text Box 17"/>
            <p:cNvSpPr txBox="1">
              <a:spLocks noChangeArrowheads="1"/>
            </p:cNvSpPr>
            <p:nvPr/>
          </p:nvSpPr>
          <p:spPr bwMode="auto">
            <a:xfrm>
              <a:off x="1652" y="2076"/>
              <a:ext cx="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0066"/>
                  </a:solidFill>
                </a:rPr>
                <a:t>iron</a:t>
              </a:r>
            </a:p>
          </p:txBody>
        </p:sp>
        <p:sp>
          <p:nvSpPr>
            <p:cNvPr id="35857" name="Text Box 18"/>
            <p:cNvSpPr txBox="1">
              <a:spLocks noChangeArrowheads="1"/>
            </p:cNvSpPr>
            <p:nvPr/>
          </p:nvSpPr>
          <p:spPr bwMode="auto">
            <a:xfrm>
              <a:off x="2881" y="1961"/>
              <a:ext cx="93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0066"/>
                  </a:solidFill>
                </a:rPr>
                <a:t>iron (III)</a:t>
              </a:r>
              <a:br>
                <a:rPr lang="en-GB">
                  <a:solidFill>
                    <a:srgbClr val="000066"/>
                  </a:solidFill>
                </a:rPr>
              </a:br>
              <a:r>
                <a:rPr lang="en-GB">
                  <a:solidFill>
                    <a:srgbClr val="000066"/>
                  </a:solidFill>
                </a:rPr>
                <a:t>chloride</a:t>
              </a:r>
            </a:p>
          </p:txBody>
        </p:sp>
        <p:sp>
          <p:nvSpPr>
            <p:cNvPr id="35858" name="Text Box 20"/>
            <p:cNvSpPr txBox="1">
              <a:spLocks noChangeArrowheads="1"/>
            </p:cNvSpPr>
            <p:nvPr/>
          </p:nvSpPr>
          <p:spPr bwMode="auto">
            <a:xfrm>
              <a:off x="445" y="2076"/>
              <a:ext cx="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0066"/>
                  </a:solidFill>
                </a:rPr>
                <a:t>chlorine</a:t>
              </a:r>
            </a:p>
          </p:txBody>
        </p:sp>
        <p:sp>
          <p:nvSpPr>
            <p:cNvPr id="35859" name="Text Box 21"/>
            <p:cNvSpPr txBox="1">
              <a:spLocks noChangeArrowheads="1"/>
            </p:cNvSpPr>
            <p:nvPr/>
          </p:nvSpPr>
          <p:spPr bwMode="auto">
            <a:xfrm>
              <a:off x="1353" y="2047"/>
              <a:ext cx="26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3000">
                  <a:solidFill>
                    <a:srgbClr val="000066"/>
                  </a:solidFill>
                </a:rPr>
                <a:t>+</a:t>
              </a:r>
            </a:p>
          </p:txBody>
        </p:sp>
        <p:sp>
          <p:nvSpPr>
            <p:cNvPr id="35860" name="Text Box 23"/>
            <p:cNvSpPr txBox="1">
              <a:spLocks noChangeArrowheads="1"/>
            </p:cNvSpPr>
            <p:nvPr/>
          </p:nvSpPr>
          <p:spPr bwMode="auto">
            <a:xfrm>
              <a:off x="2437" y="2076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0066"/>
                  </a:solidFill>
                  <a:sym typeface="Monotype Sorts" pitchFamily="2" charset="2"/>
                </a:rPr>
                <a:t>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820863" y="5826125"/>
            <a:ext cx="5656262" cy="549275"/>
            <a:chOff x="445" y="2613"/>
            <a:chExt cx="3563" cy="346"/>
          </a:xfrm>
        </p:grpSpPr>
        <p:sp>
          <p:nvSpPr>
            <p:cNvPr id="35851" name="Text Box 25"/>
            <p:cNvSpPr txBox="1">
              <a:spLocks noChangeArrowheads="1"/>
            </p:cNvSpPr>
            <p:nvPr/>
          </p:nvSpPr>
          <p:spPr bwMode="auto">
            <a:xfrm>
              <a:off x="445" y="2642"/>
              <a:ext cx="9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GB">
                  <a:solidFill>
                    <a:srgbClr val="000066"/>
                  </a:solidFill>
                </a:rPr>
                <a:t>3Cl</a:t>
              </a:r>
              <a:r>
                <a:rPr lang="en-GB" baseline="-25000">
                  <a:solidFill>
                    <a:srgbClr val="000066"/>
                  </a:solidFill>
                </a:rPr>
                <a:t>2</a:t>
              </a:r>
              <a:r>
                <a:rPr lang="en-GB" sz="1000">
                  <a:solidFill>
                    <a:srgbClr val="000066"/>
                  </a:solidFill>
                </a:rPr>
                <a:t> </a:t>
              </a:r>
              <a:r>
                <a:rPr lang="en-GB" b="0">
                  <a:solidFill>
                    <a:srgbClr val="000066"/>
                  </a:solidFill>
                </a:rPr>
                <a:t>(g)</a:t>
              </a:r>
              <a:endParaRPr lang="en-GB" b="0">
                <a:solidFill>
                  <a:srgbClr val="000066"/>
                </a:solidFill>
                <a:sym typeface="Monotype Sorts" pitchFamily="2" charset="2"/>
              </a:endParaRPr>
            </a:p>
          </p:txBody>
        </p:sp>
        <p:sp>
          <p:nvSpPr>
            <p:cNvPr id="35852" name="Text Box 26"/>
            <p:cNvSpPr txBox="1">
              <a:spLocks noChangeArrowheads="1"/>
            </p:cNvSpPr>
            <p:nvPr/>
          </p:nvSpPr>
          <p:spPr bwMode="auto">
            <a:xfrm>
              <a:off x="1652" y="2642"/>
              <a:ext cx="10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GB">
                  <a:solidFill>
                    <a:srgbClr val="000066"/>
                  </a:solidFill>
                </a:rPr>
                <a:t>2Fe</a:t>
              </a:r>
              <a:r>
                <a:rPr lang="en-GB" sz="1000">
                  <a:solidFill>
                    <a:srgbClr val="000066"/>
                  </a:solidFill>
                </a:rPr>
                <a:t> </a:t>
              </a:r>
              <a:r>
                <a:rPr lang="en-GB" b="0">
                  <a:solidFill>
                    <a:srgbClr val="000066"/>
                  </a:solidFill>
                </a:rPr>
                <a:t>(s)</a:t>
              </a:r>
              <a:endParaRPr lang="en-GB" b="0">
                <a:solidFill>
                  <a:srgbClr val="000066"/>
                </a:solidFill>
                <a:sym typeface="Monotype Sorts" pitchFamily="2" charset="2"/>
              </a:endParaRPr>
            </a:p>
          </p:txBody>
        </p:sp>
        <p:sp>
          <p:nvSpPr>
            <p:cNvPr id="35853" name="Text Box 27"/>
            <p:cNvSpPr txBox="1">
              <a:spLocks noChangeArrowheads="1"/>
            </p:cNvSpPr>
            <p:nvPr/>
          </p:nvSpPr>
          <p:spPr bwMode="auto">
            <a:xfrm>
              <a:off x="2881" y="2642"/>
              <a:ext cx="11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GB">
                  <a:solidFill>
                    <a:srgbClr val="000066"/>
                  </a:solidFill>
                  <a:sym typeface="Monotype Sorts" pitchFamily="2" charset="2"/>
                </a:rPr>
                <a:t>2FeCl</a:t>
              </a:r>
              <a:r>
                <a:rPr lang="en-GB" baseline="-25000">
                  <a:solidFill>
                    <a:srgbClr val="000066"/>
                  </a:solidFill>
                  <a:sym typeface="Monotype Sorts" pitchFamily="2" charset="2"/>
                </a:rPr>
                <a:t>3</a:t>
              </a:r>
              <a:r>
                <a:rPr lang="en-GB" sz="1000">
                  <a:solidFill>
                    <a:srgbClr val="000066"/>
                  </a:solidFill>
                  <a:sym typeface="Monotype Sorts" pitchFamily="2" charset="2"/>
                </a:rPr>
                <a:t> </a:t>
              </a:r>
              <a:r>
                <a:rPr lang="en-GB" b="0">
                  <a:solidFill>
                    <a:srgbClr val="000066"/>
                  </a:solidFill>
                  <a:sym typeface="Monotype Sorts" pitchFamily="2" charset="2"/>
                </a:rPr>
                <a:t>(s)</a:t>
              </a:r>
            </a:p>
          </p:txBody>
        </p:sp>
        <p:sp>
          <p:nvSpPr>
            <p:cNvPr id="35854" name="Text Box 30"/>
            <p:cNvSpPr txBox="1">
              <a:spLocks noChangeArrowheads="1"/>
            </p:cNvSpPr>
            <p:nvPr/>
          </p:nvSpPr>
          <p:spPr bwMode="auto">
            <a:xfrm>
              <a:off x="1353" y="2613"/>
              <a:ext cx="26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3000">
                  <a:solidFill>
                    <a:srgbClr val="000066"/>
                  </a:solidFill>
                </a:rPr>
                <a:t>+</a:t>
              </a:r>
            </a:p>
          </p:txBody>
        </p:sp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2437" y="2642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0066"/>
                  </a:solidFill>
                  <a:sym typeface="Monotype Sorts" pitchFamily="2" charset="2"/>
                </a:rPr>
                <a:t></a:t>
              </a:r>
            </a:p>
          </p:txBody>
        </p:sp>
      </p:grp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568325" y="1711325"/>
            <a:ext cx="8575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b="0">
                <a:solidFill>
                  <a:srgbClr val="010066"/>
                </a:solidFill>
              </a:rPr>
              <a:t>Halogens need to gain electrons for a full electron shell and metals need to lose electrons for a full electron shell.</a:t>
            </a:r>
            <a:endParaRPr lang="en-GB" b="0">
              <a:solidFill>
                <a:srgbClr val="1C025E"/>
              </a:solidFill>
            </a:endParaRP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568325" y="2703513"/>
            <a:ext cx="8575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b="0">
                <a:solidFill>
                  <a:srgbClr val="010066"/>
                </a:solidFill>
              </a:rPr>
              <a:t>This means that halogens and metals react to form </a:t>
            </a:r>
            <a:r>
              <a:rPr lang="en-GB">
                <a:solidFill>
                  <a:srgbClr val="010066"/>
                </a:solidFill>
              </a:rPr>
              <a:t>ionic compounds</a:t>
            </a:r>
            <a:r>
              <a:rPr lang="en-GB" b="0">
                <a:solidFill>
                  <a:srgbClr val="010066"/>
                </a:solidFill>
              </a:rPr>
              <a:t>. These are </a:t>
            </a:r>
            <a:r>
              <a:rPr lang="en-GB">
                <a:solidFill>
                  <a:srgbClr val="FF6600"/>
                </a:solidFill>
              </a:rPr>
              <a:t>metal halides</a:t>
            </a:r>
            <a:r>
              <a:rPr lang="en-GB" b="0">
                <a:solidFill>
                  <a:srgbClr val="1C025E"/>
                </a:solidFill>
              </a:rPr>
              <a:t>, which are a type of salt.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1" grpId="0"/>
      <p:bldP spid="27663" grpId="0" animBg="1"/>
      <p:bldP spid="27684" grpId="0"/>
      <p:bldP spid="2768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      More reactions of halogens with metals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568325" y="701675"/>
            <a:ext cx="857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b="0">
                <a:solidFill>
                  <a:srgbClr val="010066"/>
                </a:solidFill>
              </a:rPr>
              <a:t>Bromine reacts </a:t>
            </a:r>
            <a:r>
              <a:rPr lang="en-GB">
                <a:solidFill>
                  <a:srgbClr val="010066"/>
                </a:solidFill>
              </a:rPr>
              <a:t>steadily</a:t>
            </a:r>
            <a:r>
              <a:rPr lang="en-GB" b="0">
                <a:solidFill>
                  <a:srgbClr val="010066"/>
                </a:solidFill>
              </a:rPr>
              <a:t> with iron when heated constantly.</a:t>
            </a:r>
          </a:p>
        </p:txBody>
      </p:sp>
      <p:sp>
        <p:nvSpPr>
          <p:cNvPr id="117766" name="Oval 6"/>
          <p:cNvSpPr>
            <a:spLocks noChangeAspect="1" noChangeArrowheads="1"/>
          </p:cNvSpPr>
          <p:nvPr/>
        </p:nvSpPr>
        <p:spPr bwMode="auto">
          <a:xfrm>
            <a:off x="241300" y="809625"/>
            <a:ext cx="252413" cy="2524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7768" name="AutoShape 8"/>
          <p:cNvSpPr>
            <a:spLocks noChangeArrowheads="1"/>
          </p:cNvSpPr>
          <p:nvPr/>
        </p:nvSpPr>
        <p:spPr bwMode="auto">
          <a:xfrm>
            <a:off x="1708150" y="1476375"/>
            <a:ext cx="5718175" cy="14843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20863" y="1538288"/>
            <a:ext cx="5345112" cy="822325"/>
            <a:chOff x="445" y="1961"/>
            <a:chExt cx="3367" cy="518"/>
          </a:xfrm>
        </p:grpSpPr>
        <p:sp>
          <p:nvSpPr>
            <p:cNvPr id="36891" name="Text Box 10"/>
            <p:cNvSpPr txBox="1">
              <a:spLocks noChangeArrowheads="1"/>
            </p:cNvSpPr>
            <p:nvPr/>
          </p:nvSpPr>
          <p:spPr bwMode="auto">
            <a:xfrm>
              <a:off x="1652" y="2076"/>
              <a:ext cx="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0066"/>
                  </a:solidFill>
                </a:rPr>
                <a:t>iron</a:t>
              </a:r>
            </a:p>
          </p:txBody>
        </p:sp>
        <p:sp>
          <p:nvSpPr>
            <p:cNvPr id="36892" name="Text Box 11"/>
            <p:cNvSpPr txBox="1">
              <a:spLocks noChangeArrowheads="1"/>
            </p:cNvSpPr>
            <p:nvPr/>
          </p:nvSpPr>
          <p:spPr bwMode="auto">
            <a:xfrm>
              <a:off x="2881" y="1961"/>
              <a:ext cx="93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0066"/>
                  </a:solidFill>
                </a:rPr>
                <a:t>iron (III)</a:t>
              </a:r>
              <a:br>
                <a:rPr lang="en-GB">
                  <a:solidFill>
                    <a:srgbClr val="000066"/>
                  </a:solidFill>
                </a:rPr>
              </a:br>
              <a:r>
                <a:rPr lang="en-GB">
                  <a:solidFill>
                    <a:srgbClr val="000066"/>
                  </a:solidFill>
                </a:rPr>
                <a:t>bromide</a:t>
              </a:r>
            </a:p>
          </p:txBody>
        </p:sp>
        <p:sp>
          <p:nvSpPr>
            <p:cNvPr id="36893" name="Text Box 12"/>
            <p:cNvSpPr txBox="1">
              <a:spLocks noChangeArrowheads="1"/>
            </p:cNvSpPr>
            <p:nvPr/>
          </p:nvSpPr>
          <p:spPr bwMode="auto">
            <a:xfrm>
              <a:off x="445" y="2076"/>
              <a:ext cx="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0066"/>
                  </a:solidFill>
                </a:rPr>
                <a:t>bromine</a:t>
              </a:r>
            </a:p>
          </p:txBody>
        </p:sp>
        <p:sp>
          <p:nvSpPr>
            <p:cNvPr id="36894" name="Text Box 13"/>
            <p:cNvSpPr txBox="1">
              <a:spLocks noChangeArrowheads="1"/>
            </p:cNvSpPr>
            <p:nvPr/>
          </p:nvSpPr>
          <p:spPr bwMode="auto">
            <a:xfrm>
              <a:off x="1353" y="2047"/>
              <a:ext cx="26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3000">
                  <a:solidFill>
                    <a:srgbClr val="000066"/>
                  </a:solidFill>
                </a:rPr>
                <a:t>+</a:t>
              </a:r>
            </a:p>
          </p:txBody>
        </p:sp>
        <p:sp>
          <p:nvSpPr>
            <p:cNvPr id="36895" name="Text Box 14"/>
            <p:cNvSpPr txBox="1">
              <a:spLocks noChangeArrowheads="1"/>
            </p:cNvSpPr>
            <p:nvPr/>
          </p:nvSpPr>
          <p:spPr bwMode="auto">
            <a:xfrm>
              <a:off x="2437" y="2076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0066"/>
                  </a:solidFill>
                  <a:sym typeface="Monotype Sorts" pitchFamily="2" charset="2"/>
                </a:rPr>
                <a:t>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820863" y="2306638"/>
            <a:ext cx="5656262" cy="549275"/>
            <a:chOff x="445" y="2613"/>
            <a:chExt cx="3563" cy="346"/>
          </a:xfrm>
        </p:grpSpPr>
        <p:sp>
          <p:nvSpPr>
            <p:cNvPr id="36886" name="Text Box 16"/>
            <p:cNvSpPr txBox="1">
              <a:spLocks noChangeArrowheads="1"/>
            </p:cNvSpPr>
            <p:nvPr/>
          </p:nvSpPr>
          <p:spPr bwMode="auto">
            <a:xfrm>
              <a:off x="445" y="2642"/>
              <a:ext cx="9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GB">
                  <a:solidFill>
                    <a:srgbClr val="000066"/>
                  </a:solidFill>
                </a:rPr>
                <a:t>3Br</a:t>
              </a:r>
              <a:r>
                <a:rPr lang="en-GB" baseline="-25000">
                  <a:solidFill>
                    <a:srgbClr val="000066"/>
                  </a:solidFill>
                </a:rPr>
                <a:t>2</a:t>
              </a:r>
              <a:r>
                <a:rPr lang="en-GB" sz="1000">
                  <a:solidFill>
                    <a:srgbClr val="000066"/>
                  </a:solidFill>
                </a:rPr>
                <a:t> </a:t>
              </a:r>
              <a:r>
                <a:rPr lang="en-GB" b="0">
                  <a:solidFill>
                    <a:srgbClr val="000066"/>
                  </a:solidFill>
                </a:rPr>
                <a:t>(g)</a:t>
              </a:r>
              <a:endParaRPr lang="en-GB" b="0">
                <a:solidFill>
                  <a:srgbClr val="000066"/>
                </a:solidFill>
                <a:sym typeface="Monotype Sorts" pitchFamily="2" charset="2"/>
              </a:endParaRPr>
            </a:p>
          </p:txBody>
        </p:sp>
        <p:sp>
          <p:nvSpPr>
            <p:cNvPr id="36887" name="Text Box 17"/>
            <p:cNvSpPr txBox="1">
              <a:spLocks noChangeArrowheads="1"/>
            </p:cNvSpPr>
            <p:nvPr/>
          </p:nvSpPr>
          <p:spPr bwMode="auto">
            <a:xfrm>
              <a:off x="1652" y="2642"/>
              <a:ext cx="10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GB">
                  <a:solidFill>
                    <a:srgbClr val="000066"/>
                  </a:solidFill>
                </a:rPr>
                <a:t>2Fe</a:t>
              </a:r>
              <a:r>
                <a:rPr lang="en-GB" sz="1000">
                  <a:solidFill>
                    <a:srgbClr val="000066"/>
                  </a:solidFill>
                </a:rPr>
                <a:t> </a:t>
              </a:r>
              <a:r>
                <a:rPr lang="en-GB" b="0">
                  <a:solidFill>
                    <a:srgbClr val="000066"/>
                  </a:solidFill>
                </a:rPr>
                <a:t>(s)</a:t>
              </a:r>
              <a:endParaRPr lang="en-GB" b="0">
                <a:solidFill>
                  <a:srgbClr val="000066"/>
                </a:solidFill>
                <a:sym typeface="Monotype Sorts" pitchFamily="2" charset="2"/>
              </a:endParaRPr>
            </a:p>
          </p:txBody>
        </p:sp>
        <p:sp>
          <p:nvSpPr>
            <p:cNvPr id="36888" name="Text Box 18"/>
            <p:cNvSpPr txBox="1">
              <a:spLocks noChangeArrowheads="1"/>
            </p:cNvSpPr>
            <p:nvPr/>
          </p:nvSpPr>
          <p:spPr bwMode="auto">
            <a:xfrm>
              <a:off x="2881" y="2642"/>
              <a:ext cx="11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GB">
                  <a:solidFill>
                    <a:srgbClr val="000066"/>
                  </a:solidFill>
                  <a:sym typeface="Monotype Sorts" pitchFamily="2" charset="2"/>
                </a:rPr>
                <a:t>2BrCl</a:t>
              </a:r>
              <a:r>
                <a:rPr lang="en-GB" baseline="-25000">
                  <a:solidFill>
                    <a:srgbClr val="000066"/>
                  </a:solidFill>
                  <a:sym typeface="Monotype Sorts" pitchFamily="2" charset="2"/>
                </a:rPr>
                <a:t>3</a:t>
              </a:r>
              <a:r>
                <a:rPr lang="en-GB" sz="1000">
                  <a:solidFill>
                    <a:srgbClr val="000066"/>
                  </a:solidFill>
                  <a:sym typeface="Monotype Sorts" pitchFamily="2" charset="2"/>
                </a:rPr>
                <a:t> </a:t>
              </a:r>
              <a:r>
                <a:rPr lang="en-GB" b="0">
                  <a:solidFill>
                    <a:srgbClr val="000066"/>
                  </a:solidFill>
                  <a:sym typeface="Monotype Sorts" pitchFamily="2" charset="2"/>
                </a:rPr>
                <a:t>(s)</a:t>
              </a:r>
            </a:p>
          </p:txBody>
        </p:sp>
        <p:sp>
          <p:nvSpPr>
            <p:cNvPr id="36889" name="Text Box 19"/>
            <p:cNvSpPr txBox="1">
              <a:spLocks noChangeArrowheads="1"/>
            </p:cNvSpPr>
            <p:nvPr/>
          </p:nvSpPr>
          <p:spPr bwMode="auto">
            <a:xfrm>
              <a:off x="1353" y="2613"/>
              <a:ext cx="26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3000">
                  <a:solidFill>
                    <a:srgbClr val="000066"/>
                  </a:solidFill>
                </a:rPr>
                <a:t>+</a:t>
              </a:r>
            </a:p>
          </p:txBody>
        </p:sp>
        <p:sp>
          <p:nvSpPr>
            <p:cNvPr id="36890" name="Text Box 20"/>
            <p:cNvSpPr txBox="1">
              <a:spLocks noChangeArrowheads="1"/>
            </p:cNvSpPr>
            <p:nvPr/>
          </p:nvSpPr>
          <p:spPr bwMode="auto">
            <a:xfrm>
              <a:off x="2437" y="2642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0066"/>
                  </a:solidFill>
                  <a:sym typeface="Monotype Sorts" pitchFamily="2" charset="2"/>
                </a:rPr>
                <a:t></a:t>
              </a:r>
            </a:p>
          </p:txBody>
        </p:sp>
      </p:grp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568325" y="3419475"/>
            <a:ext cx="857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b="0">
                <a:solidFill>
                  <a:srgbClr val="010066"/>
                </a:solidFill>
              </a:rPr>
              <a:t>Iodine reacts </a:t>
            </a:r>
            <a:r>
              <a:rPr lang="en-GB">
                <a:solidFill>
                  <a:srgbClr val="010066"/>
                </a:solidFill>
              </a:rPr>
              <a:t>slowly</a:t>
            </a:r>
            <a:r>
              <a:rPr lang="en-GB" b="0">
                <a:solidFill>
                  <a:srgbClr val="010066"/>
                </a:solidFill>
              </a:rPr>
              <a:t> with iron when heated constantly.</a:t>
            </a:r>
          </a:p>
        </p:txBody>
      </p:sp>
      <p:sp>
        <p:nvSpPr>
          <p:cNvPr id="117783" name="AutoShape 23"/>
          <p:cNvSpPr>
            <a:spLocks noChangeArrowheads="1"/>
          </p:cNvSpPr>
          <p:nvPr/>
        </p:nvSpPr>
        <p:spPr bwMode="auto">
          <a:xfrm>
            <a:off x="1704975" y="4154488"/>
            <a:ext cx="5718175" cy="148431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817688" y="4216400"/>
            <a:ext cx="5345112" cy="822325"/>
            <a:chOff x="445" y="1961"/>
            <a:chExt cx="3367" cy="518"/>
          </a:xfrm>
        </p:grpSpPr>
        <p:sp>
          <p:nvSpPr>
            <p:cNvPr id="36881" name="Text Box 25"/>
            <p:cNvSpPr txBox="1">
              <a:spLocks noChangeArrowheads="1"/>
            </p:cNvSpPr>
            <p:nvPr/>
          </p:nvSpPr>
          <p:spPr bwMode="auto">
            <a:xfrm>
              <a:off x="1652" y="2076"/>
              <a:ext cx="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0066"/>
                  </a:solidFill>
                </a:rPr>
                <a:t>iron</a:t>
              </a:r>
            </a:p>
          </p:txBody>
        </p:sp>
        <p:sp>
          <p:nvSpPr>
            <p:cNvPr id="36882" name="Text Box 26"/>
            <p:cNvSpPr txBox="1">
              <a:spLocks noChangeArrowheads="1"/>
            </p:cNvSpPr>
            <p:nvPr/>
          </p:nvSpPr>
          <p:spPr bwMode="auto">
            <a:xfrm>
              <a:off x="2881" y="1961"/>
              <a:ext cx="93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0066"/>
                  </a:solidFill>
                </a:rPr>
                <a:t>iron (III)</a:t>
              </a:r>
              <a:br>
                <a:rPr lang="en-GB">
                  <a:solidFill>
                    <a:srgbClr val="000066"/>
                  </a:solidFill>
                </a:rPr>
              </a:br>
              <a:r>
                <a:rPr lang="en-GB">
                  <a:solidFill>
                    <a:srgbClr val="000066"/>
                  </a:solidFill>
                </a:rPr>
                <a:t>iodide</a:t>
              </a:r>
            </a:p>
          </p:txBody>
        </p:sp>
        <p:sp>
          <p:nvSpPr>
            <p:cNvPr id="36883" name="Text Box 27"/>
            <p:cNvSpPr txBox="1">
              <a:spLocks noChangeArrowheads="1"/>
            </p:cNvSpPr>
            <p:nvPr/>
          </p:nvSpPr>
          <p:spPr bwMode="auto">
            <a:xfrm>
              <a:off x="445" y="2076"/>
              <a:ext cx="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0066"/>
                  </a:solidFill>
                </a:rPr>
                <a:t>iodine</a:t>
              </a:r>
            </a:p>
          </p:txBody>
        </p:sp>
        <p:sp>
          <p:nvSpPr>
            <p:cNvPr id="36884" name="Text Box 28"/>
            <p:cNvSpPr txBox="1">
              <a:spLocks noChangeArrowheads="1"/>
            </p:cNvSpPr>
            <p:nvPr/>
          </p:nvSpPr>
          <p:spPr bwMode="auto">
            <a:xfrm>
              <a:off x="1353" y="2047"/>
              <a:ext cx="26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3000">
                  <a:solidFill>
                    <a:srgbClr val="000066"/>
                  </a:solidFill>
                </a:rPr>
                <a:t>+</a:t>
              </a:r>
            </a:p>
          </p:txBody>
        </p:sp>
        <p:sp>
          <p:nvSpPr>
            <p:cNvPr id="36885" name="Text Box 29"/>
            <p:cNvSpPr txBox="1">
              <a:spLocks noChangeArrowheads="1"/>
            </p:cNvSpPr>
            <p:nvPr/>
          </p:nvSpPr>
          <p:spPr bwMode="auto">
            <a:xfrm>
              <a:off x="2437" y="2076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0066"/>
                  </a:solidFill>
                  <a:sym typeface="Monotype Sorts" pitchFamily="2" charset="2"/>
                </a:rPr>
                <a:t>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817688" y="4984750"/>
            <a:ext cx="5656262" cy="549275"/>
            <a:chOff x="445" y="2613"/>
            <a:chExt cx="3563" cy="346"/>
          </a:xfrm>
        </p:grpSpPr>
        <p:sp>
          <p:nvSpPr>
            <p:cNvPr id="36876" name="Text Box 31"/>
            <p:cNvSpPr txBox="1">
              <a:spLocks noChangeArrowheads="1"/>
            </p:cNvSpPr>
            <p:nvPr/>
          </p:nvSpPr>
          <p:spPr bwMode="auto">
            <a:xfrm>
              <a:off x="445" y="2642"/>
              <a:ext cx="9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GB">
                  <a:solidFill>
                    <a:srgbClr val="000066"/>
                  </a:solidFill>
                </a:rPr>
                <a:t>3I</a:t>
              </a:r>
              <a:r>
                <a:rPr lang="en-GB" baseline="-25000">
                  <a:solidFill>
                    <a:srgbClr val="000066"/>
                  </a:solidFill>
                </a:rPr>
                <a:t>2</a:t>
              </a:r>
              <a:r>
                <a:rPr lang="en-GB" sz="1000">
                  <a:solidFill>
                    <a:srgbClr val="000066"/>
                  </a:solidFill>
                </a:rPr>
                <a:t> </a:t>
              </a:r>
              <a:r>
                <a:rPr lang="en-GB" b="0">
                  <a:solidFill>
                    <a:srgbClr val="000066"/>
                  </a:solidFill>
                </a:rPr>
                <a:t>(g)</a:t>
              </a:r>
              <a:endParaRPr lang="en-GB" b="0">
                <a:solidFill>
                  <a:srgbClr val="000066"/>
                </a:solidFill>
                <a:sym typeface="Monotype Sorts" pitchFamily="2" charset="2"/>
              </a:endParaRPr>
            </a:p>
          </p:txBody>
        </p:sp>
        <p:sp>
          <p:nvSpPr>
            <p:cNvPr id="36877" name="Text Box 32"/>
            <p:cNvSpPr txBox="1">
              <a:spLocks noChangeArrowheads="1"/>
            </p:cNvSpPr>
            <p:nvPr/>
          </p:nvSpPr>
          <p:spPr bwMode="auto">
            <a:xfrm>
              <a:off x="1652" y="2642"/>
              <a:ext cx="10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GB">
                  <a:solidFill>
                    <a:srgbClr val="000066"/>
                  </a:solidFill>
                </a:rPr>
                <a:t>2Fe</a:t>
              </a:r>
              <a:r>
                <a:rPr lang="en-GB" sz="1000">
                  <a:solidFill>
                    <a:srgbClr val="000066"/>
                  </a:solidFill>
                </a:rPr>
                <a:t> </a:t>
              </a:r>
              <a:r>
                <a:rPr lang="en-GB" b="0">
                  <a:solidFill>
                    <a:srgbClr val="000066"/>
                  </a:solidFill>
                </a:rPr>
                <a:t>(s)</a:t>
              </a:r>
              <a:endParaRPr lang="en-GB" b="0">
                <a:solidFill>
                  <a:srgbClr val="000066"/>
                </a:solidFill>
                <a:sym typeface="Monotype Sorts" pitchFamily="2" charset="2"/>
              </a:endParaRPr>
            </a:p>
          </p:txBody>
        </p:sp>
        <p:sp>
          <p:nvSpPr>
            <p:cNvPr id="36878" name="Text Box 33"/>
            <p:cNvSpPr txBox="1">
              <a:spLocks noChangeArrowheads="1"/>
            </p:cNvSpPr>
            <p:nvPr/>
          </p:nvSpPr>
          <p:spPr bwMode="auto">
            <a:xfrm>
              <a:off x="2881" y="2642"/>
              <a:ext cx="11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GB">
                  <a:solidFill>
                    <a:srgbClr val="000066"/>
                  </a:solidFill>
                  <a:sym typeface="Monotype Sorts" pitchFamily="2" charset="2"/>
                </a:rPr>
                <a:t>2ICl</a:t>
              </a:r>
              <a:r>
                <a:rPr lang="en-GB" baseline="-25000">
                  <a:solidFill>
                    <a:srgbClr val="000066"/>
                  </a:solidFill>
                  <a:sym typeface="Monotype Sorts" pitchFamily="2" charset="2"/>
                </a:rPr>
                <a:t>3</a:t>
              </a:r>
              <a:r>
                <a:rPr lang="en-GB" sz="1000">
                  <a:solidFill>
                    <a:srgbClr val="000066"/>
                  </a:solidFill>
                  <a:sym typeface="Monotype Sorts" pitchFamily="2" charset="2"/>
                </a:rPr>
                <a:t> </a:t>
              </a:r>
              <a:r>
                <a:rPr lang="en-GB" b="0">
                  <a:solidFill>
                    <a:srgbClr val="000066"/>
                  </a:solidFill>
                  <a:sym typeface="Monotype Sorts" pitchFamily="2" charset="2"/>
                </a:rPr>
                <a:t>(s)</a:t>
              </a:r>
            </a:p>
          </p:txBody>
        </p:sp>
        <p:sp>
          <p:nvSpPr>
            <p:cNvPr id="36879" name="Text Box 34"/>
            <p:cNvSpPr txBox="1">
              <a:spLocks noChangeArrowheads="1"/>
            </p:cNvSpPr>
            <p:nvPr/>
          </p:nvSpPr>
          <p:spPr bwMode="auto">
            <a:xfrm>
              <a:off x="1353" y="2613"/>
              <a:ext cx="26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3000">
                  <a:solidFill>
                    <a:srgbClr val="000066"/>
                  </a:solidFill>
                </a:rPr>
                <a:t>+</a:t>
              </a:r>
            </a:p>
          </p:txBody>
        </p:sp>
        <p:sp>
          <p:nvSpPr>
            <p:cNvPr id="36880" name="Text Box 35"/>
            <p:cNvSpPr txBox="1">
              <a:spLocks noChangeArrowheads="1"/>
            </p:cNvSpPr>
            <p:nvPr/>
          </p:nvSpPr>
          <p:spPr bwMode="auto">
            <a:xfrm>
              <a:off x="2437" y="2642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0066"/>
                  </a:solidFill>
                  <a:sym typeface="Monotype Sorts" pitchFamily="2" charset="2"/>
                </a:rPr>
                <a:t>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8" grpId="0" animBg="1"/>
      <p:bldP spid="117782" grpId="0"/>
      <p:bldP spid="11778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     Reactions of halogens with non-metals</a:t>
            </a:r>
          </a:p>
        </p:txBody>
      </p:sp>
      <p:sp>
        <p:nvSpPr>
          <p:cNvPr id="37891" name="Text Box 54"/>
          <p:cNvSpPr txBox="1">
            <a:spLocks noChangeArrowheads="1"/>
          </p:cNvSpPr>
          <p:nvPr/>
        </p:nvSpPr>
        <p:spPr bwMode="auto">
          <a:xfrm>
            <a:off x="568325" y="701675"/>
            <a:ext cx="857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b="0">
                <a:solidFill>
                  <a:srgbClr val="010066"/>
                </a:solidFill>
              </a:rPr>
              <a:t>Halogens also react with non-metals.</a:t>
            </a:r>
          </a:p>
        </p:txBody>
      </p:sp>
      <p:sp>
        <p:nvSpPr>
          <p:cNvPr id="28727" name="Oval 55"/>
          <p:cNvSpPr>
            <a:spLocks noChangeAspect="1" noChangeArrowheads="1"/>
          </p:cNvSpPr>
          <p:nvPr/>
        </p:nvSpPr>
        <p:spPr bwMode="auto">
          <a:xfrm>
            <a:off x="241300" y="809625"/>
            <a:ext cx="252413" cy="2524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8728" name="Rectangle 56"/>
          <p:cNvSpPr>
            <a:spLocks noChangeArrowheads="1"/>
          </p:cNvSpPr>
          <p:nvPr/>
        </p:nvSpPr>
        <p:spPr bwMode="auto">
          <a:xfrm>
            <a:off x="568325" y="1363663"/>
            <a:ext cx="8575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GB" b="0">
                <a:solidFill>
                  <a:srgbClr val="010066"/>
                </a:solidFill>
              </a:rPr>
              <a:t>For example, halogens react with hydrogen to create </a:t>
            </a:r>
            <a:r>
              <a:rPr lang="en-GB">
                <a:solidFill>
                  <a:srgbClr val="FF6600"/>
                </a:solidFill>
              </a:rPr>
              <a:t>hydrogen halides</a:t>
            </a:r>
            <a:r>
              <a:rPr lang="en-GB" b="0">
                <a:solidFill>
                  <a:srgbClr val="010066"/>
                </a:solidFill>
              </a:rPr>
              <a:t>.</a:t>
            </a:r>
          </a:p>
        </p:txBody>
      </p:sp>
      <p:sp>
        <p:nvSpPr>
          <p:cNvPr id="28747" name="Rectangle 75"/>
          <p:cNvSpPr>
            <a:spLocks noChangeArrowheads="1"/>
          </p:cNvSpPr>
          <p:nvPr/>
        </p:nvSpPr>
        <p:spPr bwMode="auto">
          <a:xfrm>
            <a:off x="568325" y="5487988"/>
            <a:ext cx="80200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GB" b="0">
                <a:solidFill>
                  <a:srgbClr val="010066"/>
                </a:solidFill>
              </a:rPr>
              <a:t>All hydrogen halides are gases. They dissolve easily in water and become strong acids.</a:t>
            </a:r>
          </a:p>
        </p:txBody>
      </p:sp>
      <p:grpSp>
        <p:nvGrpSpPr>
          <p:cNvPr id="2" name="Group 202"/>
          <p:cNvGrpSpPr>
            <a:grpSpLocks/>
          </p:cNvGrpSpPr>
          <p:nvPr/>
        </p:nvGrpSpPr>
        <p:grpSpPr bwMode="auto">
          <a:xfrm>
            <a:off x="4184650" y="2338388"/>
            <a:ext cx="2119313" cy="2125662"/>
            <a:chOff x="2860" y="1473"/>
            <a:chExt cx="1335" cy="1339"/>
          </a:xfrm>
        </p:grpSpPr>
        <p:grpSp>
          <p:nvGrpSpPr>
            <p:cNvPr id="37935" name="Group 79"/>
            <p:cNvGrpSpPr>
              <a:grpSpLocks noChangeAspect="1"/>
            </p:cNvGrpSpPr>
            <p:nvPr/>
          </p:nvGrpSpPr>
          <p:grpSpPr bwMode="auto">
            <a:xfrm>
              <a:off x="2860" y="1473"/>
              <a:ext cx="1335" cy="1339"/>
              <a:chOff x="1541" y="1885"/>
              <a:chExt cx="1235" cy="1239"/>
            </a:xfrm>
          </p:grpSpPr>
          <p:sp>
            <p:nvSpPr>
              <p:cNvPr id="37937" name="AutoShape 80"/>
              <p:cNvSpPr>
                <a:spLocks noChangeAspect="1" noChangeArrowheads="1"/>
              </p:cNvSpPr>
              <p:nvPr/>
            </p:nvSpPr>
            <p:spPr bwMode="auto">
              <a:xfrm rot="2700000">
                <a:off x="2077" y="2215"/>
                <a:ext cx="161" cy="161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38" name="AutoShape 81"/>
              <p:cNvSpPr>
                <a:spLocks noChangeAspect="1" noChangeArrowheads="1"/>
              </p:cNvSpPr>
              <p:nvPr/>
            </p:nvSpPr>
            <p:spPr bwMode="auto">
              <a:xfrm rot="2700000">
                <a:off x="1697" y="2363"/>
                <a:ext cx="161" cy="161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39" name="AutoShape 82"/>
              <p:cNvSpPr>
                <a:spLocks noChangeAspect="1" noChangeArrowheads="1"/>
              </p:cNvSpPr>
              <p:nvPr/>
            </p:nvSpPr>
            <p:spPr bwMode="auto">
              <a:xfrm rot="2700000">
                <a:off x="2165" y="2819"/>
                <a:ext cx="161" cy="161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40" name="AutoShape 83"/>
              <p:cNvSpPr>
                <a:spLocks noChangeAspect="1" noChangeArrowheads="1"/>
              </p:cNvSpPr>
              <p:nvPr/>
            </p:nvSpPr>
            <p:spPr bwMode="auto">
              <a:xfrm rot="2700000">
                <a:off x="1987" y="2819"/>
                <a:ext cx="161" cy="161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41" name="AutoShape 84"/>
              <p:cNvSpPr>
                <a:spLocks noChangeAspect="1" noChangeArrowheads="1"/>
              </p:cNvSpPr>
              <p:nvPr/>
            </p:nvSpPr>
            <p:spPr bwMode="auto">
              <a:xfrm rot="2700000">
                <a:off x="2451" y="2525"/>
                <a:ext cx="161" cy="161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42" name="AutoShape 85"/>
              <p:cNvSpPr>
                <a:spLocks noChangeAspect="1" noChangeArrowheads="1"/>
              </p:cNvSpPr>
              <p:nvPr/>
            </p:nvSpPr>
            <p:spPr bwMode="auto">
              <a:xfrm rot="2700000">
                <a:off x="2451" y="2363"/>
                <a:ext cx="161" cy="161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43" name="AutoShape 86"/>
              <p:cNvSpPr>
                <a:spLocks noChangeAspect="1" noChangeArrowheads="1"/>
              </p:cNvSpPr>
              <p:nvPr/>
            </p:nvSpPr>
            <p:spPr bwMode="auto">
              <a:xfrm rot="2700000">
                <a:off x="2163" y="2063"/>
                <a:ext cx="161" cy="161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44" name="AutoShape 87"/>
              <p:cNvSpPr>
                <a:spLocks noChangeAspect="1" noChangeArrowheads="1"/>
              </p:cNvSpPr>
              <p:nvPr/>
            </p:nvSpPr>
            <p:spPr bwMode="auto">
              <a:xfrm rot="2700000">
                <a:off x="1989" y="2063"/>
                <a:ext cx="161" cy="161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45" name="Oval 88"/>
              <p:cNvSpPr>
                <a:spLocks noChangeAspect="1" noChangeArrowheads="1"/>
              </p:cNvSpPr>
              <p:nvPr/>
            </p:nvSpPr>
            <p:spPr bwMode="auto">
              <a:xfrm>
                <a:off x="1609" y="1962"/>
                <a:ext cx="1095" cy="109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6" name="Oval 89"/>
              <p:cNvSpPr>
                <a:spLocks noChangeAspect="1" noChangeArrowheads="1"/>
              </p:cNvSpPr>
              <p:nvPr/>
            </p:nvSpPr>
            <p:spPr bwMode="auto">
              <a:xfrm>
                <a:off x="1766" y="2135"/>
                <a:ext cx="778" cy="778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7" name="Oval 90"/>
              <p:cNvSpPr>
                <a:spLocks noChangeAspect="1" noChangeArrowheads="1"/>
              </p:cNvSpPr>
              <p:nvPr/>
            </p:nvSpPr>
            <p:spPr bwMode="auto">
              <a:xfrm>
                <a:off x="1926" y="2293"/>
                <a:ext cx="461" cy="46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8" name="AutoShape 91"/>
              <p:cNvSpPr>
                <a:spLocks noChangeAspect="1" noChangeArrowheads="1"/>
              </p:cNvSpPr>
              <p:nvPr/>
            </p:nvSpPr>
            <p:spPr bwMode="auto">
              <a:xfrm rot="2700000">
                <a:off x="1991" y="1885"/>
                <a:ext cx="161" cy="161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ECBD8"/>
                  </a:gs>
                  <a:gs pos="100000">
                    <a:srgbClr val="0133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49" name="AutoShape 92"/>
              <p:cNvSpPr>
                <a:spLocks noChangeAspect="1" noChangeArrowheads="1"/>
              </p:cNvSpPr>
              <p:nvPr/>
            </p:nvSpPr>
            <p:spPr bwMode="auto">
              <a:xfrm rot="2700000">
                <a:off x="2165" y="1885"/>
                <a:ext cx="161" cy="161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ECBD8"/>
                  </a:gs>
                  <a:gs pos="100000">
                    <a:srgbClr val="0133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50" name="AutoShape 93"/>
              <p:cNvSpPr>
                <a:spLocks noChangeAspect="1" noChangeArrowheads="1"/>
              </p:cNvSpPr>
              <p:nvPr/>
            </p:nvSpPr>
            <p:spPr bwMode="auto">
              <a:xfrm rot="2700000">
                <a:off x="2615" y="2363"/>
                <a:ext cx="161" cy="161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ECBD8"/>
                  </a:gs>
                  <a:gs pos="100000">
                    <a:srgbClr val="0133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51" name="AutoShape 94"/>
              <p:cNvSpPr>
                <a:spLocks noChangeAspect="1" noChangeArrowheads="1"/>
              </p:cNvSpPr>
              <p:nvPr/>
            </p:nvSpPr>
            <p:spPr bwMode="auto">
              <a:xfrm rot="2700000">
                <a:off x="2615" y="2525"/>
                <a:ext cx="161" cy="161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ECBD8"/>
                  </a:gs>
                  <a:gs pos="100000">
                    <a:srgbClr val="0133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52" name="AutoShape 95"/>
              <p:cNvSpPr>
                <a:spLocks noChangeAspect="1" noChangeArrowheads="1"/>
              </p:cNvSpPr>
              <p:nvPr/>
            </p:nvSpPr>
            <p:spPr bwMode="auto">
              <a:xfrm rot="2700000">
                <a:off x="2165" y="2963"/>
                <a:ext cx="161" cy="161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ECBD8"/>
                  </a:gs>
                  <a:gs pos="100000">
                    <a:srgbClr val="0133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53" name="AutoShape 96"/>
              <p:cNvSpPr>
                <a:spLocks noChangeAspect="1" noChangeArrowheads="1"/>
              </p:cNvSpPr>
              <p:nvPr/>
            </p:nvSpPr>
            <p:spPr bwMode="auto">
              <a:xfrm rot="2700000">
                <a:off x="1987" y="2963"/>
                <a:ext cx="161" cy="161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ECBD8"/>
                  </a:gs>
                  <a:gs pos="100000">
                    <a:srgbClr val="0133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54" name="AutoShape 97"/>
              <p:cNvSpPr>
                <a:spLocks noChangeAspect="1" noChangeArrowheads="1"/>
              </p:cNvSpPr>
              <p:nvPr/>
            </p:nvSpPr>
            <p:spPr bwMode="auto">
              <a:xfrm rot="2700000">
                <a:off x="1541" y="2525"/>
                <a:ext cx="161" cy="161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ECBD8"/>
                  </a:gs>
                  <a:gs pos="100000">
                    <a:srgbClr val="0133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55" name="AutoShape 98"/>
              <p:cNvSpPr>
                <a:spLocks noChangeAspect="1" noChangeArrowheads="1"/>
              </p:cNvSpPr>
              <p:nvPr/>
            </p:nvSpPr>
            <p:spPr bwMode="auto">
              <a:xfrm rot="2700000">
                <a:off x="1697" y="2525"/>
                <a:ext cx="161" cy="161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56" name="AutoShape 99"/>
              <p:cNvSpPr>
                <a:spLocks noChangeAspect="1" noChangeArrowheads="1"/>
              </p:cNvSpPr>
              <p:nvPr/>
            </p:nvSpPr>
            <p:spPr bwMode="auto">
              <a:xfrm rot="2700000">
                <a:off x="2077" y="2670"/>
                <a:ext cx="161" cy="161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936" name="Text Box 100"/>
            <p:cNvSpPr txBox="1">
              <a:spLocks noChangeAspect="1" noChangeArrowheads="1"/>
            </p:cNvSpPr>
            <p:nvPr/>
          </p:nvSpPr>
          <p:spPr bwMode="auto">
            <a:xfrm>
              <a:off x="3333" y="2011"/>
              <a:ext cx="3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>
                  <a:solidFill>
                    <a:srgbClr val="010066"/>
                  </a:solidFill>
                </a:rPr>
                <a:t>Cl</a:t>
              </a:r>
            </a:p>
          </p:txBody>
        </p:sp>
      </p:grpSp>
      <p:grpSp>
        <p:nvGrpSpPr>
          <p:cNvPr id="4" name="Group 167"/>
          <p:cNvGrpSpPr>
            <a:grpSpLocks/>
          </p:cNvGrpSpPr>
          <p:nvPr/>
        </p:nvGrpSpPr>
        <p:grpSpPr bwMode="auto">
          <a:xfrm>
            <a:off x="2938463" y="3013075"/>
            <a:ext cx="908050" cy="812800"/>
            <a:chOff x="0" y="2242"/>
            <a:chExt cx="572" cy="512"/>
          </a:xfrm>
        </p:grpSpPr>
        <p:sp>
          <p:nvSpPr>
            <p:cNvPr id="37932" name="Oval 104"/>
            <p:cNvSpPr>
              <a:spLocks noChangeAspect="1" noChangeArrowheads="1"/>
            </p:cNvSpPr>
            <p:nvPr/>
          </p:nvSpPr>
          <p:spPr bwMode="auto">
            <a:xfrm flipH="1">
              <a:off x="0" y="2242"/>
              <a:ext cx="513" cy="51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3" name="Text Box 115"/>
            <p:cNvSpPr txBox="1">
              <a:spLocks noChangeAspect="1" noChangeArrowheads="1"/>
            </p:cNvSpPr>
            <p:nvPr/>
          </p:nvSpPr>
          <p:spPr bwMode="auto">
            <a:xfrm flipH="1">
              <a:off x="109" y="2354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>
                  <a:solidFill>
                    <a:srgbClr val="010066"/>
                  </a:solidFill>
                </a:rPr>
                <a:t>H</a:t>
              </a:r>
            </a:p>
          </p:txBody>
        </p:sp>
        <p:sp>
          <p:nvSpPr>
            <p:cNvPr id="37934" name="Oval 155"/>
            <p:cNvSpPr>
              <a:spLocks noChangeAspect="1" noChangeArrowheads="1"/>
            </p:cNvSpPr>
            <p:nvPr/>
          </p:nvSpPr>
          <p:spPr bwMode="auto">
            <a:xfrm>
              <a:off x="432" y="2428"/>
              <a:ext cx="140" cy="139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842" name="Text Box 170"/>
          <p:cNvSpPr txBox="1">
            <a:spLocks noChangeArrowheads="1"/>
          </p:cNvSpPr>
          <p:nvPr/>
        </p:nvSpPr>
        <p:spPr bwMode="auto">
          <a:xfrm>
            <a:off x="568325" y="4565650"/>
            <a:ext cx="8575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b="0">
                <a:solidFill>
                  <a:srgbClr val="010066"/>
                </a:solidFill>
              </a:rPr>
              <a:t>Unlike their reactions with metals, halogens share electrons with non-metals, and so react to form </a:t>
            </a:r>
            <a:r>
              <a:rPr lang="en-GB">
                <a:solidFill>
                  <a:srgbClr val="010066"/>
                </a:solidFill>
              </a:rPr>
              <a:t>covalent compounds</a:t>
            </a:r>
            <a:r>
              <a:rPr lang="en-GB" b="0">
                <a:solidFill>
                  <a:srgbClr val="010066"/>
                </a:solidFill>
              </a:rPr>
              <a:t>.</a:t>
            </a:r>
          </a:p>
        </p:txBody>
      </p:sp>
      <p:grpSp>
        <p:nvGrpSpPr>
          <p:cNvPr id="5" name="Group 201"/>
          <p:cNvGrpSpPr>
            <a:grpSpLocks/>
          </p:cNvGrpSpPr>
          <p:nvPr/>
        </p:nvGrpSpPr>
        <p:grpSpPr bwMode="auto">
          <a:xfrm>
            <a:off x="2708275" y="2278063"/>
            <a:ext cx="3667125" cy="2281237"/>
            <a:chOff x="1840" y="1435"/>
            <a:chExt cx="2310" cy="1437"/>
          </a:xfrm>
        </p:grpSpPr>
        <p:sp>
          <p:nvSpPr>
            <p:cNvPr id="37905" name="Rectangle 77"/>
            <p:cNvSpPr>
              <a:spLocks noChangeAspect="1" noChangeArrowheads="1"/>
            </p:cNvSpPr>
            <p:nvPr/>
          </p:nvSpPr>
          <p:spPr bwMode="auto">
            <a:xfrm>
              <a:off x="1840" y="1435"/>
              <a:ext cx="2310" cy="14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06" name="Group 175"/>
            <p:cNvGrpSpPr>
              <a:grpSpLocks/>
            </p:cNvGrpSpPr>
            <p:nvPr/>
          </p:nvGrpSpPr>
          <p:grpSpPr bwMode="auto">
            <a:xfrm>
              <a:off x="2006" y="1473"/>
              <a:ext cx="1741" cy="1339"/>
              <a:chOff x="2114" y="1455"/>
              <a:chExt cx="1741" cy="1339"/>
            </a:xfrm>
          </p:grpSpPr>
          <p:sp>
            <p:nvSpPr>
              <p:cNvPr id="37907" name="AutoShape 176"/>
              <p:cNvSpPr>
                <a:spLocks noChangeAspect="1" noChangeArrowheads="1"/>
              </p:cNvSpPr>
              <p:nvPr/>
            </p:nvSpPr>
            <p:spPr bwMode="auto">
              <a:xfrm rot="2700000">
                <a:off x="3099" y="1812"/>
                <a:ext cx="174" cy="174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8" name="AutoShape 177"/>
              <p:cNvSpPr>
                <a:spLocks noChangeAspect="1" noChangeArrowheads="1"/>
              </p:cNvSpPr>
              <p:nvPr/>
            </p:nvSpPr>
            <p:spPr bwMode="auto">
              <a:xfrm rot="2700000">
                <a:off x="2689" y="1972"/>
                <a:ext cx="174" cy="174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9" name="AutoShape 178"/>
              <p:cNvSpPr>
                <a:spLocks noChangeAspect="1" noChangeArrowheads="1"/>
              </p:cNvSpPr>
              <p:nvPr/>
            </p:nvSpPr>
            <p:spPr bwMode="auto">
              <a:xfrm rot="2700000">
                <a:off x="3195" y="2464"/>
                <a:ext cx="174" cy="174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10" name="AutoShape 179"/>
              <p:cNvSpPr>
                <a:spLocks noChangeAspect="1" noChangeArrowheads="1"/>
              </p:cNvSpPr>
              <p:nvPr/>
            </p:nvSpPr>
            <p:spPr bwMode="auto">
              <a:xfrm rot="2700000">
                <a:off x="3002" y="2464"/>
                <a:ext cx="174" cy="174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11" name="AutoShape 180"/>
              <p:cNvSpPr>
                <a:spLocks noChangeAspect="1" noChangeArrowheads="1"/>
              </p:cNvSpPr>
              <p:nvPr/>
            </p:nvSpPr>
            <p:spPr bwMode="auto">
              <a:xfrm rot="2700000">
                <a:off x="3504" y="2147"/>
                <a:ext cx="174" cy="174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12" name="AutoShape 181"/>
              <p:cNvSpPr>
                <a:spLocks noChangeAspect="1" noChangeArrowheads="1"/>
              </p:cNvSpPr>
              <p:nvPr/>
            </p:nvSpPr>
            <p:spPr bwMode="auto">
              <a:xfrm rot="2700000">
                <a:off x="3504" y="1972"/>
                <a:ext cx="174" cy="174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13" name="AutoShape 182"/>
              <p:cNvSpPr>
                <a:spLocks noChangeAspect="1" noChangeArrowheads="1"/>
              </p:cNvSpPr>
              <p:nvPr/>
            </p:nvSpPr>
            <p:spPr bwMode="auto">
              <a:xfrm rot="2700000">
                <a:off x="3192" y="1647"/>
                <a:ext cx="174" cy="174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14" name="AutoShape 183"/>
              <p:cNvSpPr>
                <a:spLocks noChangeAspect="1" noChangeArrowheads="1"/>
              </p:cNvSpPr>
              <p:nvPr/>
            </p:nvSpPr>
            <p:spPr bwMode="auto">
              <a:xfrm rot="2700000">
                <a:off x="3004" y="1647"/>
                <a:ext cx="174" cy="174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15" name="AutoShape 184"/>
              <p:cNvSpPr>
                <a:spLocks noChangeAspect="1" noChangeArrowheads="1"/>
              </p:cNvSpPr>
              <p:nvPr/>
            </p:nvSpPr>
            <p:spPr bwMode="auto">
              <a:xfrm rot="2700000">
                <a:off x="2689" y="2147"/>
                <a:ext cx="174" cy="174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16" name="AutoShape 185"/>
              <p:cNvSpPr>
                <a:spLocks noChangeAspect="1" noChangeArrowheads="1"/>
              </p:cNvSpPr>
              <p:nvPr/>
            </p:nvSpPr>
            <p:spPr bwMode="auto">
              <a:xfrm rot="2700000">
                <a:off x="3099" y="2303"/>
                <a:ext cx="174" cy="174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7917" name="Group 186"/>
              <p:cNvGrpSpPr>
                <a:grpSpLocks/>
              </p:cNvGrpSpPr>
              <p:nvPr/>
            </p:nvGrpSpPr>
            <p:grpSpPr bwMode="auto">
              <a:xfrm>
                <a:off x="2114" y="1455"/>
                <a:ext cx="1741" cy="1339"/>
                <a:chOff x="2114" y="1455"/>
                <a:chExt cx="1741" cy="1339"/>
              </a:xfrm>
            </p:grpSpPr>
            <p:sp>
              <p:nvSpPr>
                <p:cNvPr id="37918" name="Oval 187"/>
                <p:cNvSpPr>
                  <a:spLocks noChangeAspect="1" noChangeArrowheads="1"/>
                </p:cNvSpPr>
                <p:nvPr/>
              </p:nvSpPr>
              <p:spPr bwMode="auto">
                <a:xfrm>
                  <a:off x="2594" y="1538"/>
                  <a:ext cx="1183" cy="118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19" name="Oval 188"/>
                <p:cNvSpPr>
                  <a:spLocks noChangeAspect="1" noChangeArrowheads="1"/>
                </p:cNvSpPr>
                <p:nvPr/>
              </p:nvSpPr>
              <p:spPr bwMode="auto">
                <a:xfrm>
                  <a:off x="2763" y="1725"/>
                  <a:ext cx="841" cy="841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20" name="Oval 189"/>
                <p:cNvSpPr>
                  <a:spLocks noChangeAspect="1" noChangeArrowheads="1"/>
                </p:cNvSpPr>
                <p:nvPr/>
              </p:nvSpPr>
              <p:spPr bwMode="auto">
                <a:xfrm>
                  <a:off x="2936" y="1896"/>
                  <a:ext cx="499" cy="497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21" name="AutoShape 190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3006" y="1455"/>
                  <a:ext cx="174" cy="174"/>
                </a:xfrm>
                <a:prstGeom prst="star4">
                  <a:avLst>
                    <a:gd name="adj" fmla="val 12500"/>
                  </a:avLst>
                </a:prstGeom>
                <a:gradFill rotWithShape="1">
                  <a:gsLst>
                    <a:gs pos="0">
                      <a:srgbClr val="BECBD8"/>
                    </a:gs>
                    <a:gs pos="100000">
                      <a:srgbClr val="013366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2" name="AutoShape 191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3195" y="1455"/>
                  <a:ext cx="174" cy="174"/>
                </a:xfrm>
                <a:prstGeom prst="star4">
                  <a:avLst>
                    <a:gd name="adj" fmla="val 12500"/>
                  </a:avLst>
                </a:prstGeom>
                <a:gradFill rotWithShape="1">
                  <a:gsLst>
                    <a:gs pos="0">
                      <a:srgbClr val="BECBD8"/>
                    </a:gs>
                    <a:gs pos="100000">
                      <a:srgbClr val="013366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AutoShape 192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3681" y="1972"/>
                  <a:ext cx="174" cy="174"/>
                </a:xfrm>
                <a:prstGeom prst="star4">
                  <a:avLst>
                    <a:gd name="adj" fmla="val 12500"/>
                  </a:avLst>
                </a:prstGeom>
                <a:gradFill rotWithShape="1">
                  <a:gsLst>
                    <a:gs pos="0">
                      <a:srgbClr val="BECBD8"/>
                    </a:gs>
                    <a:gs pos="100000">
                      <a:srgbClr val="013366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4" name="AutoShape 193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3681" y="2147"/>
                  <a:ext cx="174" cy="174"/>
                </a:xfrm>
                <a:prstGeom prst="star4">
                  <a:avLst>
                    <a:gd name="adj" fmla="val 12500"/>
                  </a:avLst>
                </a:prstGeom>
                <a:gradFill rotWithShape="1">
                  <a:gsLst>
                    <a:gs pos="0">
                      <a:srgbClr val="BECBD8"/>
                    </a:gs>
                    <a:gs pos="100000">
                      <a:srgbClr val="013366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5" name="AutoShape 194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3195" y="2620"/>
                  <a:ext cx="174" cy="174"/>
                </a:xfrm>
                <a:prstGeom prst="star4">
                  <a:avLst>
                    <a:gd name="adj" fmla="val 12500"/>
                  </a:avLst>
                </a:prstGeom>
                <a:gradFill rotWithShape="1">
                  <a:gsLst>
                    <a:gs pos="0">
                      <a:srgbClr val="BECBD8"/>
                    </a:gs>
                    <a:gs pos="100000">
                      <a:srgbClr val="013366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6" name="AutoShape 195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3002" y="2620"/>
                  <a:ext cx="174" cy="174"/>
                </a:xfrm>
                <a:prstGeom prst="star4">
                  <a:avLst>
                    <a:gd name="adj" fmla="val 12500"/>
                  </a:avLst>
                </a:prstGeom>
                <a:gradFill rotWithShape="1">
                  <a:gsLst>
                    <a:gs pos="0">
                      <a:srgbClr val="BECBD8"/>
                    </a:gs>
                    <a:gs pos="100000">
                      <a:srgbClr val="013366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7" name="Text Box 19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993" y="1996"/>
                  <a:ext cx="39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Cl</a:t>
                  </a:r>
                </a:p>
              </p:txBody>
            </p:sp>
            <p:sp>
              <p:nvSpPr>
                <p:cNvPr id="37928" name="Oval 19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2114" y="1869"/>
                  <a:ext cx="513" cy="512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29" name="Text Box 198"/>
                <p:cNvSpPr txBox="1">
                  <a:spLocks noChangeAspect="1" noChangeArrowheads="1"/>
                </p:cNvSpPr>
                <p:nvPr/>
              </p:nvSpPr>
              <p:spPr bwMode="auto">
                <a:xfrm flipH="1">
                  <a:off x="2223" y="1981"/>
                  <a:ext cx="29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H</a:t>
                  </a:r>
                </a:p>
              </p:txBody>
            </p:sp>
            <p:sp>
              <p:nvSpPr>
                <p:cNvPr id="37930" name="AutoShape 199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2517" y="2148"/>
                  <a:ext cx="174" cy="174"/>
                </a:xfrm>
                <a:prstGeom prst="star4">
                  <a:avLst>
                    <a:gd name="adj" fmla="val 12500"/>
                  </a:avLst>
                </a:prstGeom>
                <a:gradFill rotWithShape="1">
                  <a:gsLst>
                    <a:gs pos="0">
                      <a:srgbClr val="BECBD8"/>
                    </a:gs>
                    <a:gs pos="100000">
                      <a:srgbClr val="013366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31" name="Oval 200"/>
                <p:cNvSpPr>
                  <a:spLocks noChangeAspect="1" noChangeArrowheads="1"/>
                </p:cNvSpPr>
                <p:nvPr/>
              </p:nvSpPr>
              <p:spPr bwMode="auto">
                <a:xfrm>
                  <a:off x="2532" y="1944"/>
                  <a:ext cx="140" cy="13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9B9D5"/>
                    </a:gs>
                    <a:gs pos="100000">
                      <a:srgbClr val="010066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8875" name="Text Box 203"/>
          <p:cNvSpPr txBox="1">
            <a:spLocks noChangeArrowheads="1"/>
          </p:cNvSpPr>
          <p:nvPr/>
        </p:nvSpPr>
        <p:spPr bwMode="auto">
          <a:xfrm>
            <a:off x="1044575" y="3190875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1C025E"/>
                </a:solidFill>
              </a:rPr>
              <a:t>hydrogen</a:t>
            </a:r>
          </a:p>
        </p:txBody>
      </p:sp>
      <p:sp>
        <p:nvSpPr>
          <p:cNvPr id="28876" name="Text Box 204"/>
          <p:cNvSpPr txBox="1">
            <a:spLocks noChangeArrowheads="1"/>
          </p:cNvSpPr>
          <p:nvPr/>
        </p:nvSpPr>
        <p:spPr bwMode="auto">
          <a:xfrm>
            <a:off x="6413500" y="3190875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1C025E"/>
                </a:solidFill>
              </a:rPr>
              <a:t>chlorine</a:t>
            </a:r>
          </a:p>
        </p:txBody>
      </p:sp>
      <p:grpSp>
        <p:nvGrpSpPr>
          <p:cNvPr id="8" name="Group 208"/>
          <p:cNvGrpSpPr>
            <a:grpSpLocks/>
          </p:cNvGrpSpPr>
          <p:nvPr/>
        </p:nvGrpSpPr>
        <p:grpSpPr bwMode="auto">
          <a:xfrm>
            <a:off x="1044575" y="2206625"/>
            <a:ext cx="6645275" cy="1517650"/>
            <a:chOff x="816" y="1390"/>
            <a:chExt cx="4186" cy="956"/>
          </a:xfrm>
        </p:grpSpPr>
        <p:sp>
          <p:nvSpPr>
            <p:cNvPr id="37902" name="Text Box 205"/>
            <p:cNvSpPr txBox="1">
              <a:spLocks noChangeArrowheads="1"/>
            </p:cNvSpPr>
            <p:nvPr/>
          </p:nvSpPr>
          <p:spPr bwMode="auto">
            <a:xfrm>
              <a:off x="3772" y="1390"/>
              <a:ext cx="110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1C025E"/>
                  </a:solidFill>
                </a:rPr>
                <a:t>hydrogen chloride</a:t>
              </a:r>
            </a:p>
          </p:txBody>
        </p:sp>
        <p:sp>
          <p:nvSpPr>
            <p:cNvPr id="37903" name="Rectangle 206"/>
            <p:cNvSpPr>
              <a:spLocks noChangeArrowheads="1"/>
            </p:cNvSpPr>
            <p:nvPr/>
          </p:nvSpPr>
          <p:spPr bwMode="auto">
            <a:xfrm>
              <a:off x="816" y="1962"/>
              <a:ext cx="1104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Rectangle 207"/>
            <p:cNvSpPr>
              <a:spLocks noChangeArrowheads="1"/>
            </p:cNvSpPr>
            <p:nvPr/>
          </p:nvSpPr>
          <p:spPr bwMode="auto">
            <a:xfrm>
              <a:off x="3934" y="1962"/>
              <a:ext cx="1068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28" grpId="0"/>
      <p:bldP spid="28747" grpId="0"/>
      <p:bldP spid="28842" grpId="0"/>
      <p:bldP spid="28875" grpId="0"/>
      <p:bldP spid="288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8"/>
          <p:cNvSpPr>
            <a:spLocks noChangeArrowheads="1"/>
          </p:cNvSpPr>
          <p:nvPr/>
        </p:nvSpPr>
        <p:spPr bwMode="auto">
          <a:xfrm>
            <a:off x="3443288" y="350838"/>
            <a:ext cx="1443037" cy="676275"/>
          </a:xfrm>
          <a:prstGeom prst="roundRect">
            <a:avLst>
              <a:gd name="adj" fmla="val 43579"/>
            </a:avLst>
          </a:prstGeom>
          <a:solidFill>
            <a:srgbClr val="FF6600"/>
          </a:solidFill>
          <a:ln w="38100">
            <a:solidFill>
              <a:srgbClr val="9900CC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GB" sz="3200">
                <a:solidFill>
                  <a:schemeClr val="bg1"/>
                </a:solidFill>
              </a:rPr>
              <a:t>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002338" y="5170488"/>
            <a:ext cx="2882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b="0">
                <a:solidFill>
                  <a:srgbClr val="1C025E"/>
                </a:solidFill>
              </a:rPr>
              <a:t>Processing uranium nuclear fuel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60338" y="998538"/>
            <a:ext cx="25606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b="0">
                <a:solidFill>
                  <a:srgbClr val="1C025E"/>
                </a:solidFill>
              </a:rPr>
              <a:t>Fluoridation of water, to prevent tooth decay</a:t>
            </a:r>
          </a:p>
        </p:txBody>
      </p:sp>
      <p:pic>
        <p:nvPicPr>
          <p:cNvPr id="29707" name="Picture 11" descr="watertm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614363"/>
            <a:ext cx="260985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6308725" y="971550"/>
            <a:ext cx="25606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GB" b="0">
                <a:solidFill>
                  <a:srgbClr val="1C025E"/>
                </a:solidFill>
              </a:rPr>
              <a:t>Toothpaste,</a:t>
            </a:r>
          </a:p>
          <a:p>
            <a:pPr algn="ctr"/>
            <a:r>
              <a:rPr lang="en-GB" b="0">
                <a:solidFill>
                  <a:srgbClr val="1C025E"/>
                </a:solidFill>
              </a:rPr>
              <a:t>to prevent tooth decay</a:t>
            </a:r>
          </a:p>
        </p:txBody>
      </p:sp>
      <p:pic>
        <p:nvPicPr>
          <p:cNvPr id="29711" name="Picture 15" descr="toothpas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25" y="2741613"/>
            <a:ext cx="2106613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90538" y="4910138"/>
            <a:ext cx="23764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GB" b="0">
                <a:solidFill>
                  <a:srgbClr val="1C025E"/>
                </a:solidFill>
              </a:rPr>
              <a:t>Polymers,</a:t>
            </a:r>
            <a:br>
              <a:rPr lang="en-GB" b="0">
                <a:solidFill>
                  <a:srgbClr val="1C025E"/>
                </a:solidFill>
              </a:rPr>
            </a:br>
            <a:r>
              <a:rPr lang="en-GB" b="0">
                <a:solidFill>
                  <a:srgbClr val="1C025E"/>
                </a:solidFill>
              </a:rPr>
              <a:t>e.g. Teflon for</a:t>
            </a:r>
            <a:br>
              <a:rPr lang="en-GB" b="0">
                <a:solidFill>
                  <a:srgbClr val="1C025E"/>
                </a:solidFill>
              </a:rPr>
            </a:br>
            <a:r>
              <a:rPr lang="en-GB" b="0">
                <a:solidFill>
                  <a:srgbClr val="1C025E"/>
                </a:solidFill>
              </a:rPr>
              <a:t>non-stick pans</a:t>
            </a:r>
          </a:p>
        </p:txBody>
      </p:sp>
      <p:pic>
        <p:nvPicPr>
          <p:cNvPr id="29715" name="Picture 19" descr="tefl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4816475"/>
            <a:ext cx="2332037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     Uses of fluorine</a:t>
            </a:r>
          </a:p>
        </p:txBody>
      </p:sp>
      <p:grpSp>
        <p:nvGrpSpPr>
          <p:cNvPr id="39946" name="Group 25"/>
          <p:cNvGrpSpPr>
            <a:grpSpLocks/>
          </p:cNvGrpSpPr>
          <p:nvPr/>
        </p:nvGrpSpPr>
        <p:grpSpPr bwMode="auto">
          <a:xfrm>
            <a:off x="3495675" y="2733675"/>
            <a:ext cx="2151063" cy="1395413"/>
            <a:chOff x="2096" y="1169"/>
            <a:chExt cx="1355" cy="879"/>
          </a:xfrm>
        </p:grpSpPr>
        <p:sp>
          <p:nvSpPr>
            <p:cNvPr id="39951" name="Rectangle 4"/>
            <p:cNvSpPr>
              <a:spLocks noChangeArrowheads="1"/>
            </p:cNvSpPr>
            <p:nvPr/>
          </p:nvSpPr>
          <p:spPr bwMode="auto">
            <a:xfrm>
              <a:off x="2116" y="1234"/>
              <a:ext cx="1315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>
                  <a:solidFill>
                    <a:srgbClr val="1C025E"/>
                  </a:solidFill>
                </a:rPr>
                <a:t>fluorine</a:t>
              </a:r>
            </a:p>
            <a:p>
              <a:pPr algn="ctr"/>
              <a:r>
                <a:rPr lang="en-GB">
                  <a:solidFill>
                    <a:srgbClr val="1C025E"/>
                  </a:solidFill>
                </a:rPr>
                <a:t>and its </a:t>
              </a:r>
            </a:p>
            <a:p>
              <a:pPr algn="ctr"/>
              <a:r>
                <a:rPr lang="en-GB">
                  <a:solidFill>
                    <a:srgbClr val="1C025E"/>
                  </a:solidFill>
                </a:rPr>
                <a:t>compounds</a:t>
              </a:r>
            </a:p>
          </p:txBody>
        </p:sp>
        <p:sp>
          <p:nvSpPr>
            <p:cNvPr id="39952" name="AutoShape 24"/>
            <p:cNvSpPr>
              <a:spLocks noChangeArrowheads="1"/>
            </p:cNvSpPr>
            <p:nvPr/>
          </p:nvSpPr>
          <p:spPr bwMode="auto">
            <a:xfrm>
              <a:off x="2096" y="1169"/>
              <a:ext cx="1355" cy="87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24" name="Line 28"/>
          <p:cNvSpPr>
            <a:spLocks noChangeShapeType="1"/>
          </p:cNvSpPr>
          <p:nvPr/>
        </p:nvSpPr>
        <p:spPr bwMode="auto">
          <a:xfrm rot="5400000" flipH="1">
            <a:off x="2170113" y="1701800"/>
            <a:ext cx="635000" cy="18192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 rot="5400000" flipV="1">
            <a:off x="6089650" y="3586163"/>
            <a:ext cx="1089025" cy="18002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 rot="-5400000">
            <a:off x="6326188" y="1701800"/>
            <a:ext cx="635000" cy="18192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 rot="-5400000" flipH="1" flipV="1">
            <a:off x="2195513" y="3692525"/>
            <a:ext cx="952500" cy="14509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/>
      <p:bldP spid="29705" grpId="0"/>
      <p:bldP spid="29709" grpId="0"/>
      <p:bldP spid="29713" grpId="0"/>
      <p:bldP spid="29724" grpId="0" animBg="1"/>
      <p:bldP spid="29726" grpId="0" animBg="1"/>
      <p:bldP spid="29727" grpId="0" animBg="1"/>
      <p:bldP spid="297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7" name="Picture 17" descr="blea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4" t="7730" r="23344" b="7730"/>
          <a:stretch>
            <a:fillRect/>
          </a:stretch>
        </p:blipFill>
        <p:spPr bwMode="auto">
          <a:xfrm>
            <a:off x="481013" y="3484563"/>
            <a:ext cx="1042987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1" name="Picture 21" descr="TC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13" y="1812925"/>
            <a:ext cx="974725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5" name="Picture 25" descr="cab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9" b="12257"/>
          <a:stretch>
            <a:fillRect/>
          </a:stretch>
        </p:blipFill>
        <p:spPr bwMode="auto">
          <a:xfrm>
            <a:off x="7686675" y="3951288"/>
            <a:ext cx="12065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     Uses of chlorine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5319713" y="5059363"/>
            <a:ext cx="3810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b="0">
                <a:solidFill>
                  <a:srgbClr val="1C025E"/>
                </a:solidFill>
              </a:rPr>
              <a:t>Chlorinated carbon compounds, e.g. solvents and plastics (PVC)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160338" y="998538"/>
            <a:ext cx="25606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b="0">
                <a:solidFill>
                  <a:srgbClr val="1C025E"/>
                </a:solidFill>
              </a:rPr>
              <a:t>Pesticides and weed killers</a:t>
            </a:r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6308725" y="971550"/>
            <a:ext cx="25606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GB" b="0">
                <a:solidFill>
                  <a:srgbClr val="1C025E"/>
                </a:solidFill>
              </a:rPr>
              <a:t>Antiseptics and disinfectants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1352550" y="5307013"/>
            <a:ext cx="35496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GB" b="0">
                <a:solidFill>
                  <a:srgbClr val="1C025E"/>
                </a:solidFill>
              </a:rPr>
              <a:t>Bleach to kill bacteria and to make paper white</a:t>
            </a:r>
          </a:p>
        </p:txBody>
      </p:sp>
      <p:grpSp>
        <p:nvGrpSpPr>
          <p:cNvPr id="40970" name="Group 31"/>
          <p:cNvGrpSpPr>
            <a:grpSpLocks/>
          </p:cNvGrpSpPr>
          <p:nvPr/>
        </p:nvGrpSpPr>
        <p:grpSpPr bwMode="auto">
          <a:xfrm>
            <a:off x="3495675" y="2733675"/>
            <a:ext cx="2151063" cy="1395413"/>
            <a:chOff x="2096" y="1169"/>
            <a:chExt cx="1355" cy="879"/>
          </a:xfrm>
        </p:grpSpPr>
        <p:sp>
          <p:nvSpPr>
            <p:cNvPr id="40977" name="Rectangle 32"/>
            <p:cNvSpPr>
              <a:spLocks noChangeArrowheads="1"/>
            </p:cNvSpPr>
            <p:nvPr/>
          </p:nvSpPr>
          <p:spPr bwMode="auto">
            <a:xfrm>
              <a:off x="2116" y="1234"/>
              <a:ext cx="1315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>
                  <a:solidFill>
                    <a:srgbClr val="1C025E"/>
                  </a:solidFill>
                </a:rPr>
                <a:t>chlorine</a:t>
              </a:r>
            </a:p>
            <a:p>
              <a:pPr algn="ctr"/>
              <a:r>
                <a:rPr lang="en-GB">
                  <a:solidFill>
                    <a:srgbClr val="1C025E"/>
                  </a:solidFill>
                </a:rPr>
                <a:t>and its </a:t>
              </a:r>
            </a:p>
            <a:p>
              <a:pPr algn="ctr"/>
              <a:r>
                <a:rPr lang="en-GB">
                  <a:solidFill>
                    <a:srgbClr val="1C025E"/>
                  </a:solidFill>
                </a:rPr>
                <a:t>compounds</a:t>
              </a:r>
            </a:p>
          </p:txBody>
        </p:sp>
        <p:sp>
          <p:nvSpPr>
            <p:cNvPr id="40978" name="AutoShape 33"/>
            <p:cNvSpPr>
              <a:spLocks noChangeArrowheads="1"/>
            </p:cNvSpPr>
            <p:nvPr/>
          </p:nvSpPr>
          <p:spPr bwMode="auto">
            <a:xfrm>
              <a:off x="2096" y="1169"/>
              <a:ext cx="1355" cy="87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54" name="Line 34"/>
          <p:cNvSpPr>
            <a:spLocks noChangeShapeType="1"/>
          </p:cNvSpPr>
          <p:nvPr/>
        </p:nvSpPr>
        <p:spPr bwMode="auto">
          <a:xfrm rot="5400000" flipH="1">
            <a:off x="1877218" y="1408907"/>
            <a:ext cx="1033463" cy="200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 rot="5400000" flipV="1">
            <a:off x="6089650" y="3586163"/>
            <a:ext cx="1089025" cy="18002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 rot="-5400000">
            <a:off x="6108700" y="1531938"/>
            <a:ext cx="1022350" cy="1771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 rot="-5400000" flipH="1" flipV="1">
            <a:off x="1831976" y="3727450"/>
            <a:ext cx="1350962" cy="1779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3284538" y="976313"/>
            <a:ext cx="25749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GB" b="0">
                <a:solidFill>
                  <a:srgbClr val="1C025E"/>
                </a:solidFill>
              </a:rPr>
              <a:t>Treatment of drinking water</a:t>
            </a:r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 rot="-5400000">
            <a:off x="4144963" y="2181225"/>
            <a:ext cx="850900" cy="6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7" grpId="0"/>
      <p:bldP spid="30748" grpId="0"/>
      <p:bldP spid="30749" grpId="0"/>
      <p:bldP spid="30750" grpId="0"/>
      <p:bldP spid="30754" grpId="0" animBg="1"/>
      <p:bldP spid="30755" grpId="0" animBg="1"/>
      <p:bldP spid="30756" grpId="0" animBg="1"/>
      <p:bldP spid="30757" grpId="0" animBg="1"/>
      <p:bldP spid="30758" grpId="0"/>
      <p:bldP spid="307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6754813" y="877888"/>
            <a:ext cx="155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b="0">
                <a:solidFill>
                  <a:srgbClr val="1C025E"/>
                </a:solidFill>
              </a:rPr>
              <a:t>Medicines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6491288" y="4762500"/>
            <a:ext cx="25892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GB" b="0">
                <a:solidFill>
                  <a:srgbClr val="1C025E"/>
                </a:solidFill>
              </a:rPr>
              <a:t>Antiseptics and water purification tablets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54000" y="877888"/>
            <a:ext cx="221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GB" b="0">
                <a:solidFill>
                  <a:srgbClr val="1C025E"/>
                </a:solidFill>
              </a:rPr>
              <a:t>Leaded petrol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5715000" y="2263775"/>
            <a:ext cx="164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b="0">
                <a:solidFill>
                  <a:srgbClr val="1C025E"/>
                </a:solidFill>
              </a:rPr>
              <a:t>Agriculture</a:t>
            </a:r>
          </a:p>
        </p:txBody>
      </p:sp>
      <p:graphicFrame>
        <p:nvGraphicFramePr>
          <p:cNvPr id="31761" name="Object 17"/>
          <p:cNvGraphicFramePr>
            <a:graphicFrameLocks noChangeAspect="1"/>
          </p:cNvGraphicFramePr>
          <p:nvPr/>
        </p:nvGraphicFramePr>
        <p:xfrm>
          <a:off x="7346950" y="1804988"/>
          <a:ext cx="1555750" cy="215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Picture Publisher Image" r:id="rId4" imgW="1467000" imgH="2314440" progId="PictPub.Image.7">
                  <p:embed/>
                </p:oleObj>
              </mc:Choice>
              <mc:Fallback>
                <p:oleObj name="Picture Publisher Image" r:id="rId4" imgW="1467000" imgH="2314440" progId="PictPub.Image.7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0889"/>
                      <a:stretch>
                        <a:fillRect/>
                      </a:stretch>
                    </p:blipFill>
                    <p:spPr bwMode="auto">
                      <a:xfrm>
                        <a:off x="7346950" y="1804988"/>
                        <a:ext cx="1555750" cy="215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2489200" y="2263775"/>
            <a:ext cx="191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b="0">
                <a:solidFill>
                  <a:srgbClr val="1C025E"/>
                </a:solidFill>
              </a:rPr>
              <a:t>Photography</a:t>
            </a:r>
          </a:p>
        </p:txBody>
      </p:sp>
      <p:pic>
        <p:nvPicPr>
          <p:cNvPr id="31765" name="Picture 21" descr="photo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820863"/>
            <a:ext cx="2090738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2484438" y="5507038"/>
            <a:ext cx="2111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GB" b="0">
                <a:solidFill>
                  <a:srgbClr val="1C025E"/>
                </a:solidFill>
              </a:rPr>
              <a:t>Animal feed supplements</a:t>
            </a:r>
          </a:p>
        </p:txBody>
      </p:sp>
      <p:pic>
        <p:nvPicPr>
          <p:cNvPr id="31770" name="Picture 26" descr="cow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4319588"/>
            <a:ext cx="2154237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Rectangle 2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     Uses of bromine and iodine</a:t>
            </a:r>
          </a:p>
        </p:txBody>
      </p:sp>
      <p:grpSp>
        <p:nvGrpSpPr>
          <p:cNvPr id="5132" name="Group 28"/>
          <p:cNvGrpSpPr>
            <a:grpSpLocks/>
          </p:cNvGrpSpPr>
          <p:nvPr/>
        </p:nvGrpSpPr>
        <p:grpSpPr bwMode="auto">
          <a:xfrm>
            <a:off x="3495675" y="611188"/>
            <a:ext cx="2151063" cy="1395412"/>
            <a:chOff x="2096" y="1169"/>
            <a:chExt cx="1355" cy="879"/>
          </a:xfrm>
        </p:grpSpPr>
        <p:sp>
          <p:nvSpPr>
            <p:cNvPr id="5142" name="Rectangle 29"/>
            <p:cNvSpPr>
              <a:spLocks noChangeArrowheads="1"/>
            </p:cNvSpPr>
            <p:nvPr/>
          </p:nvSpPr>
          <p:spPr bwMode="auto">
            <a:xfrm>
              <a:off x="2116" y="1234"/>
              <a:ext cx="1315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>
                  <a:solidFill>
                    <a:srgbClr val="1C025E"/>
                  </a:solidFill>
                </a:rPr>
                <a:t>bromine</a:t>
              </a:r>
            </a:p>
            <a:p>
              <a:pPr algn="ctr"/>
              <a:r>
                <a:rPr lang="en-GB">
                  <a:solidFill>
                    <a:srgbClr val="1C025E"/>
                  </a:solidFill>
                </a:rPr>
                <a:t>and its </a:t>
              </a:r>
            </a:p>
            <a:p>
              <a:pPr algn="ctr"/>
              <a:r>
                <a:rPr lang="en-GB">
                  <a:solidFill>
                    <a:srgbClr val="1C025E"/>
                  </a:solidFill>
                </a:rPr>
                <a:t>compounds</a:t>
              </a:r>
            </a:p>
          </p:txBody>
        </p:sp>
        <p:sp>
          <p:nvSpPr>
            <p:cNvPr id="5143" name="AutoShape 30"/>
            <p:cNvSpPr>
              <a:spLocks noChangeArrowheads="1"/>
            </p:cNvSpPr>
            <p:nvPr/>
          </p:nvSpPr>
          <p:spPr bwMode="auto">
            <a:xfrm>
              <a:off x="2096" y="1169"/>
              <a:ext cx="1355" cy="87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31"/>
          <p:cNvGrpSpPr>
            <a:grpSpLocks/>
          </p:cNvGrpSpPr>
          <p:nvPr/>
        </p:nvGrpSpPr>
        <p:grpSpPr bwMode="auto">
          <a:xfrm>
            <a:off x="3490913" y="4029075"/>
            <a:ext cx="2151062" cy="1395413"/>
            <a:chOff x="2096" y="1169"/>
            <a:chExt cx="1355" cy="879"/>
          </a:xfrm>
        </p:grpSpPr>
        <p:sp>
          <p:nvSpPr>
            <p:cNvPr id="5140" name="Rectangle 32"/>
            <p:cNvSpPr>
              <a:spLocks noChangeArrowheads="1"/>
            </p:cNvSpPr>
            <p:nvPr/>
          </p:nvSpPr>
          <p:spPr bwMode="auto">
            <a:xfrm>
              <a:off x="2116" y="1234"/>
              <a:ext cx="1315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>
                  <a:solidFill>
                    <a:srgbClr val="1C025E"/>
                  </a:solidFill>
                </a:rPr>
                <a:t>iodine</a:t>
              </a:r>
            </a:p>
            <a:p>
              <a:pPr algn="ctr"/>
              <a:r>
                <a:rPr lang="en-GB">
                  <a:solidFill>
                    <a:srgbClr val="1C025E"/>
                  </a:solidFill>
                </a:rPr>
                <a:t>and its </a:t>
              </a:r>
            </a:p>
            <a:p>
              <a:pPr algn="ctr"/>
              <a:r>
                <a:rPr lang="en-GB">
                  <a:solidFill>
                    <a:srgbClr val="1C025E"/>
                  </a:solidFill>
                </a:rPr>
                <a:t>compounds</a:t>
              </a:r>
            </a:p>
          </p:txBody>
        </p:sp>
        <p:sp>
          <p:nvSpPr>
            <p:cNvPr id="5141" name="AutoShape 33"/>
            <p:cNvSpPr>
              <a:spLocks noChangeArrowheads="1"/>
            </p:cNvSpPr>
            <p:nvPr/>
          </p:nvSpPr>
          <p:spPr bwMode="auto">
            <a:xfrm>
              <a:off x="2096" y="1169"/>
              <a:ext cx="1355" cy="87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78" name="Line 34"/>
          <p:cNvSpPr>
            <a:spLocks noChangeShapeType="1"/>
          </p:cNvSpPr>
          <p:nvPr/>
        </p:nvSpPr>
        <p:spPr bwMode="auto">
          <a:xfrm rot="5400000" flipH="1">
            <a:off x="2892425" y="630238"/>
            <a:ext cx="0" cy="9779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 rot="-5400000" flipH="1" flipV="1">
            <a:off x="2839244" y="1680369"/>
            <a:ext cx="295275" cy="7953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 rot="5400000" flipV="1">
            <a:off x="6090444" y="1589881"/>
            <a:ext cx="293688" cy="9747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 rot="5400000" flipV="1">
            <a:off x="6232525" y="633413"/>
            <a:ext cx="3175" cy="9683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 rot="-5400000" flipH="1" flipV="1">
            <a:off x="2825751" y="4765675"/>
            <a:ext cx="450850" cy="6699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 rot="5400000" flipV="1">
            <a:off x="6053931" y="4575969"/>
            <a:ext cx="261938" cy="806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3" grpId="0"/>
      <p:bldP spid="31756" grpId="0"/>
      <p:bldP spid="31759" grpId="0"/>
      <p:bldP spid="31763" grpId="0"/>
      <p:bldP spid="31768" grpId="0"/>
      <p:bldP spid="31778" grpId="0" animBg="1"/>
      <p:bldP spid="31779" grpId="0" animBg="1"/>
      <p:bldP spid="31780" grpId="0" animBg="1"/>
      <p:bldP spid="31781" grpId="0" animBg="1"/>
      <p:bldP spid="31782" grpId="0" animBg="1"/>
      <p:bldP spid="3178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3"/>
          <p:cNvSpPr>
            <a:spLocks noChangeArrowheads="1"/>
          </p:cNvSpPr>
          <p:nvPr/>
        </p:nvSpPr>
        <p:spPr bwMode="auto">
          <a:xfrm>
            <a:off x="2403475" y="454025"/>
            <a:ext cx="4117975" cy="681038"/>
          </a:xfrm>
          <a:prstGeom prst="roundRect">
            <a:avLst>
              <a:gd name="adj" fmla="val 43579"/>
            </a:avLst>
          </a:prstGeom>
          <a:solidFill>
            <a:srgbClr val="FF6600"/>
          </a:solidFill>
          <a:ln w="38100">
            <a:solidFill>
              <a:srgbClr val="9900CC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GB" sz="3200">
                <a:solidFill>
                  <a:schemeClr val="bg1"/>
                </a:solidFill>
              </a:rPr>
              <a:t>Summary activities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394"/>
          <p:cNvGrpSpPr>
            <a:grpSpLocks/>
          </p:cNvGrpSpPr>
          <p:nvPr/>
        </p:nvGrpSpPr>
        <p:grpSpPr bwMode="auto">
          <a:xfrm>
            <a:off x="250825" y="1774825"/>
            <a:ext cx="8751888" cy="4349750"/>
            <a:chOff x="158" y="1118"/>
            <a:chExt cx="5513" cy="2740"/>
          </a:xfrm>
        </p:grpSpPr>
        <p:grpSp>
          <p:nvGrpSpPr>
            <p:cNvPr id="20506" name="Group 395"/>
            <p:cNvGrpSpPr>
              <a:grpSpLocks/>
            </p:cNvGrpSpPr>
            <p:nvPr/>
          </p:nvGrpSpPr>
          <p:grpSpPr bwMode="auto">
            <a:xfrm>
              <a:off x="158" y="1118"/>
              <a:ext cx="293" cy="376"/>
              <a:chOff x="752" y="3163"/>
              <a:chExt cx="293" cy="376"/>
            </a:xfrm>
          </p:grpSpPr>
          <p:sp>
            <p:nvSpPr>
              <p:cNvPr id="20775" name="AutoShape 396"/>
              <p:cNvSpPr>
                <a:spLocks noChangeArrowheads="1"/>
              </p:cNvSpPr>
              <p:nvPr/>
            </p:nvSpPr>
            <p:spPr bwMode="auto">
              <a:xfrm>
                <a:off x="753" y="3163"/>
                <a:ext cx="290" cy="376"/>
              </a:xfrm>
              <a:prstGeom prst="roundRect">
                <a:avLst>
                  <a:gd name="adj" fmla="val 16667"/>
                </a:avLst>
              </a:prstGeom>
              <a:solidFill>
                <a:srgbClr val="E1B7F7"/>
              </a:solidFill>
              <a:ln w="9525">
                <a:solidFill>
                  <a:srgbClr val="99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76" name="Text Box 397"/>
              <p:cNvSpPr txBox="1">
                <a:spLocks noChangeArrowheads="1"/>
              </p:cNvSpPr>
              <p:nvPr/>
            </p:nvSpPr>
            <p:spPr bwMode="auto">
              <a:xfrm>
                <a:off x="752" y="3236"/>
                <a:ext cx="29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>
                    <a:solidFill>
                      <a:srgbClr val="010066"/>
                    </a:solidFill>
                  </a:rPr>
                  <a:t>H</a:t>
                </a:r>
              </a:p>
            </p:txBody>
          </p:sp>
        </p:grpSp>
        <p:grpSp>
          <p:nvGrpSpPr>
            <p:cNvPr id="20507" name="Group 398"/>
            <p:cNvGrpSpPr>
              <a:grpSpLocks/>
            </p:cNvGrpSpPr>
            <p:nvPr/>
          </p:nvGrpSpPr>
          <p:grpSpPr bwMode="auto">
            <a:xfrm>
              <a:off x="5378" y="1118"/>
              <a:ext cx="293" cy="376"/>
              <a:chOff x="5378" y="1118"/>
              <a:chExt cx="293" cy="376"/>
            </a:xfrm>
          </p:grpSpPr>
          <p:sp>
            <p:nvSpPr>
              <p:cNvPr id="20773" name="AutoShape 399"/>
              <p:cNvSpPr>
                <a:spLocks noChangeArrowheads="1"/>
              </p:cNvSpPr>
              <p:nvPr/>
            </p:nvSpPr>
            <p:spPr bwMode="auto">
              <a:xfrm>
                <a:off x="5379" y="1118"/>
                <a:ext cx="290" cy="376"/>
              </a:xfrm>
              <a:prstGeom prst="roundRect">
                <a:avLst>
                  <a:gd name="adj" fmla="val 16667"/>
                </a:avLst>
              </a:prstGeom>
              <a:solidFill>
                <a:srgbClr val="E1B7F7"/>
              </a:solidFill>
              <a:ln w="9525">
                <a:solidFill>
                  <a:srgbClr val="99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74" name="Text Box 400"/>
              <p:cNvSpPr txBox="1">
                <a:spLocks noChangeArrowheads="1"/>
              </p:cNvSpPr>
              <p:nvPr/>
            </p:nvSpPr>
            <p:spPr bwMode="auto">
              <a:xfrm>
                <a:off x="5378" y="1191"/>
                <a:ext cx="29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>
                    <a:solidFill>
                      <a:srgbClr val="000066"/>
                    </a:solidFill>
                  </a:rPr>
                  <a:t>He</a:t>
                </a:r>
              </a:p>
            </p:txBody>
          </p:sp>
        </p:grpSp>
        <p:grpSp>
          <p:nvGrpSpPr>
            <p:cNvPr id="20508" name="Group 401"/>
            <p:cNvGrpSpPr>
              <a:grpSpLocks/>
            </p:cNvGrpSpPr>
            <p:nvPr/>
          </p:nvGrpSpPr>
          <p:grpSpPr bwMode="auto">
            <a:xfrm>
              <a:off x="158" y="1512"/>
              <a:ext cx="5513" cy="2346"/>
              <a:chOff x="158" y="1512"/>
              <a:chExt cx="5513" cy="2346"/>
            </a:xfrm>
          </p:grpSpPr>
          <p:grpSp>
            <p:nvGrpSpPr>
              <p:cNvPr id="20509" name="Group 402"/>
              <p:cNvGrpSpPr>
                <a:grpSpLocks/>
              </p:cNvGrpSpPr>
              <p:nvPr/>
            </p:nvGrpSpPr>
            <p:grpSpPr bwMode="auto">
              <a:xfrm>
                <a:off x="5378" y="3090"/>
                <a:ext cx="293" cy="376"/>
                <a:chOff x="5378" y="3090"/>
                <a:chExt cx="293" cy="376"/>
              </a:xfrm>
            </p:grpSpPr>
            <p:sp>
              <p:nvSpPr>
                <p:cNvPr id="20771" name="AutoShape 403"/>
                <p:cNvSpPr>
                  <a:spLocks noChangeArrowheads="1"/>
                </p:cNvSpPr>
                <p:nvPr/>
              </p:nvSpPr>
              <p:spPr bwMode="auto">
                <a:xfrm>
                  <a:off x="5379" y="3090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72" name="Text Box 404"/>
                <p:cNvSpPr txBox="1">
                  <a:spLocks noChangeArrowheads="1"/>
                </p:cNvSpPr>
                <p:nvPr/>
              </p:nvSpPr>
              <p:spPr bwMode="auto">
                <a:xfrm>
                  <a:off x="5378" y="3163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00066"/>
                      </a:solidFill>
                    </a:rPr>
                    <a:t>Rn</a:t>
                  </a:r>
                </a:p>
              </p:txBody>
            </p:sp>
          </p:grpSp>
          <p:grpSp>
            <p:nvGrpSpPr>
              <p:cNvPr id="20510" name="Group 405"/>
              <p:cNvGrpSpPr>
                <a:grpSpLocks/>
              </p:cNvGrpSpPr>
              <p:nvPr/>
            </p:nvGrpSpPr>
            <p:grpSpPr bwMode="auto">
              <a:xfrm>
                <a:off x="5378" y="2694"/>
                <a:ext cx="293" cy="376"/>
                <a:chOff x="5378" y="2694"/>
                <a:chExt cx="293" cy="376"/>
              </a:xfrm>
            </p:grpSpPr>
            <p:sp>
              <p:nvSpPr>
                <p:cNvPr id="20769" name="AutoShape 406"/>
                <p:cNvSpPr>
                  <a:spLocks noChangeArrowheads="1"/>
                </p:cNvSpPr>
                <p:nvPr/>
              </p:nvSpPr>
              <p:spPr bwMode="auto">
                <a:xfrm>
                  <a:off x="5379" y="2694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70" name="Text Box 407"/>
                <p:cNvSpPr txBox="1">
                  <a:spLocks noChangeArrowheads="1"/>
                </p:cNvSpPr>
                <p:nvPr/>
              </p:nvSpPr>
              <p:spPr bwMode="auto">
                <a:xfrm>
                  <a:off x="5378" y="2767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00066"/>
                      </a:solidFill>
                    </a:rPr>
                    <a:t>Xe</a:t>
                  </a:r>
                </a:p>
              </p:txBody>
            </p:sp>
          </p:grpSp>
          <p:grpSp>
            <p:nvGrpSpPr>
              <p:cNvPr id="20511" name="Group 408"/>
              <p:cNvGrpSpPr>
                <a:grpSpLocks/>
              </p:cNvGrpSpPr>
              <p:nvPr/>
            </p:nvGrpSpPr>
            <p:grpSpPr bwMode="auto">
              <a:xfrm>
                <a:off x="5378" y="2298"/>
                <a:ext cx="293" cy="376"/>
                <a:chOff x="5378" y="2298"/>
                <a:chExt cx="293" cy="376"/>
              </a:xfrm>
            </p:grpSpPr>
            <p:sp>
              <p:nvSpPr>
                <p:cNvPr id="20767" name="AutoShape 409"/>
                <p:cNvSpPr>
                  <a:spLocks noChangeArrowheads="1"/>
                </p:cNvSpPr>
                <p:nvPr/>
              </p:nvSpPr>
              <p:spPr bwMode="auto">
                <a:xfrm>
                  <a:off x="5379" y="2298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68" name="Text Box 410"/>
                <p:cNvSpPr txBox="1">
                  <a:spLocks noChangeArrowheads="1"/>
                </p:cNvSpPr>
                <p:nvPr/>
              </p:nvSpPr>
              <p:spPr bwMode="auto">
                <a:xfrm>
                  <a:off x="5378" y="2371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00066"/>
                      </a:solidFill>
                    </a:rPr>
                    <a:t>Kr</a:t>
                  </a:r>
                </a:p>
              </p:txBody>
            </p:sp>
          </p:grpSp>
          <p:grpSp>
            <p:nvGrpSpPr>
              <p:cNvPr id="20512" name="Group 411"/>
              <p:cNvGrpSpPr>
                <a:grpSpLocks/>
              </p:cNvGrpSpPr>
              <p:nvPr/>
            </p:nvGrpSpPr>
            <p:grpSpPr bwMode="auto">
              <a:xfrm>
                <a:off x="5378" y="1904"/>
                <a:ext cx="293" cy="376"/>
                <a:chOff x="5378" y="1904"/>
                <a:chExt cx="293" cy="376"/>
              </a:xfrm>
            </p:grpSpPr>
            <p:sp>
              <p:nvSpPr>
                <p:cNvPr id="20765" name="AutoShape 412"/>
                <p:cNvSpPr>
                  <a:spLocks noChangeArrowheads="1"/>
                </p:cNvSpPr>
                <p:nvPr/>
              </p:nvSpPr>
              <p:spPr bwMode="auto">
                <a:xfrm>
                  <a:off x="5379" y="1904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66" name="Text Box 413"/>
                <p:cNvSpPr txBox="1">
                  <a:spLocks noChangeArrowheads="1"/>
                </p:cNvSpPr>
                <p:nvPr/>
              </p:nvSpPr>
              <p:spPr bwMode="auto">
                <a:xfrm>
                  <a:off x="5378" y="1977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00066"/>
                      </a:solidFill>
                    </a:rPr>
                    <a:t>Ar</a:t>
                  </a:r>
                </a:p>
              </p:txBody>
            </p:sp>
          </p:grpSp>
          <p:grpSp>
            <p:nvGrpSpPr>
              <p:cNvPr id="20513" name="Group 414"/>
              <p:cNvGrpSpPr>
                <a:grpSpLocks/>
              </p:cNvGrpSpPr>
              <p:nvPr/>
            </p:nvGrpSpPr>
            <p:grpSpPr bwMode="auto">
              <a:xfrm>
                <a:off x="5378" y="1512"/>
                <a:ext cx="293" cy="376"/>
                <a:chOff x="5378" y="1512"/>
                <a:chExt cx="293" cy="376"/>
              </a:xfrm>
            </p:grpSpPr>
            <p:sp>
              <p:nvSpPr>
                <p:cNvPr id="20763" name="AutoShape 415"/>
                <p:cNvSpPr>
                  <a:spLocks noChangeArrowheads="1"/>
                </p:cNvSpPr>
                <p:nvPr/>
              </p:nvSpPr>
              <p:spPr bwMode="auto">
                <a:xfrm>
                  <a:off x="5379" y="1512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64" name="Text Box 416"/>
                <p:cNvSpPr txBox="1">
                  <a:spLocks noChangeArrowheads="1"/>
                </p:cNvSpPr>
                <p:nvPr/>
              </p:nvSpPr>
              <p:spPr bwMode="auto">
                <a:xfrm>
                  <a:off x="5378" y="1585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00066"/>
                      </a:solidFill>
                    </a:rPr>
                    <a:t>Ne</a:t>
                  </a:r>
                </a:p>
              </p:txBody>
            </p:sp>
          </p:grpSp>
          <p:grpSp>
            <p:nvGrpSpPr>
              <p:cNvPr id="20514" name="Group 417"/>
              <p:cNvGrpSpPr>
                <a:grpSpLocks/>
              </p:cNvGrpSpPr>
              <p:nvPr/>
            </p:nvGrpSpPr>
            <p:grpSpPr bwMode="auto">
              <a:xfrm>
                <a:off x="459" y="3482"/>
                <a:ext cx="293" cy="376"/>
                <a:chOff x="752" y="3163"/>
                <a:chExt cx="293" cy="376"/>
              </a:xfrm>
            </p:grpSpPr>
            <p:sp>
              <p:nvSpPr>
                <p:cNvPr id="20761" name="AutoShape 418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62" name="Text Box 419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Ra</a:t>
                  </a:r>
                </a:p>
              </p:txBody>
            </p:sp>
          </p:grpSp>
          <p:grpSp>
            <p:nvGrpSpPr>
              <p:cNvPr id="20515" name="Group 420"/>
              <p:cNvGrpSpPr>
                <a:grpSpLocks/>
              </p:cNvGrpSpPr>
              <p:nvPr/>
            </p:nvGrpSpPr>
            <p:grpSpPr bwMode="auto">
              <a:xfrm>
                <a:off x="766" y="3482"/>
                <a:ext cx="293" cy="376"/>
                <a:chOff x="752" y="3163"/>
                <a:chExt cx="293" cy="376"/>
              </a:xfrm>
            </p:grpSpPr>
            <p:sp>
              <p:nvSpPr>
                <p:cNvPr id="20759" name="AutoShape 421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60" name="Text Box 422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Ac</a:t>
                  </a:r>
                  <a:endParaRPr lang="en-GB" sz="2000" baseline="30000">
                    <a:solidFill>
                      <a:srgbClr val="010066"/>
                    </a:solidFill>
                  </a:endParaRPr>
                </a:p>
              </p:txBody>
            </p:sp>
          </p:grpSp>
          <p:grpSp>
            <p:nvGrpSpPr>
              <p:cNvPr id="20516" name="Group 423"/>
              <p:cNvGrpSpPr>
                <a:grpSpLocks/>
              </p:cNvGrpSpPr>
              <p:nvPr/>
            </p:nvGrpSpPr>
            <p:grpSpPr bwMode="auto">
              <a:xfrm>
                <a:off x="1073" y="3482"/>
                <a:ext cx="293" cy="376"/>
                <a:chOff x="752" y="3163"/>
                <a:chExt cx="293" cy="376"/>
              </a:xfrm>
            </p:grpSpPr>
            <p:sp>
              <p:nvSpPr>
                <p:cNvPr id="20757" name="AutoShape 424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58" name="Text Box 425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Rf</a:t>
                  </a:r>
                </a:p>
              </p:txBody>
            </p:sp>
          </p:grpSp>
          <p:grpSp>
            <p:nvGrpSpPr>
              <p:cNvPr id="20517" name="Group 426"/>
              <p:cNvGrpSpPr>
                <a:grpSpLocks/>
              </p:cNvGrpSpPr>
              <p:nvPr/>
            </p:nvGrpSpPr>
            <p:grpSpPr bwMode="auto">
              <a:xfrm>
                <a:off x="1380" y="3482"/>
                <a:ext cx="293" cy="376"/>
                <a:chOff x="752" y="3163"/>
                <a:chExt cx="293" cy="376"/>
              </a:xfrm>
            </p:grpSpPr>
            <p:sp>
              <p:nvSpPr>
                <p:cNvPr id="20755" name="AutoShape 427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56" name="Text Box 428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Db</a:t>
                  </a:r>
                </a:p>
              </p:txBody>
            </p:sp>
          </p:grpSp>
          <p:grpSp>
            <p:nvGrpSpPr>
              <p:cNvPr id="20518" name="Group 429"/>
              <p:cNvGrpSpPr>
                <a:grpSpLocks/>
              </p:cNvGrpSpPr>
              <p:nvPr/>
            </p:nvGrpSpPr>
            <p:grpSpPr bwMode="auto">
              <a:xfrm>
                <a:off x="1687" y="3482"/>
                <a:ext cx="293" cy="376"/>
                <a:chOff x="752" y="3163"/>
                <a:chExt cx="293" cy="376"/>
              </a:xfrm>
            </p:grpSpPr>
            <p:sp>
              <p:nvSpPr>
                <p:cNvPr id="20753" name="AutoShape 430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54" name="Text Box 431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Sg</a:t>
                  </a:r>
                </a:p>
              </p:txBody>
            </p:sp>
          </p:grpSp>
          <p:grpSp>
            <p:nvGrpSpPr>
              <p:cNvPr id="20519" name="Group 432"/>
              <p:cNvGrpSpPr>
                <a:grpSpLocks/>
              </p:cNvGrpSpPr>
              <p:nvPr/>
            </p:nvGrpSpPr>
            <p:grpSpPr bwMode="auto">
              <a:xfrm>
                <a:off x="1994" y="3482"/>
                <a:ext cx="293" cy="376"/>
                <a:chOff x="752" y="3163"/>
                <a:chExt cx="293" cy="376"/>
              </a:xfrm>
            </p:grpSpPr>
            <p:sp>
              <p:nvSpPr>
                <p:cNvPr id="20751" name="AutoShape 433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52" name="Text Box 434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Bh</a:t>
                  </a:r>
                </a:p>
              </p:txBody>
            </p:sp>
          </p:grpSp>
          <p:grpSp>
            <p:nvGrpSpPr>
              <p:cNvPr id="20520" name="Group 435"/>
              <p:cNvGrpSpPr>
                <a:grpSpLocks/>
              </p:cNvGrpSpPr>
              <p:nvPr/>
            </p:nvGrpSpPr>
            <p:grpSpPr bwMode="auto">
              <a:xfrm>
                <a:off x="2301" y="3482"/>
                <a:ext cx="293" cy="376"/>
                <a:chOff x="752" y="3163"/>
                <a:chExt cx="293" cy="376"/>
              </a:xfrm>
            </p:grpSpPr>
            <p:sp>
              <p:nvSpPr>
                <p:cNvPr id="20749" name="AutoShape 436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50" name="Text Box 437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Hs</a:t>
                  </a:r>
                </a:p>
              </p:txBody>
            </p:sp>
          </p:grpSp>
          <p:grpSp>
            <p:nvGrpSpPr>
              <p:cNvPr id="20521" name="Group 438"/>
              <p:cNvGrpSpPr>
                <a:grpSpLocks/>
              </p:cNvGrpSpPr>
              <p:nvPr/>
            </p:nvGrpSpPr>
            <p:grpSpPr bwMode="auto">
              <a:xfrm>
                <a:off x="2608" y="3482"/>
                <a:ext cx="293" cy="376"/>
                <a:chOff x="752" y="3163"/>
                <a:chExt cx="293" cy="376"/>
              </a:xfrm>
            </p:grpSpPr>
            <p:sp>
              <p:nvSpPr>
                <p:cNvPr id="20747" name="AutoShape 439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48" name="Text Box 440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Mt</a:t>
                  </a:r>
                </a:p>
              </p:txBody>
            </p:sp>
          </p:grpSp>
          <p:grpSp>
            <p:nvGrpSpPr>
              <p:cNvPr id="20522" name="Group 441"/>
              <p:cNvGrpSpPr>
                <a:grpSpLocks/>
              </p:cNvGrpSpPr>
              <p:nvPr/>
            </p:nvGrpSpPr>
            <p:grpSpPr bwMode="auto">
              <a:xfrm>
                <a:off x="2915" y="3482"/>
                <a:ext cx="293" cy="376"/>
                <a:chOff x="752" y="3163"/>
                <a:chExt cx="293" cy="376"/>
              </a:xfrm>
            </p:grpSpPr>
            <p:sp>
              <p:nvSpPr>
                <p:cNvPr id="20745" name="AutoShape 442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46" name="Text Box 443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Ds</a:t>
                  </a:r>
                </a:p>
              </p:txBody>
            </p:sp>
          </p:grpSp>
          <p:grpSp>
            <p:nvGrpSpPr>
              <p:cNvPr id="20523" name="Group 444"/>
              <p:cNvGrpSpPr>
                <a:grpSpLocks/>
              </p:cNvGrpSpPr>
              <p:nvPr/>
            </p:nvGrpSpPr>
            <p:grpSpPr bwMode="auto">
              <a:xfrm>
                <a:off x="3222" y="3482"/>
                <a:ext cx="293" cy="376"/>
                <a:chOff x="752" y="3163"/>
                <a:chExt cx="293" cy="376"/>
              </a:xfrm>
            </p:grpSpPr>
            <p:sp>
              <p:nvSpPr>
                <p:cNvPr id="20743" name="AutoShape 445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44" name="Text Box 446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Rg</a:t>
                  </a:r>
                </a:p>
              </p:txBody>
            </p:sp>
          </p:grpSp>
          <p:grpSp>
            <p:nvGrpSpPr>
              <p:cNvPr id="20524" name="Group 447"/>
              <p:cNvGrpSpPr>
                <a:grpSpLocks/>
              </p:cNvGrpSpPr>
              <p:nvPr/>
            </p:nvGrpSpPr>
            <p:grpSpPr bwMode="auto">
              <a:xfrm>
                <a:off x="3529" y="3482"/>
                <a:ext cx="293" cy="376"/>
                <a:chOff x="752" y="3163"/>
                <a:chExt cx="293" cy="376"/>
              </a:xfrm>
            </p:grpSpPr>
            <p:sp>
              <p:nvSpPr>
                <p:cNvPr id="20741" name="AutoShape 448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42" name="Text Box 449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20525" name="Group 450"/>
              <p:cNvGrpSpPr>
                <a:grpSpLocks/>
              </p:cNvGrpSpPr>
              <p:nvPr/>
            </p:nvGrpSpPr>
            <p:grpSpPr bwMode="auto">
              <a:xfrm>
                <a:off x="3836" y="3482"/>
                <a:ext cx="293" cy="376"/>
                <a:chOff x="752" y="3163"/>
                <a:chExt cx="293" cy="376"/>
              </a:xfrm>
            </p:grpSpPr>
            <p:sp>
              <p:nvSpPr>
                <p:cNvPr id="20739" name="AutoShape 451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40" name="Text Box 452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20526" name="Group 453"/>
              <p:cNvGrpSpPr>
                <a:grpSpLocks/>
              </p:cNvGrpSpPr>
              <p:nvPr/>
            </p:nvGrpSpPr>
            <p:grpSpPr bwMode="auto">
              <a:xfrm>
                <a:off x="4143" y="3482"/>
                <a:ext cx="293" cy="376"/>
                <a:chOff x="752" y="3163"/>
                <a:chExt cx="293" cy="376"/>
              </a:xfrm>
            </p:grpSpPr>
            <p:sp>
              <p:nvSpPr>
                <p:cNvPr id="20737" name="AutoShape 454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38" name="Text Box 455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20527" name="Group 456"/>
              <p:cNvGrpSpPr>
                <a:grpSpLocks/>
              </p:cNvGrpSpPr>
              <p:nvPr/>
            </p:nvGrpSpPr>
            <p:grpSpPr bwMode="auto">
              <a:xfrm>
                <a:off x="4450" y="3482"/>
                <a:ext cx="293" cy="376"/>
                <a:chOff x="752" y="3163"/>
                <a:chExt cx="293" cy="376"/>
              </a:xfrm>
            </p:grpSpPr>
            <p:sp>
              <p:nvSpPr>
                <p:cNvPr id="20735" name="AutoShape 457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36" name="Text Box 458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20528" name="Group 459"/>
              <p:cNvGrpSpPr>
                <a:grpSpLocks/>
              </p:cNvGrpSpPr>
              <p:nvPr/>
            </p:nvGrpSpPr>
            <p:grpSpPr bwMode="auto">
              <a:xfrm>
                <a:off x="4757" y="3482"/>
                <a:ext cx="293" cy="376"/>
                <a:chOff x="752" y="3163"/>
                <a:chExt cx="293" cy="376"/>
              </a:xfrm>
            </p:grpSpPr>
            <p:sp>
              <p:nvSpPr>
                <p:cNvPr id="20733" name="AutoShape 460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34" name="Text Box 461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20529" name="Group 462"/>
              <p:cNvGrpSpPr>
                <a:grpSpLocks/>
              </p:cNvGrpSpPr>
              <p:nvPr/>
            </p:nvGrpSpPr>
            <p:grpSpPr bwMode="auto">
              <a:xfrm>
                <a:off x="5064" y="3482"/>
                <a:ext cx="293" cy="376"/>
                <a:chOff x="752" y="3163"/>
                <a:chExt cx="293" cy="376"/>
              </a:xfrm>
            </p:grpSpPr>
            <p:sp>
              <p:nvSpPr>
                <p:cNvPr id="20731" name="AutoShape 463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32" name="Text Box 464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20530" name="Group 465"/>
              <p:cNvGrpSpPr>
                <a:grpSpLocks/>
              </p:cNvGrpSpPr>
              <p:nvPr/>
            </p:nvGrpSpPr>
            <p:grpSpPr bwMode="auto">
              <a:xfrm>
                <a:off x="5372" y="3482"/>
                <a:ext cx="293" cy="376"/>
                <a:chOff x="752" y="3163"/>
                <a:chExt cx="293" cy="376"/>
              </a:xfrm>
            </p:grpSpPr>
            <p:sp>
              <p:nvSpPr>
                <p:cNvPr id="20729" name="AutoShape 466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30" name="Text Box 467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20531" name="Group 468"/>
              <p:cNvGrpSpPr>
                <a:grpSpLocks/>
              </p:cNvGrpSpPr>
              <p:nvPr/>
            </p:nvGrpSpPr>
            <p:grpSpPr bwMode="auto">
              <a:xfrm>
                <a:off x="465" y="3090"/>
                <a:ext cx="293" cy="376"/>
                <a:chOff x="752" y="3163"/>
                <a:chExt cx="293" cy="376"/>
              </a:xfrm>
            </p:grpSpPr>
            <p:sp>
              <p:nvSpPr>
                <p:cNvPr id="20727" name="AutoShape 469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28" name="Text Box 470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Ba</a:t>
                  </a:r>
                </a:p>
              </p:txBody>
            </p:sp>
          </p:grpSp>
          <p:grpSp>
            <p:nvGrpSpPr>
              <p:cNvPr id="20532" name="Group 471"/>
              <p:cNvGrpSpPr>
                <a:grpSpLocks/>
              </p:cNvGrpSpPr>
              <p:nvPr/>
            </p:nvGrpSpPr>
            <p:grpSpPr bwMode="auto">
              <a:xfrm>
                <a:off x="772" y="3090"/>
                <a:ext cx="293" cy="376"/>
                <a:chOff x="752" y="3163"/>
                <a:chExt cx="293" cy="376"/>
              </a:xfrm>
            </p:grpSpPr>
            <p:sp>
              <p:nvSpPr>
                <p:cNvPr id="20725" name="AutoShape 472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26" name="Text Box 473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La</a:t>
                  </a:r>
                  <a:endParaRPr lang="en-GB" sz="2000" baseline="30000">
                    <a:solidFill>
                      <a:srgbClr val="010066"/>
                    </a:solidFill>
                  </a:endParaRPr>
                </a:p>
              </p:txBody>
            </p:sp>
          </p:grpSp>
          <p:grpSp>
            <p:nvGrpSpPr>
              <p:cNvPr id="20533" name="Group 474"/>
              <p:cNvGrpSpPr>
                <a:grpSpLocks/>
              </p:cNvGrpSpPr>
              <p:nvPr/>
            </p:nvGrpSpPr>
            <p:grpSpPr bwMode="auto">
              <a:xfrm>
                <a:off x="1079" y="3090"/>
                <a:ext cx="293" cy="376"/>
                <a:chOff x="752" y="3163"/>
                <a:chExt cx="293" cy="376"/>
              </a:xfrm>
            </p:grpSpPr>
            <p:sp>
              <p:nvSpPr>
                <p:cNvPr id="20723" name="AutoShape 475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24" name="Text Box 476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Hf</a:t>
                  </a:r>
                </a:p>
              </p:txBody>
            </p:sp>
          </p:grpSp>
          <p:grpSp>
            <p:nvGrpSpPr>
              <p:cNvPr id="20534" name="Group 477"/>
              <p:cNvGrpSpPr>
                <a:grpSpLocks/>
              </p:cNvGrpSpPr>
              <p:nvPr/>
            </p:nvGrpSpPr>
            <p:grpSpPr bwMode="auto">
              <a:xfrm>
                <a:off x="1386" y="3090"/>
                <a:ext cx="293" cy="376"/>
                <a:chOff x="752" y="3163"/>
                <a:chExt cx="293" cy="376"/>
              </a:xfrm>
            </p:grpSpPr>
            <p:sp>
              <p:nvSpPr>
                <p:cNvPr id="20721" name="AutoShape 478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22" name="Text Box 479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Ta</a:t>
                  </a:r>
                </a:p>
              </p:txBody>
            </p:sp>
          </p:grpSp>
          <p:grpSp>
            <p:nvGrpSpPr>
              <p:cNvPr id="20535" name="Group 480"/>
              <p:cNvGrpSpPr>
                <a:grpSpLocks/>
              </p:cNvGrpSpPr>
              <p:nvPr/>
            </p:nvGrpSpPr>
            <p:grpSpPr bwMode="auto">
              <a:xfrm>
                <a:off x="1693" y="3090"/>
                <a:ext cx="293" cy="376"/>
                <a:chOff x="752" y="3163"/>
                <a:chExt cx="293" cy="376"/>
              </a:xfrm>
            </p:grpSpPr>
            <p:sp>
              <p:nvSpPr>
                <p:cNvPr id="20719" name="AutoShape 481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20" name="Text Box 482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W</a:t>
                  </a:r>
                </a:p>
              </p:txBody>
            </p:sp>
          </p:grpSp>
          <p:grpSp>
            <p:nvGrpSpPr>
              <p:cNvPr id="20536" name="Group 483"/>
              <p:cNvGrpSpPr>
                <a:grpSpLocks/>
              </p:cNvGrpSpPr>
              <p:nvPr/>
            </p:nvGrpSpPr>
            <p:grpSpPr bwMode="auto">
              <a:xfrm>
                <a:off x="2000" y="3090"/>
                <a:ext cx="293" cy="376"/>
                <a:chOff x="752" y="3163"/>
                <a:chExt cx="293" cy="376"/>
              </a:xfrm>
            </p:grpSpPr>
            <p:sp>
              <p:nvSpPr>
                <p:cNvPr id="20717" name="AutoShape 484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8" name="Text Box 485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Re</a:t>
                  </a:r>
                </a:p>
              </p:txBody>
            </p:sp>
          </p:grpSp>
          <p:grpSp>
            <p:nvGrpSpPr>
              <p:cNvPr id="20537" name="Group 486"/>
              <p:cNvGrpSpPr>
                <a:grpSpLocks/>
              </p:cNvGrpSpPr>
              <p:nvPr/>
            </p:nvGrpSpPr>
            <p:grpSpPr bwMode="auto">
              <a:xfrm>
                <a:off x="2307" y="3090"/>
                <a:ext cx="293" cy="376"/>
                <a:chOff x="752" y="3163"/>
                <a:chExt cx="293" cy="376"/>
              </a:xfrm>
            </p:grpSpPr>
            <p:sp>
              <p:nvSpPr>
                <p:cNvPr id="20715" name="AutoShape 487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6" name="Text Box 488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Os</a:t>
                  </a:r>
                </a:p>
              </p:txBody>
            </p:sp>
          </p:grpSp>
          <p:grpSp>
            <p:nvGrpSpPr>
              <p:cNvPr id="20538" name="Group 489"/>
              <p:cNvGrpSpPr>
                <a:grpSpLocks/>
              </p:cNvGrpSpPr>
              <p:nvPr/>
            </p:nvGrpSpPr>
            <p:grpSpPr bwMode="auto">
              <a:xfrm>
                <a:off x="2614" y="3090"/>
                <a:ext cx="293" cy="376"/>
                <a:chOff x="752" y="3163"/>
                <a:chExt cx="293" cy="376"/>
              </a:xfrm>
            </p:grpSpPr>
            <p:sp>
              <p:nvSpPr>
                <p:cNvPr id="20713" name="AutoShape 490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4" name="Text Box 491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Ir</a:t>
                  </a:r>
                </a:p>
              </p:txBody>
            </p:sp>
          </p:grpSp>
          <p:grpSp>
            <p:nvGrpSpPr>
              <p:cNvPr id="20539" name="Group 492"/>
              <p:cNvGrpSpPr>
                <a:grpSpLocks/>
              </p:cNvGrpSpPr>
              <p:nvPr/>
            </p:nvGrpSpPr>
            <p:grpSpPr bwMode="auto">
              <a:xfrm>
                <a:off x="2921" y="3090"/>
                <a:ext cx="293" cy="376"/>
                <a:chOff x="752" y="3163"/>
                <a:chExt cx="293" cy="376"/>
              </a:xfrm>
            </p:grpSpPr>
            <p:sp>
              <p:nvSpPr>
                <p:cNvPr id="20711" name="AutoShape 493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2" name="Text Box 494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Pt</a:t>
                  </a:r>
                </a:p>
              </p:txBody>
            </p:sp>
          </p:grpSp>
          <p:grpSp>
            <p:nvGrpSpPr>
              <p:cNvPr id="20540" name="Group 495"/>
              <p:cNvGrpSpPr>
                <a:grpSpLocks/>
              </p:cNvGrpSpPr>
              <p:nvPr/>
            </p:nvGrpSpPr>
            <p:grpSpPr bwMode="auto">
              <a:xfrm>
                <a:off x="3228" y="3090"/>
                <a:ext cx="293" cy="376"/>
                <a:chOff x="752" y="3163"/>
                <a:chExt cx="293" cy="376"/>
              </a:xfrm>
            </p:grpSpPr>
            <p:sp>
              <p:nvSpPr>
                <p:cNvPr id="20709" name="AutoShape 496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0" name="Text Box 497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Au</a:t>
                  </a:r>
                </a:p>
              </p:txBody>
            </p:sp>
          </p:grpSp>
          <p:grpSp>
            <p:nvGrpSpPr>
              <p:cNvPr id="20541" name="Group 498"/>
              <p:cNvGrpSpPr>
                <a:grpSpLocks/>
              </p:cNvGrpSpPr>
              <p:nvPr/>
            </p:nvGrpSpPr>
            <p:grpSpPr bwMode="auto">
              <a:xfrm>
                <a:off x="3535" y="3090"/>
                <a:ext cx="293" cy="376"/>
                <a:chOff x="752" y="3163"/>
                <a:chExt cx="293" cy="376"/>
              </a:xfrm>
            </p:grpSpPr>
            <p:sp>
              <p:nvSpPr>
                <p:cNvPr id="20707" name="AutoShape 499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08" name="Text Box 500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Hg</a:t>
                  </a:r>
                </a:p>
              </p:txBody>
            </p:sp>
          </p:grpSp>
          <p:grpSp>
            <p:nvGrpSpPr>
              <p:cNvPr id="20542" name="Group 501"/>
              <p:cNvGrpSpPr>
                <a:grpSpLocks/>
              </p:cNvGrpSpPr>
              <p:nvPr/>
            </p:nvGrpSpPr>
            <p:grpSpPr bwMode="auto">
              <a:xfrm>
                <a:off x="3842" y="3090"/>
                <a:ext cx="293" cy="376"/>
                <a:chOff x="752" y="3163"/>
                <a:chExt cx="293" cy="376"/>
              </a:xfrm>
            </p:grpSpPr>
            <p:sp>
              <p:nvSpPr>
                <p:cNvPr id="20705" name="AutoShape 502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06" name="Text Box 503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Tl</a:t>
                  </a:r>
                </a:p>
              </p:txBody>
            </p:sp>
          </p:grpSp>
          <p:grpSp>
            <p:nvGrpSpPr>
              <p:cNvPr id="20543" name="Group 504"/>
              <p:cNvGrpSpPr>
                <a:grpSpLocks/>
              </p:cNvGrpSpPr>
              <p:nvPr/>
            </p:nvGrpSpPr>
            <p:grpSpPr bwMode="auto">
              <a:xfrm>
                <a:off x="4149" y="3090"/>
                <a:ext cx="293" cy="376"/>
                <a:chOff x="752" y="3163"/>
                <a:chExt cx="293" cy="376"/>
              </a:xfrm>
            </p:grpSpPr>
            <p:sp>
              <p:nvSpPr>
                <p:cNvPr id="20703" name="AutoShape 505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04" name="Text Box 506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Pb</a:t>
                  </a:r>
                </a:p>
              </p:txBody>
            </p:sp>
          </p:grpSp>
          <p:grpSp>
            <p:nvGrpSpPr>
              <p:cNvPr id="20544" name="Group 507"/>
              <p:cNvGrpSpPr>
                <a:grpSpLocks/>
              </p:cNvGrpSpPr>
              <p:nvPr/>
            </p:nvGrpSpPr>
            <p:grpSpPr bwMode="auto">
              <a:xfrm>
                <a:off x="4456" y="3090"/>
                <a:ext cx="293" cy="376"/>
                <a:chOff x="752" y="3163"/>
                <a:chExt cx="293" cy="376"/>
              </a:xfrm>
            </p:grpSpPr>
            <p:sp>
              <p:nvSpPr>
                <p:cNvPr id="20701" name="AutoShape 508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02" name="Text Box 509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Bi</a:t>
                  </a:r>
                </a:p>
              </p:txBody>
            </p:sp>
          </p:grpSp>
          <p:grpSp>
            <p:nvGrpSpPr>
              <p:cNvPr id="20545" name="Group 510"/>
              <p:cNvGrpSpPr>
                <a:grpSpLocks/>
              </p:cNvGrpSpPr>
              <p:nvPr/>
            </p:nvGrpSpPr>
            <p:grpSpPr bwMode="auto">
              <a:xfrm>
                <a:off x="4763" y="3090"/>
                <a:ext cx="293" cy="376"/>
                <a:chOff x="752" y="3163"/>
                <a:chExt cx="293" cy="376"/>
              </a:xfrm>
            </p:grpSpPr>
            <p:sp>
              <p:nvSpPr>
                <p:cNvPr id="20699" name="AutoShape 511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00" name="Text Box 512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Po</a:t>
                  </a:r>
                </a:p>
              </p:txBody>
            </p:sp>
          </p:grpSp>
          <p:grpSp>
            <p:nvGrpSpPr>
              <p:cNvPr id="20546" name="Group 513"/>
              <p:cNvGrpSpPr>
                <a:grpSpLocks/>
              </p:cNvGrpSpPr>
              <p:nvPr/>
            </p:nvGrpSpPr>
            <p:grpSpPr bwMode="auto">
              <a:xfrm>
                <a:off x="5070" y="3090"/>
                <a:ext cx="293" cy="376"/>
                <a:chOff x="752" y="3163"/>
                <a:chExt cx="293" cy="376"/>
              </a:xfrm>
            </p:grpSpPr>
            <p:sp>
              <p:nvSpPr>
                <p:cNvPr id="20697" name="AutoShape 514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8" name="Text Box 515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At</a:t>
                  </a:r>
                </a:p>
              </p:txBody>
            </p:sp>
          </p:grpSp>
          <p:grpSp>
            <p:nvGrpSpPr>
              <p:cNvPr id="20547" name="Group 516"/>
              <p:cNvGrpSpPr>
                <a:grpSpLocks/>
              </p:cNvGrpSpPr>
              <p:nvPr/>
            </p:nvGrpSpPr>
            <p:grpSpPr bwMode="auto">
              <a:xfrm>
                <a:off x="465" y="2694"/>
                <a:ext cx="293" cy="376"/>
                <a:chOff x="752" y="3163"/>
                <a:chExt cx="293" cy="376"/>
              </a:xfrm>
            </p:grpSpPr>
            <p:sp>
              <p:nvSpPr>
                <p:cNvPr id="20695" name="AutoShape 517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6" name="Text Box 518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Sr</a:t>
                  </a:r>
                </a:p>
              </p:txBody>
            </p:sp>
          </p:grpSp>
          <p:grpSp>
            <p:nvGrpSpPr>
              <p:cNvPr id="20548" name="Group 519"/>
              <p:cNvGrpSpPr>
                <a:grpSpLocks/>
              </p:cNvGrpSpPr>
              <p:nvPr/>
            </p:nvGrpSpPr>
            <p:grpSpPr bwMode="auto">
              <a:xfrm>
                <a:off x="772" y="2694"/>
                <a:ext cx="293" cy="376"/>
                <a:chOff x="752" y="3163"/>
                <a:chExt cx="293" cy="376"/>
              </a:xfrm>
            </p:grpSpPr>
            <p:sp>
              <p:nvSpPr>
                <p:cNvPr id="20693" name="AutoShape 520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4" name="Text Box 521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Y</a:t>
                  </a:r>
                </a:p>
              </p:txBody>
            </p:sp>
          </p:grpSp>
          <p:grpSp>
            <p:nvGrpSpPr>
              <p:cNvPr id="20549" name="Group 522"/>
              <p:cNvGrpSpPr>
                <a:grpSpLocks/>
              </p:cNvGrpSpPr>
              <p:nvPr/>
            </p:nvGrpSpPr>
            <p:grpSpPr bwMode="auto">
              <a:xfrm>
                <a:off x="1079" y="2694"/>
                <a:ext cx="293" cy="376"/>
                <a:chOff x="752" y="3163"/>
                <a:chExt cx="293" cy="376"/>
              </a:xfrm>
            </p:grpSpPr>
            <p:sp>
              <p:nvSpPr>
                <p:cNvPr id="20691" name="AutoShape 523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2" name="Text Box 524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Zr</a:t>
                  </a:r>
                </a:p>
              </p:txBody>
            </p:sp>
          </p:grpSp>
          <p:grpSp>
            <p:nvGrpSpPr>
              <p:cNvPr id="20550" name="Group 525"/>
              <p:cNvGrpSpPr>
                <a:grpSpLocks/>
              </p:cNvGrpSpPr>
              <p:nvPr/>
            </p:nvGrpSpPr>
            <p:grpSpPr bwMode="auto">
              <a:xfrm>
                <a:off x="1386" y="2694"/>
                <a:ext cx="293" cy="376"/>
                <a:chOff x="752" y="3163"/>
                <a:chExt cx="293" cy="376"/>
              </a:xfrm>
            </p:grpSpPr>
            <p:sp>
              <p:nvSpPr>
                <p:cNvPr id="20689" name="AutoShape 526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0" name="Text Box 527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Nb</a:t>
                  </a:r>
                </a:p>
              </p:txBody>
            </p:sp>
          </p:grpSp>
          <p:grpSp>
            <p:nvGrpSpPr>
              <p:cNvPr id="20551" name="Group 528"/>
              <p:cNvGrpSpPr>
                <a:grpSpLocks/>
              </p:cNvGrpSpPr>
              <p:nvPr/>
            </p:nvGrpSpPr>
            <p:grpSpPr bwMode="auto">
              <a:xfrm>
                <a:off x="1693" y="2694"/>
                <a:ext cx="293" cy="376"/>
                <a:chOff x="752" y="3163"/>
                <a:chExt cx="293" cy="376"/>
              </a:xfrm>
            </p:grpSpPr>
            <p:sp>
              <p:nvSpPr>
                <p:cNvPr id="20687" name="AutoShape 529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8" name="Text Box 530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Mo</a:t>
                  </a:r>
                </a:p>
              </p:txBody>
            </p:sp>
          </p:grpSp>
          <p:grpSp>
            <p:nvGrpSpPr>
              <p:cNvPr id="20552" name="Group 531"/>
              <p:cNvGrpSpPr>
                <a:grpSpLocks/>
              </p:cNvGrpSpPr>
              <p:nvPr/>
            </p:nvGrpSpPr>
            <p:grpSpPr bwMode="auto">
              <a:xfrm>
                <a:off x="2000" y="2694"/>
                <a:ext cx="293" cy="376"/>
                <a:chOff x="752" y="3163"/>
                <a:chExt cx="293" cy="376"/>
              </a:xfrm>
            </p:grpSpPr>
            <p:sp>
              <p:nvSpPr>
                <p:cNvPr id="20685" name="AutoShape 532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6" name="Text Box 533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Tc</a:t>
                  </a:r>
                </a:p>
              </p:txBody>
            </p:sp>
          </p:grpSp>
          <p:grpSp>
            <p:nvGrpSpPr>
              <p:cNvPr id="20553" name="Group 534"/>
              <p:cNvGrpSpPr>
                <a:grpSpLocks/>
              </p:cNvGrpSpPr>
              <p:nvPr/>
            </p:nvGrpSpPr>
            <p:grpSpPr bwMode="auto">
              <a:xfrm>
                <a:off x="2307" y="2694"/>
                <a:ext cx="293" cy="376"/>
                <a:chOff x="752" y="3163"/>
                <a:chExt cx="293" cy="376"/>
              </a:xfrm>
            </p:grpSpPr>
            <p:sp>
              <p:nvSpPr>
                <p:cNvPr id="20683" name="AutoShape 535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4" name="Text Box 536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Ru</a:t>
                  </a:r>
                </a:p>
              </p:txBody>
            </p:sp>
          </p:grpSp>
          <p:grpSp>
            <p:nvGrpSpPr>
              <p:cNvPr id="20554" name="Group 537"/>
              <p:cNvGrpSpPr>
                <a:grpSpLocks/>
              </p:cNvGrpSpPr>
              <p:nvPr/>
            </p:nvGrpSpPr>
            <p:grpSpPr bwMode="auto">
              <a:xfrm>
                <a:off x="2614" y="2694"/>
                <a:ext cx="293" cy="376"/>
                <a:chOff x="752" y="3163"/>
                <a:chExt cx="293" cy="376"/>
              </a:xfrm>
            </p:grpSpPr>
            <p:sp>
              <p:nvSpPr>
                <p:cNvPr id="20681" name="AutoShape 538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2" name="Text Box 539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Rh</a:t>
                  </a:r>
                </a:p>
              </p:txBody>
            </p:sp>
          </p:grpSp>
          <p:grpSp>
            <p:nvGrpSpPr>
              <p:cNvPr id="20555" name="Group 540"/>
              <p:cNvGrpSpPr>
                <a:grpSpLocks/>
              </p:cNvGrpSpPr>
              <p:nvPr/>
            </p:nvGrpSpPr>
            <p:grpSpPr bwMode="auto">
              <a:xfrm>
                <a:off x="2921" y="2694"/>
                <a:ext cx="293" cy="376"/>
                <a:chOff x="752" y="3163"/>
                <a:chExt cx="293" cy="376"/>
              </a:xfrm>
            </p:grpSpPr>
            <p:sp>
              <p:nvSpPr>
                <p:cNvPr id="20679" name="AutoShape 541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0" name="Text Box 542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Pd</a:t>
                  </a:r>
                </a:p>
              </p:txBody>
            </p:sp>
          </p:grpSp>
          <p:grpSp>
            <p:nvGrpSpPr>
              <p:cNvPr id="20556" name="Group 543"/>
              <p:cNvGrpSpPr>
                <a:grpSpLocks/>
              </p:cNvGrpSpPr>
              <p:nvPr/>
            </p:nvGrpSpPr>
            <p:grpSpPr bwMode="auto">
              <a:xfrm>
                <a:off x="3228" y="2694"/>
                <a:ext cx="293" cy="376"/>
                <a:chOff x="752" y="3163"/>
                <a:chExt cx="293" cy="376"/>
              </a:xfrm>
            </p:grpSpPr>
            <p:sp>
              <p:nvSpPr>
                <p:cNvPr id="20677" name="AutoShape 544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78" name="Text Box 545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Ag</a:t>
                  </a:r>
                </a:p>
              </p:txBody>
            </p:sp>
          </p:grpSp>
          <p:grpSp>
            <p:nvGrpSpPr>
              <p:cNvPr id="20557" name="Group 546"/>
              <p:cNvGrpSpPr>
                <a:grpSpLocks/>
              </p:cNvGrpSpPr>
              <p:nvPr/>
            </p:nvGrpSpPr>
            <p:grpSpPr bwMode="auto">
              <a:xfrm>
                <a:off x="3535" y="2694"/>
                <a:ext cx="293" cy="376"/>
                <a:chOff x="752" y="3163"/>
                <a:chExt cx="293" cy="376"/>
              </a:xfrm>
            </p:grpSpPr>
            <p:sp>
              <p:nvSpPr>
                <p:cNvPr id="20675" name="AutoShape 547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76" name="Text Box 548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Cd</a:t>
                  </a:r>
                </a:p>
              </p:txBody>
            </p:sp>
          </p:grpSp>
          <p:grpSp>
            <p:nvGrpSpPr>
              <p:cNvPr id="20558" name="Group 549"/>
              <p:cNvGrpSpPr>
                <a:grpSpLocks/>
              </p:cNvGrpSpPr>
              <p:nvPr/>
            </p:nvGrpSpPr>
            <p:grpSpPr bwMode="auto">
              <a:xfrm>
                <a:off x="3842" y="2694"/>
                <a:ext cx="293" cy="376"/>
                <a:chOff x="752" y="3163"/>
                <a:chExt cx="293" cy="376"/>
              </a:xfrm>
            </p:grpSpPr>
            <p:sp>
              <p:nvSpPr>
                <p:cNvPr id="20673" name="AutoShape 550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74" name="Text Box 551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In</a:t>
                  </a:r>
                </a:p>
              </p:txBody>
            </p:sp>
          </p:grpSp>
          <p:grpSp>
            <p:nvGrpSpPr>
              <p:cNvPr id="20559" name="Group 552"/>
              <p:cNvGrpSpPr>
                <a:grpSpLocks/>
              </p:cNvGrpSpPr>
              <p:nvPr/>
            </p:nvGrpSpPr>
            <p:grpSpPr bwMode="auto">
              <a:xfrm>
                <a:off x="4149" y="2694"/>
                <a:ext cx="293" cy="376"/>
                <a:chOff x="752" y="3163"/>
                <a:chExt cx="293" cy="376"/>
              </a:xfrm>
            </p:grpSpPr>
            <p:sp>
              <p:nvSpPr>
                <p:cNvPr id="20671" name="AutoShape 553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72" name="Text Box 554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Sn</a:t>
                  </a:r>
                </a:p>
              </p:txBody>
            </p:sp>
          </p:grpSp>
          <p:grpSp>
            <p:nvGrpSpPr>
              <p:cNvPr id="20560" name="Group 555"/>
              <p:cNvGrpSpPr>
                <a:grpSpLocks/>
              </p:cNvGrpSpPr>
              <p:nvPr/>
            </p:nvGrpSpPr>
            <p:grpSpPr bwMode="auto">
              <a:xfrm>
                <a:off x="4456" y="2694"/>
                <a:ext cx="293" cy="376"/>
                <a:chOff x="752" y="3163"/>
                <a:chExt cx="293" cy="376"/>
              </a:xfrm>
            </p:grpSpPr>
            <p:sp>
              <p:nvSpPr>
                <p:cNvPr id="20669" name="AutoShape 556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70" name="Text Box 557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Sb</a:t>
                  </a:r>
                </a:p>
              </p:txBody>
            </p:sp>
          </p:grpSp>
          <p:grpSp>
            <p:nvGrpSpPr>
              <p:cNvPr id="20561" name="Group 558"/>
              <p:cNvGrpSpPr>
                <a:grpSpLocks/>
              </p:cNvGrpSpPr>
              <p:nvPr/>
            </p:nvGrpSpPr>
            <p:grpSpPr bwMode="auto">
              <a:xfrm>
                <a:off x="4763" y="2694"/>
                <a:ext cx="293" cy="376"/>
                <a:chOff x="752" y="3163"/>
                <a:chExt cx="293" cy="376"/>
              </a:xfrm>
            </p:grpSpPr>
            <p:sp>
              <p:nvSpPr>
                <p:cNvPr id="20667" name="AutoShape 559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8" name="Text Box 560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Te</a:t>
                  </a:r>
                </a:p>
              </p:txBody>
            </p:sp>
          </p:grpSp>
          <p:grpSp>
            <p:nvGrpSpPr>
              <p:cNvPr id="20562" name="Group 561"/>
              <p:cNvGrpSpPr>
                <a:grpSpLocks/>
              </p:cNvGrpSpPr>
              <p:nvPr/>
            </p:nvGrpSpPr>
            <p:grpSpPr bwMode="auto">
              <a:xfrm>
                <a:off x="5070" y="2694"/>
                <a:ext cx="293" cy="376"/>
                <a:chOff x="752" y="3163"/>
                <a:chExt cx="293" cy="376"/>
              </a:xfrm>
            </p:grpSpPr>
            <p:sp>
              <p:nvSpPr>
                <p:cNvPr id="20665" name="AutoShape 562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6" name="Text Box 563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I</a:t>
                  </a:r>
                </a:p>
              </p:txBody>
            </p:sp>
          </p:grpSp>
          <p:grpSp>
            <p:nvGrpSpPr>
              <p:cNvPr id="20563" name="Group 564"/>
              <p:cNvGrpSpPr>
                <a:grpSpLocks/>
              </p:cNvGrpSpPr>
              <p:nvPr/>
            </p:nvGrpSpPr>
            <p:grpSpPr bwMode="auto">
              <a:xfrm>
                <a:off x="465" y="2298"/>
                <a:ext cx="293" cy="376"/>
                <a:chOff x="752" y="3163"/>
                <a:chExt cx="293" cy="376"/>
              </a:xfrm>
            </p:grpSpPr>
            <p:sp>
              <p:nvSpPr>
                <p:cNvPr id="20663" name="AutoShape 565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4" name="Text Box 566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Ca</a:t>
                  </a:r>
                </a:p>
              </p:txBody>
            </p:sp>
          </p:grpSp>
          <p:grpSp>
            <p:nvGrpSpPr>
              <p:cNvPr id="20564" name="Group 567"/>
              <p:cNvGrpSpPr>
                <a:grpSpLocks/>
              </p:cNvGrpSpPr>
              <p:nvPr/>
            </p:nvGrpSpPr>
            <p:grpSpPr bwMode="auto">
              <a:xfrm>
                <a:off x="772" y="2298"/>
                <a:ext cx="293" cy="376"/>
                <a:chOff x="752" y="3163"/>
                <a:chExt cx="293" cy="376"/>
              </a:xfrm>
            </p:grpSpPr>
            <p:sp>
              <p:nvSpPr>
                <p:cNvPr id="20661" name="AutoShape 568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2" name="Text Box 569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Sc</a:t>
                  </a:r>
                </a:p>
              </p:txBody>
            </p:sp>
          </p:grpSp>
          <p:grpSp>
            <p:nvGrpSpPr>
              <p:cNvPr id="20565" name="Group 570"/>
              <p:cNvGrpSpPr>
                <a:grpSpLocks/>
              </p:cNvGrpSpPr>
              <p:nvPr/>
            </p:nvGrpSpPr>
            <p:grpSpPr bwMode="auto">
              <a:xfrm>
                <a:off x="1079" y="2298"/>
                <a:ext cx="293" cy="376"/>
                <a:chOff x="752" y="3163"/>
                <a:chExt cx="293" cy="376"/>
              </a:xfrm>
            </p:grpSpPr>
            <p:sp>
              <p:nvSpPr>
                <p:cNvPr id="20659" name="AutoShape 571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0" name="Text Box 572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Ti</a:t>
                  </a:r>
                </a:p>
              </p:txBody>
            </p:sp>
          </p:grpSp>
          <p:grpSp>
            <p:nvGrpSpPr>
              <p:cNvPr id="20566" name="Group 573"/>
              <p:cNvGrpSpPr>
                <a:grpSpLocks/>
              </p:cNvGrpSpPr>
              <p:nvPr/>
            </p:nvGrpSpPr>
            <p:grpSpPr bwMode="auto">
              <a:xfrm>
                <a:off x="1386" y="2298"/>
                <a:ext cx="293" cy="376"/>
                <a:chOff x="752" y="3163"/>
                <a:chExt cx="293" cy="376"/>
              </a:xfrm>
            </p:grpSpPr>
            <p:sp>
              <p:nvSpPr>
                <p:cNvPr id="20657" name="AutoShape 574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58" name="Text Box 575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V</a:t>
                  </a:r>
                </a:p>
              </p:txBody>
            </p:sp>
          </p:grpSp>
          <p:grpSp>
            <p:nvGrpSpPr>
              <p:cNvPr id="20567" name="Group 576"/>
              <p:cNvGrpSpPr>
                <a:grpSpLocks/>
              </p:cNvGrpSpPr>
              <p:nvPr/>
            </p:nvGrpSpPr>
            <p:grpSpPr bwMode="auto">
              <a:xfrm>
                <a:off x="1693" y="2298"/>
                <a:ext cx="293" cy="376"/>
                <a:chOff x="752" y="3163"/>
                <a:chExt cx="293" cy="376"/>
              </a:xfrm>
            </p:grpSpPr>
            <p:sp>
              <p:nvSpPr>
                <p:cNvPr id="20655" name="AutoShape 577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56" name="Text Box 578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Cr</a:t>
                  </a:r>
                </a:p>
              </p:txBody>
            </p:sp>
          </p:grpSp>
          <p:grpSp>
            <p:nvGrpSpPr>
              <p:cNvPr id="20568" name="Group 579"/>
              <p:cNvGrpSpPr>
                <a:grpSpLocks/>
              </p:cNvGrpSpPr>
              <p:nvPr/>
            </p:nvGrpSpPr>
            <p:grpSpPr bwMode="auto">
              <a:xfrm>
                <a:off x="2000" y="2298"/>
                <a:ext cx="293" cy="376"/>
                <a:chOff x="752" y="3163"/>
                <a:chExt cx="293" cy="376"/>
              </a:xfrm>
            </p:grpSpPr>
            <p:sp>
              <p:nvSpPr>
                <p:cNvPr id="20653" name="AutoShape 580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54" name="Text Box 581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Mn</a:t>
                  </a:r>
                </a:p>
              </p:txBody>
            </p:sp>
          </p:grpSp>
          <p:grpSp>
            <p:nvGrpSpPr>
              <p:cNvPr id="20569" name="Group 582"/>
              <p:cNvGrpSpPr>
                <a:grpSpLocks/>
              </p:cNvGrpSpPr>
              <p:nvPr/>
            </p:nvGrpSpPr>
            <p:grpSpPr bwMode="auto">
              <a:xfrm>
                <a:off x="2307" y="2298"/>
                <a:ext cx="293" cy="376"/>
                <a:chOff x="752" y="3163"/>
                <a:chExt cx="293" cy="376"/>
              </a:xfrm>
            </p:grpSpPr>
            <p:sp>
              <p:nvSpPr>
                <p:cNvPr id="20651" name="AutoShape 583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52" name="Text Box 584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Fe</a:t>
                  </a:r>
                </a:p>
              </p:txBody>
            </p:sp>
          </p:grpSp>
          <p:grpSp>
            <p:nvGrpSpPr>
              <p:cNvPr id="20570" name="Group 585"/>
              <p:cNvGrpSpPr>
                <a:grpSpLocks/>
              </p:cNvGrpSpPr>
              <p:nvPr/>
            </p:nvGrpSpPr>
            <p:grpSpPr bwMode="auto">
              <a:xfrm>
                <a:off x="2614" y="2298"/>
                <a:ext cx="293" cy="376"/>
                <a:chOff x="752" y="3163"/>
                <a:chExt cx="293" cy="376"/>
              </a:xfrm>
            </p:grpSpPr>
            <p:sp>
              <p:nvSpPr>
                <p:cNvPr id="20649" name="AutoShape 586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50" name="Text Box 587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Co</a:t>
                  </a:r>
                </a:p>
              </p:txBody>
            </p:sp>
          </p:grpSp>
          <p:grpSp>
            <p:nvGrpSpPr>
              <p:cNvPr id="20571" name="Group 588"/>
              <p:cNvGrpSpPr>
                <a:grpSpLocks/>
              </p:cNvGrpSpPr>
              <p:nvPr/>
            </p:nvGrpSpPr>
            <p:grpSpPr bwMode="auto">
              <a:xfrm>
                <a:off x="2921" y="2298"/>
                <a:ext cx="293" cy="376"/>
                <a:chOff x="752" y="3163"/>
                <a:chExt cx="293" cy="376"/>
              </a:xfrm>
            </p:grpSpPr>
            <p:sp>
              <p:nvSpPr>
                <p:cNvPr id="20647" name="AutoShape 589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8" name="Text Box 590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Ni</a:t>
                  </a:r>
                </a:p>
              </p:txBody>
            </p:sp>
          </p:grpSp>
          <p:grpSp>
            <p:nvGrpSpPr>
              <p:cNvPr id="20572" name="Group 591"/>
              <p:cNvGrpSpPr>
                <a:grpSpLocks/>
              </p:cNvGrpSpPr>
              <p:nvPr/>
            </p:nvGrpSpPr>
            <p:grpSpPr bwMode="auto">
              <a:xfrm>
                <a:off x="3228" y="2298"/>
                <a:ext cx="293" cy="376"/>
                <a:chOff x="752" y="3163"/>
                <a:chExt cx="293" cy="376"/>
              </a:xfrm>
            </p:grpSpPr>
            <p:sp>
              <p:nvSpPr>
                <p:cNvPr id="20645" name="AutoShape 592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6" name="Text Box 593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Cu</a:t>
                  </a:r>
                </a:p>
              </p:txBody>
            </p:sp>
          </p:grpSp>
          <p:grpSp>
            <p:nvGrpSpPr>
              <p:cNvPr id="20573" name="Group 594"/>
              <p:cNvGrpSpPr>
                <a:grpSpLocks/>
              </p:cNvGrpSpPr>
              <p:nvPr/>
            </p:nvGrpSpPr>
            <p:grpSpPr bwMode="auto">
              <a:xfrm>
                <a:off x="3535" y="2298"/>
                <a:ext cx="293" cy="376"/>
                <a:chOff x="752" y="3163"/>
                <a:chExt cx="293" cy="376"/>
              </a:xfrm>
            </p:grpSpPr>
            <p:sp>
              <p:nvSpPr>
                <p:cNvPr id="20643" name="AutoShape 595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4" name="Text Box 596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Zn</a:t>
                  </a:r>
                </a:p>
              </p:txBody>
            </p:sp>
          </p:grpSp>
          <p:grpSp>
            <p:nvGrpSpPr>
              <p:cNvPr id="20574" name="Group 597"/>
              <p:cNvGrpSpPr>
                <a:grpSpLocks/>
              </p:cNvGrpSpPr>
              <p:nvPr/>
            </p:nvGrpSpPr>
            <p:grpSpPr bwMode="auto">
              <a:xfrm>
                <a:off x="3842" y="2298"/>
                <a:ext cx="293" cy="376"/>
                <a:chOff x="752" y="3163"/>
                <a:chExt cx="293" cy="376"/>
              </a:xfrm>
            </p:grpSpPr>
            <p:sp>
              <p:nvSpPr>
                <p:cNvPr id="20641" name="AutoShape 598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2" name="Text Box 599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Ga</a:t>
                  </a:r>
                </a:p>
              </p:txBody>
            </p:sp>
          </p:grpSp>
          <p:grpSp>
            <p:nvGrpSpPr>
              <p:cNvPr id="20575" name="Group 600"/>
              <p:cNvGrpSpPr>
                <a:grpSpLocks/>
              </p:cNvGrpSpPr>
              <p:nvPr/>
            </p:nvGrpSpPr>
            <p:grpSpPr bwMode="auto">
              <a:xfrm>
                <a:off x="4149" y="2298"/>
                <a:ext cx="293" cy="376"/>
                <a:chOff x="752" y="3163"/>
                <a:chExt cx="293" cy="376"/>
              </a:xfrm>
            </p:grpSpPr>
            <p:sp>
              <p:nvSpPr>
                <p:cNvPr id="20639" name="AutoShape 601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0" name="Text Box 602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Ge</a:t>
                  </a:r>
                </a:p>
              </p:txBody>
            </p:sp>
          </p:grpSp>
          <p:grpSp>
            <p:nvGrpSpPr>
              <p:cNvPr id="20576" name="Group 603"/>
              <p:cNvGrpSpPr>
                <a:grpSpLocks/>
              </p:cNvGrpSpPr>
              <p:nvPr/>
            </p:nvGrpSpPr>
            <p:grpSpPr bwMode="auto">
              <a:xfrm>
                <a:off x="4456" y="2298"/>
                <a:ext cx="293" cy="376"/>
                <a:chOff x="752" y="3163"/>
                <a:chExt cx="293" cy="376"/>
              </a:xfrm>
            </p:grpSpPr>
            <p:sp>
              <p:nvSpPr>
                <p:cNvPr id="20637" name="AutoShape 604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38" name="Text Box 605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As</a:t>
                  </a:r>
                </a:p>
              </p:txBody>
            </p:sp>
          </p:grpSp>
          <p:grpSp>
            <p:nvGrpSpPr>
              <p:cNvPr id="20577" name="Group 606"/>
              <p:cNvGrpSpPr>
                <a:grpSpLocks/>
              </p:cNvGrpSpPr>
              <p:nvPr/>
            </p:nvGrpSpPr>
            <p:grpSpPr bwMode="auto">
              <a:xfrm>
                <a:off x="4763" y="2298"/>
                <a:ext cx="293" cy="376"/>
                <a:chOff x="752" y="3163"/>
                <a:chExt cx="293" cy="376"/>
              </a:xfrm>
            </p:grpSpPr>
            <p:sp>
              <p:nvSpPr>
                <p:cNvPr id="20635" name="AutoShape 607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36" name="Text Box 608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Se</a:t>
                  </a:r>
                </a:p>
              </p:txBody>
            </p:sp>
          </p:grpSp>
          <p:grpSp>
            <p:nvGrpSpPr>
              <p:cNvPr id="20578" name="Group 609"/>
              <p:cNvGrpSpPr>
                <a:grpSpLocks/>
              </p:cNvGrpSpPr>
              <p:nvPr/>
            </p:nvGrpSpPr>
            <p:grpSpPr bwMode="auto">
              <a:xfrm>
                <a:off x="5070" y="2298"/>
                <a:ext cx="293" cy="376"/>
                <a:chOff x="752" y="3163"/>
                <a:chExt cx="293" cy="376"/>
              </a:xfrm>
            </p:grpSpPr>
            <p:sp>
              <p:nvSpPr>
                <p:cNvPr id="20633" name="AutoShape 610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34" name="Text Box 611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Br</a:t>
                  </a:r>
                </a:p>
              </p:txBody>
            </p:sp>
          </p:grpSp>
          <p:grpSp>
            <p:nvGrpSpPr>
              <p:cNvPr id="20579" name="Group 612"/>
              <p:cNvGrpSpPr>
                <a:grpSpLocks/>
              </p:cNvGrpSpPr>
              <p:nvPr/>
            </p:nvGrpSpPr>
            <p:grpSpPr bwMode="auto">
              <a:xfrm>
                <a:off x="465" y="1904"/>
                <a:ext cx="293" cy="376"/>
                <a:chOff x="752" y="3163"/>
                <a:chExt cx="293" cy="376"/>
              </a:xfrm>
            </p:grpSpPr>
            <p:sp>
              <p:nvSpPr>
                <p:cNvPr id="20631" name="AutoShape 613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32" name="Text Box 614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Mg</a:t>
                  </a:r>
                </a:p>
              </p:txBody>
            </p:sp>
          </p:grpSp>
          <p:grpSp>
            <p:nvGrpSpPr>
              <p:cNvPr id="20580" name="Group 615"/>
              <p:cNvGrpSpPr>
                <a:grpSpLocks/>
              </p:cNvGrpSpPr>
              <p:nvPr/>
            </p:nvGrpSpPr>
            <p:grpSpPr bwMode="auto">
              <a:xfrm>
                <a:off x="3842" y="1904"/>
                <a:ext cx="293" cy="376"/>
                <a:chOff x="752" y="3163"/>
                <a:chExt cx="293" cy="376"/>
              </a:xfrm>
            </p:grpSpPr>
            <p:sp>
              <p:nvSpPr>
                <p:cNvPr id="20629" name="AutoShape 616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30" name="Text Box 617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Al</a:t>
                  </a:r>
                </a:p>
              </p:txBody>
            </p:sp>
          </p:grpSp>
          <p:grpSp>
            <p:nvGrpSpPr>
              <p:cNvPr id="20581" name="Group 618"/>
              <p:cNvGrpSpPr>
                <a:grpSpLocks/>
              </p:cNvGrpSpPr>
              <p:nvPr/>
            </p:nvGrpSpPr>
            <p:grpSpPr bwMode="auto">
              <a:xfrm>
                <a:off x="4149" y="1904"/>
                <a:ext cx="293" cy="376"/>
                <a:chOff x="752" y="3163"/>
                <a:chExt cx="293" cy="376"/>
              </a:xfrm>
            </p:grpSpPr>
            <p:sp>
              <p:nvSpPr>
                <p:cNvPr id="20627" name="AutoShape 619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28" name="Text Box 620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Si</a:t>
                  </a:r>
                </a:p>
              </p:txBody>
            </p:sp>
          </p:grpSp>
          <p:grpSp>
            <p:nvGrpSpPr>
              <p:cNvPr id="20582" name="Group 621"/>
              <p:cNvGrpSpPr>
                <a:grpSpLocks/>
              </p:cNvGrpSpPr>
              <p:nvPr/>
            </p:nvGrpSpPr>
            <p:grpSpPr bwMode="auto">
              <a:xfrm>
                <a:off x="4456" y="1904"/>
                <a:ext cx="293" cy="376"/>
                <a:chOff x="752" y="3163"/>
                <a:chExt cx="293" cy="376"/>
              </a:xfrm>
            </p:grpSpPr>
            <p:sp>
              <p:nvSpPr>
                <p:cNvPr id="20625" name="AutoShape 622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26" name="Text Box 623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P</a:t>
                  </a:r>
                </a:p>
              </p:txBody>
            </p:sp>
          </p:grpSp>
          <p:grpSp>
            <p:nvGrpSpPr>
              <p:cNvPr id="20583" name="Group 624"/>
              <p:cNvGrpSpPr>
                <a:grpSpLocks/>
              </p:cNvGrpSpPr>
              <p:nvPr/>
            </p:nvGrpSpPr>
            <p:grpSpPr bwMode="auto">
              <a:xfrm>
                <a:off x="4763" y="1904"/>
                <a:ext cx="293" cy="376"/>
                <a:chOff x="752" y="3163"/>
                <a:chExt cx="293" cy="376"/>
              </a:xfrm>
            </p:grpSpPr>
            <p:sp>
              <p:nvSpPr>
                <p:cNvPr id="20623" name="AutoShape 625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24" name="Text Box 626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S</a:t>
                  </a:r>
                </a:p>
              </p:txBody>
            </p:sp>
          </p:grpSp>
          <p:grpSp>
            <p:nvGrpSpPr>
              <p:cNvPr id="20584" name="Group 627"/>
              <p:cNvGrpSpPr>
                <a:grpSpLocks/>
              </p:cNvGrpSpPr>
              <p:nvPr/>
            </p:nvGrpSpPr>
            <p:grpSpPr bwMode="auto">
              <a:xfrm>
                <a:off x="5070" y="1904"/>
                <a:ext cx="293" cy="376"/>
                <a:chOff x="752" y="3163"/>
                <a:chExt cx="293" cy="376"/>
              </a:xfrm>
            </p:grpSpPr>
            <p:sp>
              <p:nvSpPr>
                <p:cNvPr id="20621" name="AutoShape 628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22" name="Text Box 629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Cl</a:t>
                  </a:r>
                </a:p>
              </p:txBody>
            </p:sp>
          </p:grpSp>
          <p:grpSp>
            <p:nvGrpSpPr>
              <p:cNvPr id="20585" name="Group 630"/>
              <p:cNvGrpSpPr>
                <a:grpSpLocks/>
              </p:cNvGrpSpPr>
              <p:nvPr/>
            </p:nvGrpSpPr>
            <p:grpSpPr bwMode="auto">
              <a:xfrm>
                <a:off x="465" y="1512"/>
                <a:ext cx="293" cy="376"/>
                <a:chOff x="752" y="3163"/>
                <a:chExt cx="293" cy="376"/>
              </a:xfrm>
            </p:grpSpPr>
            <p:sp>
              <p:nvSpPr>
                <p:cNvPr id="20619" name="AutoShape 631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20" name="Text Box 632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Be</a:t>
                  </a:r>
                </a:p>
              </p:txBody>
            </p:sp>
          </p:grpSp>
          <p:grpSp>
            <p:nvGrpSpPr>
              <p:cNvPr id="20586" name="Group 633"/>
              <p:cNvGrpSpPr>
                <a:grpSpLocks/>
              </p:cNvGrpSpPr>
              <p:nvPr/>
            </p:nvGrpSpPr>
            <p:grpSpPr bwMode="auto">
              <a:xfrm>
                <a:off x="3842" y="1512"/>
                <a:ext cx="293" cy="376"/>
                <a:chOff x="752" y="3163"/>
                <a:chExt cx="293" cy="376"/>
              </a:xfrm>
            </p:grpSpPr>
            <p:sp>
              <p:nvSpPr>
                <p:cNvPr id="20617" name="AutoShape 634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18" name="Text Box 635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20587" name="Group 636"/>
              <p:cNvGrpSpPr>
                <a:grpSpLocks/>
              </p:cNvGrpSpPr>
              <p:nvPr/>
            </p:nvGrpSpPr>
            <p:grpSpPr bwMode="auto">
              <a:xfrm>
                <a:off x="4149" y="1512"/>
                <a:ext cx="293" cy="376"/>
                <a:chOff x="752" y="3163"/>
                <a:chExt cx="293" cy="376"/>
              </a:xfrm>
            </p:grpSpPr>
            <p:sp>
              <p:nvSpPr>
                <p:cNvPr id="20615" name="AutoShape 637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16" name="Text Box 638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20588" name="Group 639"/>
              <p:cNvGrpSpPr>
                <a:grpSpLocks/>
              </p:cNvGrpSpPr>
              <p:nvPr/>
            </p:nvGrpSpPr>
            <p:grpSpPr bwMode="auto">
              <a:xfrm>
                <a:off x="4456" y="1512"/>
                <a:ext cx="293" cy="376"/>
                <a:chOff x="752" y="3163"/>
                <a:chExt cx="293" cy="376"/>
              </a:xfrm>
            </p:grpSpPr>
            <p:sp>
              <p:nvSpPr>
                <p:cNvPr id="20613" name="AutoShape 640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14" name="Text Box 641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N</a:t>
                  </a:r>
                </a:p>
              </p:txBody>
            </p:sp>
          </p:grpSp>
          <p:grpSp>
            <p:nvGrpSpPr>
              <p:cNvPr id="20589" name="Group 642"/>
              <p:cNvGrpSpPr>
                <a:grpSpLocks/>
              </p:cNvGrpSpPr>
              <p:nvPr/>
            </p:nvGrpSpPr>
            <p:grpSpPr bwMode="auto">
              <a:xfrm>
                <a:off x="4763" y="1512"/>
                <a:ext cx="293" cy="376"/>
                <a:chOff x="752" y="3163"/>
                <a:chExt cx="293" cy="376"/>
              </a:xfrm>
            </p:grpSpPr>
            <p:sp>
              <p:nvSpPr>
                <p:cNvPr id="20611" name="AutoShape 643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12" name="Text Box 644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O</a:t>
                  </a:r>
                </a:p>
              </p:txBody>
            </p:sp>
          </p:grpSp>
          <p:grpSp>
            <p:nvGrpSpPr>
              <p:cNvPr id="20590" name="Group 645"/>
              <p:cNvGrpSpPr>
                <a:grpSpLocks/>
              </p:cNvGrpSpPr>
              <p:nvPr/>
            </p:nvGrpSpPr>
            <p:grpSpPr bwMode="auto">
              <a:xfrm>
                <a:off x="5070" y="1512"/>
                <a:ext cx="293" cy="376"/>
                <a:chOff x="752" y="3163"/>
                <a:chExt cx="293" cy="376"/>
              </a:xfrm>
            </p:grpSpPr>
            <p:sp>
              <p:nvSpPr>
                <p:cNvPr id="20609" name="AutoShape 646"/>
                <p:cNvSpPr>
                  <a:spLocks noChangeArrowheads="1"/>
                </p:cNvSpPr>
                <p:nvPr/>
              </p:nvSpPr>
              <p:spPr bwMode="auto">
                <a:xfrm>
                  <a:off x="753" y="3163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10" name="Text Box 647"/>
                <p:cNvSpPr txBox="1">
                  <a:spLocks noChangeArrowheads="1"/>
                </p:cNvSpPr>
                <p:nvPr/>
              </p:nvSpPr>
              <p:spPr bwMode="auto">
                <a:xfrm>
                  <a:off x="752" y="3236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10066"/>
                      </a:solidFill>
                    </a:rPr>
                    <a:t>F</a:t>
                  </a:r>
                </a:p>
              </p:txBody>
            </p:sp>
          </p:grpSp>
          <p:grpSp>
            <p:nvGrpSpPr>
              <p:cNvPr id="20591" name="Group 648"/>
              <p:cNvGrpSpPr>
                <a:grpSpLocks/>
              </p:cNvGrpSpPr>
              <p:nvPr/>
            </p:nvGrpSpPr>
            <p:grpSpPr bwMode="auto">
              <a:xfrm>
                <a:off x="158" y="3090"/>
                <a:ext cx="293" cy="376"/>
                <a:chOff x="5378" y="3090"/>
                <a:chExt cx="293" cy="376"/>
              </a:xfrm>
            </p:grpSpPr>
            <p:sp>
              <p:nvSpPr>
                <p:cNvPr id="20607" name="AutoShape 649"/>
                <p:cNvSpPr>
                  <a:spLocks noChangeArrowheads="1"/>
                </p:cNvSpPr>
                <p:nvPr/>
              </p:nvSpPr>
              <p:spPr bwMode="auto">
                <a:xfrm>
                  <a:off x="5379" y="3090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08" name="Text Box 650"/>
                <p:cNvSpPr txBox="1">
                  <a:spLocks noChangeArrowheads="1"/>
                </p:cNvSpPr>
                <p:nvPr/>
              </p:nvSpPr>
              <p:spPr bwMode="auto">
                <a:xfrm>
                  <a:off x="5378" y="3163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00066"/>
                      </a:solidFill>
                    </a:rPr>
                    <a:t>Cs</a:t>
                  </a:r>
                </a:p>
              </p:txBody>
            </p:sp>
          </p:grpSp>
          <p:grpSp>
            <p:nvGrpSpPr>
              <p:cNvPr id="20592" name="Group 651"/>
              <p:cNvGrpSpPr>
                <a:grpSpLocks/>
              </p:cNvGrpSpPr>
              <p:nvPr/>
            </p:nvGrpSpPr>
            <p:grpSpPr bwMode="auto">
              <a:xfrm>
                <a:off x="158" y="2694"/>
                <a:ext cx="293" cy="376"/>
                <a:chOff x="5378" y="2694"/>
                <a:chExt cx="293" cy="376"/>
              </a:xfrm>
            </p:grpSpPr>
            <p:sp>
              <p:nvSpPr>
                <p:cNvPr id="20605" name="AutoShape 652"/>
                <p:cNvSpPr>
                  <a:spLocks noChangeArrowheads="1"/>
                </p:cNvSpPr>
                <p:nvPr/>
              </p:nvSpPr>
              <p:spPr bwMode="auto">
                <a:xfrm>
                  <a:off x="5379" y="2694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06" name="Text Box 653"/>
                <p:cNvSpPr txBox="1">
                  <a:spLocks noChangeArrowheads="1"/>
                </p:cNvSpPr>
                <p:nvPr/>
              </p:nvSpPr>
              <p:spPr bwMode="auto">
                <a:xfrm>
                  <a:off x="5378" y="2767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00066"/>
                      </a:solidFill>
                    </a:rPr>
                    <a:t>Rb</a:t>
                  </a:r>
                </a:p>
              </p:txBody>
            </p:sp>
          </p:grpSp>
          <p:grpSp>
            <p:nvGrpSpPr>
              <p:cNvPr id="20593" name="Group 654"/>
              <p:cNvGrpSpPr>
                <a:grpSpLocks/>
              </p:cNvGrpSpPr>
              <p:nvPr/>
            </p:nvGrpSpPr>
            <p:grpSpPr bwMode="auto">
              <a:xfrm>
                <a:off x="159" y="2298"/>
                <a:ext cx="293" cy="376"/>
                <a:chOff x="5378" y="2298"/>
                <a:chExt cx="293" cy="376"/>
              </a:xfrm>
            </p:grpSpPr>
            <p:sp>
              <p:nvSpPr>
                <p:cNvPr id="20603" name="AutoShape 655"/>
                <p:cNvSpPr>
                  <a:spLocks noChangeArrowheads="1"/>
                </p:cNvSpPr>
                <p:nvPr/>
              </p:nvSpPr>
              <p:spPr bwMode="auto">
                <a:xfrm>
                  <a:off x="5379" y="2298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04" name="Text Box 656"/>
                <p:cNvSpPr txBox="1">
                  <a:spLocks noChangeArrowheads="1"/>
                </p:cNvSpPr>
                <p:nvPr/>
              </p:nvSpPr>
              <p:spPr bwMode="auto">
                <a:xfrm>
                  <a:off x="5378" y="2371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00066"/>
                      </a:solidFill>
                    </a:rPr>
                    <a:t>K</a:t>
                  </a:r>
                </a:p>
              </p:txBody>
            </p:sp>
          </p:grpSp>
          <p:grpSp>
            <p:nvGrpSpPr>
              <p:cNvPr id="20594" name="Group 657"/>
              <p:cNvGrpSpPr>
                <a:grpSpLocks/>
              </p:cNvGrpSpPr>
              <p:nvPr/>
            </p:nvGrpSpPr>
            <p:grpSpPr bwMode="auto">
              <a:xfrm>
                <a:off x="159" y="1904"/>
                <a:ext cx="293" cy="376"/>
                <a:chOff x="5378" y="1904"/>
                <a:chExt cx="293" cy="376"/>
              </a:xfrm>
            </p:grpSpPr>
            <p:sp>
              <p:nvSpPr>
                <p:cNvPr id="20601" name="AutoShape 658"/>
                <p:cNvSpPr>
                  <a:spLocks noChangeArrowheads="1"/>
                </p:cNvSpPr>
                <p:nvPr/>
              </p:nvSpPr>
              <p:spPr bwMode="auto">
                <a:xfrm>
                  <a:off x="5379" y="1904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02" name="Text Box 659"/>
                <p:cNvSpPr txBox="1">
                  <a:spLocks noChangeArrowheads="1"/>
                </p:cNvSpPr>
                <p:nvPr/>
              </p:nvSpPr>
              <p:spPr bwMode="auto">
                <a:xfrm>
                  <a:off x="5378" y="1977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00066"/>
                      </a:solidFill>
                    </a:rPr>
                    <a:t>Na</a:t>
                  </a:r>
                </a:p>
              </p:txBody>
            </p:sp>
          </p:grpSp>
          <p:grpSp>
            <p:nvGrpSpPr>
              <p:cNvPr id="20595" name="Group 660"/>
              <p:cNvGrpSpPr>
                <a:grpSpLocks/>
              </p:cNvGrpSpPr>
              <p:nvPr/>
            </p:nvGrpSpPr>
            <p:grpSpPr bwMode="auto">
              <a:xfrm>
                <a:off x="158" y="1512"/>
                <a:ext cx="293" cy="376"/>
                <a:chOff x="5378" y="1512"/>
                <a:chExt cx="293" cy="376"/>
              </a:xfrm>
            </p:grpSpPr>
            <p:sp>
              <p:nvSpPr>
                <p:cNvPr id="20599" name="AutoShape 661"/>
                <p:cNvSpPr>
                  <a:spLocks noChangeArrowheads="1"/>
                </p:cNvSpPr>
                <p:nvPr/>
              </p:nvSpPr>
              <p:spPr bwMode="auto">
                <a:xfrm>
                  <a:off x="5379" y="1512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00" name="Text Box 662"/>
                <p:cNvSpPr txBox="1">
                  <a:spLocks noChangeArrowheads="1"/>
                </p:cNvSpPr>
                <p:nvPr/>
              </p:nvSpPr>
              <p:spPr bwMode="auto">
                <a:xfrm>
                  <a:off x="5378" y="1585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00066"/>
                      </a:solidFill>
                    </a:rPr>
                    <a:t>Li</a:t>
                  </a:r>
                </a:p>
              </p:txBody>
            </p:sp>
          </p:grpSp>
          <p:grpSp>
            <p:nvGrpSpPr>
              <p:cNvPr id="20596" name="Group 663"/>
              <p:cNvGrpSpPr>
                <a:grpSpLocks/>
              </p:cNvGrpSpPr>
              <p:nvPr/>
            </p:nvGrpSpPr>
            <p:grpSpPr bwMode="auto">
              <a:xfrm>
                <a:off x="158" y="3482"/>
                <a:ext cx="293" cy="376"/>
                <a:chOff x="5378" y="3090"/>
                <a:chExt cx="293" cy="376"/>
              </a:xfrm>
            </p:grpSpPr>
            <p:sp>
              <p:nvSpPr>
                <p:cNvPr id="20597" name="AutoShape 664"/>
                <p:cNvSpPr>
                  <a:spLocks noChangeArrowheads="1"/>
                </p:cNvSpPr>
                <p:nvPr/>
              </p:nvSpPr>
              <p:spPr bwMode="auto">
                <a:xfrm>
                  <a:off x="5379" y="3090"/>
                  <a:ext cx="290" cy="3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1B7F7"/>
                </a:solidFill>
                <a:ln w="9525">
                  <a:solidFill>
                    <a:srgbClr val="99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98" name="Text Box 665"/>
                <p:cNvSpPr txBox="1">
                  <a:spLocks noChangeArrowheads="1"/>
                </p:cNvSpPr>
                <p:nvPr/>
              </p:nvSpPr>
              <p:spPr bwMode="auto">
                <a:xfrm>
                  <a:off x="5378" y="3163"/>
                  <a:ext cx="29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GB">
                      <a:solidFill>
                        <a:srgbClr val="000066"/>
                      </a:solidFill>
                    </a:rPr>
                    <a:t>Fr</a:t>
                  </a:r>
                </a:p>
              </p:txBody>
            </p:sp>
          </p:grpSp>
        </p:grpSp>
      </p:grpSp>
      <p:grpSp>
        <p:nvGrpSpPr>
          <p:cNvPr id="18835" name="Group 684"/>
          <p:cNvGrpSpPr>
            <a:grpSpLocks/>
          </p:cNvGrpSpPr>
          <p:nvPr/>
        </p:nvGrpSpPr>
        <p:grpSpPr bwMode="auto">
          <a:xfrm>
            <a:off x="8048625" y="2400300"/>
            <a:ext cx="465138" cy="3101975"/>
            <a:chOff x="5070" y="1512"/>
            <a:chExt cx="293" cy="1954"/>
          </a:xfrm>
        </p:grpSpPr>
        <p:grpSp>
          <p:nvGrpSpPr>
            <p:cNvPr id="20491" name="Group 685"/>
            <p:cNvGrpSpPr>
              <a:grpSpLocks/>
            </p:cNvGrpSpPr>
            <p:nvPr/>
          </p:nvGrpSpPr>
          <p:grpSpPr bwMode="auto">
            <a:xfrm>
              <a:off x="5070" y="3090"/>
              <a:ext cx="293" cy="376"/>
              <a:chOff x="752" y="3163"/>
              <a:chExt cx="293" cy="376"/>
            </a:xfrm>
          </p:grpSpPr>
          <p:sp>
            <p:nvSpPr>
              <p:cNvPr id="20504" name="AutoShape 686"/>
              <p:cNvSpPr>
                <a:spLocks noChangeArrowheads="1"/>
              </p:cNvSpPr>
              <p:nvPr/>
            </p:nvSpPr>
            <p:spPr bwMode="auto">
              <a:xfrm>
                <a:off x="753" y="3163"/>
                <a:ext cx="290" cy="376"/>
              </a:xfrm>
              <a:prstGeom prst="roundRect">
                <a:avLst>
                  <a:gd name="adj" fmla="val 16667"/>
                </a:avLst>
              </a:prstGeom>
              <a:solidFill>
                <a:srgbClr val="9900CC"/>
              </a:solidFill>
              <a:ln w="9525">
                <a:solidFill>
                  <a:srgbClr val="99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5" name="Text Box 687"/>
              <p:cNvSpPr txBox="1">
                <a:spLocks noChangeArrowheads="1"/>
              </p:cNvSpPr>
              <p:nvPr/>
            </p:nvSpPr>
            <p:spPr bwMode="auto">
              <a:xfrm>
                <a:off x="752" y="3236"/>
                <a:ext cx="29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>
                    <a:solidFill>
                      <a:schemeClr val="bg1"/>
                    </a:solidFill>
                  </a:rPr>
                  <a:t>At</a:t>
                </a:r>
              </a:p>
            </p:txBody>
          </p:sp>
        </p:grpSp>
        <p:grpSp>
          <p:nvGrpSpPr>
            <p:cNvPr id="20492" name="Group 688"/>
            <p:cNvGrpSpPr>
              <a:grpSpLocks/>
            </p:cNvGrpSpPr>
            <p:nvPr/>
          </p:nvGrpSpPr>
          <p:grpSpPr bwMode="auto">
            <a:xfrm>
              <a:off x="5070" y="2694"/>
              <a:ext cx="293" cy="376"/>
              <a:chOff x="752" y="3163"/>
              <a:chExt cx="293" cy="376"/>
            </a:xfrm>
          </p:grpSpPr>
          <p:sp>
            <p:nvSpPr>
              <p:cNvPr id="20502" name="AutoShape 689"/>
              <p:cNvSpPr>
                <a:spLocks noChangeArrowheads="1"/>
              </p:cNvSpPr>
              <p:nvPr/>
            </p:nvSpPr>
            <p:spPr bwMode="auto">
              <a:xfrm>
                <a:off x="753" y="3163"/>
                <a:ext cx="290" cy="376"/>
              </a:xfrm>
              <a:prstGeom prst="roundRect">
                <a:avLst>
                  <a:gd name="adj" fmla="val 16667"/>
                </a:avLst>
              </a:prstGeom>
              <a:solidFill>
                <a:srgbClr val="9900CC"/>
              </a:solidFill>
              <a:ln w="9525">
                <a:solidFill>
                  <a:srgbClr val="99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3" name="Text Box 690"/>
              <p:cNvSpPr txBox="1">
                <a:spLocks noChangeArrowheads="1"/>
              </p:cNvSpPr>
              <p:nvPr/>
            </p:nvSpPr>
            <p:spPr bwMode="auto">
              <a:xfrm>
                <a:off x="752" y="3236"/>
                <a:ext cx="29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  <p:grpSp>
          <p:nvGrpSpPr>
            <p:cNvPr id="20493" name="Group 691"/>
            <p:cNvGrpSpPr>
              <a:grpSpLocks/>
            </p:cNvGrpSpPr>
            <p:nvPr/>
          </p:nvGrpSpPr>
          <p:grpSpPr bwMode="auto">
            <a:xfrm>
              <a:off x="5070" y="2298"/>
              <a:ext cx="293" cy="376"/>
              <a:chOff x="752" y="3163"/>
              <a:chExt cx="293" cy="376"/>
            </a:xfrm>
          </p:grpSpPr>
          <p:sp>
            <p:nvSpPr>
              <p:cNvPr id="20500" name="AutoShape 692"/>
              <p:cNvSpPr>
                <a:spLocks noChangeArrowheads="1"/>
              </p:cNvSpPr>
              <p:nvPr/>
            </p:nvSpPr>
            <p:spPr bwMode="auto">
              <a:xfrm>
                <a:off x="753" y="3163"/>
                <a:ext cx="290" cy="376"/>
              </a:xfrm>
              <a:prstGeom prst="roundRect">
                <a:avLst>
                  <a:gd name="adj" fmla="val 16667"/>
                </a:avLst>
              </a:prstGeom>
              <a:solidFill>
                <a:srgbClr val="9900CC"/>
              </a:solidFill>
              <a:ln w="9525">
                <a:solidFill>
                  <a:srgbClr val="99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1" name="Text Box 693"/>
              <p:cNvSpPr txBox="1">
                <a:spLocks noChangeArrowheads="1"/>
              </p:cNvSpPr>
              <p:nvPr/>
            </p:nvSpPr>
            <p:spPr bwMode="auto">
              <a:xfrm>
                <a:off x="752" y="3236"/>
                <a:ext cx="29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>
                    <a:solidFill>
                      <a:schemeClr val="bg1"/>
                    </a:solidFill>
                  </a:rPr>
                  <a:t>Br</a:t>
                </a:r>
              </a:p>
            </p:txBody>
          </p:sp>
        </p:grpSp>
        <p:grpSp>
          <p:nvGrpSpPr>
            <p:cNvPr id="20494" name="Group 694"/>
            <p:cNvGrpSpPr>
              <a:grpSpLocks/>
            </p:cNvGrpSpPr>
            <p:nvPr/>
          </p:nvGrpSpPr>
          <p:grpSpPr bwMode="auto">
            <a:xfrm>
              <a:off x="5070" y="1904"/>
              <a:ext cx="293" cy="376"/>
              <a:chOff x="752" y="3163"/>
              <a:chExt cx="293" cy="376"/>
            </a:xfrm>
          </p:grpSpPr>
          <p:sp>
            <p:nvSpPr>
              <p:cNvPr id="20498" name="AutoShape 695"/>
              <p:cNvSpPr>
                <a:spLocks noChangeArrowheads="1"/>
              </p:cNvSpPr>
              <p:nvPr/>
            </p:nvSpPr>
            <p:spPr bwMode="auto">
              <a:xfrm>
                <a:off x="753" y="3163"/>
                <a:ext cx="290" cy="376"/>
              </a:xfrm>
              <a:prstGeom prst="roundRect">
                <a:avLst>
                  <a:gd name="adj" fmla="val 16667"/>
                </a:avLst>
              </a:prstGeom>
              <a:solidFill>
                <a:srgbClr val="9900CC"/>
              </a:solidFill>
              <a:ln w="9525">
                <a:solidFill>
                  <a:srgbClr val="99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9" name="Text Box 696"/>
              <p:cNvSpPr txBox="1">
                <a:spLocks noChangeArrowheads="1"/>
              </p:cNvSpPr>
              <p:nvPr/>
            </p:nvSpPr>
            <p:spPr bwMode="auto">
              <a:xfrm>
                <a:off x="752" y="3236"/>
                <a:ext cx="29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>
                    <a:solidFill>
                      <a:schemeClr val="bg1"/>
                    </a:solidFill>
                  </a:rPr>
                  <a:t>Cl</a:t>
                </a:r>
              </a:p>
            </p:txBody>
          </p:sp>
        </p:grpSp>
        <p:grpSp>
          <p:nvGrpSpPr>
            <p:cNvPr id="20495" name="Group 697"/>
            <p:cNvGrpSpPr>
              <a:grpSpLocks/>
            </p:cNvGrpSpPr>
            <p:nvPr/>
          </p:nvGrpSpPr>
          <p:grpSpPr bwMode="auto">
            <a:xfrm>
              <a:off x="5070" y="1512"/>
              <a:ext cx="293" cy="376"/>
              <a:chOff x="752" y="3163"/>
              <a:chExt cx="293" cy="376"/>
            </a:xfrm>
          </p:grpSpPr>
          <p:sp>
            <p:nvSpPr>
              <p:cNvPr id="20496" name="AutoShape 698"/>
              <p:cNvSpPr>
                <a:spLocks noChangeArrowheads="1"/>
              </p:cNvSpPr>
              <p:nvPr/>
            </p:nvSpPr>
            <p:spPr bwMode="auto">
              <a:xfrm>
                <a:off x="753" y="3163"/>
                <a:ext cx="290" cy="376"/>
              </a:xfrm>
              <a:prstGeom prst="roundRect">
                <a:avLst>
                  <a:gd name="adj" fmla="val 16667"/>
                </a:avLst>
              </a:prstGeom>
              <a:solidFill>
                <a:srgbClr val="9900CC"/>
              </a:solidFill>
              <a:ln w="9525">
                <a:solidFill>
                  <a:srgbClr val="99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7" name="Text Box 699"/>
              <p:cNvSpPr txBox="1">
                <a:spLocks noChangeArrowheads="1"/>
              </p:cNvSpPr>
              <p:nvPr/>
            </p:nvSpPr>
            <p:spPr bwMode="auto">
              <a:xfrm>
                <a:off x="752" y="3236"/>
                <a:ext cx="29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>
                    <a:solidFill>
                      <a:schemeClr val="bg1"/>
                    </a:solidFill>
                  </a:rPr>
                  <a:t>F</a:t>
                </a:r>
              </a:p>
            </p:txBody>
          </p:sp>
        </p:grpSp>
      </p:grpSp>
      <p:sp>
        <p:nvSpPr>
          <p:cNvPr id="19098" name="Rectangle 666"/>
          <p:cNvSpPr>
            <a:spLocks noChangeArrowheads="1"/>
          </p:cNvSpPr>
          <p:nvPr/>
        </p:nvSpPr>
        <p:spPr bwMode="auto">
          <a:xfrm>
            <a:off x="8027988" y="2382838"/>
            <a:ext cx="504825" cy="3143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38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      Group 7 – the halogens</a:t>
            </a:r>
          </a:p>
        </p:txBody>
      </p:sp>
      <p:sp>
        <p:nvSpPr>
          <p:cNvPr id="20486" name="Text Box 389"/>
          <p:cNvSpPr txBox="1">
            <a:spLocks noChangeArrowheads="1"/>
          </p:cNvSpPr>
          <p:nvPr/>
        </p:nvSpPr>
        <p:spPr bwMode="auto">
          <a:xfrm>
            <a:off x="568325" y="701675"/>
            <a:ext cx="857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>
                <a:solidFill>
                  <a:srgbClr val="FF6600"/>
                </a:solidFill>
              </a:rPr>
              <a:t>Halogens</a:t>
            </a:r>
            <a:r>
              <a:rPr lang="en-GB" b="0">
                <a:solidFill>
                  <a:srgbClr val="010066"/>
                </a:solidFill>
              </a:rPr>
              <a:t> are in group 7 of the periodic table, on the right.</a:t>
            </a:r>
          </a:p>
        </p:txBody>
      </p:sp>
      <p:sp>
        <p:nvSpPr>
          <p:cNvPr id="18822" name="Oval 390"/>
          <p:cNvSpPr>
            <a:spLocks noChangeAspect="1" noChangeArrowheads="1"/>
          </p:cNvSpPr>
          <p:nvPr/>
        </p:nvSpPr>
        <p:spPr bwMode="auto">
          <a:xfrm>
            <a:off x="241300" y="809625"/>
            <a:ext cx="252413" cy="2524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18841" name="Group 391"/>
          <p:cNvGrpSpPr>
            <a:grpSpLocks/>
          </p:cNvGrpSpPr>
          <p:nvPr/>
        </p:nvGrpSpPr>
        <p:grpSpPr bwMode="auto">
          <a:xfrm>
            <a:off x="8094663" y="1268413"/>
            <a:ext cx="373062" cy="457200"/>
            <a:chOff x="204" y="799"/>
            <a:chExt cx="235" cy="288"/>
          </a:xfrm>
        </p:grpSpPr>
        <p:sp>
          <p:nvSpPr>
            <p:cNvPr id="20489" name="AutoShape 392"/>
            <p:cNvSpPr>
              <a:spLocks noChangeArrowheads="1"/>
            </p:cNvSpPr>
            <p:nvPr/>
          </p:nvSpPr>
          <p:spPr bwMode="auto">
            <a:xfrm>
              <a:off x="209" y="830"/>
              <a:ext cx="227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Text Box 393"/>
            <p:cNvSpPr txBox="1">
              <a:spLocks noChangeArrowheads="1"/>
            </p:cNvSpPr>
            <p:nvPr/>
          </p:nvSpPr>
          <p:spPr bwMode="auto">
            <a:xfrm>
              <a:off x="204" y="799"/>
              <a:ext cx="2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>
                  <a:solidFill>
                    <a:srgbClr val="010066"/>
                  </a:solidFill>
                </a:rPr>
                <a:t>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9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      Glossary</a:t>
            </a:r>
          </a:p>
        </p:txBody>
      </p:sp>
      <p:grpSp>
        <p:nvGrpSpPr>
          <p:cNvPr id="43011" name="Group 7"/>
          <p:cNvGrpSpPr>
            <a:grpSpLocks/>
          </p:cNvGrpSpPr>
          <p:nvPr/>
        </p:nvGrpSpPr>
        <p:grpSpPr bwMode="auto">
          <a:xfrm>
            <a:off x="273050" y="750888"/>
            <a:ext cx="8870950" cy="5583237"/>
            <a:chOff x="172" y="473"/>
            <a:chExt cx="5588" cy="3517"/>
          </a:xfrm>
        </p:grpSpPr>
        <p:sp>
          <p:nvSpPr>
            <p:cNvPr id="43012" name="Rectangle 5"/>
            <p:cNvSpPr>
              <a:spLocks noChangeArrowheads="1"/>
            </p:cNvSpPr>
            <p:nvPr/>
          </p:nvSpPr>
          <p:spPr bwMode="auto">
            <a:xfrm>
              <a:off x="172" y="473"/>
              <a:ext cx="5588" cy="3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54013" indent="-354013">
                <a:lnSpc>
                  <a:spcPct val="80000"/>
                </a:lnSpc>
                <a:spcAft>
                  <a:spcPct val="5000"/>
                </a:spcAft>
                <a:buFont typeface="Wingdings" pitchFamily="2" charset="2"/>
                <a:buChar char="l"/>
              </a:pPr>
              <a:r>
                <a:rPr lang="en-GB" sz="2800">
                  <a:solidFill>
                    <a:srgbClr val="FF6600"/>
                  </a:solidFill>
                </a:rPr>
                <a:t>diatomic –</a:t>
              </a:r>
              <a:r>
                <a:rPr lang="en-GB" b="0">
                  <a:solidFill>
                    <a:srgbClr val="000066"/>
                  </a:solidFill>
                </a:rPr>
                <a:t> </a:t>
              </a:r>
              <a:r>
                <a:rPr lang="en-GB" b="0">
                  <a:solidFill>
                    <a:srgbClr val="010066"/>
                  </a:solidFill>
                </a:rPr>
                <a:t>An element that exists as molecules containing two atoms covalently bonded.</a:t>
              </a:r>
              <a:endParaRPr lang="en-GB" b="0">
                <a:solidFill>
                  <a:srgbClr val="000066"/>
                </a:solidFill>
              </a:endParaRPr>
            </a:p>
            <a:p>
              <a:pPr marL="354013" indent="-354013">
                <a:lnSpc>
                  <a:spcPct val="80000"/>
                </a:lnSpc>
                <a:spcAft>
                  <a:spcPct val="5000"/>
                </a:spcAft>
                <a:buFont typeface="Wingdings" pitchFamily="2" charset="2"/>
                <a:buChar char="l"/>
              </a:pPr>
              <a:r>
                <a:rPr lang="en-GB" sz="2800">
                  <a:solidFill>
                    <a:srgbClr val="FF6600"/>
                  </a:solidFill>
                </a:rPr>
                <a:t>displacement –</a:t>
              </a:r>
              <a:r>
                <a:rPr lang="en-GB" b="0">
                  <a:solidFill>
                    <a:srgbClr val="000066"/>
                  </a:solidFill>
                </a:rPr>
                <a:t> The reaction when a more reactive halogen reacts with a compound containing a less reactive halogen.</a:t>
              </a:r>
            </a:p>
            <a:p>
              <a:pPr marL="354013" indent="-354013">
                <a:lnSpc>
                  <a:spcPct val="80000"/>
                </a:lnSpc>
                <a:spcAft>
                  <a:spcPct val="5000"/>
                </a:spcAft>
                <a:buFont typeface="Wingdings" pitchFamily="2" charset="2"/>
                <a:buChar char="l"/>
              </a:pPr>
              <a:r>
                <a:rPr lang="en-GB" sz="2800">
                  <a:solidFill>
                    <a:srgbClr val="FF6600"/>
                  </a:solidFill>
                </a:rPr>
                <a:t>halide –</a:t>
              </a:r>
              <a:r>
                <a:rPr lang="en-GB" b="0">
                  <a:solidFill>
                    <a:srgbClr val="000066"/>
                  </a:solidFill>
                </a:rPr>
                <a:t> The name of a halogen when it has reacted with</a:t>
              </a:r>
              <a:br>
                <a:rPr lang="en-GB" b="0">
                  <a:solidFill>
                    <a:srgbClr val="000066"/>
                  </a:solidFill>
                </a:rPr>
              </a:br>
              <a:r>
                <a:rPr lang="en-GB" b="0">
                  <a:solidFill>
                    <a:srgbClr val="000066"/>
                  </a:solidFill>
                </a:rPr>
                <a:t>another substance and gained a full outer electron shell.</a:t>
              </a:r>
            </a:p>
            <a:p>
              <a:pPr marL="354013" indent="-354013">
                <a:lnSpc>
                  <a:spcPct val="80000"/>
                </a:lnSpc>
                <a:spcAft>
                  <a:spcPct val="5000"/>
                </a:spcAft>
                <a:buFont typeface="Wingdings" pitchFamily="2" charset="2"/>
                <a:buChar char="l"/>
              </a:pPr>
              <a:r>
                <a:rPr lang="en-GB" sz="2800">
                  <a:solidFill>
                    <a:srgbClr val="FF6600"/>
                  </a:solidFill>
                </a:rPr>
                <a:t>halogen –</a:t>
              </a:r>
              <a:r>
                <a:rPr lang="en-GB" b="0">
                  <a:solidFill>
                    <a:srgbClr val="000066"/>
                  </a:solidFill>
                </a:rPr>
                <a:t> An element that belongs to group 7 of the periodic table.</a:t>
              </a:r>
            </a:p>
            <a:p>
              <a:pPr marL="354013" indent="-354013">
                <a:lnSpc>
                  <a:spcPct val="80000"/>
                </a:lnSpc>
                <a:spcAft>
                  <a:spcPct val="5000"/>
                </a:spcAft>
                <a:buFont typeface="Wingdings" pitchFamily="2" charset="2"/>
                <a:buChar char="l"/>
              </a:pPr>
              <a:r>
                <a:rPr lang="en-GB" sz="2800">
                  <a:solidFill>
                    <a:srgbClr val="FF6600"/>
                  </a:solidFill>
                </a:rPr>
                <a:t>hydrogen halide – </a:t>
              </a:r>
              <a:r>
                <a:rPr lang="en-GB" b="0">
                  <a:solidFill>
                    <a:srgbClr val="1C025E"/>
                  </a:solidFill>
                </a:rPr>
                <a:t>A compound formed from the reaction between hydrogen and a halogen.</a:t>
              </a:r>
            </a:p>
            <a:p>
              <a:pPr marL="354013" indent="-354013">
                <a:lnSpc>
                  <a:spcPct val="80000"/>
                </a:lnSpc>
                <a:spcAft>
                  <a:spcPct val="5000"/>
                </a:spcAft>
                <a:buFont typeface="Wingdings" pitchFamily="2" charset="2"/>
                <a:buChar char="l"/>
              </a:pPr>
              <a:r>
                <a:rPr lang="en-GB" sz="2800">
                  <a:solidFill>
                    <a:srgbClr val="FF6600"/>
                  </a:solidFill>
                </a:rPr>
                <a:t>metal halide –</a:t>
              </a:r>
              <a:r>
                <a:rPr lang="en-GB" sz="2800">
                  <a:solidFill>
                    <a:srgbClr val="FE780A"/>
                  </a:solidFill>
                </a:rPr>
                <a:t> </a:t>
              </a:r>
              <a:r>
                <a:rPr lang="en-GB" b="0">
                  <a:solidFill>
                    <a:srgbClr val="1C025E"/>
                  </a:solidFill>
                </a:rPr>
                <a:t>A compound formed from the reaction between a metal and a halogen.</a:t>
              </a:r>
            </a:p>
            <a:p>
              <a:pPr marL="354013" indent="-354013">
                <a:lnSpc>
                  <a:spcPct val="80000"/>
                </a:lnSpc>
                <a:spcAft>
                  <a:spcPct val="5000"/>
                </a:spcAft>
                <a:buFont typeface="Wingdings" pitchFamily="2" charset="2"/>
                <a:buChar char="l"/>
              </a:pPr>
              <a:r>
                <a:rPr lang="en-GB" sz="2800">
                  <a:solidFill>
                    <a:srgbClr val="FF6600"/>
                  </a:solidFill>
                </a:rPr>
                <a:t>sublime –</a:t>
              </a:r>
              <a:r>
                <a:rPr lang="en-GB" b="0">
                  <a:solidFill>
                    <a:srgbClr val="000066"/>
                  </a:solidFill>
                </a:rPr>
                <a:t> To change from a solid to a gas without first becoming a liquid.</a:t>
              </a:r>
            </a:p>
            <a:p>
              <a:pPr marL="354013" indent="-354013">
                <a:lnSpc>
                  <a:spcPct val="80000"/>
                </a:lnSpc>
                <a:spcAft>
                  <a:spcPct val="5000"/>
                </a:spcAft>
                <a:buFont typeface="Wingdings" pitchFamily="2" charset="2"/>
                <a:buChar char="l"/>
              </a:pPr>
              <a:r>
                <a:rPr lang="en-GB" sz="2800">
                  <a:solidFill>
                    <a:srgbClr val="FF6600"/>
                  </a:solidFill>
                </a:rPr>
                <a:t>volatile –</a:t>
              </a:r>
              <a:r>
                <a:rPr lang="en-GB" b="0">
                  <a:solidFill>
                    <a:srgbClr val="000066"/>
                  </a:solidFill>
                </a:rPr>
                <a:t> A substance that evaporates or produces vapour</a:t>
              </a:r>
            </a:p>
          </p:txBody>
        </p:sp>
        <p:sp>
          <p:nvSpPr>
            <p:cNvPr id="43013" name="Rectangle 6"/>
            <p:cNvSpPr>
              <a:spLocks noChangeArrowheads="1"/>
            </p:cNvSpPr>
            <p:nvPr/>
          </p:nvSpPr>
          <p:spPr bwMode="auto">
            <a:xfrm>
              <a:off x="396" y="3748"/>
              <a:ext cx="257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spcAft>
                  <a:spcPct val="5000"/>
                </a:spcAft>
                <a:buFont typeface="Wingdings" pitchFamily="2" charset="2"/>
                <a:buNone/>
              </a:pPr>
              <a:r>
                <a:rPr lang="en-GB" b="0">
                  <a:solidFill>
                    <a:srgbClr val="000066"/>
                  </a:solidFill>
                </a:rPr>
                <a:t>at relatively low temperature.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54"/>
          <p:cNvSpPr txBox="1">
            <a:spLocks noChangeArrowheads="1"/>
          </p:cNvSpPr>
          <p:nvPr/>
        </p:nvSpPr>
        <p:spPr bwMode="auto">
          <a:xfrm>
            <a:off x="568325" y="701675"/>
            <a:ext cx="702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b="0">
                <a:solidFill>
                  <a:srgbClr val="010066"/>
                </a:solidFill>
              </a:rPr>
              <a:t>All halogens have 7 electrons in their outer shell.</a:t>
            </a:r>
          </a:p>
        </p:txBody>
      </p:sp>
      <p:sp>
        <p:nvSpPr>
          <p:cNvPr id="19511" name="Oval 55"/>
          <p:cNvSpPr>
            <a:spLocks noChangeAspect="1" noChangeArrowheads="1"/>
          </p:cNvSpPr>
          <p:nvPr/>
        </p:nvSpPr>
        <p:spPr bwMode="auto">
          <a:xfrm>
            <a:off x="241300" y="809625"/>
            <a:ext cx="252413" cy="2524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1508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     Electron structure</a:t>
            </a:r>
          </a:p>
        </p:txBody>
      </p:sp>
      <p:sp>
        <p:nvSpPr>
          <p:cNvPr id="19560" name="Text Box 104"/>
          <p:cNvSpPr txBox="1">
            <a:spLocks noChangeArrowheads="1"/>
          </p:cNvSpPr>
          <p:nvPr/>
        </p:nvSpPr>
        <p:spPr bwMode="auto">
          <a:xfrm>
            <a:off x="2628900" y="1679575"/>
            <a:ext cx="1377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>
                <a:solidFill>
                  <a:srgbClr val="010066"/>
                </a:solidFill>
              </a:rPr>
              <a:t>fluorine</a:t>
            </a:r>
          </a:p>
          <a:p>
            <a:r>
              <a:rPr lang="en-GB">
                <a:solidFill>
                  <a:srgbClr val="010066"/>
                </a:solidFill>
              </a:rPr>
              <a:t>2,7</a:t>
            </a:r>
          </a:p>
        </p:txBody>
      </p:sp>
      <p:sp>
        <p:nvSpPr>
          <p:cNvPr id="19561" name="Text Box 105"/>
          <p:cNvSpPr txBox="1">
            <a:spLocks noChangeArrowheads="1"/>
          </p:cNvSpPr>
          <p:nvPr/>
        </p:nvSpPr>
        <p:spPr bwMode="auto">
          <a:xfrm>
            <a:off x="2628900" y="3179763"/>
            <a:ext cx="14335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>
                <a:solidFill>
                  <a:srgbClr val="010066"/>
                </a:solidFill>
              </a:rPr>
              <a:t>chlorine</a:t>
            </a:r>
          </a:p>
          <a:p>
            <a:r>
              <a:rPr lang="en-GB">
                <a:solidFill>
                  <a:srgbClr val="010066"/>
                </a:solidFill>
              </a:rPr>
              <a:t>2,8,7</a:t>
            </a:r>
          </a:p>
        </p:txBody>
      </p:sp>
      <p:sp>
        <p:nvSpPr>
          <p:cNvPr id="19562" name="Text Box 106"/>
          <p:cNvSpPr txBox="1">
            <a:spLocks noChangeArrowheads="1"/>
          </p:cNvSpPr>
          <p:nvPr/>
        </p:nvSpPr>
        <p:spPr bwMode="auto">
          <a:xfrm>
            <a:off x="2628900" y="5110163"/>
            <a:ext cx="1476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>
                <a:solidFill>
                  <a:srgbClr val="010066"/>
                </a:solidFill>
              </a:rPr>
              <a:t>bromine</a:t>
            </a:r>
          </a:p>
          <a:p>
            <a:r>
              <a:rPr lang="en-GB">
                <a:solidFill>
                  <a:srgbClr val="010066"/>
                </a:solidFill>
              </a:rPr>
              <a:t>2,8,8,7</a:t>
            </a:r>
          </a:p>
        </p:txBody>
      </p:sp>
      <p:sp>
        <p:nvSpPr>
          <p:cNvPr id="19563" name="Rectangle 107"/>
          <p:cNvSpPr>
            <a:spLocks noChangeArrowheads="1"/>
          </p:cNvSpPr>
          <p:nvPr/>
        </p:nvSpPr>
        <p:spPr bwMode="auto">
          <a:xfrm>
            <a:off x="4137025" y="1879600"/>
            <a:ext cx="50069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>
              <a:spcBef>
                <a:spcPct val="50000"/>
              </a:spcBef>
              <a:buFont typeface="Wingdings" pitchFamily="2" charset="2"/>
              <a:buChar char="l"/>
            </a:pPr>
            <a:r>
              <a:rPr lang="en-GB" b="0">
                <a:solidFill>
                  <a:srgbClr val="010066"/>
                </a:solidFill>
              </a:rPr>
              <a:t>They can easily obtain a full outer shell by gaining 1 electron.</a:t>
            </a:r>
          </a:p>
        </p:txBody>
      </p:sp>
      <p:sp>
        <p:nvSpPr>
          <p:cNvPr id="19564" name="Text Box 108"/>
          <p:cNvSpPr txBox="1">
            <a:spLocks noChangeArrowheads="1"/>
          </p:cNvSpPr>
          <p:nvPr/>
        </p:nvSpPr>
        <p:spPr bwMode="auto">
          <a:xfrm>
            <a:off x="4137025" y="4906963"/>
            <a:ext cx="4756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GB" b="0">
                <a:solidFill>
                  <a:srgbClr val="010066"/>
                </a:solidFill>
              </a:rPr>
              <a:t>They have similar chemical properties.</a:t>
            </a:r>
          </a:p>
        </p:txBody>
      </p:sp>
      <p:sp>
        <p:nvSpPr>
          <p:cNvPr id="19565" name="Text Box 109"/>
          <p:cNvSpPr txBox="1">
            <a:spLocks noChangeArrowheads="1"/>
          </p:cNvSpPr>
          <p:nvPr/>
        </p:nvSpPr>
        <p:spPr bwMode="auto">
          <a:xfrm>
            <a:off x="4137025" y="3284538"/>
            <a:ext cx="50323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GB" b="0">
                <a:solidFill>
                  <a:srgbClr val="010066"/>
                </a:solidFill>
              </a:rPr>
              <a:t>They all gain an electron in reactions to form </a:t>
            </a:r>
            <a:r>
              <a:rPr lang="en-GB">
                <a:solidFill>
                  <a:srgbClr val="010066"/>
                </a:solidFill>
              </a:rPr>
              <a:t>negative ions</a:t>
            </a:r>
            <a:r>
              <a:rPr lang="en-GB" b="0">
                <a:solidFill>
                  <a:srgbClr val="010066"/>
                </a:solidFill>
              </a:rPr>
              <a:t> with a -1 charge.</a:t>
            </a:r>
          </a:p>
        </p:txBody>
      </p:sp>
      <p:grpSp>
        <p:nvGrpSpPr>
          <p:cNvPr id="2" name="Group 123"/>
          <p:cNvGrpSpPr>
            <a:grpSpLocks/>
          </p:cNvGrpSpPr>
          <p:nvPr/>
        </p:nvGrpSpPr>
        <p:grpSpPr bwMode="auto">
          <a:xfrm>
            <a:off x="685800" y="2824163"/>
            <a:ext cx="1598613" cy="1601787"/>
            <a:chOff x="324" y="1845"/>
            <a:chExt cx="1007" cy="1009"/>
          </a:xfrm>
        </p:grpSpPr>
        <p:sp>
          <p:nvSpPr>
            <p:cNvPr id="21559" name="Oval 59"/>
            <p:cNvSpPr>
              <a:spLocks noChangeAspect="1" noChangeArrowheads="1"/>
            </p:cNvSpPr>
            <p:nvPr/>
          </p:nvSpPr>
          <p:spPr bwMode="auto">
            <a:xfrm>
              <a:off x="368" y="1893"/>
              <a:ext cx="918" cy="9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0" name="Oval 60"/>
            <p:cNvSpPr>
              <a:spLocks noChangeAspect="1" noChangeArrowheads="1"/>
            </p:cNvSpPr>
            <p:nvPr/>
          </p:nvSpPr>
          <p:spPr bwMode="auto">
            <a:xfrm>
              <a:off x="702" y="1845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1" name="Oval 62"/>
            <p:cNvSpPr>
              <a:spLocks noChangeAspect="1" noChangeArrowheads="1"/>
            </p:cNvSpPr>
            <p:nvPr/>
          </p:nvSpPr>
          <p:spPr bwMode="auto">
            <a:xfrm>
              <a:off x="500" y="2038"/>
              <a:ext cx="652" cy="6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2" name="Oval 63"/>
            <p:cNvSpPr>
              <a:spLocks noChangeAspect="1" noChangeArrowheads="1"/>
            </p:cNvSpPr>
            <p:nvPr/>
          </p:nvSpPr>
          <p:spPr bwMode="auto">
            <a:xfrm>
              <a:off x="634" y="2171"/>
              <a:ext cx="386" cy="3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3" name="Oval 64"/>
            <p:cNvSpPr>
              <a:spLocks noChangeAspect="1" noChangeArrowheads="1"/>
            </p:cNvSpPr>
            <p:nvPr/>
          </p:nvSpPr>
          <p:spPr bwMode="auto">
            <a:xfrm>
              <a:off x="1086" y="2244"/>
              <a:ext cx="105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4" name="Oval 65"/>
            <p:cNvSpPr>
              <a:spLocks noChangeAspect="1" noChangeArrowheads="1"/>
            </p:cNvSpPr>
            <p:nvPr/>
          </p:nvSpPr>
          <p:spPr bwMode="auto">
            <a:xfrm>
              <a:off x="702" y="1996"/>
              <a:ext cx="105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5" name="Oval 66"/>
            <p:cNvSpPr>
              <a:spLocks noChangeAspect="1" noChangeArrowheads="1"/>
            </p:cNvSpPr>
            <p:nvPr/>
          </p:nvSpPr>
          <p:spPr bwMode="auto">
            <a:xfrm>
              <a:off x="849" y="2628"/>
              <a:ext cx="105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6" name="Oval 67"/>
            <p:cNvSpPr>
              <a:spLocks noChangeAspect="1" noChangeArrowheads="1"/>
            </p:cNvSpPr>
            <p:nvPr/>
          </p:nvSpPr>
          <p:spPr bwMode="auto">
            <a:xfrm>
              <a:off x="1086" y="2380"/>
              <a:ext cx="105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7" name="Oval 68"/>
            <p:cNvSpPr>
              <a:spLocks noChangeAspect="1" noChangeArrowheads="1"/>
            </p:cNvSpPr>
            <p:nvPr/>
          </p:nvSpPr>
          <p:spPr bwMode="auto">
            <a:xfrm>
              <a:off x="849" y="1996"/>
              <a:ext cx="105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8" name="Oval 69"/>
            <p:cNvSpPr>
              <a:spLocks noChangeAspect="1" noChangeArrowheads="1"/>
            </p:cNvSpPr>
            <p:nvPr/>
          </p:nvSpPr>
          <p:spPr bwMode="auto">
            <a:xfrm>
              <a:off x="456" y="2380"/>
              <a:ext cx="105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9" name="Oval 70"/>
            <p:cNvSpPr>
              <a:spLocks noChangeAspect="1" noChangeArrowheads="1"/>
            </p:cNvSpPr>
            <p:nvPr/>
          </p:nvSpPr>
          <p:spPr bwMode="auto">
            <a:xfrm>
              <a:off x="456" y="2244"/>
              <a:ext cx="105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0" name="Oval 71"/>
            <p:cNvSpPr>
              <a:spLocks noChangeAspect="1" noChangeArrowheads="1"/>
            </p:cNvSpPr>
            <p:nvPr/>
          </p:nvSpPr>
          <p:spPr bwMode="auto">
            <a:xfrm>
              <a:off x="702" y="2628"/>
              <a:ext cx="105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1" name="Oval 72"/>
            <p:cNvSpPr>
              <a:spLocks noChangeAspect="1" noChangeArrowheads="1"/>
            </p:cNvSpPr>
            <p:nvPr/>
          </p:nvSpPr>
          <p:spPr bwMode="auto">
            <a:xfrm>
              <a:off x="776" y="2123"/>
              <a:ext cx="104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2" name="Oval 73"/>
            <p:cNvSpPr>
              <a:spLocks noChangeAspect="1" noChangeArrowheads="1"/>
            </p:cNvSpPr>
            <p:nvPr/>
          </p:nvSpPr>
          <p:spPr bwMode="auto">
            <a:xfrm>
              <a:off x="776" y="2494"/>
              <a:ext cx="104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3" name="Oval 110"/>
            <p:cNvSpPr>
              <a:spLocks noChangeAspect="1" noChangeArrowheads="1"/>
            </p:cNvSpPr>
            <p:nvPr/>
          </p:nvSpPr>
          <p:spPr bwMode="auto">
            <a:xfrm>
              <a:off x="849" y="1845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4" name="Oval 111"/>
            <p:cNvSpPr>
              <a:spLocks noChangeAspect="1" noChangeArrowheads="1"/>
            </p:cNvSpPr>
            <p:nvPr/>
          </p:nvSpPr>
          <p:spPr bwMode="auto">
            <a:xfrm>
              <a:off x="1226" y="2244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5" name="Oval 112"/>
            <p:cNvSpPr>
              <a:spLocks noChangeAspect="1" noChangeArrowheads="1"/>
            </p:cNvSpPr>
            <p:nvPr/>
          </p:nvSpPr>
          <p:spPr bwMode="auto">
            <a:xfrm>
              <a:off x="1226" y="2380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6" name="Oval 113"/>
            <p:cNvSpPr>
              <a:spLocks noChangeAspect="1" noChangeArrowheads="1"/>
            </p:cNvSpPr>
            <p:nvPr/>
          </p:nvSpPr>
          <p:spPr bwMode="auto">
            <a:xfrm>
              <a:off x="849" y="2749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7" name="Oval 114"/>
            <p:cNvSpPr>
              <a:spLocks noChangeAspect="1" noChangeArrowheads="1"/>
            </p:cNvSpPr>
            <p:nvPr/>
          </p:nvSpPr>
          <p:spPr bwMode="auto">
            <a:xfrm>
              <a:off x="702" y="2749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8" name="Oval 115"/>
            <p:cNvSpPr>
              <a:spLocks noChangeAspect="1" noChangeArrowheads="1"/>
            </p:cNvSpPr>
            <p:nvPr/>
          </p:nvSpPr>
          <p:spPr bwMode="auto">
            <a:xfrm>
              <a:off x="324" y="2380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2"/>
          <p:cNvGrpSpPr>
            <a:grpSpLocks/>
          </p:cNvGrpSpPr>
          <p:nvPr/>
        </p:nvGrpSpPr>
        <p:grpSpPr bwMode="auto">
          <a:xfrm>
            <a:off x="465138" y="4538663"/>
            <a:ext cx="2039937" cy="2035175"/>
            <a:chOff x="185" y="2859"/>
            <a:chExt cx="1285" cy="1282"/>
          </a:xfrm>
        </p:grpSpPr>
        <p:sp>
          <p:nvSpPr>
            <p:cNvPr id="21530" name="Oval 81"/>
            <p:cNvSpPr>
              <a:spLocks noChangeAspect="1" noChangeArrowheads="1"/>
            </p:cNvSpPr>
            <p:nvPr/>
          </p:nvSpPr>
          <p:spPr bwMode="auto">
            <a:xfrm>
              <a:off x="232" y="2907"/>
              <a:ext cx="1190" cy="119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Oval 82"/>
            <p:cNvSpPr>
              <a:spLocks noChangeAspect="1" noChangeArrowheads="1"/>
            </p:cNvSpPr>
            <p:nvPr/>
          </p:nvSpPr>
          <p:spPr bwMode="auto">
            <a:xfrm>
              <a:off x="369" y="3044"/>
              <a:ext cx="916" cy="9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Oval 83"/>
            <p:cNvSpPr>
              <a:spLocks noChangeAspect="1" noChangeArrowheads="1"/>
            </p:cNvSpPr>
            <p:nvPr/>
          </p:nvSpPr>
          <p:spPr bwMode="auto">
            <a:xfrm>
              <a:off x="501" y="3188"/>
              <a:ext cx="651" cy="6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Oval 84"/>
            <p:cNvSpPr>
              <a:spLocks noChangeAspect="1" noChangeArrowheads="1"/>
            </p:cNvSpPr>
            <p:nvPr/>
          </p:nvSpPr>
          <p:spPr bwMode="auto">
            <a:xfrm>
              <a:off x="634" y="3320"/>
              <a:ext cx="386" cy="3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Oval 85"/>
            <p:cNvSpPr>
              <a:spLocks noChangeAspect="1" noChangeArrowheads="1"/>
            </p:cNvSpPr>
            <p:nvPr/>
          </p:nvSpPr>
          <p:spPr bwMode="auto">
            <a:xfrm>
              <a:off x="1085" y="3394"/>
              <a:ext cx="105" cy="1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Oval 86"/>
            <p:cNvSpPr>
              <a:spLocks noChangeAspect="1" noChangeArrowheads="1"/>
            </p:cNvSpPr>
            <p:nvPr/>
          </p:nvSpPr>
          <p:spPr bwMode="auto">
            <a:xfrm>
              <a:off x="702" y="3146"/>
              <a:ext cx="105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Oval 87"/>
            <p:cNvSpPr>
              <a:spLocks noChangeAspect="1" noChangeArrowheads="1"/>
            </p:cNvSpPr>
            <p:nvPr/>
          </p:nvSpPr>
          <p:spPr bwMode="auto">
            <a:xfrm>
              <a:off x="849" y="3777"/>
              <a:ext cx="104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Oval 88"/>
            <p:cNvSpPr>
              <a:spLocks noChangeAspect="1" noChangeArrowheads="1"/>
            </p:cNvSpPr>
            <p:nvPr/>
          </p:nvSpPr>
          <p:spPr bwMode="auto">
            <a:xfrm>
              <a:off x="1085" y="3530"/>
              <a:ext cx="105" cy="1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8" name="Oval 89"/>
            <p:cNvSpPr>
              <a:spLocks noChangeAspect="1" noChangeArrowheads="1"/>
            </p:cNvSpPr>
            <p:nvPr/>
          </p:nvSpPr>
          <p:spPr bwMode="auto">
            <a:xfrm>
              <a:off x="849" y="3146"/>
              <a:ext cx="104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9" name="Oval 90"/>
            <p:cNvSpPr>
              <a:spLocks noChangeAspect="1" noChangeArrowheads="1"/>
            </p:cNvSpPr>
            <p:nvPr/>
          </p:nvSpPr>
          <p:spPr bwMode="auto">
            <a:xfrm>
              <a:off x="457" y="3530"/>
              <a:ext cx="104" cy="1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Oval 91"/>
            <p:cNvSpPr>
              <a:spLocks noChangeAspect="1" noChangeArrowheads="1"/>
            </p:cNvSpPr>
            <p:nvPr/>
          </p:nvSpPr>
          <p:spPr bwMode="auto">
            <a:xfrm>
              <a:off x="457" y="3394"/>
              <a:ext cx="104" cy="1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Oval 92"/>
            <p:cNvSpPr>
              <a:spLocks noChangeAspect="1" noChangeArrowheads="1"/>
            </p:cNvSpPr>
            <p:nvPr/>
          </p:nvSpPr>
          <p:spPr bwMode="auto">
            <a:xfrm>
              <a:off x="702" y="3777"/>
              <a:ext cx="105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2" name="Oval 93"/>
            <p:cNvSpPr>
              <a:spLocks noChangeAspect="1" noChangeArrowheads="1"/>
            </p:cNvSpPr>
            <p:nvPr/>
          </p:nvSpPr>
          <p:spPr bwMode="auto">
            <a:xfrm>
              <a:off x="776" y="3272"/>
              <a:ext cx="105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Oval 94"/>
            <p:cNvSpPr>
              <a:spLocks noChangeAspect="1" noChangeArrowheads="1"/>
            </p:cNvSpPr>
            <p:nvPr/>
          </p:nvSpPr>
          <p:spPr bwMode="auto">
            <a:xfrm>
              <a:off x="776" y="3644"/>
              <a:ext cx="105" cy="1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4" name="Oval 95"/>
            <p:cNvSpPr>
              <a:spLocks noChangeAspect="1" noChangeArrowheads="1"/>
            </p:cNvSpPr>
            <p:nvPr/>
          </p:nvSpPr>
          <p:spPr bwMode="auto">
            <a:xfrm>
              <a:off x="702" y="2859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5" name="Oval 96"/>
            <p:cNvSpPr>
              <a:spLocks noChangeAspect="1" noChangeArrowheads="1"/>
            </p:cNvSpPr>
            <p:nvPr/>
          </p:nvSpPr>
          <p:spPr bwMode="auto">
            <a:xfrm>
              <a:off x="702" y="2997"/>
              <a:ext cx="105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Oval 97"/>
            <p:cNvSpPr>
              <a:spLocks noChangeAspect="1" noChangeArrowheads="1"/>
            </p:cNvSpPr>
            <p:nvPr/>
          </p:nvSpPr>
          <p:spPr bwMode="auto">
            <a:xfrm>
              <a:off x="849" y="2997"/>
              <a:ext cx="104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Oval 98"/>
            <p:cNvSpPr>
              <a:spLocks noChangeAspect="1" noChangeArrowheads="1"/>
            </p:cNvSpPr>
            <p:nvPr/>
          </p:nvSpPr>
          <p:spPr bwMode="auto">
            <a:xfrm>
              <a:off x="1225" y="3394"/>
              <a:ext cx="105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Oval 99"/>
            <p:cNvSpPr>
              <a:spLocks noChangeAspect="1" noChangeArrowheads="1"/>
            </p:cNvSpPr>
            <p:nvPr/>
          </p:nvSpPr>
          <p:spPr bwMode="auto">
            <a:xfrm>
              <a:off x="1225" y="3530"/>
              <a:ext cx="105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9" name="Oval 100"/>
            <p:cNvSpPr>
              <a:spLocks noChangeAspect="1" noChangeArrowheads="1"/>
            </p:cNvSpPr>
            <p:nvPr/>
          </p:nvSpPr>
          <p:spPr bwMode="auto">
            <a:xfrm>
              <a:off x="322" y="3394"/>
              <a:ext cx="104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Oval 101"/>
            <p:cNvSpPr>
              <a:spLocks noChangeAspect="1" noChangeArrowheads="1"/>
            </p:cNvSpPr>
            <p:nvPr/>
          </p:nvSpPr>
          <p:spPr bwMode="auto">
            <a:xfrm>
              <a:off x="322" y="3530"/>
              <a:ext cx="104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1" name="Oval 102"/>
            <p:cNvSpPr>
              <a:spLocks noChangeAspect="1" noChangeArrowheads="1"/>
            </p:cNvSpPr>
            <p:nvPr/>
          </p:nvSpPr>
          <p:spPr bwMode="auto">
            <a:xfrm>
              <a:off x="702" y="3898"/>
              <a:ext cx="105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2" name="Oval 103"/>
            <p:cNvSpPr>
              <a:spLocks noChangeAspect="1" noChangeArrowheads="1"/>
            </p:cNvSpPr>
            <p:nvPr/>
          </p:nvSpPr>
          <p:spPr bwMode="auto">
            <a:xfrm>
              <a:off x="849" y="3898"/>
              <a:ext cx="104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Oval 116"/>
            <p:cNvSpPr>
              <a:spLocks noChangeAspect="1" noChangeArrowheads="1"/>
            </p:cNvSpPr>
            <p:nvPr/>
          </p:nvSpPr>
          <p:spPr bwMode="auto">
            <a:xfrm>
              <a:off x="849" y="2859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4" name="Oval 117"/>
            <p:cNvSpPr>
              <a:spLocks noChangeAspect="1" noChangeArrowheads="1"/>
            </p:cNvSpPr>
            <p:nvPr/>
          </p:nvSpPr>
          <p:spPr bwMode="auto">
            <a:xfrm>
              <a:off x="1365" y="3394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Oval 118"/>
            <p:cNvSpPr>
              <a:spLocks noChangeAspect="1" noChangeArrowheads="1"/>
            </p:cNvSpPr>
            <p:nvPr/>
          </p:nvSpPr>
          <p:spPr bwMode="auto">
            <a:xfrm>
              <a:off x="1365" y="3530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6" name="Oval 119"/>
            <p:cNvSpPr>
              <a:spLocks noChangeAspect="1" noChangeArrowheads="1"/>
            </p:cNvSpPr>
            <p:nvPr/>
          </p:nvSpPr>
          <p:spPr bwMode="auto">
            <a:xfrm>
              <a:off x="849" y="4036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Oval 120"/>
            <p:cNvSpPr>
              <a:spLocks noChangeAspect="1" noChangeArrowheads="1"/>
            </p:cNvSpPr>
            <p:nvPr/>
          </p:nvSpPr>
          <p:spPr bwMode="auto">
            <a:xfrm>
              <a:off x="702" y="4036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8" name="Oval 121"/>
            <p:cNvSpPr>
              <a:spLocks noChangeAspect="1" noChangeArrowheads="1"/>
            </p:cNvSpPr>
            <p:nvPr/>
          </p:nvSpPr>
          <p:spPr bwMode="auto">
            <a:xfrm>
              <a:off x="185" y="3530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67"/>
          <p:cNvGrpSpPr>
            <a:grpSpLocks/>
          </p:cNvGrpSpPr>
          <p:nvPr/>
        </p:nvGrpSpPr>
        <p:grpSpPr bwMode="auto">
          <a:xfrm>
            <a:off x="893763" y="1541463"/>
            <a:ext cx="1166812" cy="1169987"/>
            <a:chOff x="455" y="1097"/>
            <a:chExt cx="735" cy="737"/>
          </a:xfrm>
        </p:grpSpPr>
        <p:sp>
          <p:nvSpPr>
            <p:cNvPr id="21519" name="Oval 148"/>
            <p:cNvSpPr>
              <a:spLocks noChangeAspect="1" noChangeArrowheads="1"/>
            </p:cNvSpPr>
            <p:nvPr/>
          </p:nvSpPr>
          <p:spPr bwMode="auto">
            <a:xfrm>
              <a:off x="499" y="1139"/>
              <a:ext cx="652" cy="6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Oval 149"/>
            <p:cNvSpPr>
              <a:spLocks noChangeAspect="1" noChangeArrowheads="1"/>
            </p:cNvSpPr>
            <p:nvPr/>
          </p:nvSpPr>
          <p:spPr bwMode="auto">
            <a:xfrm>
              <a:off x="633" y="1272"/>
              <a:ext cx="386" cy="3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Oval 158"/>
            <p:cNvSpPr>
              <a:spLocks noChangeAspect="1" noChangeArrowheads="1"/>
            </p:cNvSpPr>
            <p:nvPr/>
          </p:nvSpPr>
          <p:spPr bwMode="auto">
            <a:xfrm>
              <a:off x="775" y="1224"/>
              <a:ext cx="104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159"/>
            <p:cNvSpPr>
              <a:spLocks noChangeAspect="1" noChangeArrowheads="1"/>
            </p:cNvSpPr>
            <p:nvPr/>
          </p:nvSpPr>
          <p:spPr bwMode="auto">
            <a:xfrm>
              <a:off x="775" y="1595"/>
              <a:ext cx="104" cy="1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Oval 165"/>
            <p:cNvSpPr>
              <a:spLocks noChangeAspect="1" noChangeArrowheads="1"/>
            </p:cNvSpPr>
            <p:nvPr/>
          </p:nvSpPr>
          <p:spPr bwMode="auto">
            <a:xfrm>
              <a:off x="455" y="1481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Oval 166"/>
            <p:cNvSpPr>
              <a:spLocks noChangeAspect="1" noChangeArrowheads="1"/>
            </p:cNvSpPr>
            <p:nvPr/>
          </p:nvSpPr>
          <p:spPr bwMode="auto">
            <a:xfrm>
              <a:off x="848" y="1097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Oval 147"/>
            <p:cNvSpPr>
              <a:spLocks noChangeAspect="1" noChangeArrowheads="1"/>
            </p:cNvSpPr>
            <p:nvPr/>
          </p:nvSpPr>
          <p:spPr bwMode="auto">
            <a:xfrm>
              <a:off x="701" y="1097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Oval 163"/>
            <p:cNvSpPr>
              <a:spLocks noChangeAspect="1" noChangeArrowheads="1"/>
            </p:cNvSpPr>
            <p:nvPr/>
          </p:nvSpPr>
          <p:spPr bwMode="auto">
            <a:xfrm>
              <a:off x="848" y="1729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Oval 164"/>
            <p:cNvSpPr>
              <a:spLocks noChangeAspect="1" noChangeArrowheads="1"/>
            </p:cNvSpPr>
            <p:nvPr/>
          </p:nvSpPr>
          <p:spPr bwMode="auto">
            <a:xfrm>
              <a:off x="701" y="1729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Oval 161"/>
            <p:cNvSpPr>
              <a:spLocks noChangeAspect="1" noChangeArrowheads="1"/>
            </p:cNvSpPr>
            <p:nvPr/>
          </p:nvSpPr>
          <p:spPr bwMode="auto">
            <a:xfrm>
              <a:off x="1085" y="1345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Oval 162"/>
            <p:cNvSpPr>
              <a:spLocks noChangeAspect="1" noChangeArrowheads="1"/>
            </p:cNvSpPr>
            <p:nvPr/>
          </p:nvSpPr>
          <p:spPr bwMode="auto">
            <a:xfrm>
              <a:off x="1085" y="1481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624" name="Rectangle 168"/>
          <p:cNvSpPr>
            <a:spLocks noChangeArrowheads="1"/>
          </p:cNvSpPr>
          <p:nvPr/>
        </p:nvSpPr>
        <p:spPr bwMode="auto">
          <a:xfrm>
            <a:off x="563563" y="1066800"/>
            <a:ext cx="243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b="0">
                <a:solidFill>
                  <a:srgbClr val="010066"/>
                </a:solidFill>
              </a:rPr>
              <a:t>This means that: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0" grpId="0"/>
      <p:bldP spid="19561" grpId="0"/>
      <p:bldP spid="19562" grpId="0"/>
      <p:bldP spid="19563" grpId="0"/>
      <p:bldP spid="19564" grpId="0"/>
      <p:bldP spid="19565" grpId="0"/>
      <p:bldP spid="196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     Electron structure and reactivity</a:t>
            </a:r>
          </a:p>
        </p:txBody>
      </p:sp>
      <p:sp>
        <p:nvSpPr>
          <p:cNvPr id="22531" name="Text Box 43"/>
          <p:cNvSpPr txBox="1">
            <a:spLocks noChangeArrowheads="1"/>
          </p:cNvSpPr>
          <p:nvPr/>
        </p:nvSpPr>
        <p:spPr bwMode="auto">
          <a:xfrm>
            <a:off x="568325" y="701675"/>
            <a:ext cx="8575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b="0">
                <a:solidFill>
                  <a:srgbClr val="010066"/>
                </a:solidFill>
              </a:rPr>
              <a:t>All halogens are reactive, and the reactivity decreases down the group. What is the reason for this?</a:t>
            </a:r>
          </a:p>
        </p:txBody>
      </p:sp>
      <p:sp>
        <p:nvSpPr>
          <p:cNvPr id="24620" name="Oval 44"/>
          <p:cNvSpPr>
            <a:spLocks noChangeAspect="1" noChangeArrowheads="1"/>
          </p:cNvSpPr>
          <p:nvPr/>
        </p:nvSpPr>
        <p:spPr bwMode="auto">
          <a:xfrm>
            <a:off x="241300" y="809625"/>
            <a:ext cx="252413" cy="2524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22533" name="Group 49"/>
          <p:cNvGrpSpPr>
            <a:grpSpLocks/>
          </p:cNvGrpSpPr>
          <p:nvPr/>
        </p:nvGrpSpPr>
        <p:grpSpPr bwMode="auto">
          <a:xfrm>
            <a:off x="1206500" y="4632325"/>
            <a:ext cx="465138" cy="596900"/>
            <a:chOff x="4686" y="2578"/>
            <a:chExt cx="293" cy="376"/>
          </a:xfrm>
        </p:grpSpPr>
        <p:sp>
          <p:nvSpPr>
            <p:cNvPr id="22550" name="AutoShape 50"/>
            <p:cNvSpPr>
              <a:spLocks noChangeArrowheads="1"/>
            </p:cNvSpPr>
            <p:nvPr/>
          </p:nvSpPr>
          <p:spPr bwMode="auto">
            <a:xfrm>
              <a:off x="4687" y="2578"/>
              <a:ext cx="290" cy="376"/>
            </a:xfrm>
            <a:prstGeom prst="roundRect">
              <a:avLst>
                <a:gd name="adj" fmla="val 16667"/>
              </a:avLst>
            </a:prstGeom>
            <a:solidFill>
              <a:srgbClr val="E1B7F7"/>
            </a:solidFill>
            <a:ln w="9525">
              <a:solidFill>
                <a:srgbClr val="99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Text Box 51"/>
            <p:cNvSpPr txBox="1">
              <a:spLocks noChangeArrowheads="1"/>
            </p:cNvSpPr>
            <p:nvPr/>
          </p:nvSpPr>
          <p:spPr bwMode="auto">
            <a:xfrm>
              <a:off x="4686" y="2651"/>
              <a:ext cx="29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>
                  <a:solidFill>
                    <a:srgbClr val="010066"/>
                  </a:solidFill>
                </a:rPr>
                <a:t>I</a:t>
              </a:r>
            </a:p>
          </p:txBody>
        </p:sp>
      </p:grpSp>
      <p:grpSp>
        <p:nvGrpSpPr>
          <p:cNvPr id="22534" name="Group 52"/>
          <p:cNvGrpSpPr>
            <a:grpSpLocks/>
          </p:cNvGrpSpPr>
          <p:nvPr/>
        </p:nvGrpSpPr>
        <p:grpSpPr bwMode="auto">
          <a:xfrm>
            <a:off x="1206500" y="4006850"/>
            <a:ext cx="465138" cy="596900"/>
            <a:chOff x="4686" y="2184"/>
            <a:chExt cx="293" cy="376"/>
          </a:xfrm>
        </p:grpSpPr>
        <p:sp>
          <p:nvSpPr>
            <p:cNvPr id="22548" name="AutoShape 53"/>
            <p:cNvSpPr>
              <a:spLocks noChangeArrowheads="1"/>
            </p:cNvSpPr>
            <p:nvPr/>
          </p:nvSpPr>
          <p:spPr bwMode="auto">
            <a:xfrm>
              <a:off x="4687" y="2184"/>
              <a:ext cx="290" cy="376"/>
            </a:xfrm>
            <a:prstGeom prst="roundRect">
              <a:avLst>
                <a:gd name="adj" fmla="val 16667"/>
              </a:avLst>
            </a:prstGeom>
            <a:solidFill>
              <a:srgbClr val="E1B7F7"/>
            </a:solidFill>
            <a:ln w="9525">
              <a:solidFill>
                <a:srgbClr val="99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Text Box 54"/>
            <p:cNvSpPr txBox="1">
              <a:spLocks noChangeArrowheads="1"/>
            </p:cNvSpPr>
            <p:nvPr/>
          </p:nvSpPr>
          <p:spPr bwMode="auto">
            <a:xfrm>
              <a:off x="4686" y="2257"/>
              <a:ext cx="29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>
                  <a:solidFill>
                    <a:srgbClr val="010066"/>
                  </a:solidFill>
                </a:rPr>
                <a:t>Br</a:t>
              </a:r>
            </a:p>
          </p:txBody>
        </p:sp>
      </p:grpSp>
      <p:grpSp>
        <p:nvGrpSpPr>
          <p:cNvPr id="22535" name="Group 55"/>
          <p:cNvGrpSpPr>
            <a:grpSpLocks/>
          </p:cNvGrpSpPr>
          <p:nvPr/>
        </p:nvGrpSpPr>
        <p:grpSpPr bwMode="auto">
          <a:xfrm>
            <a:off x="1206500" y="3384550"/>
            <a:ext cx="465138" cy="596900"/>
            <a:chOff x="4686" y="1792"/>
            <a:chExt cx="293" cy="376"/>
          </a:xfrm>
        </p:grpSpPr>
        <p:sp>
          <p:nvSpPr>
            <p:cNvPr id="22546" name="AutoShape 56"/>
            <p:cNvSpPr>
              <a:spLocks noChangeArrowheads="1"/>
            </p:cNvSpPr>
            <p:nvPr/>
          </p:nvSpPr>
          <p:spPr bwMode="auto">
            <a:xfrm>
              <a:off x="4687" y="1792"/>
              <a:ext cx="290" cy="376"/>
            </a:xfrm>
            <a:prstGeom prst="roundRect">
              <a:avLst>
                <a:gd name="adj" fmla="val 16667"/>
              </a:avLst>
            </a:prstGeom>
            <a:solidFill>
              <a:srgbClr val="E1B7F7"/>
            </a:solidFill>
            <a:ln w="9525">
              <a:solidFill>
                <a:srgbClr val="99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Text Box 57"/>
            <p:cNvSpPr txBox="1">
              <a:spLocks noChangeArrowheads="1"/>
            </p:cNvSpPr>
            <p:nvPr/>
          </p:nvSpPr>
          <p:spPr bwMode="auto">
            <a:xfrm>
              <a:off x="4686" y="1865"/>
              <a:ext cx="29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>
                  <a:solidFill>
                    <a:srgbClr val="010066"/>
                  </a:solidFill>
                </a:rPr>
                <a:t>Cl</a:t>
              </a:r>
            </a:p>
          </p:txBody>
        </p:sp>
      </p:grpSp>
      <p:grpSp>
        <p:nvGrpSpPr>
          <p:cNvPr id="22536" name="Group 58"/>
          <p:cNvGrpSpPr>
            <a:grpSpLocks/>
          </p:cNvGrpSpPr>
          <p:nvPr/>
        </p:nvGrpSpPr>
        <p:grpSpPr bwMode="auto">
          <a:xfrm>
            <a:off x="1206500" y="2759075"/>
            <a:ext cx="465138" cy="596900"/>
            <a:chOff x="4686" y="1398"/>
            <a:chExt cx="293" cy="376"/>
          </a:xfrm>
        </p:grpSpPr>
        <p:sp>
          <p:nvSpPr>
            <p:cNvPr id="22544" name="AutoShape 59"/>
            <p:cNvSpPr>
              <a:spLocks noChangeArrowheads="1"/>
            </p:cNvSpPr>
            <p:nvPr/>
          </p:nvSpPr>
          <p:spPr bwMode="auto">
            <a:xfrm>
              <a:off x="4687" y="1398"/>
              <a:ext cx="290" cy="376"/>
            </a:xfrm>
            <a:prstGeom prst="roundRect">
              <a:avLst>
                <a:gd name="adj" fmla="val 16667"/>
              </a:avLst>
            </a:prstGeom>
            <a:solidFill>
              <a:srgbClr val="E1B7F7"/>
            </a:solidFill>
            <a:ln w="9525">
              <a:solidFill>
                <a:srgbClr val="99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Text Box 60"/>
            <p:cNvSpPr txBox="1">
              <a:spLocks noChangeArrowheads="1"/>
            </p:cNvSpPr>
            <p:nvPr/>
          </p:nvSpPr>
          <p:spPr bwMode="auto">
            <a:xfrm>
              <a:off x="4686" y="1471"/>
              <a:ext cx="29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>
                  <a:solidFill>
                    <a:srgbClr val="010066"/>
                  </a:solidFill>
                </a:rPr>
                <a:t>F</a:t>
              </a:r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406400" y="2260600"/>
            <a:ext cx="630238" cy="3543300"/>
            <a:chOff x="152" y="1440"/>
            <a:chExt cx="397" cy="2232"/>
          </a:xfrm>
        </p:grpSpPr>
        <p:sp>
          <p:nvSpPr>
            <p:cNvPr id="22542" name="AutoShape 62"/>
            <p:cNvSpPr>
              <a:spLocks noChangeArrowheads="1"/>
            </p:cNvSpPr>
            <p:nvPr/>
          </p:nvSpPr>
          <p:spPr bwMode="auto">
            <a:xfrm rot="-5400000">
              <a:off x="-765" y="2357"/>
              <a:ext cx="2232" cy="397"/>
            </a:xfrm>
            <a:prstGeom prst="leftArrow">
              <a:avLst>
                <a:gd name="adj1" fmla="val 58972"/>
                <a:gd name="adj2" fmla="val 47919"/>
              </a:avLst>
            </a:prstGeom>
            <a:gradFill rotWithShape="1">
              <a:gsLst>
                <a:gs pos="0">
                  <a:srgbClr val="823400"/>
                </a:gs>
                <a:gs pos="100000">
                  <a:srgbClr val="FF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Text Box 63"/>
            <p:cNvSpPr txBox="1">
              <a:spLocks noChangeArrowheads="1"/>
            </p:cNvSpPr>
            <p:nvPr/>
          </p:nvSpPr>
          <p:spPr bwMode="auto">
            <a:xfrm rot="-5400000">
              <a:off x="-703" y="2385"/>
              <a:ext cx="20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GB">
                  <a:solidFill>
                    <a:schemeClr val="bg1"/>
                  </a:solidFill>
                </a:rPr>
                <a:t>decrease in reactivity</a:t>
              </a:r>
            </a:p>
          </p:txBody>
        </p:sp>
      </p:grpSp>
      <p:sp>
        <p:nvSpPr>
          <p:cNvPr id="24640" name="Rectangle 64"/>
          <p:cNvSpPr>
            <a:spLocks noChangeArrowheads="1"/>
          </p:cNvSpPr>
          <p:nvPr/>
        </p:nvSpPr>
        <p:spPr bwMode="auto">
          <a:xfrm>
            <a:off x="1779588" y="1816100"/>
            <a:ext cx="69961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>
              <a:spcBef>
                <a:spcPct val="50000"/>
              </a:spcBef>
              <a:buFont typeface="Wingdings" pitchFamily="2" charset="2"/>
              <a:buChar char="l"/>
            </a:pPr>
            <a:r>
              <a:rPr lang="en-GB" b="0">
                <a:solidFill>
                  <a:srgbClr val="010066"/>
                </a:solidFill>
              </a:rPr>
              <a:t>The size of each element’s atoms, and the number of full electron shells, increases down the group.</a:t>
            </a:r>
          </a:p>
        </p:txBody>
      </p:sp>
      <p:sp>
        <p:nvSpPr>
          <p:cNvPr id="24641" name="Text Box 65"/>
          <p:cNvSpPr txBox="1">
            <a:spLocks noChangeArrowheads="1"/>
          </p:cNvSpPr>
          <p:nvPr/>
        </p:nvSpPr>
        <p:spPr bwMode="auto">
          <a:xfrm>
            <a:off x="1779588" y="3057525"/>
            <a:ext cx="71231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GB" b="0">
                <a:solidFill>
                  <a:srgbClr val="010066"/>
                </a:solidFill>
              </a:rPr>
              <a:t>This means that, down the group, the outer shell gets further away from the nucleus and is shielded by more electron shells.</a:t>
            </a:r>
          </a:p>
        </p:txBody>
      </p:sp>
      <p:sp>
        <p:nvSpPr>
          <p:cNvPr id="24642" name="Text Box 66"/>
          <p:cNvSpPr txBox="1">
            <a:spLocks noChangeArrowheads="1"/>
          </p:cNvSpPr>
          <p:nvPr/>
        </p:nvSpPr>
        <p:spPr bwMode="auto">
          <a:xfrm>
            <a:off x="1779588" y="4289425"/>
            <a:ext cx="69961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GB" b="0">
                <a:solidFill>
                  <a:srgbClr val="010066"/>
                </a:solidFill>
              </a:rPr>
              <a:t>The further the outer shell is from the positive attraction of the nucleus, the harder it is to attract another electron.</a:t>
            </a:r>
          </a:p>
        </p:txBody>
      </p:sp>
      <p:sp>
        <p:nvSpPr>
          <p:cNvPr id="24643" name="Text Box 67"/>
          <p:cNvSpPr txBox="1">
            <a:spLocks noChangeArrowheads="1"/>
          </p:cNvSpPr>
          <p:nvPr/>
        </p:nvSpPr>
        <p:spPr bwMode="auto">
          <a:xfrm>
            <a:off x="1779588" y="5527675"/>
            <a:ext cx="69961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GB" b="0">
                <a:solidFill>
                  <a:srgbClr val="010066"/>
                </a:solidFill>
              </a:rPr>
              <a:t>This means that reactivity decreases with the size of the atom.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0" grpId="0"/>
      <p:bldP spid="24641" grpId="0"/>
      <p:bldP spid="24642" grpId="0"/>
      <p:bldP spid="246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     Halogen molecules</a:t>
            </a:r>
          </a:p>
        </p:txBody>
      </p:sp>
      <p:sp>
        <p:nvSpPr>
          <p:cNvPr id="23555" name="Text Box 52"/>
          <p:cNvSpPr txBox="1">
            <a:spLocks noChangeArrowheads="1"/>
          </p:cNvSpPr>
          <p:nvPr/>
        </p:nvSpPr>
        <p:spPr bwMode="auto">
          <a:xfrm>
            <a:off x="568325" y="701675"/>
            <a:ext cx="8575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b="0">
                <a:solidFill>
                  <a:srgbClr val="010066"/>
                </a:solidFill>
              </a:rPr>
              <a:t>All halogen atoms require one more electron to obtain a full outer shell and become stable.</a:t>
            </a:r>
          </a:p>
        </p:txBody>
      </p:sp>
      <p:sp>
        <p:nvSpPr>
          <p:cNvPr id="20533" name="Oval 53"/>
          <p:cNvSpPr>
            <a:spLocks noChangeAspect="1" noChangeArrowheads="1"/>
          </p:cNvSpPr>
          <p:nvPr/>
        </p:nvSpPr>
        <p:spPr bwMode="auto">
          <a:xfrm>
            <a:off x="241300" y="809625"/>
            <a:ext cx="252413" cy="2524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0534" name="Text Box 54"/>
          <p:cNvSpPr txBox="1">
            <a:spLocks noChangeArrowheads="1"/>
          </p:cNvSpPr>
          <p:nvPr/>
        </p:nvSpPr>
        <p:spPr bwMode="auto">
          <a:xfrm>
            <a:off x="568325" y="1728788"/>
            <a:ext cx="8575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b="0">
                <a:solidFill>
                  <a:srgbClr val="010066"/>
                </a:solidFill>
              </a:rPr>
              <a:t>Each atom can achieve this by sharing one electron with another atom to form a single </a:t>
            </a:r>
            <a:r>
              <a:rPr lang="en-GB">
                <a:solidFill>
                  <a:srgbClr val="010066"/>
                </a:solidFill>
              </a:rPr>
              <a:t>covalent bond</a:t>
            </a:r>
            <a:r>
              <a:rPr lang="en-GB" b="0">
                <a:solidFill>
                  <a:srgbClr val="010066"/>
                </a:solidFill>
              </a:rPr>
              <a:t>.</a:t>
            </a:r>
          </a:p>
        </p:txBody>
      </p:sp>
      <p:sp>
        <p:nvSpPr>
          <p:cNvPr id="20535" name="Text Box 55"/>
          <p:cNvSpPr txBox="1">
            <a:spLocks noChangeArrowheads="1"/>
          </p:cNvSpPr>
          <p:nvPr/>
        </p:nvSpPr>
        <p:spPr bwMode="auto">
          <a:xfrm>
            <a:off x="568325" y="5008563"/>
            <a:ext cx="8575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b="0">
                <a:solidFill>
                  <a:srgbClr val="010066"/>
                </a:solidFill>
              </a:rPr>
              <a:t>This means that all halogens exist as </a:t>
            </a:r>
            <a:r>
              <a:rPr lang="en-GB">
                <a:solidFill>
                  <a:srgbClr val="FF6600"/>
                </a:solidFill>
              </a:rPr>
              <a:t>diatomic</a:t>
            </a:r>
            <a:r>
              <a:rPr lang="en-GB">
                <a:solidFill>
                  <a:srgbClr val="010066"/>
                </a:solidFill>
              </a:rPr>
              <a:t> </a:t>
            </a:r>
            <a:r>
              <a:rPr lang="en-GB" b="0">
                <a:solidFill>
                  <a:srgbClr val="010066"/>
                </a:solidFill>
              </a:rPr>
              <a:t>molecules:</a:t>
            </a:r>
            <a:br>
              <a:rPr lang="en-GB" b="0">
                <a:solidFill>
                  <a:srgbClr val="010066"/>
                </a:solidFill>
              </a:rPr>
            </a:br>
            <a:r>
              <a:rPr lang="en-GB">
                <a:solidFill>
                  <a:srgbClr val="010066"/>
                </a:solidFill>
              </a:rPr>
              <a:t>F</a:t>
            </a:r>
            <a:r>
              <a:rPr lang="en-GB" baseline="-25000">
                <a:solidFill>
                  <a:srgbClr val="010066"/>
                </a:solidFill>
              </a:rPr>
              <a:t>2</a:t>
            </a:r>
            <a:r>
              <a:rPr lang="en-GB" b="0">
                <a:solidFill>
                  <a:srgbClr val="010066"/>
                </a:solidFill>
              </a:rPr>
              <a:t>, </a:t>
            </a:r>
            <a:r>
              <a:rPr lang="en-GB">
                <a:solidFill>
                  <a:srgbClr val="010066"/>
                </a:solidFill>
              </a:rPr>
              <a:t>Cl</a:t>
            </a:r>
            <a:r>
              <a:rPr lang="en-GB" baseline="-25000">
                <a:solidFill>
                  <a:srgbClr val="010066"/>
                </a:solidFill>
              </a:rPr>
              <a:t>2</a:t>
            </a:r>
            <a:r>
              <a:rPr lang="en-GB" b="0">
                <a:solidFill>
                  <a:srgbClr val="010066"/>
                </a:solidFill>
              </a:rPr>
              <a:t>, </a:t>
            </a:r>
            <a:r>
              <a:rPr lang="en-GB">
                <a:solidFill>
                  <a:srgbClr val="010066"/>
                </a:solidFill>
              </a:rPr>
              <a:t>Br</a:t>
            </a:r>
            <a:r>
              <a:rPr lang="en-GB" baseline="-25000">
                <a:solidFill>
                  <a:srgbClr val="010066"/>
                </a:solidFill>
              </a:rPr>
              <a:t>2</a:t>
            </a:r>
            <a:r>
              <a:rPr lang="en-GB" b="0">
                <a:solidFill>
                  <a:srgbClr val="010066"/>
                </a:solidFill>
              </a:rPr>
              <a:t> and </a:t>
            </a:r>
            <a:r>
              <a:rPr lang="en-GB">
                <a:solidFill>
                  <a:srgbClr val="010066"/>
                </a:solidFill>
              </a:rPr>
              <a:t>I</a:t>
            </a:r>
            <a:r>
              <a:rPr lang="en-GB" baseline="-25000">
                <a:solidFill>
                  <a:srgbClr val="010066"/>
                </a:solidFill>
              </a:rPr>
              <a:t>2</a:t>
            </a:r>
            <a:r>
              <a:rPr lang="en-GB" b="0">
                <a:solidFill>
                  <a:srgbClr val="010066"/>
                </a:solidFill>
              </a:rPr>
              <a:t>.</a:t>
            </a:r>
          </a:p>
        </p:txBody>
      </p:sp>
      <p:grpSp>
        <p:nvGrpSpPr>
          <p:cNvPr id="2" name="Group 197"/>
          <p:cNvGrpSpPr>
            <a:grpSpLocks/>
          </p:cNvGrpSpPr>
          <p:nvPr/>
        </p:nvGrpSpPr>
        <p:grpSpPr bwMode="auto">
          <a:xfrm>
            <a:off x="2746375" y="2836863"/>
            <a:ext cx="1825625" cy="1817687"/>
            <a:chOff x="1561" y="2275"/>
            <a:chExt cx="1150" cy="1145"/>
          </a:xfrm>
        </p:grpSpPr>
        <p:grpSp>
          <p:nvGrpSpPr>
            <p:cNvPr id="23601" name="Group 154"/>
            <p:cNvGrpSpPr>
              <a:grpSpLocks/>
            </p:cNvGrpSpPr>
            <p:nvPr/>
          </p:nvGrpSpPr>
          <p:grpSpPr bwMode="auto">
            <a:xfrm>
              <a:off x="1561" y="2275"/>
              <a:ext cx="1150" cy="1145"/>
              <a:chOff x="1581" y="2327"/>
              <a:chExt cx="1150" cy="1145"/>
            </a:xfrm>
          </p:grpSpPr>
          <p:sp>
            <p:nvSpPr>
              <p:cNvPr id="23603" name="Oval 118"/>
              <p:cNvSpPr>
                <a:spLocks noChangeAspect="1" noChangeArrowheads="1"/>
              </p:cNvSpPr>
              <p:nvPr/>
            </p:nvSpPr>
            <p:spPr bwMode="auto">
              <a:xfrm flipH="1">
                <a:off x="1663" y="2406"/>
                <a:ext cx="985" cy="98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4" name="Oval 119"/>
              <p:cNvSpPr>
                <a:spLocks noChangeAspect="1" noChangeArrowheads="1"/>
              </p:cNvSpPr>
              <p:nvPr/>
            </p:nvSpPr>
            <p:spPr bwMode="auto">
              <a:xfrm flipH="1">
                <a:off x="1864" y="2607"/>
                <a:ext cx="583" cy="58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5" name="AutoShape 143"/>
              <p:cNvSpPr>
                <a:spLocks noChangeAspect="1" noChangeArrowheads="1"/>
              </p:cNvSpPr>
              <p:nvPr/>
            </p:nvSpPr>
            <p:spPr bwMode="auto">
              <a:xfrm rot="2700000">
                <a:off x="1947" y="2327"/>
                <a:ext cx="188" cy="188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ECBD8"/>
                  </a:gs>
                  <a:gs pos="100000">
                    <a:srgbClr val="0133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06" name="AutoShape 144"/>
              <p:cNvSpPr>
                <a:spLocks noChangeAspect="1" noChangeArrowheads="1"/>
              </p:cNvSpPr>
              <p:nvPr/>
            </p:nvSpPr>
            <p:spPr bwMode="auto">
              <a:xfrm rot="2700000">
                <a:off x="2169" y="2327"/>
                <a:ext cx="188" cy="188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ECBD8"/>
                  </a:gs>
                  <a:gs pos="100000">
                    <a:srgbClr val="0133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07" name="AutoShape 145"/>
              <p:cNvSpPr>
                <a:spLocks noChangeAspect="1" noChangeArrowheads="1"/>
              </p:cNvSpPr>
              <p:nvPr/>
            </p:nvSpPr>
            <p:spPr bwMode="auto">
              <a:xfrm rot="2700000">
                <a:off x="1581" y="2703"/>
                <a:ext cx="188" cy="188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ECBD8"/>
                  </a:gs>
                  <a:gs pos="100000">
                    <a:srgbClr val="0133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08" name="AutoShape 146"/>
              <p:cNvSpPr>
                <a:spLocks noChangeAspect="1" noChangeArrowheads="1"/>
              </p:cNvSpPr>
              <p:nvPr/>
            </p:nvSpPr>
            <p:spPr bwMode="auto">
              <a:xfrm rot="2700000">
                <a:off x="2543" y="2705"/>
                <a:ext cx="188" cy="188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ECBD8"/>
                  </a:gs>
                  <a:gs pos="100000">
                    <a:srgbClr val="0133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09" name="AutoShape 147"/>
              <p:cNvSpPr>
                <a:spLocks noChangeAspect="1" noChangeArrowheads="1"/>
              </p:cNvSpPr>
              <p:nvPr/>
            </p:nvSpPr>
            <p:spPr bwMode="auto">
              <a:xfrm rot="2700000">
                <a:off x="2543" y="2911"/>
                <a:ext cx="188" cy="188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ECBD8"/>
                  </a:gs>
                  <a:gs pos="100000">
                    <a:srgbClr val="0133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10" name="AutoShape 148"/>
              <p:cNvSpPr>
                <a:spLocks noChangeAspect="1" noChangeArrowheads="1"/>
              </p:cNvSpPr>
              <p:nvPr/>
            </p:nvSpPr>
            <p:spPr bwMode="auto">
              <a:xfrm rot="2700000">
                <a:off x="1947" y="3284"/>
                <a:ext cx="188" cy="188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ECBD8"/>
                  </a:gs>
                  <a:gs pos="100000">
                    <a:srgbClr val="0133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11" name="AutoShape 149"/>
              <p:cNvSpPr>
                <a:spLocks noChangeAspect="1" noChangeArrowheads="1"/>
              </p:cNvSpPr>
              <p:nvPr/>
            </p:nvSpPr>
            <p:spPr bwMode="auto">
              <a:xfrm rot="2700000">
                <a:off x="2171" y="3284"/>
                <a:ext cx="188" cy="188"/>
              </a:xfrm>
              <a:prstGeom prst="star4">
                <a:avLst>
                  <a:gd name="adj" fmla="val 12500"/>
                </a:avLst>
              </a:prstGeom>
              <a:gradFill rotWithShape="1">
                <a:gsLst>
                  <a:gs pos="0">
                    <a:srgbClr val="BECBD8"/>
                  </a:gs>
                  <a:gs pos="100000">
                    <a:srgbClr val="0133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12" name="AutoShape 150"/>
              <p:cNvSpPr>
                <a:spLocks noChangeAspect="1" noChangeArrowheads="1"/>
              </p:cNvSpPr>
              <p:nvPr/>
            </p:nvSpPr>
            <p:spPr bwMode="auto">
              <a:xfrm rot="2700000">
                <a:off x="2062" y="3097"/>
                <a:ext cx="188" cy="188"/>
              </a:xfrm>
              <a:prstGeom prst="star4">
                <a:avLst>
                  <a:gd name="adj" fmla="val 125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13" name="AutoShape 151"/>
              <p:cNvSpPr>
                <a:spLocks noChangeAspect="1" noChangeArrowheads="1"/>
              </p:cNvSpPr>
              <p:nvPr/>
            </p:nvSpPr>
            <p:spPr bwMode="auto">
              <a:xfrm rot="2700000">
                <a:off x="2062" y="2517"/>
                <a:ext cx="188" cy="188"/>
              </a:xfrm>
              <a:prstGeom prst="star4">
                <a:avLst>
                  <a:gd name="adj" fmla="val 125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3602" name="Text Box 153"/>
            <p:cNvSpPr txBox="1">
              <a:spLocks noChangeArrowheads="1"/>
            </p:cNvSpPr>
            <p:nvPr/>
          </p:nvSpPr>
          <p:spPr bwMode="auto">
            <a:xfrm>
              <a:off x="2010" y="2684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800">
                  <a:solidFill>
                    <a:srgbClr val="000066"/>
                  </a:solidFill>
                </a:rPr>
                <a:t>F</a:t>
              </a:r>
            </a:p>
          </p:txBody>
        </p:sp>
      </p:grpSp>
      <p:grpSp>
        <p:nvGrpSpPr>
          <p:cNvPr id="23560" name="Group 198"/>
          <p:cNvGrpSpPr>
            <a:grpSpLocks/>
          </p:cNvGrpSpPr>
          <p:nvPr/>
        </p:nvGrpSpPr>
        <p:grpSpPr bwMode="auto">
          <a:xfrm>
            <a:off x="296863" y="2868613"/>
            <a:ext cx="1762125" cy="1766887"/>
            <a:chOff x="316" y="2295"/>
            <a:chExt cx="1110" cy="1113"/>
          </a:xfrm>
        </p:grpSpPr>
        <p:grpSp>
          <p:nvGrpSpPr>
            <p:cNvPr id="23588" name="Group 57"/>
            <p:cNvGrpSpPr>
              <a:grpSpLocks/>
            </p:cNvGrpSpPr>
            <p:nvPr/>
          </p:nvGrpSpPr>
          <p:grpSpPr bwMode="auto">
            <a:xfrm flipH="1">
              <a:off x="316" y="2295"/>
              <a:ext cx="1110" cy="1113"/>
              <a:chOff x="455" y="1097"/>
              <a:chExt cx="735" cy="737"/>
            </a:xfrm>
          </p:grpSpPr>
          <p:sp>
            <p:nvSpPr>
              <p:cNvPr id="23590" name="Oval 58"/>
              <p:cNvSpPr>
                <a:spLocks noChangeAspect="1" noChangeArrowheads="1"/>
              </p:cNvSpPr>
              <p:nvPr/>
            </p:nvSpPr>
            <p:spPr bwMode="auto">
              <a:xfrm>
                <a:off x="499" y="1139"/>
                <a:ext cx="652" cy="65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1" name="Oval 59"/>
              <p:cNvSpPr>
                <a:spLocks noChangeAspect="1" noChangeArrowheads="1"/>
              </p:cNvSpPr>
              <p:nvPr/>
            </p:nvSpPr>
            <p:spPr bwMode="auto">
              <a:xfrm>
                <a:off x="633" y="1272"/>
                <a:ext cx="386" cy="38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Oval 60"/>
              <p:cNvSpPr>
                <a:spLocks noChangeAspect="1" noChangeArrowheads="1"/>
              </p:cNvSpPr>
              <p:nvPr/>
            </p:nvSpPr>
            <p:spPr bwMode="auto">
              <a:xfrm>
                <a:off x="775" y="1224"/>
                <a:ext cx="104" cy="1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3" name="Oval 61"/>
              <p:cNvSpPr>
                <a:spLocks noChangeAspect="1" noChangeArrowheads="1"/>
              </p:cNvSpPr>
              <p:nvPr/>
            </p:nvSpPr>
            <p:spPr bwMode="auto">
              <a:xfrm>
                <a:off x="775" y="1595"/>
                <a:ext cx="104" cy="1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4" name="Oval 62"/>
              <p:cNvSpPr>
                <a:spLocks noChangeAspect="1" noChangeArrowheads="1"/>
              </p:cNvSpPr>
              <p:nvPr/>
            </p:nvSpPr>
            <p:spPr bwMode="auto">
              <a:xfrm>
                <a:off x="455" y="1481"/>
                <a:ext cx="105" cy="105"/>
              </a:xfrm>
              <a:prstGeom prst="ellipse">
                <a:avLst/>
              </a:prstGeom>
              <a:gradFill rotWithShape="1">
                <a:gsLst>
                  <a:gs pos="0">
                    <a:srgbClr val="B9B9D5"/>
                  </a:gs>
                  <a:gs pos="100000">
                    <a:srgbClr val="0100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Oval 63"/>
              <p:cNvSpPr>
                <a:spLocks noChangeAspect="1" noChangeArrowheads="1"/>
              </p:cNvSpPr>
              <p:nvPr/>
            </p:nvSpPr>
            <p:spPr bwMode="auto">
              <a:xfrm>
                <a:off x="848" y="1097"/>
                <a:ext cx="105" cy="105"/>
              </a:xfrm>
              <a:prstGeom prst="ellipse">
                <a:avLst/>
              </a:prstGeom>
              <a:gradFill rotWithShape="1">
                <a:gsLst>
                  <a:gs pos="0">
                    <a:srgbClr val="B9B9D5"/>
                  </a:gs>
                  <a:gs pos="100000">
                    <a:srgbClr val="0100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Oval 64"/>
              <p:cNvSpPr>
                <a:spLocks noChangeAspect="1" noChangeArrowheads="1"/>
              </p:cNvSpPr>
              <p:nvPr/>
            </p:nvSpPr>
            <p:spPr bwMode="auto">
              <a:xfrm>
                <a:off x="701" y="1097"/>
                <a:ext cx="105" cy="105"/>
              </a:xfrm>
              <a:prstGeom prst="ellipse">
                <a:avLst/>
              </a:prstGeom>
              <a:gradFill rotWithShape="1">
                <a:gsLst>
                  <a:gs pos="0">
                    <a:srgbClr val="B9B9D5"/>
                  </a:gs>
                  <a:gs pos="100000">
                    <a:srgbClr val="0100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7" name="Oval 65"/>
              <p:cNvSpPr>
                <a:spLocks noChangeAspect="1" noChangeArrowheads="1"/>
              </p:cNvSpPr>
              <p:nvPr/>
            </p:nvSpPr>
            <p:spPr bwMode="auto">
              <a:xfrm>
                <a:off x="848" y="1729"/>
                <a:ext cx="105" cy="105"/>
              </a:xfrm>
              <a:prstGeom prst="ellipse">
                <a:avLst/>
              </a:prstGeom>
              <a:gradFill rotWithShape="1">
                <a:gsLst>
                  <a:gs pos="0">
                    <a:srgbClr val="B9B9D5"/>
                  </a:gs>
                  <a:gs pos="100000">
                    <a:srgbClr val="0100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8" name="Oval 66"/>
              <p:cNvSpPr>
                <a:spLocks noChangeAspect="1" noChangeArrowheads="1"/>
              </p:cNvSpPr>
              <p:nvPr/>
            </p:nvSpPr>
            <p:spPr bwMode="auto">
              <a:xfrm>
                <a:off x="701" y="1729"/>
                <a:ext cx="105" cy="105"/>
              </a:xfrm>
              <a:prstGeom prst="ellipse">
                <a:avLst/>
              </a:prstGeom>
              <a:gradFill rotWithShape="1">
                <a:gsLst>
                  <a:gs pos="0">
                    <a:srgbClr val="B9B9D5"/>
                  </a:gs>
                  <a:gs pos="100000">
                    <a:srgbClr val="0100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9" name="Oval 67"/>
              <p:cNvSpPr>
                <a:spLocks noChangeAspect="1" noChangeArrowheads="1"/>
              </p:cNvSpPr>
              <p:nvPr/>
            </p:nvSpPr>
            <p:spPr bwMode="auto">
              <a:xfrm>
                <a:off x="1085" y="1345"/>
                <a:ext cx="105" cy="105"/>
              </a:xfrm>
              <a:prstGeom prst="ellipse">
                <a:avLst/>
              </a:prstGeom>
              <a:gradFill rotWithShape="1">
                <a:gsLst>
                  <a:gs pos="0">
                    <a:srgbClr val="B9B9D5"/>
                  </a:gs>
                  <a:gs pos="100000">
                    <a:srgbClr val="0100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0" name="Oval 68"/>
              <p:cNvSpPr>
                <a:spLocks noChangeAspect="1" noChangeArrowheads="1"/>
              </p:cNvSpPr>
              <p:nvPr/>
            </p:nvSpPr>
            <p:spPr bwMode="auto">
              <a:xfrm>
                <a:off x="1085" y="1481"/>
                <a:ext cx="105" cy="105"/>
              </a:xfrm>
              <a:prstGeom prst="ellipse">
                <a:avLst/>
              </a:prstGeom>
              <a:gradFill rotWithShape="1">
                <a:gsLst>
                  <a:gs pos="0">
                    <a:srgbClr val="B9B9D5"/>
                  </a:gs>
                  <a:gs pos="100000">
                    <a:srgbClr val="01006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9" name="Text Box 181"/>
            <p:cNvSpPr txBox="1">
              <a:spLocks noChangeArrowheads="1"/>
            </p:cNvSpPr>
            <p:nvPr/>
          </p:nvSpPr>
          <p:spPr bwMode="auto">
            <a:xfrm>
              <a:off x="745" y="2688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800">
                  <a:solidFill>
                    <a:srgbClr val="000066"/>
                  </a:solidFill>
                </a:rPr>
                <a:t>F</a:t>
              </a:r>
            </a:p>
          </p:txBody>
        </p:sp>
      </p:grpSp>
      <p:grpSp>
        <p:nvGrpSpPr>
          <p:cNvPr id="6" name="Group 226"/>
          <p:cNvGrpSpPr>
            <a:grpSpLocks/>
          </p:cNvGrpSpPr>
          <p:nvPr/>
        </p:nvGrpSpPr>
        <p:grpSpPr bwMode="auto">
          <a:xfrm>
            <a:off x="5546725" y="2836863"/>
            <a:ext cx="3313113" cy="1817687"/>
            <a:chOff x="3184" y="2207"/>
            <a:chExt cx="2087" cy="1145"/>
          </a:xfrm>
        </p:grpSpPr>
        <p:sp>
          <p:nvSpPr>
            <p:cNvPr id="23564" name="Oval 156"/>
            <p:cNvSpPr>
              <a:spLocks noChangeAspect="1" noChangeArrowheads="1"/>
            </p:cNvSpPr>
            <p:nvPr/>
          </p:nvSpPr>
          <p:spPr bwMode="auto">
            <a:xfrm flipH="1">
              <a:off x="3243" y="2290"/>
              <a:ext cx="985" cy="9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Oval 157"/>
            <p:cNvSpPr>
              <a:spLocks noChangeAspect="1" noChangeArrowheads="1"/>
            </p:cNvSpPr>
            <p:nvPr/>
          </p:nvSpPr>
          <p:spPr bwMode="auto">
            <a:xfrm flipH="1">
              <a:off x="3442" y="2491"/>
              <a:ext cx="583" cy="5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Oval 158"/>
            <p:cNvSpPr>
              <a:spLocks noChangeAspect="1" noChangeArrowheads="1"/>
            </p:cNvSpPr>
            <p:nvPr/>
          </p:nvSpPr>
          <p:spPr bwMode="auto">
            <a:xfrm flipH="1">
              <a:off x="3654" y="2419"/>
              <a:ext cx="157" cy="1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Oval 159"/>
            <p:cNvSpPr>
              <a:spLocks noChangeAspect="1" noChangeArrowheads="1"/>
            </p:cNvSpPr>
            <p:nvPr/>
          </p:nvSpPr>
          <p:spPr bwMode="auto">
            <a:xfrm flipH="1">
              <a:off x="3654" y="2979"/>
              <a:ext cx="157" cy="1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Oval 161"/>
            <p:cNvSpPr>
              <a:spLocks noChangeAspect="1" noChangeArrowheads="1"/>
            </p:cNvSpPr>
            <p:nvPr/>
          </p:nvSpPr>
          <p:spPr bwMode="auto">
            <a:xfrm flipH="1">
              <a:off x="3542" y="2227"/>
              <a:ext cx="158" cy="159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Oval 162"/>
            <p:cNvSpPr>
              <a:spLocks noChangeAspect="1" noChangeArrowheads="1"/>
            </p:cNvSpPr>
            <p:nvPr/>
          </p:nvSpPr>
          <p:spPr bwMode="auto">
            <a:xfrm flipH="1">
              <a:off x="3764" y="2227"/>
              <a:ext cx="158" cy="159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Oval 163"/>
            <p:cNvSpPr>
              <a:spLocks noChangeAspect="1" noChangeArrowheads="1"/>
            </p:cNvSpPr>
            <p:nvPr/>
          </p:nvSpPr>
          <p:spPr bwMode="auto">
            <a:xfrm flipH="1">
              <a:off x="3542" y="3181"/>
              <a:ext cx="158" cy="159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Oval 164"/>
            <p:cNvSpPr>
              <a:spLocks noChangeAspect="1" noChangeArrowheads="1"/>
            </p:cNvSpPr>
            <p:nvPr/>
          </p:nvSpPr>
          <p:spPr bwMode="auto">
            <a:xfrm flipH="1">
              <a:off x="3764" y="3181"/>
              <a:ext cx="158" cy="159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Oval 165"/>
            <p:cNvSpPr>
              <a:spLocks noChangeAspect="1" noChangeArrowheads="1"/>
            </p:cNvSpPr>
            <p:nvPr/>
          </p:nvSpPr>
          <p:spPr bwMode="auto">
            <a:xfrm flipH="1">
              <a:off x="3184" y="2602"/>
              <a:ext cx="159" cy="158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Oval 166"/>
            <p:cNvSpPr>
              <a:spLocks noChangeAspect="1" noChangeArrowheads="1"/>
            </p:cNvSpPr>
            <p:nvPr/>
          </p:nvSpPr>
          <p:spPr bwMode="auto">
            <a:xfrm flipH="1">
              <a:off x="3184" y="2807"/>
              <a:ext cx="159" cy="158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Text Box 194"/>
            <p:cNvSpPr txBox="1">
              <a:spLocks noChangeArrowheads="1"/>
            </p:cNvSpPr>
            <p:nvPr/>
          </p:nvSpPr>
          <p:spPr bwMode="auto">
            <a:xfrm>
              <a:off x="3613" y="2620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800">
                  <a:solidFill>
                    <a:srgbClr val="000066"/>
                  </a:solidFill>
                </a:rPr>
                <a:t>F</a:t>
              </a:r>
            </a:p>
          </p:txBody>
        </p:sp>
        <p:sp>
          <p:nvSpPr>
            <p:cNvPr id="23575" name="Oval 168"/>
            <p:cNvSpPr>
              <a:spLocks noChangeAspect="1" noChangeArrowheads="1"/>
            </p:cNvSpPr>
            <p:nvPr/>
          </p:nvSpPr>
          <p:spPr bwMode="auto">
            <a:xfrm flipH="1">
              <a:off x="4203" y="2286"/>
              <a:ext cx="985" cy="98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6" name="Oval 169"/>
            <p:cNvSpPr>
              <a:spLocks noChangeAspect="1" noChangeArrowheads="1"/>
            </p:cNvSpPr>
            <p:nvPr/>
          </p:nvSpPr>
          <p:spPr bwMode="auto">
            <a:xfrm flipH="1">
              <a:off x="4404" y="2487"/>
              <a:ext cx="583" cy="5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AutoShape 170"/>
            <p:cNvSpPr>
              <a:spLocks noChangeAspect="1" noChangeArrowheads="1"/>
            </p:cNvSpPr>
            <p:nvPr/>
          </p:nvSpPr>
          <p:spPr bwMode="auto">
            <a:xfrm rot="2700000">
              <a:off x="4487" y="2207"/>
              <a:ext cx="188" cy="188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rgbClr val="BECBD8"/>
                </a:gs>
                <a:gs pos="100000">
                  <a:srgbClr val="0133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78" name="AutoShape 171"/>
            <p:cNvSpPr>
              <a:spLocks noChangeAspect="1" noChangeArrowheads="1"/>
            </p:cNvSpPr>
            <p:nvPr/>
          </p:nvSpPr>
          <p:spPr bwMode="auto">
            <a:xfrm rot="2700000">
              <a:off x="4709" y="2207"/>
              <a:ext cx="188" cy="188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rgbClr val="BECBD8"/>
                </a:gs>
                <a:gs pos="100000">
                  <a:srgbClr val="0133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79" name="AutoShape 172"/>
            <p:cNvSpPr>
              <a:spLocks noChangeAspect="1" noChangeArrowheads="1"/>
            </p:cNvSpPr>
            <p:nvPr/>
          </p:nvSpPr>
          <p:spPr bwMode="auto">
            <a:xfrm rot="2700000">
              <a:off x="4121" y="2583"/>
              <a:ext cx="188" cy="188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rgbClr val="BECBD8"/>
                </a:gs>
                <a:gs pos="100000">
                  <a:srgbClr val="0133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0" name="AutoShape 173"/>
            <p:cNvSpPr>
              <a:spLocks noChangeAspect="1" noChangeArrowheads="1"/>
            </p:cNvSpPr>
            <p:nvPr/>
          </p:nvSpPr>
          <p:spPr bwMode="auto">
            <a:xfrm rot="2700000">
              <a:off x="5083" y="2585"/>
              <a:ext cx="188" cy="188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rgbClr val="BECBD8"/>
                </a:gs>
                <a:gs pos="100000">
                  <a:srgbClr val="0133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1" name="AutoShape 174"/>
            <p:cNvSpPr>
              <a:spLocks noChangeAspect="1" noChangeArrowheads="1"/>
            </p:cNvSpPr>
            <p:nvPr/>
          </p:nvSpPr>
          <p:spPr bwMode="auto">
            <a:xfrm rot="2700000">
              <a:off x="5083" y="2791"/>
              <a:ext cx="188" cy="188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rgbClr val="BECBD8"/>
                </a:gs>
                <a:gs pos="100000">
                  <a:srgbClr val="0133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2" name="AutoShape 175"/>
            <p:cNvSpPr>
              <a:spLocks noChangeAspect="1" noChangeArrowheads="1"/>
            </p:cNvSpPr>
            <p:nvPr/>
          </p:nvSpPr>
          <p:spPr bwMode="auto">
            <a:xfrm rot="2700000">
              <a:off x="4487" y="3164"/>
              <a:ext cx="188" cy="188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rgbClr val="BECBD8"/>
                </a:gs>
                <a:gs pos="100000">
                  <a:srgbClr val="0133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3" name="AutoShape 176"/>
            <p:cNvSpPr>
              <a:spLocks noChangeAspect="1" noChangeArrowheads="1"/>
            </p:cNvSpPr>
            <p:nvPr/>
          </p:nvSpPr>
          <p:spPr bwMode="auto">
            <a:xfrm rot="2700000">
              <a:off x="4711" y="3164"/>
              <a:ext cx="188" cy="188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rgbClr val="BECBD8"/>
                </a:gs>
                <a:gs pos="100000">
                  <a:srgbClr val="0133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4" name="AutoShape 177"/>
            <p:cNvSpPr>
              <a:spLocks noChangeAspect="1" noChangeArrowheads="1"/>
            </p:cNvSpPr>
            <p:nvPr/>
          </p:nvSpPr>
          <p:spPr bwMode="auto">
            <a:xfrm rot="2700000">
              <a:off x="4602" y="2977"/>
              <a:ext cx="188" cy="188"/>
            </a:xfrm>
            <a:prstGeom prst="star4">
              <a:avLst>
                <a:gd name="adj" fmla="val 12500"/>
              </a:avLst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5" name="AutoShape 178"/>
            <p:cNvSpPr>
              <a:spLocks noChangeAspect="1" noChangeArrowheads="1"/>
            </p:cNvSpPr>
            <p:nvPr/>
          </p:nvSpPr>
          <p:spPr bwMode="auto">
            <a:xfrm rot="2700000">
              <a:off x="4602" y="2397"/>
              <a:ext cx="188" cy="188"/>
            </a:xfrm>
            <a:prstGeom prst="star4">
              <a:avLst>
                <a:gd name="adj" fmla="val 125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6" name="Text Box 224"/>
            <p:cNvSpPr txBox="1">
              <a:spLocks noChangeArrowheads="1"/>
            </p:cNvSpPr>
            <p:nvPr/>
          </p:nvSpPr>
          <p:spPr bwMode="auto">
            <a:xfrm>
              <a:off x="4579" y="2616"/>
              <a:ext cx="2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800">
                  <a:solidFill>
                    <a:srgbClr val="000066"/>
                  </a:solidFill>
                </a:rPr>
                <a:t>F</a:t>
              </a:r>
            </a:p>
          </p:txBody>
        </p:sp>
        <p:sp>
          <p:nvSpPr>
            <p:cNvPr id="23587" name="Oval 160"/>
            <p:cNvSpPr>
              <a:spLocks noChangeAspect="1" noChangeArrowheads="1"/>
            </p:cNvSpPr>
            <p:nvPr/>
          </p:nvSpPr>
          <p:spPr bwMode="auto">
            <a:xfrm flipH="1">
              <a:off x="4135" y="2807"/>
              <a:ext cx="159" cy="158"/>
            </a:xfrm>
            <a:prstGeom prst="ellipse">
              <a:avLst/>
            </a:prstGeom>
            <a:gradFill rotWithShape="1">
              <a:gsLst>
                <a:gs pos="0">
                  <a:srgbClr val="B9B9D5"/>
                </a:gs>
                <a:gs pos="100000">
                  <a:srgbClr val="0100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07" name="Text Box 227"/>
          <p:cNvSpPr txBox="1">
            <a:spLocks noChangeArrowheads="1"/>
          </p:cNvSpPr>
          <p:nvPr/>
        </p:nvSpPr>
        <p:spPr bwMode="auto">
          <a:xfrm>
            <a:off x="2187575" y="3455988"/>
            <a:ext cx="539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3200">
                <a:solidFill>
                  <a:srgbClr val="010066"/>
                </a:solidFill>
              </a:rPr>
              <a:t>+</a:t>
            </a:r>
          </a:p>
        </p:txBody>
      </p:sp>
      <p:sp>
        <p:nvSpPr>
          <p:cNvPr id="20708" name="Text Box 228"/>
          <p:cNvSpPr txBox="1">
            <a:spLocks noChangeArrowheads="1"/>
          </p:cNvSpPr>
          <p:nvPr/>
        </p:nvSpPr>
        <p:spPr bwMode="auto">
          <a:xfrm>
            <a:off x="4757738" y="3517900"/>
            <a:ext cx="493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00066"/>
                </a:solidFill>
                <a:sym typeface="Monotype Sorts" pitchFamily="2" charset="2"/>
              </a:rPr>
              <a:t>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4" grpId="0"/>
      <p:bldP spid="20535" grpId="0"/>
      <p:bldP spid="20707" grpId="0"/>
      <p:bldP spid="2070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2"/>
          <p:cNvSpPr>
            <a:spLocks noChangeArrowheads="1"/>
          </p:cNvSpPr>
          <p:nvPr/>
        </p:nvSpPr>
        <p:spPr bwMode="auto">
          <a:xfrm>
            <a:off x="2392363" y="303213"/>
            <a:ext cx="4167187" cy="676275"/>
          </a:xfrm>
          <a:prstGeom prst="roundRect">
            <a:avLst>
              <a:gd name="adj" fmla="val 43579"/>
            </a:avLst>
          </a:prstGeom>
          <a:solidFill>
            <a:srgbClr val="FF6600"/>
          </a:solidFill>
          <a:ln w="38100">
            <a:solidFill>
              <a:srgbClr val="9900CC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GB" sz="3200">
                <a:solidFill>
                  <a:schemeClr val="bg1"/>
                </a:solidFill>
              </a:rPr>
              <a:t>Physical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568325" y="2211388"/>
            <a:ext cx="471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GB" b="0">
                <a:solidFill>
                  <a:srgbClr val="010066"/>
                </a:solidFill>
              </a:rPr>
              <a:t>poisonous and smelly.</a:t>
            </a:r>
          </a:p>
        </p:txBody>
      </p:sp>
      <p:sp>
        <p:nvSpPr>
          <p:cNvPr id="114715" name="Rectangle 27"/>
          <p:cNvSpPr>
            <a:spLocks noChangeArrowheads="1"/>
          </p:cNvSpPr>
          <p:nvPr/>
        </p:nvSpPr>
        <p:spPr bwMode="auto">
          <a:xfrm>
            <a:off x="568325" y="1704975"/>
            <a:ext cx="464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61950" indent="-361950">
              <a:buFont typeface="Wingdings" pitchFamily="2" charset="2"/>
              <a:buChar char="l"/>
            </a:pPr>
            <a:r>
              <a:rPr lang="en-GB" b="0">
                <a:solidFill>
                  <a:srgbClr val="010066"/>
                </a:solidFill>
              </a:rPr>
              <a:t>brittle and crumbly when solid;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     General properties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568325" y="701675"/>
            <a:ext cx="319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b="0">
                <a:solidFill>
                  <a:srgbClr val="010066"/>
                </a:solidFill>
              </a:rPr>
              <a:t>All halogens are:</a:t>
            </a:r>
          </a:p>
        </p:txBody>
      </p:sp>
      <p:sp>
        <p:nvSpPr>
          <p:cNvPr id="114693" name="Oval 5"/>
          <p:cNvSpPr>
            <a:spLocks noChangeAspect="1" noChangeArrowheads="1"/>
          </p:cNvSpPr>
          <p:nvPr/>
        </p:nvSpPr>
        <p:spPr bwMode="auto">
          <a:xfrm>
            <a:off x="241300" y="809625"/>
            <a:ext cx="252413" cy="2524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568325" y="3009900"/>
            <a:ext cx="660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b="0">
                <a:solidFill>
                  <a:srgbClr val="010066"/>
                </a:solidFill>
              </a:rPr>
              <a:t>They become darker in colour down the group: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68325" y="3636963"/>
            <a:ext cx="4900613" cy="539750"/>
            <a:chOff x="599" y="1710"/>
            <a:chExt cx="3087" cy="340"/>
          </a:xfrm>
        </p:grpSpPr>
        <p:sp>
          <p:nvSpPr>
            <p:cNvPr id="25619" name="AutoShape 8"/>
            <p:cNvSpPr>
              <a:spLocks noChangeArrowheads="1"/>
            </p:cNvSpPr>
            <p:nvPr/>
          </p:nvSpPr>
          <p:spPr bwMode="auto">
            <a:xfrm>
              <a:off x="599" y="1710"/>
              <a:ext cx="1711" cy="3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Text Box 9"/>
            <p:cNvSpPr txBox="1">
              <a:spLocks noChangeArrowheads="1"/>
            </p:cNvSpPr>
            <p:nvPr/>
          </p:nvSpPr>
          <p:spPr bwMode="auto">
            <a:xfrm>
              <a:off x="1120" y="1735"/>
              <a:ext cx="25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1C0167"/>
                  </a:solidFill>
                </a:rPr>
                <a:t>fluorine is pale yellow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68325" y="4278313"/>
            <a:ext cx="5111750" cy="539750"/>
            <a:chOff x="599" y="2300"/>
            <a:chExt cx="3220" cy="340"/>
          </a:xfrm>
        </p:grpSpPr>
        <p:sp>
          <p:nvSpPr>
            <p:cNvPr id="25617" name="AutoShape 10"/>
            <p:cNvSpPr>
              <a:spLocks noChangeArrowheads="1"/>
            </p:cNvSpPr>
            <p:nvPr/>
          </p:nvSpPr>
          <p:spPr bwMode="auto">
            <a:xfrm>
              <a:off x="599" y="2300"/>
              <a:ext cx="1711" cy="3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FF33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Text Box 11"/>
            <p:cNvSpPr txBox="1">
              <a:spLocks noChangeArrowheads="1"/>
            </p:cNvSpPr>
            <p:nvPr/>
          </p:nvSpPr>
          <p:spPr bwMode="auto">
            <a:xfrm>
              <a:off x="1120" y="2326"/>
              <a:ext cx="26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1C0167"/>
                  </a:solidFill>
                </a:rPr>
                <a:t>chlorine is green-yellow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68325" y="4919663"/>
            <a:ext cx="5222875" cy="539750"/>
            <a:chOff x="599" y="2890"/>
            <a:chExt cx="3290" cy="340"/>
          </a:xfrm>
        </p:grpSpPr>
        <p:sp>
          <p:nvSpPr>
            <p:cNvPr id="25615" name="AutoShape 12"/>
            <p:cNvSpPr>
              <a:spLocks noChangeArrowheads="1"/>
            </p:cNvSpPr>
            <p:nvPr/>
          </p:nvSpPr>
          <p:spPr bwMode="auto">
            <a:xfrm>
              <a:off x="599" y="2890"/>
              <a:ext cx="1711" cy="3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33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Text Box 13"/>
            <p:cNvSpPr txBox="1">
              <a:spLocks noChangeArrowheads="1"/>
            </p:cNvSpPr>
            <p:nvPr/>
          </p:nvSpPr>
          <p:spPr bwMode="auto">
            <a:xfrm>
              <a:off x="1120" y="2915"/>
              <a:ext cx="27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1C0167"/>
                  </a:solidFill>
                </a:rPr>
                <a:t>bromine is red-brown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68325" y="5551488"/>
            <a:ext cx="4918075" cy="539750"/>
            <a:chOff x="599" y="3480"/>
            <a:chExt cx="3098" cy="340"/>
          </a:xfrm>
        </p:grpSpPr>
        <p:sp>
          <p:nvSpPr>
            <p:cNvPr id="25613" name="AutoShape 14"/>
            <p:cNvSpPr>
              <a:spLocks noChangeArrowheads="1"/>
            </p:cNvSpPr>
            <p:nvPr/>
          </p:nvSpPr>
          <p:spPr bwMode="auto">
            <a:xfrm>
              <a:off x="599" y="3480"/>
              <a:ext cx="1711" cy="3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1C025E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Text Box 15"/>
            <p:cNvSpPr txBox="1">
              <a:spLocks noChangeArrowheads="1"/>
            </p:cNvSpPr>
            <p:nvPr/>
          </p:nvSpPr>
          <p:spPr bwMode="auto">
            <a:xfrm>
              <a:off x="1120" y="3506"/>
              <a:ext cx="25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1C0167"/>
                  </a:solidFill>
                </a:rPr>
                <a:t>iodine is blue-black</a:t>
              </a:r>
            </a:p>
          </p:txBody>
        </p:sp>
      </p:grpSp>
      <p:sp>
        <p:nvSpPr>
          <p:cNvPr id="114713" name="Rectangle 25"/>
          <p:cNvSpPr>
            <a:spLocks noChangeArrowheads="1"/>
          </p:cNvSpPr>
          <p:nvPr/>
        </p:nvSpPr>
        <p:spPr bwMode="auto">
          <a:xfrm>
            <a:off x="568325" y="1200150"/>
            <a:ext cx="6580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61950" indent="-361950">
              <a:buFont typeface="Wingdings" pitchFamily="2" charset="2"/>
              <a:buChar char="l"/>
            </a:pPr>
            <a:r>
              <a:rPr lang="en-GB" b="0">
                <a:solidFill>
                  <a:srgbClr val="010066"/>
                </a:solidFill>
              </a:rPr>
              <a:t>non-metals and so do not conduct electricity;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12" grpId="0"/>
      <p:bldP spid="114715" grpId="0"/>
      <p:bldP spid="114694" grpId="0"/>
      <p:bldP spid="1147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68325" y="5748338"/>
            <a:ext cx="78422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="0">
                <a:solidFill>
                  <a:srgbClr val="010066"/>
                </a:solidFill>
              </a:rPr>
              <a:t>What is the state of each halogen at room temperature?</a:t>
            </a:r>
          </a:p>
        </p:txBody>
      </p:sp>
      <p:sp>
        <p:nvSpPr>
          <p:cNvPr id="26627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     Physical state of halogens</a:t>
            </a:r>
          </a:p>
        </p:txBody>
      </p:sp>
      <p:sp>
        <p:nvSpPr>
          <p:cNvPr id="26628" name="Text Box 67"/>
          <p:cNvSpPr txBox="1">
            <a:spLocks noChangeArrowheads="1"/>
          </p:cNvSpPr>
          <p:nvPr/>
        </p:nvSpPr>
        <p:spPr bwMode="auto">
          <a:xfrm>
            <a:off x="568325" y="701675"/>
            <a:ext cx="8299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b="0">
                <a:solidFill>
                  <a:srgbClr val="010066"/>
                </a:solidFill>
              </a:rPr>
              <a:t>The melting and boiling points of halogens increase down the group, as the molecules become bigger.</a:t>
            </a:r>
          </a:p>
        </p:txBody>
      </p:sp>
      <p:sp>
        <p:nvSpPr>
          <p:cNvPr id="22596" name="Oval 68"/>
          <p:cNvSpPr>
            <a:spLocks noChangeAspect="1" noChangeArrowheads="1"/>
          </p:cNvSpPr>
          <p:nvPr/>
        </p:nvSpPr>
        <p:spPr bwMode="auto">
          <a:xfrm>
            <a:off x="241300" y="809625"/>
            <a:ext cx="252413" cy="2524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26630" name="Group 130"/>
          <p:cNvGrpSpPr>
            <a:grpSpLocks/>
          </p:cNvGrpSpPr>
          <p:nvPr/>
        </p:nvGrpSpPr>
        <p:grpSpPr bwMode="auto">
          <a:xfrm>
            <a:off x="504825" y="1585913"/>
            <a:ext cx="8120063" cy="4060825"/>
            <a:chOff x="414" y="999"/>
            <a:chExt cx="5115" cy="2558"/>
          </a:xfrm>
        </p:grpSpPr>
        <p:grpSp>
          <p:nvGrpSpPr>
            <p:cNvPr id="26659" name="Group 129"/>
            <p:cNvGrpSpPr>
              <a:grpSpLocks/>
            </p:cNvGrpSpPr>
            <p:nvPr/>
          </p:nvGrpSpPr>
          <p:grpSpPr bwMode="auto">
            <a:xfrm>
              <a:off x="414" y="999"/>
              <a:ext cx="5115" cy="2558"/>
              <a:chOff x="414" y="999"/>
              <a:chExt cx="5115" cy="2558"/>
            </a:xfrm>
          </p:grpSpPr>
          <p:sp>
            <p:nvSpPr>
              <p:cNvPr id="26665" name="AutoShape 93"/>
              <p:cNvSpPr>
                <a:spLocks noChangeArrowheads="1"/>
              </p:cNvSpPr>
              <p:nvPr/>
            </p:nvSpPr>
            <p:spPr bwMode="auto">
              <a:xfrm>
                <a:off x="416" y="1001"/>
                <a:ext cx="5108" cy="547"/>
              </a:xfrm>
              <a:prstGeom prst="roundRect">
                <a:avLst>
                  <a:gd name="adj" fmla="val 8014"/>
                </a:avLst>
              </a:prstGeom>
              <a:solidFill>
                <a:srgbClr val="E1B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66" name="AutoShape 94"/>
              <p:cNvSpPr>
                <a:spLocks noChangeArrowheads="1"/>
              </p:cNvSpPr>
              <p:nvPr/>
            </p:nvSpPr>
            <p:spPr bwMode="auto">
              <a:xfrm>
                <a:off x="419" y="1001"/>
                <a:ext cx="5102" cy="2553"/>
              </a:xfrm>
              <a:prstGeom prst="roundRect">
                <a:avLst>
                  <a:gd name="adj" fmla="val 3542"/>
                </a:avLst>
              </a:prstGeom>
              <a:noFill/>
              <a:ln w="38100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7" name="Line 95"/>
              <p:cNvSpPr>
                <a:spLocks noChangeShapeType="1"/>
              </p:cNvSpPr>
              <p:nvPr/>
            </p:nvSpPr>
            <p:spPr bwMode="auto">
              <a:xfrm>
                <a:off x="1445" y="1005"/>
                <a:ext cx="2" cy="2547"/>
              </a:xfrm>
              <a:prstGeom prst="line">
                <a:avLst/>
              </a:prstGeom>
              <a:noFill/>
              <a:ln w="25400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68" name="Line 97"/>
              <p:cNvSpPr>
                <a:spLocks noChangeShapeType="1"/>
              </p:cNvSpPr>
              <p:nvPr/>
            </p:nvSpPr>
            <p:spPr bwMode="auto">
              <a:xfrm rot="-5400000">
                <a:off x="2968" y="-993"/>
                <a:ext cx="0" cy="5083"/>
              </a:xfrm>
              <a:prstGeom prst="line">
                <a:avLst/>
              </a:prstGeom>
              <a:noFill/>
              <a:ln w="25400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69" name="Line 98"/>
              <p:cNvSpPr>
                <a:spLocks noChangeShapeType="1"/>
              </p:cNvSpPr>
              <p:nvPr/>
            </p:nvSpPr>
            <p:spPr bwMode="auto">
              <a:xfrm rot="-5400000">
                <a:off x="2972" y="-641"/>
                <a:ext cx="0" cy="5092"/>
              </a:xfrm>
              <a:prstGeom prst="line">
                <a:avLst/>
              </a:prstGeom>
              <a:noFill/>
              <a:ln w="25400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70" name="Line 99"/>
              <p:cNvSpPr>
                <a:spLocks noChangeShapeType="1"/>
              </p:cNvSpPr>
              <p:nvPr/>
            </p:nvSpPr>
            <p:spPr bwMode="auto">
              <a:xfrm rot="-5400000">
                <a:off x="2976" y="-160"/>
                <a:ext cx="0" cy="5091"/>
              </a:xfrm>
              <a:prstGeom prst="line">
                <a:avLst/>
              </a:prstGeom>
              <a:noFill/>
              <a:ln w="25400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71" name="Line 100"/>
              <p:cNvSpPr>
                <a:spLocks noChangeShapeType="1"/>
              </p:cNvSpPr>
              <p:nvPr/>
            </p:nvSpPr>
            <p:spPr bwMode="auto">
              <a:xfrm rot="-5400000">
                <a:off x="2972" y="366"/>
                <a:ext cx="0" cy="5115"/>
              </a:xfrm>
              <a:prstGeom prst="line">
                <a:avLst/>
              </a:prstGeom>
              <a:noFill/>
              <a:ln w="25400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72" name="Line 104"/>
              <p:cNvSpPr>
                <a:spLocks noChangeShapeType="1"/>
              </p:cNvSpPr>
              <p:nvPr/>
            </p:nvSpPr>
            <p:spPr bwMode="auto">
              <a:xfrm>
                <a:off x="2639" y="999"/>
                <a:ext cx="2" cy="2558"/>
              </a:xfrm>
              <a:prstGeom prst="line">
                <a:avLst/>
              </a:prstGeom>
              <a:noFill/>
              <a:ln w="25400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73" name="Line 105"/>
              <p:cNvSpPr>
                <a:spLocks noChangeShapeType="1"/>
              </p:cNvSpPr>
              <p:nvPr/>
            </p:nvSpPr>
            <p:spPr bwMode="auto">
              <a:xfrm>
                <a:off x="3707" y="1005"/>
                <a:ext cx="2" cy="2545"/>
              </a:xfrm>
              <a:prstGeom prst="line">
                <a:avLst/>
              </a:prstGeom>
              <a:noFill/>
              <a:ln w="25400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74" name="Line 106"/>
              <p:cNvSpPr>
                <a:spLocks noChangeShapeType="1"/>
              </p:cNvSpPr>
              <p:nvPr/>
            </p:nvSpPr>
            <p:spPr bwMode="auto">
              <a:xfrm>
                <a:off x="4787" y="1001"/>
                <a:ext cx="2" cy="2555"/>
              </a:xfrm>
              <a:prstGeom prst="line">
                <a:avLst/>
              </a:prstGeom>
              <a:noFill/>
              <a:ln w="25400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660" name="Text Box 70"/>
            <p:cNvSpPr txBox="1">
              <a:spLocks noChangeArrowheads="1"/>
            </p:cNvSpPr>
            <p:nvPr/>
          </p:nvSpPr>
          <p:spPr bwMode="auto">
            <a:xfrm>
              <a:off x="480" y="1020"/>
              <a:ext cx="10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10066"/>
                  </a:solidFill>
                </a:rPr>
                <a:t>Halogen</a:t>
              </a:r>
            </a:p>
          </p:txBody>
        </p:sp>
        <p:sp>
          <p:nvSpPr>
            <p:cNvPr id="26661" name="Text Box 71"/>
            <p:cNvSpPr txBox="1">
              <a:spLocks noChangeArrowheads="1"/>
            </p:cNvSpPr>
            <p:nvPr/>
          </p:nvSpPr>
          <p:spPr bwMode="auto">
            <a:xfrm>
              <a:off x="1484" y="1028"/>
              <a:ext cx="9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10066"/>
                  </a:solidFill>
                </a:rPr>
                <a:t>Relative size</a:t>
              </a:r>
            </a:p>
          </p:txBody>
        </p:sp>
        <p:sp>
          <p:nvSpPr>
            <p:cNvPr id="26662" name="Text Box 72"/>
            <p:cNvSpPr txBox="1">
              <a:spLocks noChangeArrowheads="1"/>
            </p:cNvSpPr>
            <p:nvPr/>
          </p:nvSpPr>
          <p:spPr bwMode="auto">
            <a:xfrm>
              <a:off x="2677" y="1020"/>
              <a:ext cx="100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10066"/>
                  </a:solidFill>
                </a:rPr>
                <a:t>Melting point (</a:t>
              </a:r>
              <a:r>
                <a:rPr lang="en-US">
                  <a:solidFill>
                    <a:srgbClr val="010066"/>
                  </a:solidFill>
                  <a:cs typeface="Arial" pitchFamily="34" charset="0"/>
                </a:rPr>
                <a:t>°</a:t>
              </a:r>
              <a:r>
                <a:rPr lang="en-GB">
                  <a:solidFill>
                    <a:srgbClr val="010066"/>
                  </a:solidFill>
                </a:rPr>
                <a:t>C)</a:t>
              </a:r>
            </a:p>
          </p:txBody>
        </p:sp>
        <p:sp>
          <p:nvSpPr>
            <p:cNvPr id="26663" name="Text Box 73"/>
            <p:cNvSpPr txBox="1">
              <a:spLocks noChangeArrowheads="1"/>
            </p:cNvSpPr>
            <p:nvPr/>
          </p:nvSpPr>
          <p:spPr bwMode="auto">
            <a:xfrm>
              <a:off x="3746" y="1020"/>
              <a:ext cx="100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10066"/>
                  </a:solidFill>
                </a:rPr>
                <a:t>Boiling point (</a:t>
              </a:r>
              <a:r>
                <a:rPr lang="en-US">
                  <a:solidFill>
                    <a:srgbClr val="010066"/>
                  </a:solidFill>
                </a:rPr>
                <a:t>°</a:t>
              </a:r>
              <a:r>
                <a:rPr lang="en-GB">
                  <a:solidFill>
                    <a:srgbClr val="010066"/>
                  </a:solidFill>
                </a:rPr>
                <a:t>C)</a:t>
              </a:r>
            </a:p>
          </p:txBody>
        </p:sp>
        <p:sp>
          <p:nvSpPr>
            <p:cNvPr id="26664" name="Text Box 74"/>
            <p:cNvSpPr txBox="1">
              <a:spLocks noChangeArrowheads="1"/>
            </p:cNvSpPr>
            <p:nvPr/>
          </p:nvSpPr>
          <p:spPr bwMode="auto">
            <a:xfrm>
              <a:off x="4822" y="1020"/>
              <a:ext cx="6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10066"/>
                  </a:solidFill>
                </a:rPr>
                <a:t>State</a:t>
              </a:r>
            </a:p>
          </p:txBody>
        </p:sp>
      </p:grpSp>
      <p:sp>
        <p:nvSpPr>
          <p:cNvPr id="22607" name="Text Box 79"/>
          <p:cNvSpPr txBox="1">
            <a:spLocks noChangeArrowheads="1"/>
          </p:cNvSpPr>
          <p:nvPr/>
        </p:nvSpPr>
        <p:spPr bwMode="auto">
          <a:xfrm>
            <a:off x="4097338" y="2511425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="0">
                <a:solidFill>
                  <a:srgbClr val="010066"/>
                </a:solidFill>
              </a:rPr>
              <a:t>-220</a:t>
            </a:r>
          </a:p>
        </p:txBody>
      </p:sp>
      <p:sp>
        <p:nvSpPr>
          <p:cNvPr id="22608" name="Text Box 80"/>
          <p:cNvSpPr txBox="1">
            <a:spLocks noChangeArrowheads="1"/>
          </p:cNvSpPr>
          <p:nvPr/>
        </p:nvSpPr>
        <p:spPr bwMode="auto">
          <a:xfrm>
            <a:off x="5794375" y="2511425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="0">
                <a:solidFill>
                  <a:srgbClr val="010066"/>
                </a:solidFill>
              </a:rPr>
              <a:t>-118</a:t>
            </a:r>
          </a:p>
        </p:txBody>
      </p:sp>
      <p:sp>
        <p:nvSpPr>
          <p:cNvPr id="22609" name="Text Box 81"/>
          <p:cNvSpPr txBox="1">
            <a:spLocks noChangeArrowheads="1"/>
          </p:cNvSpPr>
          <p:nvPr/>
        </p:nvSpPr>
        <p:spPr bwMode="auto">
          <a:xfrm>
            <a:off x="4097338" y="3170238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="0">
                <a:solidFill>
                  <a:srgbClr val="010066"/>
                </a:solidFill>
              </a:rPr>
              <a:t>-101</a:t>
            </a:r>
          </a:p>
        </p:txBody>
      </p:sp>
      <p:sp>
        <p:nvSpPr>
          <p:cNvPr id="22610" name="Text Box 82"/>
          <p:cNvSpPr txBox="1">
            <a:spLocks noChangeArrowheads="1"/>
          </p:cNvSpPr>
          <p:nvPr/>
        </p:nvSpPr>
        <p:spPr bwMode="auto">
          <a:xfrm>
            <a:off x="4097338" y="3986213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="0">
                <a:solidFill>
                  <a:srgbClr val="010066"/>
                </a:solidFill>
              </a:rPr>
              <a:t>-7</a:t>
            </a:r>
          </a:p>
        </p:txBody>
      </p:sp>
      <p:sp>
        <p:nvSpPr>
          <p:cNvPr id="22611" name="Text Box 83"/>
          <p:cNvSpPr txBox="1">
            <a:spLocks noChangeArrowheads="1"/>
          </p:cNvSpPr>
          <p:nvPr/>
        </p:nvSpPr>
        <p:spPr bwMode="auto">
          <a:xfrm>
            <a:off x="4097338" y="4897438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="0">
                <a:solidFill>
                  <a:srgbClr val="010066"/>
                </a:solidFill>
              </a:rPr>
              <a:t>114</a:t>
            </a:r>
          </a:p>
        </p:txBody>
      </p:sp>
      <p:sp>
        <p:nvSpPr>
          <p:cNvPr id="22612" name="Text Box 84"/>
          <p:cNvSpPr txBox="1">
            <a:spLocks noChangeArrowheads="1"/>
          </p:cNvSpPr>
          <p:nvPr/>
        </p:nvSpPr>
        <p:spPr bwMode="auto">
          <a:xfrm>
            <a:off x="5794375" y="3170238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="0">
                <a:solidFill>
                  <a:srgbClr val="010066"/>
                </a:solidFill>
              </a:rPr>
              <a:t>-34</a:t>
            </a:r>
          </a:p>
        </p:txBody>
      </p:sp>
      <p:sp>
        <p:nvSpPr>
          <p:cNvPr id="22613" name="Text Box 85"/>
          <p:cNvSpPr txBox="1">
            <a:spLocks noChangeArrowheads="1"/>
          </p:cNvSpPr>
          <p:nvPr/>
        </p:nvSpPr>
        <p:spPr bwMode="auto">
          <a:xfrm>
            <a:off x="5794375" y="3986213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="0">
                <a:solidFill>
                  <a:srgbClr val="010066"/>
                </a:solidFill>
              </a:rPr>
              <a:t>59</a:t>
            </a:r>
          </a:p>
        </p:txBody>
      </p:sp>
      <p:sp>
        <p:nvSpPr>
          <p:cNvPr id="22614" name="Text Box 86"/>
          <p:cNvSpPr txBox="1">
            <a:spLocks noChangeArrowheads="1"/>
          </p:cNvSpPr>
          <p:nvPr/>
        </p:nvSpPr>
        <p:spPr bwMode="auto">
          <a:xfrm>
            <a:off x="5794375" y="4897438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="0">
                <a:solidFill>
                  <a:srgbClr val="010066"/>
                </a:solidFill>
              </a:rPr>
              <a:t>184</a:t>
            </a:r>
          </a:p>
        </p:txBody>
      </p:sp>
      <p:sp>
        <p:nvSpPr>
          <p:cNvPr id="22615" name="Text Box 87"/>
          <p:cNvSpPr txBox="1">
            <a:spLocks noChangeArrowheads="1"/>
          </p:cNvSpPr>
          <p:nvPr/>
        </p:nvSpPr>
        <p:spPr bwMode="auto">
          <a:xfrm>
            <a:off x="7502525" y="2511425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6"/>
                </a:solidFill>
              </a:rPr>
              <a:t>gas</a:t>
            </a:r>
          </a:p>
        </p:txBody>
      </p:sp>
      <p:sp>
        <p:nvSpPr>
          <p:cNvPr id="22616" name="Text Box 88"/>
          <p:cNvSpPr txBox="1">
            <a:spLocks noChangeArrowheads="1"/>
          </p:cNvSpPr>
          <p:nvPr/>
        </p:nvSpPr>
        <p:spPr bwMode="auto">
          <a:xfrm>
            <a:off x="7502525" y="3170238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6"/>
                </a:solidFill>
              </a:rPr>
              <a:t>gas</a:t>
            </a:r>
          </a:p>
        </p:txBody>
      </p:sp>
      <p:sp>
        <p:nvSpPr>
          <p:cNvPr id="22617" name="Text Box 89"/>
          <p:cNvSpPr txBox="1">
            <a:spLocks noChangeArrowheads="1"/>
          </p:cNvSpPr>
          <p:nvPr/>
        </p:nvSpPr>
        <p:spPr bwMode="auto">
          <a:xfrm>
            <a:off x="7502525" y="3986213"/>
            <a:ext cx="1019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6"/>
                </a:solidFill>
              </a:rPr>
              <a:t>liquid</a:t>
            </a:r>
          </a:p>
        </p:txBody>
      </p:sp>
      <p:sp>
        <p:nvSpPr>
          <p:cNvPr id="22618" name="Text Box 90"/>
          <p:cNvSpPr txBox="1">
            <a:spLocks noChangeArrowheads="1"/>
          </p:cNvSpPr>
          <p:nvPr/>
        </p:nvSpPr>
        <p:spPr bwMode="auto">
          <a:xfrm>
            <a:off x="7502525" y="4897438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6"/>
                </a:solidFill>
              </a:rPr>
              <a:t>solid</a:t>
            </a:r>
          </a:p>
        </p:txBody>
      </p:sp>
      <p:grpSp>
        <p:nvGrpSpPr>
          <p:cNvPr id="4" name="Group 125"/>
          <p:cNvGrpSpPr>
            <a:grpSpLocks/>
          </p:cNvGrpSpPr>
          <p:nvPr/>
        </p:nvGrpSpPr>
        <p:grpSpPr bwMode="auto">
          <a:xfrm>
            <a:off x="2225675" y="2555875"/>
            <a:ext cx="747713" cy="374650"/>
            <a:chOff x="1716" y="1992"/>
            <a:chExt cx="471" cy="236"/>
          </a:xfrm>
        </p:grpSpPr>
        <p:sp>
          <p:nvSpPr>
            <p:cNvPr id="26657" name="Oval 111"/>
            <p:cNvSpPr>
              <a:spLocks noChangeAspect="1" noChangeArrowheads="1"/>
            </p:cNvSpPr>
            <p:nvPr/>
          </p:nvSpPr>
          <p:spPr bwMode="auto">
            <a:xfrm>
              <a:off x="1716" y="1992"/>
              <a:ext cx="236" cy="236"/>
            </a:xfrm>
            <a:prstGeom prst="ellipse">
              <a:avLst/>
            </a:prstGeom>
            <a:gradFill rotWithShape="1">
              <a:gsLst>
                <a:gs pos="0">
                  <a:srgbClr val="FFFFCE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GB" sz="2800" baseline="30000">
                <a:solidFill>
                  <a:srgbClr val="010066"/>
                </a:solidFill>
              </a:endParaRPr>
            </a:p>
          </p:txBody>
        </p:sp>
        <p:sp>
          <p:nvSpPr>
            <p:cNvPr id="26658" name="Oval 119"/>
            <p:cNvSpPr>
              <a:spLocks noChangeAspect="1" noChangeArrowheads="1"/>
            </p:cNvSpPr>
            <p:nvPr/>
          </p:nvSpPr>
          <p:spPr bwMode="auto">
            <a:xfrm>
              <a:off x="1951" y="1992"/>
              <a:ext cx="236" cy="236"/>
            </a:xfrm>
            <a:prstGeom prst="ellipse">
              <a:avLst/>
            </a:prstGeom>
            <a:gradFill rotWithShape="1">
              <a:gsLst>
                <a:gs pos="0">
                  <a:srgbClr val="FFFFCE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GB" sz="2800" baseline="30000">
                <a:solidFill>
                  <a:srgbClr val="010066"/>
                </a:solidFill>
              </a:endParaRPr>
            </a:p>
          </p:txBody>
        </p:sp>
      </p:grpSp>
      <p:grpSp>
        <p:nvGrpSpPr>
          <p:cNvPr id="5" name="Group 124"/>
          <p:cNvGrpSpPr>
            <a:grpSpLocks/>
          </p:cNvGrpSpPr>
          <p:nvPr/>
        </p:nvGrpSpPr>
        <p:grpSpPr bwMode="auto">
          <a:xfrm>
            <a:off x="2225675" y="3079750"/>
            <a:ext cx="1276350" cy="641350"/>
            <a:chOff x="1623" y="2290"/>
            <a:chExt cx="804" cy="404"/>
          </a:xfrm>
        </p:grpSpPr>
        <p:sp>
          <p:nvSpPr>
            <p:cNvPr id="26655" name="Oval 110"/>
            <p:cNvSpPr>
              <a:spLocks noChangeAspect="1" noChangeArrowheads="1"/>
            </p:cNvSpPr>
            <p:nvPr/>
          </p:nvSpPr>
          <p:spPr bwMode="auto">
            <a:xfrm>
              <a:off x="1623" y="2290"/>
              <a:ext cx="404" cy="404"/>
            </a:xfrm>
            <a:prstGeom prst="ellipse">
              <a:avLst/>
            </a:prstGeom>
            <a:gradFill rotWithShape="1">
              <a:gsLst>
                <a:gs pos="0">
                  <a:srgbClr val="EBFFD8"/>
                </a:gs>
                <a:gs pos="100000">
                  <a:srgbClr val="99FF33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GB" sz="2800" baseline="30000">
                <a:solidFill>
                  <a:srgbClr val="010066"/>
                </a:solidFill>
              </a:endParaRPr>
            </a:p>
          </p:txBody>
        </p:sp>
        <p:sp>
          <p:nvSpPr>
            <p:cNvPr id="26656" name="Oval 120"/>
            <p:cNvSpPr>
              <a:spLocks noChangeAspect="1" noChangeArrowheads="1"/>
            </p:cNvSpPr>
            <p:nvPr/>
          </p:nvSpPr>
          <p:spPr bwMode="auto">
            <a:xfrm>
              <a:off x="2023" y="2290"/>
              <a:ext cx="404" cy="404"/>
            </a:xfrm>
            <a:prstGeom prst="ellipse">
              <a:avLst/>
            </a:prstGeom>
            <a:gradFill rotWithShape="1">
              <a:gsLst>
                <a:gs pos="0">
                  <a:srgbClr val="EBFFD8"/>
                </a:gs>
                <a:gs pos="100000">
                  <a:srgbClr val="99FF33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GB" sz="2800" baseline="30000">
                <a:solidFill>
                  <a:srgbClr val="010066"/>
                </a:solidFill>
              </a:endParaRPr>
            </a:p>
          </p:txBody>
        </p:sp>
      </p:grpSp>
      <p:grpSp>
        <p:nvGrpSpPr>
          <p:cNvPr id="6" name="Group 126"/>
          <p:cNvGrpSpPr>
            <a:grpSpLocks/>
          </p:cNvGrpSpPr>
          <p:nvPr/>
        </p:nvGrpSpPr>
        <p:grpSpPr bwMode="auto">
          <a:xfrm>
            <a:off x="2225675" y="3849688"/>
            <a:ext cx="1443038" cy="727075"/>
            <a:chOff x="1594" y="2779"/>
            <a:chExt cx="909" cy="458"/>
          </a:xfrm>
        </p:grpSpPr>
        <p:sp>
          <p:nvSpPr>
            <p:cNvPr id="26653" name="Oval 114"/>
            <p:cNvSpPr>
              <a:spLocks noChangeAspect="1" noChangeArrowheads="1"/>
            </p:cNvSpPr>
            <p:nvPr/>
          </p:nvSpPr>
          <p:spPr bwMode="auto">
            <a:xfrm>
              <a:off x="1594" y="2779"/>
              <a:ext cx="458" cy="458"/>
            </a:xfrm>
            <a:prstGeom prst="ellipse">
              <a:avLst/>
            </a:prstGeom>
            <a:gradFill rotWithShape="1">
              <a:gsLst>
                <a:gs pos="0">
                  <a:srgbClr val="EBD8CE"/>
                </a:gs>
                <a:gs pos="100000">
                  <a:srgbClr val="9933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GB" sz="2800" baseline="30000">
                <a:solidFill>
                  <a:srgbClr val="010066"/>
                </a:solidFill>
              </a:endParaRPr>
            </a:p>
          </p:txBody>
        </p:sp>
        <p:sp>
          <p:nvSpPr>
            <p:cNvPr id="26654" name="Oval 121"/>
            <p:cNvSpPr>
              <a:spLocks noChangeAspect="1" noChangeArrowheads="1"/>
            </p:cNvSpPr>
            <p:nvPr/>
          </p:nvSpPr>
          <p:spPr bwMode="auto">
            <a:xfrm>
              <a:off x="2045" y="2779"/>
              <a:ext cx="458" cy="458"/>
            </a:xfrm>
            <a:prstGeom prst="ellipse">
              <a:avLst/>
            </a:prstGeom>
            <a:gradFill rotWithShape="1">
              <a:gsLst>
                <a:gs pos="0">
                  <a:srgbClr val="EBD8CE"/>
                </a:gs>
                <a:gs pos="100000">
                  <a:srgbClr val="9933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GB" sz="2800" baseline="30000">
                <a:solidFill>
                  <a:srgbClr val="010066"/>
                </a:solidFill>
              </a:endParaRPr>
            </a:p>
          </p:txBody>
        </p:sp>
      </p:grpSp>
      <p:grpSp>
        <p:nvGrpSpPr>
          <p:cNvPr id="7" name="Group 132"/>
          <p:cNvGrpSpPr>
            <a:grpSpLocks/>
          </p:cNvGrpSpPr>
          <p:nvPr/>
        </p:nvGrpSpPr>
        <p:grpSpPr bwMode="auto">
          <a:xfrm>
            <a:off x="2225675" y="4705350"/>
            <a:ext cx="1706563" cy="860425"/>
            <a:chOff x="1498" y="2964"/>
            <a:chExt cx="1075" cy="542"/>
          </a:xfrm>
        </p:grpSpPr>
        <p:sp>
          <p:nvSpPr>
            <p:cNvPr id="26651" name="Oval 117"/>
            <p:cNvSpPr>
              <a:spLocks noChangeAspect="1" noChangeArrowheads="1"/>
            </p:cNvSpPr>
            <p:nvPr/>
          </p:nvSpPr>
          <p:spPr bwMode="auto">
            <a:xfrm>
              <a:off x="1498" y="2964"/>
              <a:ext cx="542" cy="542"/>
            </a:xfrm>
            <a:prstGeom prst="ellipse">
              <a:avLst/>
            </a:prstGeom>
            <a:gradFill rotWithShape="1">
              <a:gsLst>
                <a:gs pos="0">
                  <a:srgbClr val="8476A8"/>
                </a:gs>
                <a:gs pos="100000">
                  <a:srgbClr val="1C025E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GB" sz="2800">
                <a:solidFill>
                  <a:srgbClr val="010066"/>
                </a:solidFill>
              </a:endParaRPr>
            </a:p>
          </p:txBody>
        </p:sp>
        <p:sp>
          <p:nvSpPr>
            <p:cNvPr id="26652" name="Oval 131"/>
            <p:cNvSpPr>
              <a:spLocks noChangeAspect="1" noChangeArrowheads="1"/>
            </p:cNvSpPr>
            <p:nvPr/>
          </p:nvSpPr>
          <p:spPr bwMode="auto">
            <a:xfrm>
              <a:off x="2031" y="2964"/>
              <a:ext cx="542" cy="542"/>
            </a:xfrm>
            <a:prstGeom prst="ellipse">
              <a:avLst/>
            </a:prstGeom>
            <a:gradFill rotWithShape="1">
              <a:gsLst>
                <a:gs pos="0">
                  <a:srgbClr val="8476A8"/>
                </a:gs>
                <a:gs pos="100000">
                  <a:srgbClr val="1C025E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GB" sz="2800">
                <a:solidFill>
                  <a:srgbClr val="010066"/>
                </a:solidFill>
              </a:endParaRPr>
            </a:p>
          </p:txBody>
        </p:sp>
      </p:grpSp>
      <p:sp>
        <p:nvSpPr>
          <p:cNvPr id="22665" name="WordArt 137"/>
          <p:cNvSpPr>
            <a:spLocks noChangeArrowheads="1" noChangeShapeType="1" noTextEdit="1"/>
          </p:cNvSpPr>
          <p:nvPr/>
        </p:nvSpPr>
        <p:spPr bwMode="auto">
          <a:xfrm>
            <a:off x="714375" y="2608263"/>
            <a:ext cx="1076325" cy="2524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fluorine</a:t>
            </a:r>
          </a:p>
        </p:txBody>
      </p:sp>
      <p:sp>
        <p:nvSpPr>
          <p:cNvPr id="22666" name="WordArt 138"/>
          <p:cNvSpPr>
            <a:spLocks noChangeArrowheads="1" noChangeShapeType="1" noTextEdit="1"/>
          </p:cNvSpPr>
          <p:nvPr/>
        </p:nvSpPr>
        <p:spPr bwMode="auto">
          <a:xfrm>
            <a:off x="717550" y="3259138"/>
            <a:ext cx="1130300" cy="2524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9FF33"/>
                </a:solidFill>
                <a:latin typeface="Arial Black"/>
              </a:rPr>
              <a:t>chlorine</a:t>
            </a:r>
          </a:p>
        </p:txBody>
      </p:sp>
      <p:sp>
        <p:nvSpPr>
          <p:cNvPr id="22667" name="WordArt 139"/>
          <p:cNvSpPr>
            <a:spLocks noChangeArrowheads="1" noChangeShapeType="1" noTextEdit="1"/>
          </p:cNvSpPr>
          <p:nvPr/>
        </p:nvSpPr>
        <p:spPr bwMode="auto">
          <a:xfrm>
            <a:off x="727075" y="4073525"/>
            <a:ext cx="1096963" cy="2524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93300"/>
                </a:solidFill>
                <a:latin typeface="Arial Black"/>
              </a:rPr>
              <a:t>bromine</a:t>
            </a:r>
          </a:p>
        </p:txBody>
      </p:sp>
      <p:sp>
        <p:nvSpPr>
          <p:cNvPr id="22668" name="WordArt 140"/>
          <p:cNvSpPr>
            <a:spLocks noChangeArrowheads="1" noChangeShapeType="1" noTextEdit="1"/>
          </p:cNvSpPr>
          <p:nvPr/>
        </p:nvSpPr>
        <p:spPr bwMode="auto">
          <a:xfrm>
            <a:off x="723900" y="4986338"/>
            <a:ext cx="806450" cy="2524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1C025E"/>
                </a:solidFill>
                <a:latin typeface="Arial Black"/>
              </a:rPr>
              <a:t>iodine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2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607" grpId="0"/>
      <p:bldP spid="22608" grpId="0"/>
      <p:bldP spid="22609" grpId="0"/>
      <p:bldP spid="22610" grpId="0"/>
      <p:bldP spid="22611" grpId="0"/>
      <p:bldP spid="22612" grpId="0"/>
      <p:bldP spid="22613" grpId="0"/>
      <p:bldP spid="22614" grpId="0"/>
      <p:bldP spid="22615" grpId="0"/>
      <p:bldP spid="22616" grpId="0"/>
      <p:bldP spid="22617" grpId="0"/>
      <p:bldP spid="22618" grpId="0"/>
      <p:bldP spid="22665" grpId="0" animBg="1"/>
      <p:bldP spid="22666" grpId="0" animBg="1"/>
      <p:bldP spid="22667" grpId="0" animBg="1"/>
      <p:bldP spid="2266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2674</TotalTime>
  <Words>1349</Words>
  <Application>Microsoft Office PowerPoint</Application>
  <PresentationFormat>On-screen Show (4:3)</PresentationFormat>
  <Paragraphs>399</Paragraphs>
  <Slides>30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Wingdings</vt:lpstr>
      <vt:lpstr>Monotype Sorts</vt:lpstr>
      <vt:lpstr>Times New Roman</vt:lpstr>
      <vt:lpstr>Default Design</vt:lpstr>
      <vt:lpstr>Micrografx Picture Publisher 7 Image</vt:lpstr>
      <vt:lpstr>PowerPoint Presentation</vt:lpstr>
      <vt:lpstr>PowerPoint Presentation</vt:lpstr>
      <vt:lpstr>      Group 7 – the halogens</vt:lpstr>
      <vt:lpstr>      Electron structure</vt:lpstr>
      <vt:lpstr>      Electron structure and reactivity</vt:lpstr>
      <vt:lpstr>      Halogen molecules</vt:lpstr>
      <vt:lpstr>PowerPoint Presentation</vt:lpstr>
      <vt:lpstr>      General properties</vt:lpstr>
      <vt:lpstr>      Physical state of halogens</vt:lpstr>
      <vt:lpstr>      Melting and boiling points of halogens</vt:lpstr>
      <vt:lpstr>      Halogen vapours</vt:lpstr>
      <vt:lpstr>      True or false?</vt:lpstr>
      <vt:lpstr>PowerPoint Presentation</vt:lpstr>
      <vt:lpstr>      Reactivity of halogens</vt:lpstr>
      <vt:lpstr>      Halides</vt:lpstr>
      <vt:lpstr>      Displacement reactions</vt:lpstr>
      <vt:lpstr>      Displacement of halogens</vt:lpstr>
      <vt:lpstr>      Displacement theory</vt:lpstr>
      <vt:lpstr>      Displacement reactions of halogens</vt:lpstr>
      <vt:lpstr>      Displacement reactions: summary</vt:lpstr>
      <vt:lpstr>PowerPoint Presentation</vt:lpstr>
      <vt:lpstr>      Reactions of halogens with metals</vt:lpstr>
      <vt:lpstr>      More reactions of halogens with metals</vt:lpstr>
      <vt:lpstr>      Reactions of halogens with non-metals</vt:lpstr>
      <vt:lpstr>PowerPoint Presentation</vt:lpstr>
      <vt:lpstr>      Uses of fluorine</vt:lpstr>
      <vt:lpstr>      Uses of chlorine</vt:lpstr>
      <vt:lpstr>      Uses of bromine and iodine</vt:lpstr>
      <vt:lpstr>PowerPoint Presentation</vt:lpstr>
      <vt:lpstr>      Glossary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Halogens</dc:title>
  <dc:subject>KS4 Chemistry</dc:subject>
  <dc:creator>Boardworks Ltd</dc:creator>
  <cp:lastModifiedBy>Teacher E-Solutions</cp:lastModifiedBy>
  <cp:revision>136</cp:revision>
  <dcterms:created xsi:type="dcterms:W3CDTF">2001-09-14T17:12:25Z</dcterms:created>
  <dcterms:modified xsi:type="dcterms:W3CDTF">2019-01-18T16:39:03Z</dcterms:modified>
</cp:coreProperties>
</file>