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7" r:id="rId3"/>
    <p:sldId id="283" r:id="rId4"/>
    <p:sldId id="329" r:id="rId5"/>
    <p:sldId id="331" r:id="rId6"/>
    <p:sldId id="287" r:id="rId7"/>
    <p:sldId id="348" r:id="rId8"/>
    <p:sldId id="285" r:id="rId9"/>
    <p:sldId id="332" r:id="rId10"/>
    <p:sldId id="334" r:id="rId11"/>
    <p:sldId id="327" r:id="rId12"/>
    <p:sldId id="347" r:id="rId13"/>
    <p:sldId id="333" r:id="rId14"/>
    <p:sldId id="346" r:id="rId15"/>
    <p:sldId id="320" r:id="rId16"/>
    <p:sldId id="324" r:id="rId17"/>
    <p:sldId id="335" r:id="rId18"/>
    <p:sldId id="328" r:id="rId19"/>
    <p:sldId id="336" r:id="rId20"/>
    <p:sldId id="337" r:id="rId21"/>
    <p:sldId id="288" r:id="rId22"/>
    <p:sldId id="339" r:id="rId23"/>
    <p:sldId id="290" r:id="rId24"/>
    <p:sldId id="345" r:id="rId25"/>
    <p:sldId id="342" r:id="rId26"/>
    <p:sldId id="340" r:id="rId27"/>
    <p:sldId id="341" r:id="rId28"/>
    <p:sldId id="293" r:id="rId29"/>
    <p:sldId id="344" r:id="rId30"/>
    <p:sldId id="308" r:id="rId31"/>
    <p:sldId id="343" r:id="rId3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CCFFCC"/>
    <a:srgbClr val="FF9999"/>
    <a:srgbClr val="663300"/>
    <a:srgbClr val="FF0000"/>
    <a:srgbClr val="B1301B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>
        <p:scale>
          <a:sx n="51" d="100"/>
          <a:sy n="51" d="100"/>
        </p:scale>
        <p:origin x="-38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DCC6C8-4392-4BE5-99CA-E3C2857DEA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18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66567F-A3AF-4FBE-ACCC-C9DE15478CC7}" type="slidenum">
              <a:rPr lang="en-GB" smtClean="0"/>
              <a:pPr eaLnBrk="1" hangingPunct="1"/>
              <a:t>1</a:t>
            </a:fld>
            <a:endParaRPr lang="en-GB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7FFFDD2E-18D0-42AA-92B4-586D2D282C1D}" type="slidenum">
              <a:rPr lang="en-GB" sz="1200"/>
              <a:pPr algn="r" eaLnBrk="1" hangingPunct="1"/>
              <a:t>10</a:t>
            </a:fld>
            <a:endParaRPr lang="en-GB" sz="120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4B6FCB02-0FFD-49DD-B565-ABC29598F7D7}" type="slidenum">
              <a:rPr lang="en-GB" sz="1200"/>
              <a:pPr algn="r" eaLnBrk="1" hangingPunct="1"/>
              <a:t>10</a:t>
            </a:fld>
            <a:endParaRPr lang="en-GB" sz="1200"/>
          </a:p>
        </p:txBody>
      </p:sp>
      <p:sp>
        <p:nvSpPr>
          <p:cNvPr id="4403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D35EE49B-33A7-4515-9ACC-A365B8DB3867}" type="slidenum">
              <a:rPr lang="en-GB" sz="1200"/>
              <a:pPr algn="r" eaLnBrk="1" hangingPunct="1"/>
              <a:t>11</a:t>
            </a:fld>
            <a:endParaRPr lang="en-GB" sz="1200"/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235FADEE-7F1E-417B-8D0B-B32630193336}" type="slidenum">
              <a:rPr lang="en-GB" sz="1200"/>
              <a:pPr algn="r" eaLnBrk="1" hangingPunct="1"/>
              <a:t>11</a:t>
            </a:fld>
            <a:endParaRPr lang="en-GB" sz="1200"/>
          </a:p>
        </p:txBody>
      </p:sp>
      <p:sp>
        <p:nvSpPr>
          <p:cNvPr id="4506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CA14DD77-D79B-4CE9-ABA1-ADC8EFA8A4EC}" type="slidenum">
              <a:rPr lang="en-GB" sz="1200"/>
              <a:pPr algn="r" eaLnBrk="1" hangingPunct="1"/>
              <a:t>12</a:t>
            </a:fld>
            <a:endParaRPr lang="en-GB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F19CA60-A0F4-4BEF-A0CF-13A3C94EBD9C}" type="slidenum">
              <a:rPr lang="en-GB" sz="1200"/>
              <a:pPr algn="r" eaLnBrk="1" hangingPunct="1"/>
              <a:t>12</a:t>
            </a:fld>
            <a:endParaRPr lang="en-GB" sz="1200"/>
          </a:p>
        </p:txBody>
      </p:sp>
      <p:sp>
        <p:nvSpPr>
          <p:cNvPr id="4608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D56CB1-DFFD-4A00-A386-4730885D601C}" type="slidenum">
              <a:rPr lang="en-GB" sz="1200"/>
              <a:pPr algn="r" eaLnBrk="1" hangingPunct="1"/>
              <a:t>13</a:t>
            </a:fld>
            <a:endParaRPr lang="en-GB" sz="1200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6A4FBBA0-C4F1-4E40-9F98-6CFD7A87DF1F}" type="slidenum">
              <a:rPr lang="en-GB" sz="1200"/>
              <a:pPr algn="r" eaLnBrk="1" hangingPunct="1"/>
              <a:t>13</a:t>
            </a:fld>
            <a:endParaRPr lang="en-GB" sz="1200"/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8DDB855-2DB7-4EC7-BFAC-8C28B1115C6C}" type="slidenum">
              <a:rPr lang="en-GB" sz="1200"/>
              <a:pPr algn="r" eaLnBrk="1" hangingPunct="1"/>
              <a:t>13</a:t>
            </a:fld>
            <a:endParaRPr lang="en-GB" sz="1200"/>
          </a:p>
        </p:txBody>
      </p:sp>
      <p:sp>
        <p:nvSpPr>
          <p:cNvPr id="4710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04143EB6-5D5D-482E-A5C5-E5A5C93080F3}" type="slidenum">
              <a:rPr lang="en-GB" sz="1200"/>
              <a:pPr algn="r" eaLnBrk="1" hangingPunct="1"/>
              <a:t>14</a:t>
            </a:fld>
            <a:endParaRPr lang="en-GB" sz="120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0598F6C-ADEF-4954-BA29-1128623D4A15}" type="slidenum">
              <a:rPr lang="en-GB" sz="1200"/>
              <a:pPr algn="r" eaLnBrk="1" hangingPunct="1"/>
              <a:t>14</a:t>
            </a:fld>
            <a:endParaRPr lang="en-GB" sz="1200"/>
          </a:p>
        </p:txBody>
      </p:sp>
      <p:sp>
        <p:nvSpPr>
          <p:cNvPr id="4813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083D4E27-9ABA-430B-82A5-61CD52A5B63F}" type="slidenum">
              <a:rPr lang="en-GB" sz="1200"/>
              <a:pPr algn="r" eaLnBrk="1" hangingPunct="1"/>
              <a:t>14</a:t>
            </a:fld>
            <a:endParaRPr lang="en-GB" sz="1200"/>
          </a:p>
        </p:txBody>
      </p:sp>
      <p:sp>
        <p:nvSpPr>
          <p:cNvPr id="4813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7957BFDB-226C-4D98-B329-60719DA1CF79}" type="slidenum">
              <a:rPr lang="en-GB" sz="1200"/>
              <a:pPr algn="r" eaLnBrk="1" hangingPunct="1"/>
              <a:t>15</a:t>
            </a:fld>
            <a:endParaRPr lang="en-GB" sz="120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6F580620-7255-4F6B-BE51-94055A850B1A}" type="slidenum">
              <a:rPr lang="en-GB" sz="1200"/>
              <a:pPr algn="r" eaLnBrk="1" hangingPunct="1"/>
              <a:t>16</a:t>
            </a:fld>
            <a:endParaRPr lang="en-GB" sz="120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73DAFAF8-C346-4A25-B927-0B86A257C1DF}" type="slidenum">
              <a:rPr lang="en-GB" sz="1200"/>
              <a:pPr algn="r" eaLnBrk="1" hangingPunct="1"/>
              <a:t>17</a:t>
            </a:fld>
            <a:endParaRPr lang="en-GB" sz="120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DA784CAC-5186-4FDE-ADB2-9CF9CDF41219}" type="slidenum">
              <a:rPr lang="en-GB" sz="1200"/>
              <a:pPr algn="r" eaLnBrk="1" hangingPunct="1"/>
              <a:t>17</a:t>
            </a:fld>
            <a:endParaRPr lang="en-GB" sz="1200"/>
          </a:p>
        </p:txBody>
      </p:sp>
      <p:sp>
        <p:nvSpPr>
          <p:cNvPr id="5120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34C1422B-24D5-44F9-977D-687C757B8B00}" type="slidenum">
              <a:rPr lang="en-GB" sz="1200"/>
              <a:pPr algn="r" eaLnBrk="1" hangingPunct="1"/>
              <a:t>18</a:t>
            </a:fld>
            <a:endParaRPr lang="en-GB" sz="120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12E222A8-4F26-4110-9E16-6033966B6EF5}" type="slidenum">
              <a:rPr lang="en-GB" sz="1200"/>
              <a:pPr algn="r" eaLnBrk="1" hangingPunct="1"/>
              <a:t>19</a:t>
            </a:fld>
            <a:endParaRPr lang="en-GB" sz="120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C7C0F7-285B-4B91-BE6C-9993C58917CD}" type="slidenum">
              <a:rPr lang="en-GB" smtClean="0"/>
              <a:pPr eaLnBrk="1" hangingPunct="1"/>
              <a:t>2</a:t>
            </a:fld>
            <a:endParaRPr lang="en-GB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B659320F-3F4F-4456-9C39-880F96516431}" type="slidenum">
              <a:rPr lang="en-GB" sz="1200"/>
              <a:pPr algn="r" eaLnBrk="1" hangingPunct="1"/>
              <a:t>20</a:t>
            </a:fld>
            <a:endParaRPr lang="en-GB" sz="120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812832-2581-4FB3-AAAD-B43C0251298B}" type="slidenum">
              <a:rPr lang="en-GB" smtClean="0"/>
              <a:pPr eaLnBrk="1" hangingPunct="1"/>
              <a:t>21</a:t>
            </a:fld>
            <a:endParaRPr lang="en-GB" smtClean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E99189AD-5C5B-4F97-9A54-612215FBFB26}" type="slidenum">
              <a:rPr lang="en-GB" sz="1200"/>
              <a:pPr algn="r" eaLnBrk="1" hangingPunct="1"/>
              <a:t>21</a:t>
            </a:fld>
            <a:endParaRPr lang="en-GB" sz="1200"/>
          </a:p>
        </p:txBody>
      </p:sp>
      <p:sp>
        <p:nvSpPr>
          <p:cNvPr id="5530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85C86B18-2500-46E5-8963-B97AAE3FAAD4}" type="slidenum">
              <a:rPr lang="en-GB" sz="1200"/>
              <a:pPr algn="r" eaLnBrk="1" hangingPunct="1"/>
              <a:t>22</a:t>
            </a:fld>
            <a:endParaRPr lang="en-GB" sz="1200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862865AC-12C7-4B53-A5FF-EFA2E1F51D8D}" type="slidenum">
              <a:rPr lang="en-GB" sz="1200"/>
              <a:pPr algn="r" eaLnBrk="1" hangingPunct="1"/>
              <a:t>22</a:t>
            </a:fld>
            <a:endParaRPr lang="en-GB" sz="1200"/>
          </a:p>
        </p:txBody>
      </p:sp>
      <p:sp>
        <p:nvSpPr>
          <p:cNvPr id="5632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790B75-BE72-4B62-95E4-6FB386CE4B0B}" type="slidenum">
              <a:rPr lang="en-GB" smtClean="0"/>
              <a:pPr eaLnBrk="1" hangingPunct="1"/>
              <a:t>23</a:t>
            </a:fld>
            <a:endParaRPr lang="en-GB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1334C6BB-5C53-43B3-9B0E-18417D04B834}" type="slidenum">
              <a:rPr lang="en-GB" sz="1200"/>
              <a:pPr algn="r" eaLnBrk="1" hangingPunct="1"/>
              <a:t>23</a:t>
            </a:fld>
            <a:endParaRPr lang="en-GB" sz="1200"/>
          </a:p>
        </p:txBody>
      </p:sp>
      <p:sp>
        <p:nvSpPr>
          <p:cNvPr id="5734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F395DB-855D-4968-8F9F-7C04575D0F8B}" type="slidenum">
              <a:rPr lang="en-GB" smtClean="0"/>
              <a:pPr eaLnBrk="1" hangingPunct="1"/>
              <a:t>24</a:t>
            </a:fld>
            <a:endParaRPr lang="en-GB" smtClean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8369E169-F7AD-4A05-905E-A0DC187A4674}" type="slidenum">
              <a:rPr lang="en-GB" sz="1200"/>
              <a:pPr algn="r" eaLnBrk="1" hangingPunct="1"/>
              <a:t>24</a:t>
            </a:fld>
            <a:endParaRPr lang="en-GB" sz="1200"/>
          </a:p>
        </p:txBody>
      </p:sp>
      <p:sp>
        <p:nvSpPr>
          <p:cNvPr id="5837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7FF67F90-C177-42A3-9016-9B923C005B68}" type="slidenum">
              <a:rPr lang="en-GB" sz="1200"/>
              <a:pPr algn="r" eaLnBrk="1" hangingPunct="1"/>
              <a:t>25</a:t>
            </a:fld>
            <a:endParaRPr lang="en-GB" sz="1200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CA16CA7A-3D2A-4E31-83B9-FBB6F877B25A}" type="slidenum">
              <a:rPr lang="en-GB" sz="1200"/>
              <a:pPr algn="r" eaLnBrk="1" hangingPunct="1"/>
              <a:t>25</a:t>
            </a:fld>
            <a:endParaRPr lang="en-GB" sz="1200"/>
          </a:p>
        </p:txBody>
      </p:sp>
      <p:sp>
        <p:nvSpPr>
          <p:cNvPr id="5939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EBFE24C9-3702-4CDF-9E68-D94ECB358BFC}" type="slidenum">
              <a:rPr lang="en-GB" sz="1200"/>
              <a:pPr algn="r" eaLnBrk="1" hangingPunct="1"/>
              <a:t>26</a:t>
            </a:fld>
            <a:endParaRPr lang="en-GB" sz="1200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3E91879C-F5B1-487F-BA40-507D21E8DE6B}" type="slidenum">
              <a:rPr lang="en-GB" sz="1200"/>
              <a:pPr algn="r" eaLnBrk="1" hangingPunct="1"/>
              <a:t>26</a:t>
            </a:fld>
            <a:endParaRPr lang="en-GB" sz="1200"/>
          </a:p>
        </p:txBody>
      </p:sp>
      <p:sp>
        <p:nvSpPr>
          <p:cNvPr id="6042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6885B80-EF7C-434F-8E53-5AD125D02B6A}" type="slidenum">
              <a:rPr lang="en-GB" sz="1200"/>
              <a:pPr algn="r" eaLnBrk="1" hangingPunct="1"/>
              <a:t>27</a:t>
            </a:fld>
            <a:endParaRPr lang="en-GB" sz="1200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CE509FE0-1A7C-4C63-9662-89C601DB08DC}" type="slidenum">
              <a:rPr lang="en-GB" sz="1200"/>
              <a:pPr algn="r" eaLnBrk="1" hangingPunct="1"/>
              <a:t>27</a:t>
            </a:fld>
            <a:endParaRPr lang="en-GB" sz="1200"/>
          </a:p>
        </p:txBody>
      </p:sp>
      <p:sp>
        <p:nvSpPr>
          <p:cNvPr id="6144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25E128-355F-464E-984C-DB5E5C2126B6}" type="slidenum">
              <a:rPr lang="en-GB" smtClean="0"/>
              <a:pPr eaLnBrk="1" hangingPunct="1"/>
              <a:t>28</a:t>
            </a:fld>
            <a:endParaRPr lang="en-GB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11AE9C27-A83F-4D51-8FEE-07E3F4C7B7AB}" type="slidenum">
              <a:rPr lang="en-GB" sz="1200"/>
              <a:pPr algn="r" eaLnBrk="1" hangingPunct="1"/>
              <a:t>28</a:t>
            </a:fld>
            <a:endParaRPr lang="en-GB" sz="1200"/>
          </a:p>
        </p:txBody>
      </p:sp>
      <p:sp>
        <p:nvSpPr>
          <p:cNvPr id="6246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11338F-9B43-4785-A0D3-E055419BECF8}" type="slidenum">
              <a:rPr lang="en-GB" smtClean="0"/>
              <a:pPr eaLnBrk="1" hangingPunct="1"/>
              <a:t>29</a:t>
            </a:fld>
            <a:endParaRPr lang="en-GB" smtClean="0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A6DA14F4-9B9D-478A-8FFA-FC184E4FA618}" type="slidenum">
              <a:rPr lang="en-GB" sz="1200"/>
              <a:pPr algn="r" eaLnBrk="1" hangingPunct="1"/>
              <a:t>29</a:t>
            </a:fld>
            <a:endParaRPr lang="en-GB" sz="1200"/>
          </a:p>
        </p:txBody>
      </p:sp>
      <p:sp>
        <p:nvSpPr>
          <p:cNvPr id="6349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EBBC4F-EBA1-45DD-B1ED-39AE3536F31D}" type="slidenum">
              <a:rPr lang="en-GB" smtClean="0"/>
              <a:pPr eaLnBrk="1" hangingPunct="1"/>
              <a:t>3</a:t>
            </a:fld>
            <a:endParaRPr lang="en-GB" smtClean="0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BB81FDE-5D00-434C-8694-3E5BF14D5F2D}" type="slidenum">
              <a:rPr lang="en-GB" sz="1200"/>
              <a:pPr algn="r" eaLnBrk="1" hangingPunct="1"/>
              <a:t>3</a:t>
            </a:fld>
            <a:endParaRPr lang="en-GB" sz="1200"/>
          </a:p>
        </p:txBody>
      </p:sp>
      <p:sp>
        <p:nvSpPr>
          <p:cNvPr id="3686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AE98272-9CEB-4260-944F-1DBAEA613C97}" type="slidenum">
              <a:rPr lang="en-GB" smtClean="0"/>
              <a:pPr eaLnBrk="1" hangingPunct="1"/>
              <a:t>30</a:t>
            </a:fld>
            <a:endParaRPr lang="en-GB" smtClean="0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442FA53C-D64C-46A1-8B44-66D5453F7CEF}" type="slidenum">
              <a:rPr lang="en-GB" sz="1200"/>
              <a:pPr algn="r" eaLnBrk="1" hangingPunct="1"/>
              <a:t>30</a:t>
            </a:fld>
            <a:endParaRPr lang="en-GB" sz="1200"/>
          </a:p>
        </p:txBody>
      </p:sp>
      <p:sp>
        <p:nvSpPr>
          <p:cNvPr id="6451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969B0A9-C013-497B-B3DA-FA8D2ABAB7A6}" type="slidenum">
              <a:rPr lang="en-GB" sz="1200"/>
              <a:pPr algn="r" eaLnBrk="1" hangingPunct="1"/>
              <a:t>30</a:t>
            </a:fld>
            <a:endParaRPr lang="en-GB" sz="1200"/>
          </a:p>
        </p:txBody>
      </p:sp>
      <p:sp>
        <p:nvSpPr>
          <p:cNvPr id="6451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4D847A-0D91-45CC-827A-B33028E29406}" type="slidenum">
              <a:rPr lang="en-GB" smtClean="0"/>
              <a:pPr eaLnBrk="1" hangingPunct="1"/>
              <a:t>31</a:t>
            </a:fld>
            <a:endParaRPr lang="en-GB" smtClean="0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2DF035A-A3BD-420F-9BFA-26C672C24DD5}" type="slidenum">
              <a:rPr lang="en-GB" sz="1200"/>
              <a:pPr algn="r" eaLnBrk="1" hangingPunct="1"/>
              <a:t>31</a:t>
            </a:fld>
            <a:endParaRPr lang="en-GB" sz="1200"/>
          </a:p>
        </p:txBody>
      </p:sp>
      <p:sp>
        <p:nvSpPr>
          <p:cNvPr id="6554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A2CD657B-76AC-4790-8F58-C1B14E5EE8F5}" type="slidenum">
              <a:rPr lang="en-GB" sz="1200"/>
              <a:pPr algn="r" eaLnBrk="1" hangingPunct="1"/>
              <a:t>31</a:t>
            </a:fld>
            <a:endParaRPr lang="en-GB" sz="1200"/>
          </a:p>
        </p:txBody>
      </p:sp>
      <p:sp>
        <p:nvSpPr>
          <p:cNvPr id="6554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3585AE78-5D29-4AA0-ABCA-73748F7CBC5B}" type="slidenum">
              <a:rPr lang="en-GB" sz="1200"/>
              <a:pPr algn="r" eaLnBrk="1" hangingPunct="1"/>
              <a:t>4</a:t>
            </a:fld>
            <a:endParaRPr lang="en-GB" sz="120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1B3A0D1F-D8FB-416B-B923-CE8351647F72}" type="slidenum">
              <a:rPr lang="en-GB" sz="1200"/>
              <a:pPr algn="r" eaLnBrk="1" hangingPunct="1"/>
              <a:t>4</a:t>
            </a:fld>
            <a:endParaRPr lang="en-GB" sz="1200"/>
          </a:p>
        </p:txBody>
      </p:sp>
      <p:sp>
        <p:nvSpPr>
          <p:cNvPr id="3789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E55F55EA-C3DD-4A8E-8CA0-5A3EFA15868E}" type="slidenum">
              <a:rPr lang="en-GB" sz="1200"/>
              <a:pPr algn="r" eaLnBrk="1" hangingPunct="1"/>
              <a:t>5</a:t>
            </a:fld>
            <a:endParaRPr lang="en-GB" sz="1200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C03D49B8-0806-4F34-B786-97151CF97B86}" type="slidenum">
              <a:rPr lang="en-GB" sz="1200"/>
              <a:pPr algn="r" eaLnBrk="1" hangingPunct="1"/>
              <a:t>5</a:t>
            </a:fld>
            <a:endParaRPr lang="en-GB" sz="1200"/>
          </a:p>
        </p:txBody>
      </p:sp>
      <p:sp>
        <p:nvSpPr>
          <p:cNvPr id="3891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2A33111-D4DA-4720-A897-78632B33F7BF}" type="slidenum">
              <a:rPr lang="en-GB" smtClean="0"/>
              <a:pPr eaLnBrk="1" hangingPunct="1"/>
              <a:t>6</a:t>
            </a:fld>
            <a:endParaRPr lang="en-GB" smtClean="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322669B7-6B31-4EB7-9557-2AE4B58E6A4C}" type="slidenum">
              <a:rPr lang="en-GB" sz="1200"/>
              <a:pPr algn="r" eaLnBrk="1" hangingPunct="1"/>
              <a:t>6</a:t>
            </a:fld>
            <a:endParaRPr lang="en-GB" sz="1200"/>
          </a:p>
        </p:txBody>
      </p:sp>
      <p:sp>
        <p:nvSpPr>
          <p:cNvPr id="3994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DA8E28-DB57-4767-B012-022CCD66E43C}" type="slidenum">
              <a:rPr lang="en-GB" smtClean="0"/>
              <a:pPr eaLnBrk="1" hangingPunct="1"/>
              <a:t>7</a:t>
            </a:fld>
            <a:endParaRPr lang="en-GB" smtClean="0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BA8913F4-9466-4817-B072-84C89171DFE2}" type="slidenum">
              <a:rPr lang="en-GB" sz="1200"/>
              <a:pPr algn="r" eaLnBrk="1" hangingPunct="1"/>
              <a:t>7</a:t>
            </a:fld>
            <a:endParaRPr lang="en-GB" sz="1200"/>
          </a:p>
        </p:txBody>
      </p:sp>
      <p:sp>
        <p:nvSpPr>
          <p:cNvPr id="4096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2C2E00-0877-4AC9-B3C4-3DF81FEF3002}" type="slidenum">
              <a:rPr lang="en-GB" smtClean="0"/>
              <a:pPr eaLnBrk="1" hangingPunct="1"/>
              <a:t>8</a:t>
            </a:fld>
            <a:endParaRPr lang="en-GB" smtClean="0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0B1876C5-2336-46CC-9750-F26D1EB23DD2}" type="slidenum">
              <a:rPr lang="en-GB" sz="1200"/>
              <a:pPr algn="r" eaLnBrk="1" hangingPunct="1"/>
              <a:t>8</a:t>
            </a:fld>
            <a:endParaRPr lang="en-GB" sz="1200"/>
          </a:p>
        </p:txBody>
      </p:sp>
      <p:sp>
        <p:nvSpPr>
          <p:cNvPr id="4198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EA4F822F-18FE-4281-AF57-9E0F84BA4D2C}" type="slidenum">
              <a:rPr lang="en-GB" sz="1200"/>
              <a:pPr algn="r" eaLnBrk="1" hangingPunct="1"/>
              <a:t>9</a:t>
            </a:fld>
            <a:endParaRPr lang="en-GB" sz="1200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335CFC9-9E34-4179-AAA2-D3356C276CCC}" type="slidenum">
              <a:rPr lang="en-GB" sz="1200"/>
              <a:pPr algn="r" eaLnBrk="1" hangingPunct="1"/>
              <a:t>9</a:t>
            </a:fld>
            <a:endParaRPr lang="en-GB" sz="1200"/>
          </a:p>
        </p:txBody>
      </p:sp>
      <p:sp>
        <p:nvSpPr>
          <p:cNvPr id="4301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AF873-7D37-47B0-B8C5-F7FBE00355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0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4EB92-E1D3-4518-81BD-E88CF19609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2934B-AB6A-4A68-BAD8-39F1C2D3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9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47E68-A868-408D-AF9D-136A713734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A9938-B9F7-4FCB-87FD-BF36291887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56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856CF-41A5-4CDB-A998-7F9B54ED44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2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4DA7-78DF-4D10-AF76-4A37AECAF7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8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D4547-40D6-48B2-B640-CAA3FD8594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DD25-8230-47CE-9CCF-D07B4864EC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CB9A7-FD32-4602-BE4B-AC661F9D7E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2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C27C-309E-4E99-96B9-1EAE2566CA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DA5AC-849A-457E-B922-32EA4C8A78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5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DE6C396-CD12-474F-AC38-4873C24FE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690563"/>
            <a:ext cx="7772400" cy="1470025"/>
          </a:xfrm>
        </p:spPr>
        <p:txBody>
          <a:bodyPr/>
          <a:lstStyle/>
          <a:p>
            <a:pPr eaLnBrk="1" hangingPunct="1"/>
            <a:r>
              <a:rPr lang="en-GB" sz="2400" smtClean="0"/>
              <a:t/>
            </a:r>
            <a:br>
              <a:rPr lang="en-GB" sz="2400" smtClean="0"/>
            </a:br>
            <a:r>
              <a:rPr lang="en-GB" sz="6600" smtClean="0"/>
              <a:t>GAS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93725"/>
          </a:xfrm>
        </p:spPr>
        <p:txBody>
          <a:bodyPr/>
          <a:lstStyle/>
          <a:p>
            <a:pPr eaLnBrk="1" hangingPunct="1"/>
            <a:r>
              <a:rPr lang="en-GB" sz="3600" smtClean="0"/>
              <a:t>Pressure against volume graph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7825" y="1068388"/>
            <a:ext cx="4056063" cy="4781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800" smtClean="0"/>
              <a:t>If a pressure is plotted against volume graph is plotted then a curved line is produced.</a:t>
            </a:r>
          </a:p>
          <a:p>
            <a:pPr marL="0" indent="0" eaLnBrk="1" hangingPunct="1">
              <a:buFontTx/>
              <a:buNone/>
            </a:pPr>
            <a:endParaRPr lang="en-GB" sz="2800" smtClean="0"/>
          </a:p>
          <a:p>
            <a:pPr marL="0" indent="0" eaLnBrk="1" hangingPunct="1">
              <a:buFontTx/>
              <a:buNone/>
            </a:pPr>
            <a:r>
              <a:rPr lang="en-GB" sz="2800" smtClean="0"/>
              <a:t>This line does not intercept either of the axes.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465638" y="1157288"/>
            <a:ext cx="3481387" cy="3321050"/>
            <a:chOff x="2813" y="660"/>
            <a:chExt cx="2193" cy="2092"/>
          </a:xfrm>
        </p:grpSpPr>
        <p:sp>
          <p:nvSpPr>
            <p:cNvPr id="13340" name="Line 6"/>
            <p:cNvSpPr>
              <a:spLocks noChangeShapeType="1"/>
            </p:cNvSpPr>
            <p:nvPr/>
          </p:nvSpPr>
          <p:spPr bwMode="auto">
            <a:xfrm flipV="1">
              <a:off x="3319" y="660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7"/>
            <p:cNvSpPr>
              <a:spLocks noChangeShapeType="1"/>
            </p:cNvSpPr>
            <p:nvPr/>
          </p:nvSpPr>
          <p:spPr bwMode="auto">
            <a:xfrm flipV="1">
              <a:off x="3240" y="2319"/>
              <a:ext cx="17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Oval 8"/>
            <p:cNvSpPr>
              <a:spLocks noChangeArrowheads="1"/>
            </p:cNvSpPr>
            <p:nvPr/>
          </p:nvSpPr>
          <p:spPr bwMode="auto">
            <a:xfrm>
              <a:off x="3267" y="2272"/>
              <a:ext cx="100" cy="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Text Box 9"/>
            <p:cNvSpPr txBox="1">
              <a:spLocks noChangeArrowheads="1"/>
            </p:cNvSpPr>
            <p:nvPr/>
          </p:nvSpPr>
          <p:spPr bwMode="auto">
            <a:xfrm rot="-5400000">
              <a:off x="2369" y="1204"/>
              <a:ext cx="11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/>
                <a:t>pressure (kPa)</a:t>
              </a:r>
            </a:p>
          </p:txBody>
        </p:sp>
        <p:sp>
          <p:nvSpPr>
            <p:cNvPr id="13344" name="Text Box 11"/>
            <p:cNvSpPr txBox="1">
              <a:spLocks noChangeArrowheads="1"/>
            </p:cNvSpPr>
            <p:nvPr/>
          </p:nvSpPr>
          <p:spPr bwMode="auto">
            <a:xfrm>
              <a:off x="3930" y="2521"/>
              <a:ext cx="10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/>
                <a:t>volume (cm</a:t>
              </a:r>
              <a:r>
                <a:rPr lang="en-GB" b="1" baseline="30000"/>
                <a:t>3</a:t>
              </a:r>
              <a:r>
                <a:rPr lang="en-GB" b="1"/>
                <a:t>)</a:t>
              </a:r>
            </a:p>
          </p:txBody>
        </p:sp>
        <p:grpSp>
          <p:nvGrpSpPr>
            <p:cNvPr id="13345" name="Group 18"/>
            <p:cNvGrpSpPr>
              <a:grpSpLocks/>
            </p:cNvGrpSpPr>
            <p:nvPr/>
          </p:nvGrpSpPr>
          <p:grpSpPr bwMode="auto">
            <a:xfrm>
              <a:off x="2996" y="1908"/>
              <a:ext cx="1968" cy="212"/>
              <a:chOff x="2964" y="1628"/>
              <a:chExt cx="1968" cy="212"/>
            </a:xfrm>
          </p:grpSpPr>
          <p:sp>
            <p:nvSpPr>
              <p:cNvPr id="13373" name="Line 16"/>
              <p:cNvSpPr>
                <a:spLocks noChangeShapeType="1"/>
              </p:cNvSpPr>
              <p:nvPr/>
            </p:nvSpPr>
            <p:spPr bwMode="auto">
              <a:xfrm>
                <a:off x="3252" y="1740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4" name="Text Box 17"/>
              <p:cNvSpPr txBox="1">
                <a:spLocks noChangeArrowheads="1"/>
              </p:cNvSpPr>
              <p:nvPr/>
            </p:nvSpPr>
            <p:spPr bwMode="auto">
              <a:xfrm>
                <a:off x="2964" y="162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 50</a:t>
                </a:r>
              </a:p>
            </p:txBody>
          </p:sp>
        </p:grpSp>
        <p:grpSp>
          <p:nvGrpSpPr>
            <p:cNvPr id="13346" name="Group 19"/>
            <p:cNvGrpSpPr>
              <a:grpSpLocks/>
            </p:cNvGrpSpPr>
            <p:nvPr/>
          </p:nvGrpSpPr>
          <p:grpSpPr bwMode="auto">
            <a:xfrm>
              <a:off x="2996" y="1600"/>
              <a:ext cx="1968" cy="212"/>
              <a:chOff x="2964" y="1628"/>
              <a:chExt cx="1968" cy="212"/>
            </a:xfrm>
          </p:grpSpPr>
          <p:sp>
            <p:nvSpPr>
              <p:cNvPr id="13371" name="Line 20"/>
              <p:cNvSpPr>
                <a:spLocks noChangeShapeType="1"/>
              </p:cNvSpPr>
              <p:nvPr/>
            </p:nvSpPr>
            <p:spPr bwMode="auto">
              <a:xfrm>
                <a:off x="3252" y="1740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2" name="Text Box 21"/>
              <p:cNvSpPr txBox="1">
                <a:spLocks noChangeArrowheads="1"/>
              </p:cNvSpPr>
              <p:nvPr/>
            </p:nvSpPr>
            <p:spPr bwMode="auto">
              <a:xfrm>
                <a:off x="2964" y="162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100</a:t>
                </a:r>
              </a:p>
            </p:txBody>
          </p:sp>
        </p:grpSp>
        <p:grpSp>
          <p:nvGrpSpPr>
            <p:cNvPr id="13347" name="Group 22"/>
            <p:cNvGrpSpPr>
              <a:grpSpLocks/>
            </p:cNvGrpSpPr>
            <p:nvPr/>
          </p:nvGrpSpPr>
          <p:grpSpPr bwMode="auto">
            <a:xfrm>
              <a:off x="3000" y="1292"/>
              <a:ext cx="1968" cy="212"/>
              <a:chOff x="2964" y="1628"/>
              <a:chExt cx="1968" cy="212"/>
            </a:xfrm>
          </p:grpSpPr>
          <p:sp>
            <p:nvSpPr>
              <p:cNvPr id="13369" name="Line 23"/>
              <p:cNvSpPr>
                <a:spLocks noChangeShapeType="1"/>
              </p:cNvSpPr>
              <p:nvPr/>
            </p:nvSpPr>
            <p:spPr bwMode="auto">
              <a:xfrm>
                <a:off x="3252" y="1740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62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150</a:t>
                </a:r>
              </a:p>
            </p:txBody>
          </p:sp>
        </p:grpSp>
        <p:grpSp>
          <p:nvGrpSpPr>
            <p:cNvPr id="13348" name="Group 27"/>
            <p:cNvGrpSpPr>
              <a:grpSpLocks/>
            </p:cNvGrpSpPr>
            <p:nvPr/>
          </p:nvGrpSpPr>
          <p:grpSpPr bwMode="auto">
            <a:xfrm>
              <a:off x="3000" y="996"/>
              <a:ext cx="1968" cy="212"/>
              <a:chOff x="2964" y="1628"/>
              <a:chExt cx="1968" cy="212"/>
            </a:xfrm>
          </p:grpSpPr>
          <p:sp>
            <p:nvSpPr>
              <p:cNvPr id="13367" name="Line 28"/>
              <p:cNvSpPr>
                <a:spLocks noChangeShapeType="1"/>
              </p:cNvSpPr>
              <p:nvPr/>
            </p:nvSpPr>
            <p:spPr bwMode="auto">
              <a:xfrm>
                <a:off x="3252" y="1740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Text Box 29"/>
              <p:cNvSpPr txBox="1">
                <a:spLocks noChangeArrowheads="1"/>
              </p:cNvSpPr>
              <p:nvPr/>
            </p:nvSpPr>
            <p:spPr bwMode="auto">
              <a:xfrm>
                <a:off x="2964" y="162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200</a:t>
                </a:r>
              </a:p>
            </p:txBody>
          </p:sp>
        </p:grpSp>
        <p:grpSp>
          <p:nvGrpSpPr>
            <p:cNvPr id="13349" name="Group 30"/>
            <p:cNvGrpSpPr>
              <a:grpSpLocks/>
            </p:cNvGrpSpPr>
            <p:nvPr/>
          </p:nvGrpSpPr>
          <p:grpSpPr bwMode="auto">
            <a:xfrm>
              <a:off x="3000" y="716"/>
              <a:ext cx="1968" cy="212"/>
              <a:chOff x="2964" y="1628"/>
              <a:chExt cx="1968" cy="212"/>
            </a:xfrm>
          </p:grpSpPr>
          <p:sp>
            <p:nvSpPr>
              <p:cNvPr id="13365" name="Line 31"/>
              <p:cNvSpPr>
                <a:spLocks noChangeShapeType="1"/>
              </p:cNvSpPr>
              <p:nvPr/>
            </p:nvSpPr>
            <p:spPr bwMode="auto">
              <a:xfrm>
                <a:off x="3252" y="1740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Text Box 32"/>
              <p:cNvSpPr txBox="1">
                <a:spLocks noChangeArrowheads="1"/>
              </p:cNvSpPr>
              <p:nvPr/>
            </p:nvSpPr>
            <p:spPr bwMode="auto">
              <a:xfrm>
                <a:off x="2964" y="162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250</a:t>
                </a:r>
              </a:p>
            </p:txBody>
          </p:sp>
        </p:grpSp>
        <p:grpSp>
          <p:nvGrpSpPr>
            <p:cNvPr id="13350" name="Group 34"/>
            <p:cNvGrpSpPr>
              <a:grpSpLocks/>
            </p:cNvGrpSpPr>
            <p:nvPr/>
          </p:nvGrpSpPr>
          <p:grpSpPr bwMode="auto">
            <a:xfrm>
              <a:off x="3468" y="700"/>
              <a:ext cx="296" cy="1848"/>
              <a:chOff x="3484" y="712"/>
              <a:chExt cx="296" cy="1848"/>
            </a:xfrm>
          </p:grpSpPr>
          <p:sp>
            <p:nvSpPr>
              <p:cNvPr id="13363" name="Line 26"/>
              <p:cNvSpPr>
                <a:spLocks noChangeShapeType="1"/>
              </p:cNvSpPr>
              <p:nvPr/>
            </p:nvSpPr>
            <p:spPr bwMode="auto">
              <a:xfrm flipH="1">
                <a:off x="3620" y="712"/>
                <a:ext cx="4" cy="16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Text Box 33"/>
              <p:cNvSpPr txBox="1">
                <a:spLocks noChangeArrowheads="1"/>
              </p:cNvSpPr>
              <p:nvPr/>
            </p:nvSpPr>
            <p:spPr bwMode="auto">
              <a:xfrm>
                <a:off x="3484" y="2348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10</a:t>
                </a:r>
              </a:p>
            </p:txBody>
          </p:sp>
        </p:grpSp>
        <p:grpSp>
          <p:nvGrpSpPr>
            <p:cNvPr id="13351" name="Group 35"/>
            <p:cNvGrpSpPr>
              <a:grpSpLocks/>
            </p:cNvGrpSpPr>
            <p:nvPr/>
          </p:nvGrpSpPr>
          <p:grpSpPr bwMode="auto">
            <a:xfrm>
              <a:off x="3760" y="700"/>
              <a:ext cx="296" cy="1848"/>
              <a:chOff x="3484" y="712"/>
              <a:chExt cx="296" cy="1848"/>
            </a:xfrm>
          </p:grpSpPr>
          <p:sp>
            <p:nvSpPr>
              <p:cNvPr id="13361" name="Line 36"/>
              <p:cNvSpPr>
                <a:spLocks noChangeShapeType="1"/>
              </p:cNvSpPr>
              <p:nvPr/>
            </p:nvSpPr>
            <p:spPr bwMode="auto">
              <a:xfrm flipH="1">
                <a:off x="3620" y="712"/>
                <a:ext cx="4" cy="16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Text Box 37"/>
              <p:cNvSpPr txBox="1">
                <a:spLocks noChangeArrowheads="1"/>
              </p:cNvSpPr>
              <p:nvPr/>
            </p:nvSpPr>
            <p:spPr bwMode="auto">
              <a:xfrm>
                <a:off x="3484" y="2348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20</a:t>
                </a:r>
              </a:p>
            </p:txBody>
          </p:sp>
        </p:grpSp>
        <p:grpSp>
          <p:nvGrpSpPr>
            <p:cNvPr id="13352" name="Group 38"/>
            <p:cNvGrpSpPr>
              <a:grpSpLocks/>
            </p:cNvGrpSpPr>
            <p:nvPr/>
          </p:nvGrpSpPr>
          <p:grpSpPr bwMode="auto">
            <a:xfrm>
              <a:off x="4044" y="700"/>
              <a:ext cx="296" cy="1848"/>
              <a:chOff x="3484" y="712"/>
              <a:chExt cx="296" cy="1848"/>
            </a:xfrm>
          </p:grpSpPr>
          <p:sp>
            <p:nvSpPr>
              <p:cNvPr id="13359" name="Line 39"/>
              <p:cNvSpPr>
                <a:spLocks noChangeShapeType="1"/>
              </p:cNvSpPr>
              <p:nvPr/>
            </p:nvSpPr>
            <p:spPr bwMode="auto">
              <a:xfrm flipH="1">
                <a:off x="3620" y="712"/>
                <a:ext cx="4" cy="16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Text Box 40"/>
              <p:cNvSpPr txBox="1">
                <a:spLocks noChangeArrowheads="1"/>
              </p:cNvSpPr>
              <p:nvPr/>
            </p:nvSpPr>
            <p:spPr bwMode="auto">
              <a:xfrm>
                <a:off x="3484" y="2348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30</a:t>
                </a:r>
              </a:p>
            </p:txBody>
          </p:sp>
        </p:grpSp>
        <p:grpSp>
          <p:nvGrpSpPr>
            <p:cNvPr id="13353" name="Group 41"/>
            <p:cNvGrpSpPr>
              <a:grpSpLocks/>
            </p:cNvGrpSpPr>
            <p:nvPr/>
          </p:nvGrpSpPr>
          <p:grpSpPr bwMode="auto">
            <a:xfrm>
              <a:off x="4328" y="700"/>
              <a:ext cx="296" cy="1848"/>
              <a:chOff x="3484" y="712"/>
              <a:chExt cx="296" cy="1848"/>
            </a:xfrm>
          </p:grpSpPr>
          <p:sp>
            <p:nvSpPr>
              <p:cNvPr id="13357" name="Line 42"/>
              <p:cNvSpPr>
                <a:spLocks noChangeShapeType="1"/>
              </p:cNvSpPr>
              <p:nvPr/>
            </p:nvSpPr>
            <p:spPr bwMode="auto">
              <a:xfrm flipH="1">
                <a:off x="3620" y="712"/>
                <a:ext cx="4" cy="16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Text Box 43"/>
              <p:cNvSpPr txBox="1">
                <a:spLocks noChangeArrowheads="1"/>
              </p:cNvSpPr>
              <p:nvPr/>
            </p:nvSpPr>
            <p:spPr bwMode="auto">
              <a:xfrm>
                <a:off x="3484" y="2348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40</a:t>
                </a:r>
              </a:p>
            </p:txBody>
          </p:sp>
        </p:grpSp>
        <p:grpSp>
          <p:nvGrpSpPr>
            <p:cNvPr id="13354" name="Group 44"/>
            <p:cNvGrpSpPr>
              <a:grpSpLocks/>
            </p:cNvGrpSpPr>
            <p:nvPr/>
          </p:nvGrpSpPr>
          <p:grpSpPr bwMode="auto">
            <a:xfrm>
              <a:off x="4608" y="700"/>
              <a:ext cx="296" cy="1848"/>
              <a:chOff x="3484" y="712"/>
              <a:chExt cx="296" cy="1848"/>
            </a:xfrm>
          </p:grpSpPr>
          <p:sp>
            <p:nvSpPr>
              <p:cNvPr id="13355" name="Line 45"/>
              <p:cNvSpPr>
                <a:spLocks noChangeShapeType="1"/>
              </p:cNvSpPr>
              <p:nvPr/>
            </p:nvSpPr>
            <p:spPr bwMode="auto">
              <a:xfrm flipH="1">
                <a:off x="3620" y="712"/>
                <a:ext cx="4" cy="16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Text Box 46"/>
              <p:cNvSpPr txBox="1">
                <a:spLocks noChangeArrowheads="1"/>
              </p:cNvSpPr>
              <p:nvPr/>
            </p:nvSpPr>
            <p:spPr bwMode="auto">
              <a:xfrm>
                <a:off x="3484" y="2348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50</a:t>
                </a:r>
              </a:p>
            </p:txBody>
          </p:sp>
        </p:grp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5524500" y="1322388"/>
            <a:ext cx="2101850" cy="2197100"/>
            <a:chOff x="3480" y="764"/>
            <a:chExt cx="1324" cy="1384"/>
          </a:xfrm>
        </p:grpSpPr>
        <p:grpSp>
          <p:nvGrpSpPr>
            <p:cNvPr id="13319" name="Group 51"/>
            <p:cNvGrpSpPr>
              <a:grpSpLocks/>
            </p:cNvGrpSpPr>
            <p:nvPr/>
          </p:nvGrpSpPr>
          <p:grpSpPr bwMode="auto">
            <a:xfrm>
              <a:off x="3540" y="1048"/>
              <a:ext cx="124" cy="128"/>
              <a:chOff x="3728" y="1336"/>
              <a:chExt cx="124" cy="128"/>
            </a:xfrm>
          </p:grpSpPr>
          <p:sp>
            <p:nvSpPr>
              <p:cNvPr id="13338" name="Line 49"/>
              <p:cNvSpPr>
                <a:spLocks noChangeShapeType="1"/>
              </p:cNvSpPr>
              <p:nvPr/>
            </p:nvSpPr>
            <p:spPr bwMode="auto">
              <a:xfrm>
                <a:off x="3792" y="1336"/>
                <a:ext cx="0" cy="1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Line 50"/>
              <p:cNvSpPr>
                <a:spLocks noChangeShapeType="1"/>
              </p:cNvSpPr>
              <p:nvPr/>
            </p:nvSpPr>
            <p:spPr bwMode="auto">
              <a:xfrm>
                <a:off x="3728" y="1396"/>
                <a:ext cx="1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0" name="Group 52"/>
            <p:cNvGrpSpPr>
              <a:grpSpLocks/>
            </p:cNvGrpSpPr>
            <p:nvPr/>
          </p:nvGrpSpPr>
          <p:grpSpPr bwMode="auto">
            <a:xfrm>
              <a:off x="3648" y="1344"/>
              <a:ext cx="124" cy="128"/>
              <a:chOff x="3728" y="1336"/>
              <a:chExt cx="124" cy="128"/>
            </a:xfrm>
          </p:grpSpPr>
          <p:sp>
            <p:nvSpPr>
              <p:cNvPr id="13336" name="Line 53"/>
              <p:cNvSpPr>
                <a:spLocks noChangeShapeType="1"/>
              </p:cNvSpPr>
              <p:nvPr/>
            </p:nvSpPr>
            <p:spPr bwMode="auto">
              <a:xfrm>
                <a:off x="3792" y="1336"/>
                <a:ext cx="0" cy="1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Line 54"/>
              <p:cNvSpPr>
                <a:spLocks noChangeShapeType="1"/>
              </p:cNvSpPr>
              <p:nvPr/>
            </p:nvSpPr>
            <p:spPr bwMode="auto">
              <a:xfrm>
                <a:off x="3728" y="1396"/>
                <a:ext cx="1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1" name="Group 55"/>
            <p:cNvGrpSpPr>
              <a:grpSpLocks/>
            </p:cNvGrpSpPr>
            <p:nvPr/>
          </p:nvGrpSpPr>
          <p:grpSpPr bwMode="auto">
            <a:xfrm>
              <a:off x="3828" y="1652"/>
              <a:ext cx="124" cy="128"/>
              <a:chOff x="3728" y="1336"/>
              <a:chExt cx="124" cy="128"/>
            </a:xfrm>
          </p:grpSpPr>
          <p:sp>
            <p:nvSpPr>
              <p:cNvPr id="13334" name="Line 56"/>
              <p:cNvSpPr>
                <a:spLocks noChangeShapeType="1"/>
              </p:cNvSpPr>
              <p:nvPr/>
            </p:nvSpPr>
            <p:spPr bwMode="auto">
              <a:xfrm>
                <a:off x="3792" y="1336"/>
                <a:ext cx="0" cy="1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Line 57"/>
              <p:cNvSpPr>
                <a:spLocks noChangeShapeType="1"/>
              </p:cNvSpPr>
              <p:nvPr/>
            </p:nvSpPr>
            <p:spPr bwMode="auto">
              <a:xfrm>
                <a:off x="3728" y="1396"/>
                <a:ext cx="1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2" name="Group 58"/>
            <p:cNvGrpSpPr>
              <a:grpSpLocks/>
            </p:cNvGrpSpPr>
            <p:nvPr/>
          </p:nvGrpSpPr>
          <p:grpSpPr bwMode="auto">
            <a:xfrm>
              <a:off x="3480" y="764"/>
              <a:ext cx="124" cy="128"/>
              <a:chOff x="3728" y="1336"/>
              <a:chExt cx="124" cy="128"/>
            </a:xfrm>
          </p:grpSpPr>
          <p:sp>
            <p:nvSpPr>
              <p:cNvPr id="13332" name="Line 59"/>
              <p:cNvSpPr>
                <a:spLocks noChangeShapeType="1"/>
              </p:cNvSpPr>
              <p:nvPr/>
            </p:nvSpPr>
            <p:spPr bwMode="auto">
              <a:xfrm>
                <a:off x="3792" y="1336"/>
                <a:ext cx="0" cy="1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Line 60"/>
              <p:cNvSpPr>
                <a:spLocks noChangeShapeType="1"/>
              </p:cNvSpPr>
              <p:nvPr/>
            </p:nvSpPr>
            <p:spPr bwMode="auto">
              <a:xfrm>
                <a:off x="3728" y="1396"/>
                <a:ext cx="1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3" name="Group 61"/>
            <p:cNvGrpSpPr>
              <a:grpSpLocks/>
            </p:cNvGrpSpPr>
            <p:nvPr/>
          </p:nvGrpSpPr>
          <p:grpSpPr bwMode="auto">
            <a:xfrm>
              <a:off x="4400" y="1964"/>
              <a:ext cx="124" cy="128"/>
              <a:chOff x="3728" y="1336"/>
              <a:chExt cx="124" cy="128"/>
            </a:xfrm>
          </p:grpSpPr>
          <p:sp>
            <p:nvSpPr>
              <p:cNvPr id="13330" name="Line 62"/>
              <p:cNvSpPr>
                <a:spLocks noChangeShapeType="1"/>
              </p:cNvSpPr>
              <p:nvPr/>
            </p:nvSpPr>
            <p:spPr bwMode="auto">
              <a:xfrm>
                <a:off x="3792" y="1336"/>
                <a:ext cx="0" cy="1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Line 63"/>
              <p:cNvSpPr>
                <a:spLocks noChangeShapeType="1"/>
              </p:cNvSpPr>
              <p:nvPr/>
            </p:nvSpPr>
            <p:spPr bwMode="auto">
              <a:xfrm>
                <a:off x="3728" y="1396"/>
                <a:ext cx="1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4" name="Group 64"/>
            <p:cNvGrpSpPr>
              <a:grpSpLocks/>
            </p:cNvGrpSpPr>
            <p:nvPr/>
          </p:nvGrpSpPr>
          <p:grpSpPr bwMode="auto">
            <a:xfrm>
              <a:off x="4112" y="1864"/>
              <a:ext cx="124" cy="128"/>
              <a:chOff x="3728" y="1336"/>
              <a:chExt cx="124" cy="128"/>
            </a:xfrm>
          </p:grpSpPr>
          <p:sp>
            <p:nvSpPr>
              <p:cNvPr id="13328" name="Line 65"/>
              <p:cNvSpPr>
                <a:spLocks noChangeShapeType="1"/>
              </p:cNvSpPr>
              <p:nvPr/>
            </p:nvSpPr>
            <p:spPr bwMode="auto">
              <a:xfrm>
                <a:off x="3792" y="1336"/>
                <a:ext cx="0" cy="1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Line 66"/>
              <p:cNvSpPr>
                <a:spLocks noChangeShapeType="1"/>
              </p:cNvSpPr>
              <p:nvPr/>
            </p:nvSpPr>
            <p:spPr bwMode="auto">
              <a:xfrm>
                <a:off x="3728" y="1396"/>
                <a:ext cx="1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5" name="Group 67"/>
            <p:cNvGrpSpPr>
              <a:grpSpLocks/>
            </p:cNvGrpSpPr>
            <p:nvPr/>
          </p:nvGrpSpPr>
          <p:grpSpPr bwMode="auto">
            <a:xfrm>
              <a:off x="4680" y="2020"/>
              <a:ext cx="124" cy="128"/>
              <a:chOff x="3728" y="1336"/>
              <a:chExt cx="124" cy="128"/>
            </a:xfrm>
          </p:grpSpPr>
          <p:sp>
            <p:nvSpPr>
              <p:cNvPr id="13326" name="Line 68"/>
              <p:cNvSpPr>
                <a:spLocks noChangeShapeType="1"/>
              </p:cNvSpPr>
              <p:nvPr/>
            </p:nvSpPr>
            <p:spPr bwMode="auto">
              <a:xfrm>
                <a:off x="3792" y="1336"/>
                <a:ext cx="0" cy="1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Line 69"/>
              <p:cNvSpPr>
                <a:spLocks noChangeShapeType="1"/>
              </p:cNvSpPr>
              <p:nvPr/>
            </p:nvSpPr>
            <p:spPr bwMode="auto">
              <a:xfrm>
                <a:off x="3728" y="1396"/>
                <a:ext cx="1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6263" name="Freeform 71"/>
          <p:cNvSpPr>
            <a:spLocks/>
          </p:cNvSpPr>
          <p:nvPr/>
        </p:nvSpPr>
        <p:spPr bwMode="auto">
          <a:xfrm>
            <a:off x="5588000" y="1176338"/>
            <a:ext cx="2178050" cy="2273300"/>
          </a:xfrm>
          <a:custGeom>
            <a:avLst/>
            <a:gdLst>
              <a:gd name="T0" fmla="*/ 0 w 1372"/>
              <a:gd name="T1" fmla="*/ 0 h 1432"/>
              <a:gd name="T2" fmla="*/ 2147483647 w 1372"/>
              <a:gd name="T3" fmla="*/ 2147483647 h 1432"/>
              <a:gd name="T4" fmla="*/ 2147483647 w 1372"/>
              <a:gd name="T5" fmla="*/ 2147483647 h 1432"/>
              <a:gd name="T6" fmla="*/ 2147483647 w 1372"/>
              <a:gd name="T7" fmla="*/ 2147483647 h 1432"/>
              <a:gd name="T8" fmla="*/ 2147483647 w 1372"/>
              <a:gd name="T9" fmla="*/ 2147483647 h 1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2"/>
              <a:gd name="T16" fmla="*/ 0 h 1432"/>
              <a:gd name="T17" fmla="*/ 1372 w 1372"/>
              <a:gd name="T18" fmla="*/ 1432 h 1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2" h="1432">
                <a:moveTo>
                  <a:pt x="0" y="0"/>
                </a:moveTo>
                <a:cubicBezTo>
                  <a:pt x="22" y="206"/>
                  <a:pt x="45" y="412"/>
                  <a:pt x="112" y="592"/>
                </a:cubicBezTo>
                <a:cubicBezTo>
                  <a:pt x="179" y="772"/>
                  <a:pt x="289" y="960"/>
                  <a:pt x="404" y="1080"/>
                </a:cubicBezTo>
                <a:cubicBezTo>
                  <a:pt x="519" y="1200"/>
                  <a:pt x="643" y="1253"/>
                  <a:pt x="804" y="1312"/>
                </a:cubicBezTo>
                <a:cubicBezTo>
                  <a:pt x="965" y="1371"/>
                  <a:pt x="1168" y="1401"/>
                  <a:pt x="1372" y="143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18488" cy="850900"/>
          </a:xfrm>
        </p:spPr>
        <p:txBody>
          <a:bodyPr/>
          <a:lstStyle/>
          <a:p>
            <a:pPr eaLnBrk="1" hangingPunct="1"/>
            <a:r>
              <a:rPr lang="en-GB" smtClean="0"/>
              <a:t>Complete:</a:t>
            </a:r>
          </a:p>
        </p:txBody>
      </p:sp>
      <p:graphicFrame>
        <p:nvGraphicFramePr>
          <p:cNvPr id="119890" name="Group 82"/>
          <p:cNvGraphicFramePr>
            <a:graphicFrameLocks noGrp="1"/>
          </p:cNvGraphicFramePr>
          <p:nvPr>
            <p:ph idx="4294967295"/>
          </p:nvPr>
        </p:nvGraphicFramePr>
        <p:xfrm>
          <a:off x="1512888" y="1306513"/>
          <a:ext cx="6364287" cy="4587875"/>
        </p:xfrm>
        <a:graphic>
          <a:graphicData uri="http://schemas.openxmlformats.org/drawingml/2006/table">
            <a:tbl>
              <a:tblPr/>
              <a:tblGrid>
                <a:gridCol w="1592262"/>
                <a:gridCol w="1590675"/>
                <a:gridCol w="1690688"/>
                <a:gridCol w="1490662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cm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cm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25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18488" cy="850900"/>
          </a:xfrm>
        </p:spPr>
        <p:txBody>
          <a:bodyPr/>
          <a:lstStyle/>
          <a:p>
            <a:pPr eaLnBrk="1" hangingPunct="1"/>
            <a:r>
              <a:rPr lang="en-GB" smtClean="0"/>
              <a:t>Complete:</a:t>
            </a:r>
          </a:p>
        </p:txBody>
      </p:sp>
      <p:graphicFrame>
        <p:nvGraphicFramePr>
          <p:cNvPr id="119890" name="Group 82"/>
          <p:cNvGraphicFramePr>
            <a:graphicFrameLocks noGrp="1"/>
          </p:cNvGraphicFramePr>
          <p:nvPr>
            <p:ph idx="4294967295"/>
          </p:nvPr>
        </p:nvGraphicFramePr>
        <p:xfrm>
          <a:off x="1512888" y="1306513"/>
          <a:ext cx="6364287" cy="4587875"/>
        </p:xfrm>
        <a:graphic>
          <a:graphicData uri="http://schemas.openxmlformats.org/drawingml/2006/table">
            <a:tbl>
              <a:tblPr/>
              <a:tblGrid>
                <a:gridCol w="1592262"/>
                <a:gridCol w="1590675"/>
                <a:gridCol w="1690688"/>
                <a:gridCol w="1490662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cm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cm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25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885" name="Text Box 77"/>
          <p:cNvSpPr txBox="1">
            <a:spLocks noChangeArrowheads="1"/>
          </p:cNvSpPr>
          <p:nvPr/>
        </p:nvSpPr>
        <p:spPr bwMode="auto">
          <a:xfrm>
            <a:off x="6858000" y="2011363"/>
            <a:ext cx="639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9886" name="Text Box 78"/>
          <p:cNvSpPr txBox="1">
            <a:spLocks noChangeArrowheads="1"/>
          </p:cNvSpPr>
          <p:nvPr/>
        </p:nvSpPr>
        <p:spPr bwMode="auto">
          <a:xfrm>
            <a:off x="5006975" y="2684463"/>
            <a:ext cx="126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0000"/>
                </a:solidFill>
              </a:rPr>
              <a:t>200 k</a:t>
            </a:r>
          </a:p>
        </p:txBody>
      </p:sp>
      <p:sp>
        <p:nvSpPr>
          <p:cNvPr id="119887" name="Text Box 79"/>
          <p:cNvSpPr txBox="1">
            <a:spLocks noChangeArrowheads="1"/>
          </p:cNvSpPr>
          <p:nvPr/>
        </p:nvSpPr>
        <p:spPr bwMode="auto">
          <a:xfrm>
            <a:off x="6729413" y="33432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119888" name="Text Box 80"/>
          <p:cNvSpPr txBox="1">
            <a:spLocks noChangeArrowheads="1"/>
          </p:cNvSpPr>
          <p:nvPr/>
        </p:nvSpPr>
        <p:spPr bwMode="auto">
          <a:xfrm>
            <a:off x="5095875" y="4016375"/>
            <a:ext cx="1263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0000"/>
                </a:solidFill>
              </a:rPr>
              <a:t>25 k</a:t>
            </a:r>
          </a:p>
        </p:txBody>
      </p:sp>
      <p:sp>
        <p:nvSpPr>
          <p:cNvPr id="119891" name="Text Box 83"/>
          <p:cNvSpPr txBox="1">
            <a:spLocks noChangeArrowheads="1"/>
          </p:cNvSpPr>
          <p:nvPr/>
        </p:nvSpPr>
        <p:spPr bwMode="auto">
          <a:xfrm>
            <a:off x="3579813" y="4584700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19892" name="Text Box 84"/>
          <p:cNvSpPr txBox="1">
            <a:spLocks noChangeArrowheads="1"/>
          </p:cNvSpPr>
          <p:nvPr/>
        </p:nvSpPr>
        <p:spPr bwMode="auto">
          <a:xfrm>
            <a:off x="1819275" y="5276850"/>
            <a:ext cx="1263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0000"/>
                </a:solidFill>
              </a:rPr>
              <a:t>500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85" grpId="0"/>
      <p:bldP spid="119886" grpId="0"/>
      <p:bldP spid="119887" grpId="0"/>
      <p:bldP spid="119888" grpId="0"/>
      <p:bldP spid="119891" grpId="0"/>
      <p:bldP spid="1198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135937" cy="398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>
                <a:solidFill>
                  <a:srgbClr val="FF3300"/>
                </a:solidFill>
                <a:latin typeface="Times New Roman" pitchFamily="18" charset="0"/>
              </a:rPr>
              <a:t>Choose appropriate words to fill in the gaps below: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A gas consists of particles called __________ that are in continual _________ motion.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The pressure of a gas is caused by the _______ exerted by the molecules when they ________ and rebound off the surface experiencing the pressure.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According to ________ law the pressure of a gas __________ by its volume is equal to a _________ number provided the _____________ of the gas does not change.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716463" y="5157788"/>
            <a:ext cx="1268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constant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284663" y="5589588"/>
            <a:ext cx="925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force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124075" y="5589588"/>
            <a:ext cx="1033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collide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076825" y="5589588"/>
            <a:ext cx="1462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molecules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940425" y="51562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Boyle’s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132138" y="558958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random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203575" y="4724400"/>
            <a:ext cx="266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i="1"/>
              <a:t>WORD SELECTION: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619250" y="5157788"/>
            <a:ext cx="139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multiplied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3132138" y="51577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temperature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39" grpId="1"/>
      <p:bldP spid="91141" grpId="0"/>
      <p:bldP spid="91141" grpId="1"/>
      <p:bldP spid="91142" grpId="0"/>
      <p:bldP spid="91142" grpId="1"/>
      <p:bldP spid="91143" grpId="0"/>
      <p:bldP spid="91143" grpId="1"/>
      <p:bldP spid="91144" grpId="0"/>
      <p:bldP spid="91144" grpId="1"/>
      <p:bldP spid="91145" grpId="0"/>
      <p:bldP spid="91145" grpId="1"/>
      <p:bldP spid="91146" grpId="0"/>
      <p:bldP spid="91146" grpId="1"/>
      <p:bldP spid="91147" grpId="0"/>
      <p:bldP spid="91147" grpId="1"/>
      <p:bldP spid="91156" grpId="0"/>
      <p:bldP spid="911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135937" cy="398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>
                <a:solidFill>
                  <a:srgbClr val="FF3300"/>
                </a:solidFill>
                <a:latin typeface="Times New Roman" pitchFamily="18" charset="0"/>
              </a:rPr>
              <a:t>Choose appropriate words to fill in the gaps below: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A gas consists of particles called __________ that are in continual _________ motion.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The pressure of a gas is caused by the _______ exerted by the molecules when they ________ and rebound off the surface experiencing the pressure.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According to ________ law the pressure of a gas __________ by its volume is equal to a _________ number provided the _____________ of the gas does not change.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716463" y="5157788"/>
            <a:ext cx="1268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constant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284663" y="5589588"/>
            <a:ext cx="925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force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124075" y="5589588"/>
            <a:ext cx="1033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collide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076825" y="5589588"/>
            <a:ext cx="1462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molecules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940425" y="51562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Boyle’s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132138" y="558958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random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203575" y="4724400"/>
            <a:ext cx="266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i="1"/>
              <a:t>WORD SELECTION: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619250" y="5157788"/>
            <a:ext cx="139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multiplied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3132138" y="51577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temperature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4024313" y="3556000"/>
            <a:ext cx="1150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constant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5553075" y="18811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force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3397250" y="2257425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collide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4857750" y="963613"/>
            <a:ext cx="149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molecules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2411413" y="31829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Boyle’s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973263" y="1357313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random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6875463" y="3173413"/>
            <a:ext cx="1541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multiplied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773113" y="3902075"/>
            <a:ext cx="1512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temperature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39" grpId="1"/>
      <p:bldP spid="91141" grpId="0"/>
      <p:bldP spid="91141" grpId="1"/>
      <p:bldP spid="91142" grpId="0"/>
      <p:bldP spid="91142" grpId="1"/>
      <p:bldP spid="91143" grpId="0"/>
      <p:bldP spid="91143" grpId="1"/>
      <p:bldP spid="91144" grpId="0"/>
      <p:bldP spid="91144" grpId="1"/>
      <p:bldP spid="91145" grpId="0"/>
      <p:bldP spid="91145" grpId="1"/>
      <p:bldP spid="91146" grpId="0"/>
      <p:bldP spid="91146" grpId="1"/>
      <p:bldP spid="91147" grpId="0"/>
      <p:bldP spid="91147" grpId="1"/>
      <p:bldP spid="91156" grpId="0"/>
      <p:bldP spid="91156" grpId="1"/>
      <p:bldP spid="91157" grpId="0"/>
      <p:bldP spid="91158" grpId="0"/>
      <p:bldP spid="91159" grpId="0"/>
      <p:bldP spid="91160" grpId="0"/>
      <p:bldP spid="91161" grpId="0"/>
      <p:bldP spid="91162" grpId="0"/>
      <p:bldP spid="91163" grpId="0"/>
      <p:bldP spid="911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09625"/>
          </a:xfrm>
        </p:spPr>
        <p:txBody>
          <a:bodyPr/>
          <a:lstStyle/>
          <a:p>
            <a:pPr eaLnBrk="1" hangingPunct="1"/>
            <a:r>
              <a:rPr lang="en-GB" sz="4000" b="1" smtClean="0"/>
              <a:t>Absolute zero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0688" y="1147763"/>
            <a:ext cx="8304212" cy="47005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As temperature decreases the average speed at which molecules move decreases.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Eventually at a temperature called </a:t>
            </a:r>
            <a:r>
              <a:rPr lang="en-GB" b="1" smtClean="0">
                <a:solidFill>
                  <a:srgbClr val="CC0000"/>
                </a:solidFill>
              </a:rPr>
              <a:t>absolute zero</a:t>
            </a:r>
            <a:r>
              <a:rPr lang="en-GB" smtClean="0"/>
              <a:t> all molecules will cease moving.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GB" b="1" smtClean="0">
                <a:solidFill>
                  <a:schemeClr val="accent2"/>
                </a:solidFill>
              </a:rPr>
              <a:t>Absolute zero = - 273</a:t>
            </a:r>
            <a:r>
              <a:rPr lang="en-US" b="1" smtClean="0">
                <a:solidFill>
                  <a:schemeClr val="accent2"/>
                </a:solidFill>
                <a:cs typeface="Arial" pitchFamily="34" charset="0"/>
              </a:rPr>
              <a:t>°C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cs typeface="Arial" pitchFamily="34" charset="0"/>
              </a:rPr>
              <a:t> (more exactly = - 273.15°C)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smtClean="0"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pitchFamily="34" charset="0"/>
              </a:rPr>
              <a:t>It is not possible to achieve this temperature.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pitchFamily="34" charset="0"/>
              </a:rPr>
              <a:t>The current (2012) record lowest temperature is: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pitchFamily="34" charset="0"/>
              </a:rPr>
              <a:t> – 273.149 999 999 900 °C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11250"/>
            <a:ext cx="8497888" cy="4995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800" smtClean="0"/>
              <a:t>This kelvin scale starts from absolute zero: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GB" sz="2800" b="1" smtClean="0"/>
              <a:t>0 kelvin  (0 K) = - 273 </a:t>
            </a:r>
            <a:r>
              <a:rPr lang="en-US" sz="2800" b="1" smtClean="0">
                <a:cs typeface="Arial" pitchFamily="34" charset="0"/>
              </a:rPr>
              <a:t>°C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  <a:cs typeface="Arial" pitchFamily="34" charset="0"/>
              </a:rPr>
              <a:t>A change of one kelvin is the same as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  <a:cs typeface="Arial" pitchFamily="34" charset="0"/>
              </a:rPr>
              <a:t>a change of </a:t>
            </a:r>
            <a:r>
              <a:rPr lang="en-GB" sz="2800" b="1" smtClean="0">
                <a:solidFill>
                  <a:schemeClr val="accent2"/>
                </a:solidFill>
              </a:rPr>
              <a:t>one </a:t>
            </a:r>
            <a:r>
              <a:rPr lang="en-US" sz="2800" b="1" smtClean="0">
                <a:solidFill>
                  <a:schemeClr val="accent2"/>
                </a:solidFill>
                <a:cs typeface="Arial" pitchFamily="34" charset="0"/>
              </a:rPr>
              <a:t>°C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pitchFamily="34" charset="0"/>
              </a:rPr>
              <a:t>Therefore:	0 °C (melting ice) = + 273 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pitchFamily="34" charset="0"/>
              </a:rPr>
              <a:t>		100 °C (boiling water) = + 373 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smtClean="0">
              <a:cs typeface="Arial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CC0000"/>
                </a:solidFill>
                <a:cs typeface="Arial" pitchFamily="34" charset="0"/>
              </a:rPr>
              <a:t>kelvin temperature  =  °C temperature + 273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CC0000"/>
              </a:solidFill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pitchFamily="34" charset="0"/>
              </a:rPr>
              <a:t>Note: It is incorrect to write or say “degrees kelvin”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GB" sz="3600" b="1" smtClean="0"/>
              <a:t>The kelvin temperature scale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785813" y="4243388"/>
            <a:ext cx="7681912" cy="7127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en-GB" sz="4000" smtClean="0"/>
              <a:t>Gas pressure and temperature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196975"/>
            <a:ext cx="4248150" cy="2808288"/>
          </a:xfrm>
        </p:spPr>
        <p:txBody>
          <a:bodyPr/>
          <a:lstStyle/>
          <a:p>
            <a:pPr marL="274638" indent="-274638" eaLnBrk="1" hangingPunct="1">
              <a:lnSpc>
                <a:spcPct val="80000"/>
              </a:lnSpc>
              <a:buFontTx/>
              <a:buNone/>
            </a:pPr>
            <a:r>
              <a:rPr lang="en-GB" sz="2800" smtClean="0"/>
              <a:t>As temperature increases:</a:t>
            </a:r>
          </a:p>
          <a:p>
            <a:pPr marL="274638" indent="-274638" eaLnBrk="1" hangingPunct="1">
              <a:lnSpc>
                <a:spcPct val="80000"/>
              </a:lnSpc>
            </a:pPr>
            <a:r>
              <a:rPr lang="en-GB" sz="2800" smtClean="0"/>
              <a:t>molecules move quickly </a:t>
            </a:r>
          </a:p>
          <a:p>
            <a:pPr marL="274638" indent="-274638" eaLnBrk="1" hangingPunct="1">
              <a:lnSpc>
                <a:spcPct val="80000"/>
              </a:lnSpc>
            </a:pPr>
            <a:r>
              <a:rPr lang="en-GB" sz="2800" smtClean="0"/>
              <a:t>therefore exerting a greater force</a:t>
            </a:r>
          </a:p>
          <a:p>
            <a:pPr marL="274638" indent="-274638" eaLnBrk="1" hangingPunct="1">
              <a:lnSpc>
                <a:spcPct val="80000"/>
              </a:lnSpc>
            </a:pPr>
            <a:r>
              <a:rPr lang="en-GB" sz="2800" smtClean="0"/>
              <a:t>and so producing a greater pressure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92725" y="3357563"/>
            <a:ext cx="3132138" cy="1985962"/>
            <a:chOff x="3334" y="2115"/>
            <a:chExt cx="1973" cy="1251"/>
          </a:xfrm>
        </p:grpSpPr>
        <p:graphicFrame>
          <p:nvGraphicFramePr>
            <p:cNvPr id="1027" name="Object 10"/>
            <p:cNvGraphicFramePr>
              <a:graphicFrameLocks noChangeAspect="1"/>
            </p:cNvGraphicFramePr>
            <p:nvPr/>
          </p:nvGraphicFramePr>
          <p:xfrm>
            <a:off x="3946" y="2115"/>
            <a:ext cx="1361" cy="1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Bitmap Image" r:id="rId4" imgW="2610214" imgH="2400635" progId="Paint.Picture">
                    <p:embed/>
                  </p:oleObj>
                </mc:Choice>
                <mc:Fallback>
                  <p:oleObj name="Bitmap Image" r:id="rId4" imgW="2610214" imgH="2400635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115"/>
                          <a:ext cx="1361" cy="1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" name="Text Box 11"/>
            <p:cNvSpPr txBox="1">
              <a:spLocks noChangeArrowheads="1"/>
            </p:cNvSpPr>
            <p:nvPr/>
          </p:nvSpPr>
          <p:spPr bwMode="auto">
            <a:xfrm>
              <a:off x="3334" y="2387"/>
              <a:ext cx="49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FF0000"/>
                  </a:solidFill>
                </a:rPr>
                <a:t>Hot gas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19700" y="1125538"/>
            <a:ext cx="3209925" cy="2105025"/>
            <a:chOff x="3288" y="709"/>
            <a:chExt cx="2022" cy="1326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3943" y="709"/>
            <a:ext cx="1367" cy="1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Bitmap Image" r:id="rId6" imgW="2534004" imgH="2457143" progId="Paint.Picture">
                    <p:embed/>
                  </p:oleObj>
                </mc:Choice>
                <mc:Fallback>
                  <p:oleObj name="Bitmap Image" r:id="rId6" imgW="2534004" imgH="2457143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" y="709"/>
                          <a:ext cx="1367" cy="1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Text Box 12"/>
            <p:cNvSpPr txBox="1">
              <a:spLocks noChangeArrowheads="1"/>
            </p:cNvSpPr>
            <p:nvPr/>
          </p:nvSpPr>
          <p:spPr bwMode="auto">
            <a:xfrm>
              <a:off x="3288" y="1117"/>
              <a:ext cx="59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0066FF"/>
                  </a:solidFill>
                </a:rPr>
                <a:t>Cold gas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09625"/>
          </a:xfrm>
        </p:spPr>
        <p:txBody>
          <a:bodyPr/>
          <a:lstStyle/>
          <a:p>
            <a:pPr eaLnBrk="1" hangingPunct="1"/>
            <a:r>
              <a:rPr lang="en-GB" sz="3600" b="1" smtClean="0"/>
              <a:t>Molecular kinetic energy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0688" y="1147763"/>
            <a:ext cx="8304212" cy="470058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mtClean="0"/>
              <a:t>As temperature increases the average speed and kinetic energy of the molecules increases.</a:t>
            </a:r>
          </a:p>
          <a:p>
            <a:pPr marL="0" indent="0" eaLnBrk="1" hangingPunct="1">
              <a:buFontTx/>
              <a:buNone/>
            </a:pPr>
            <a:endParaRPr lang="en-GB" smtClean="0"/>
          </a:p>
          <a:p>
            <a:pPr marL="0" indent="0" eaLnBrk="1" hangingPunct="1">
              <a:buFontTx/>
              <a:buNone/>
            </a:pPr>
            <a:r>
              <a:rPr lang="en-GB" smtClean="0"/>
              <a:t>With an ideal gas: </a:t>
            </a:r>
          </a:p>
          <a:p>
            <a:pPr marL="0" indent="0" eaLnBrk="1" hangingPunct="1">
              <a:buFontTx/>
              <a:buNone/>
            </a:pPr>
            <a:r>
              <a:rPr lang="en-GB" b="1" smtClean="0">
                <a:solidFill>
                  <a:srgbClr val="FF0000"/>
                </a:solidFill>
              </a:rPr>
              <a:t>The average kinetic energy of the molecules is proportional to the kelvin temperature.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09625"/>
          </a:xfrm>
        </p:spPr>
        <p:txBody>
          <a:bodyPr/>
          <a:lstStyle/>
          <a:p>
            <a:pPr eaLnBrk="1" hangingPunct="1"/>
            <a:r>
              <a:rPr lang="en-GB" sz="3600" smtClean="0"/>
              <a:t>Question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5538"/>
            <a:ext cx="3168650" cy="30956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400" i="1" smtClean="0"/>
              <a:t>The temperature of a gas is increased from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400" i="1" smtClean="0"/>
              <a:t>- 123</a:t>
            </a:r>
            <a:r>
              <a:rPr lang="en-US" sz="2400" i="1" smtClean="0">
                <a:cs typeface="Arial" pitchFamily="34" charset="0"/>
              </a:rPr>
              <a:t>°C to 377 °C. What change occurs to the average kinetic energy of the gas molecules?</a:t>
            </a:r>
            <a:endParaRPr lang="en-GB" sz="2400" smtClean="0">
              <a:cs typeface="Arial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356100" y="1125538"/>
            <a:ext cx="431958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/>
              <a:t>initial gas temperature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/>
              <a:t>	= -123</a:t>
            </a:r>
            <a:r>
              <a:rPr lang="en-US" sz="2400">
                <a:cs typeface="Arial" pitchFamily="34" charset="0"/>
              </a:rPr>
              <a:t>°C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	= 150 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/>
              <a:t>final gas temperature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/>
              <a:t>	= 327</a:t>
            </a:r>
            <a:r>
              <a:rPr lang="en-US" sz="2400">
                <a:cs typeface="Arial" pitchFamily="34" charset="0"/>
              </a:rPr>
              <a:t>°C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	= 600 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>
                <a:cs typeface="Arial" pitchFamily="34" charset="0"/>
              </a:rPr>
              <a:t>the kelvin temperature increases by 4 times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 b="1">
                <a:solidFill>
                  <a:srgbClr val="FF0000"/>
                </a:solidFill>
                <a:cs typeface="Arial" pitchFamily="34" charset="0"/>
              </a:rPr>
              <a:t>therefore average kinetic energy increases by 4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54975" cy="854075"/>
          </a:xfrm>
        </p:spPr>
        <p:txBody>
          <a:bodyPr/>
          <a:lstStyle/>
          <a:p>
            <a:pPr eaLnBrk="1" hangingPunct="1"/>
            <a:r>
              <a:rPr lang="en-GB" sz="4000" smtClean="0"/>
              <a:t>Specification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714625" y="1285875"/>
            <a:ext cx="40386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1400" smtClean="0"/>
              <a:t>describe the Kelvin scale of temperature and be able to convert between the Kelvin and Celsius scales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1400" smtClean="0"/>
              <a:t>understand that an increase in temperature results in an increase in the speed of gas molecules</a:t>
            </a:r>
            <a:endParaRPr lang="en-GB" sz="1400" b="1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1400" smtClean="0">
                <a:solidFill>
                  <a:srgbClr val="FF0000"/>
                </a:solidFill>
              </a:rPr>
              <a:t>understand that the Kelvin temperature of the gas is proportional to the average kinetic energy of its molecules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1400" smtClean="0"/>
              <a:t>describe the qualitative relationship between pressure and Kelvin temperature for a gas in a sealed container</a:t>
            </a:r>
            <a:endParaRPr lang="en-GB" sz="1400" b="1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1400" smtClean="0">
                <a:solidFill>
                  <a:srgbClr val="FF0000"/>
                </a:solidFill>
              </a:rPr>
              <a:t>use the relationship between the pressure and Kelvin temperature of a fixed mass of gas at constant volume: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1400" i="1" smtClean="0">
                <a:solidFill>
                  <a:srgbClr val="FF0000"/>
                </a:solidFill>
              </a:rPr>
              <a:t>p</a:t>
            </a:r>
            <a:r>
              <a:rPr lang="en-GB" sz="1400" i="1" baseline="-25000" smtClean="0">
                <a:solidFill>
                  <a:srgbClr val="FF0000"/>
                </a:solidFill>
              </a:rPr>
              <a:t>1 </a:t>
            </a:r>
            <a:r>
              <a:rPr lang="en-GB" sz="1400" i="1" smtClean="0">
                <a:solidFill>
                  <a:srgbClr val="FF0000"/>
                </a:solidFill>
              </a:rPr>
              <a:t>/ T</a:t>
            </a:r>
            <a:r>
              <a:rPr lang="en-GB" sz="1400" i="1" baseline="-25000" smtClean="0">
                <a:solidFill>
                  <a:srgbClr val="FF0000"/>
                </a:solidFill>
              </a:rPr>
              <a:t>1</a:t>
            </a:r>
            <a:r>
              <a:rPr lang="en-GB" sz="1400" i="1" smtClean="0">
                <a:solidFill>
                  <a:srgbClr val="FF0000"/>
                </a:solidFill>
              </a:rPr>
              <a:t> = p</a:t>
            </a:r>
            <a:r>
              <a:rPr lang="en-GB" sz="1400" i="1" baseline="-25000" smtClean="0">
                <a:solidFill>
                  <a:srgbClr val="FF0000"/>
                </a:solidFill>
              </a:rPr>
              <a:t>2</a:t>
            </a:r>
            <a:r>
              <a:rPr lang="en-GB" sz="1400" i="1" smtClean="0">
                <a:solidFill>
                  <a:srgbClr val="FF0000"/>
                </a:solidFill>
              </a:rPr>
              <a:t> / T</a:t>
            </a:r>
            <a:r>
              <a:rPr lang="en-GB" sz="1400" i="1" baseline="-25000" smtClean="0">
                <a:solidFill>
                  <a:srgbClr val="FF0000"/>
                </a:solidFill>
              </a:rPr>
              <a:t>2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1400" smtClean="0"/>
              <a:t>use the relationship between the pressure and volume of a fixed mass of gas at constant temperature: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1400" i="1" smtClean="0"/>
              <a:t>p</a:t>
            </a:r>
            <a:r>
              <a:rPr lang="en-GB" sz="1400" i="1" baseline="-25000" smtClean="0"/>
              <a:t>1</a:t>
            </a:r>
            <a:r>
              <a:rPr lang="en-GB" sz="1400" i="1" smtClean="0"/>
              <a:t>V</a:t>
            </a:r>
            <a:r>
              <a:rPr lang="en-GB" sz="1400" i="1" baseline="-25000" smtClean="0"/>
              <a:t>1</a:t>
            </a:r>
            <a:r>
              <a:rPr lang="en-GB" sz="1400" smtClean="0"/>
              <a:t> </a:t>
            </a:r>
            <a:r>
              <a:rPr lang="en-GB" sz="1400" i="1" smtClean="0"/>
              <a:t>= p</a:t>
            </a:r>
            <a:r>
              <a:rPr lang="en-GB" sz="1400" i="1" baseline="-25000" smtClean="0"/>
              <a:t>2</a:t>
            </a:r>
            <a:r>
              <a:rPr lang="en-GB" sz="1400" i="1" smtClean="0"/>
              <a:t>V</a:t>
            </a:r>
            <a:r>
              <a:rPr lang="en-GB" sz="1400" i="1" baseline="-25000" smtClean="0"/>
              <a:t>2</a:t>
            </a:r>
          </a:p>
          <a:p>
            <a:pPr marL="0" indent="0" eaLnBrk="1" hangingPunct="1">
              <a:lnSpc>
                <a:spcPct val="80000"/>
              </a:lnSpc>
            </a:pPr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09625"/>
          </a:xfrm>
        </p:spPr>
        <p:txBody>
          <a:bodyPr/>
          <a:lstStyle/>
          <a:p>
            <a:pPr eaLnBrk="1" hangingPunct="1"/>
            <a:r>
              <a:rPr lang="en-GB" sz="3600" smtClean="0"/>
              <a:t>Question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5538"/>
            <a:ext cx="3168650" cy="30956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400" i="1" smtClean="0"/>
              <a:t>When the temperature of a gas is increased from 27</a:t>
            </a:r>
            <a:r>
              <a:rPr lang="en-US" sz="2400" i="1" smtClean="0">
                <a:cs typeface="Arial" pitchFamily="34" charset="0"/>
              </a:rPr>
              <a:t>°C </a:t>
            </a:r>
            <a:r>
              <a:rPr lang="en-GB" sz="2400" i="1" smtClean="0"/>
              <a:t>the average speed of the molecules increases three fold. Calculate the final temperature of the gas.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356100" y="1125538"/>
            <a:ext cx="431958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/>
              <a:t>kinetic energy = </a:t>
            </a:r>
            <a:r>
              <a:rPr lang="en-US" sz="2400">
                <a:cs typeface="Arial" pitchFamily="34" charset="0"/>
              </a:rPr>
              <a:t>½ mv</a:t>
            </a:r>
            <a:r>
              <a:rPr lang="en-US" sz="2400" baseline="30000">
                <a:cs typeface="Arial" pitchFamily="34" charset="0"/>
              </a:rPr>
              <a:t>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>
                <a:cs typeface="Arial" pitchFamily="34" charset="0"/>
              </a:rPr>
              <a:t>If the speed, v increases by 3 times, the kinetic energy increases by 3</a:t>
            </a:r>
            <a:r>
              <a:rPr lang="en-GB" sz="2400" baseline="30000">
                <a:cs typeface="Arial" pitchFamily="34" charset="0"/>
              </a:rPr>
              <a:t>2</a:t>
            </a:r>
            <a:r>
              <a:rPr lang="en-GB" sz="2400">
                <a:cs typeface="Arial" pitchFamily="34" charset="0"/>
              </a:rPr>
              <a:t>, 9 times.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>
                <a:cs typeface="Arial" pitchFamily="34" charset="0"/>
              </a:rPr>
              <a:t>and so the kelvin temperature increases by 9 times.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>
                <a:cs typeface="Arial" pitchFamily="34" charset="0"/>
              </a:rPr>
              <a:t>initial temperature = </a:t>
            </a:r>
            <a:r>
              <a:rPr lang="en-GB" sz="2400"/>
              <a:t>27</a:t>
            </a:r>
            <a:r>
              <a:rPr lang="en-US" sz="2400">
                <a:cs typeface="Arial" pitchFamily="34" charset="0"/>
              </a:rPr>
              <a:t>°C </a:t>
            </a:r>
            <a:endParaRPr lang="en-GB" sz="2400"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>
                <a:cs typeface="Arial" pitchFamily="34" charset="0"/>
              </a:rPr>
              <a:t>= 300 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>
                <a:cs typeface="Arial" pitchFamily="34" charset="0"/>
              </a:rPr>
              <a:t>therefore final temperature     = 9 x 300 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 b="1">
                <a:solidFill>
                  <a:srgbClr val="FF0000"/>
                </a:solidFill>
                <a:cs typeface="Arial" pitchFamily="34" charset="0"/>
              </a:rPr>
              <a:t>= 2700 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400" i="1">
                <a:solidFill>
                  <a:srgbClr val="FF0000"/>
                </a:solidFill>
                <a:cs typeface="Arial" pitchFamily="34" charset="0"/>
              </a:rPr>
              <a:t>(or 2427 </a:t>
            </a:r>
            <a:r>
              <a:rPr lang="en-US" sz="2400" i="1">
                <a:solidFill>
                  <a:srgbClr val="FF0000"/>
                </a:solidFill>
                <a:cs typeface="Arial" pitchFamily="34" charset="0"/>
              </a:rPr>
              <a:t>°C)</a:t>
            </a:r>
            <a:endParaRPr lang="en-GB" sz="2400" i="1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GB" smtClean="0"/>
              <a:t>The Pressure Law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341438"/>
            <a:ext cx="8280400" cy="45259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800" b="1" smtClean="0">
                <a:solidFill>
                  <a:srgbClr val="FF0000"/>
                </a:solidFill>
              </a:rPr>
              <a:t>The pressure law states that the pressure of a fixed mass of gas at a constant volume is proportional to its kelvin temperature.</a:t>
            </a:r>
          </a:p>
          <a:p>
            <a:pPr marL="0" indent="0" eaLnBrk="1" hangingPunct="1">
              <a:buFontTx/>
              <a:buNone/>
            </a:pPr>
            <a:endParaRPr lang="en-GB" sz="2800" b="1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GB" sz="2800" smtClean="0"/>
              <a:t>This means that if the kelvin temperature of a gas is doubled its pressure will also double.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620713"/>
            <a:ext cx="8280400" cy="495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800" smtClean="0"/>
              <a:t>Mathematically the pressure law can be stated:</a:t>
            </a:r>
            <a:endParaRPr lang="en-GB" b="1" i="1" u="sng" smtClean="0">
              <a:solidFill>
                <a:srgbClr val="FF3300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GB" b="1" i="1" smtClean="0">
                <a:solidFill>
                  <a:srgbClr val="FF3300"/>
                </a:solidFill>
              </a:rPr>
              <a:t>p</a:t>
            </a:r>
            <a:r>
              <a:rPr lang="en-GB" b="1" i="1" baseline="-25000" smtClean="0">
                <a:solidFill>
                  <a:srgbClr val="FF3300"/>
                </a:solidFill>
              </a:rPr>
              <a:t>1</a:t>
            </a:r>
            <a:r>
              <a:rPr lang="en-GB" b="1" i="1" smtClean="0">
                <a:solidFill>
                  <a:srgbClr val="FF3300"/>
                </a:solidFill>
              </a:rPr>
              <a:t>   =    p</a:t>
            </a:r>
            <a:r>
              <a:rPr lang="en-GB" b="1" i="1" baseline="-25000" smtClean="0">
                <a:solidFill>
                  <a:srgbClr val="FF3300"/>
                </a:solidFill>
              </a:rPr>
              <a:t>2</a:t>
            </a:r>
            <a:r>
              <a:rPr lang="en-GB" b="1" i="1" u="sng" baseline="-25000" smtClean="0">
                <a:solidFill>
                  <a:srgbClr val="FF3300"/>
                </a:solidFill>
              </a:rPr>
              <a:t> </a:t>
            </a:r>
          </a:p>
          <a:p>
            <a:pPr marL="0" indent="0" algn="ctr" eaLnBrk="1" hangingPunct="1">
              <a:buFontTx/>
              <a:buNone/>
            </a:pPr>
            <a:r>
              <a:rPr lang="en-GB" b="1" i="1" smtClean="0">
                <a:solidFill>
                  <a:srgbClr val="FF3300"/>
                </a:solidFill>
              </a:rPr>
              <a:t>T</a:t>
            </a:r>
            <a:r>
              <a:rPr lang="en-GB" b="1" i="1" baseline="-25000" smtClean="0">
                <a:solidFill>
                  <a:srgbClr val="FF3300"/>
                </a:solidFill>
              </a:rPr>
              <a:t>1</a:t>
            </a:r>
            <a:r>
              <a:rPr lang="en-GB" b="1" i="1" smtClean="0">
                <a:solidFill>
                  <a:srgbClr val="FF3300"/>
                </a:solidFill>
              </a:rPr>
              <a:t>         T</a:t>
            </a:r>
            <a:r>
              <a:rPr lang="en-GB" b="1" i="1" baseline="-25000" smtClean="0">
                <a:solidFill>
                  <a:srgbClr val="FF3300"/>
                </a:solidFill>
              </a:rPr>
              <a:t>2 </a:t>
            </a:r>
          </a:p>
          <a:p>
            <a:pPr marL="0" indent="0" eaLnBrk="1" hangingPunct="1">
              <a:buFontTx/>
              <a:buNone/>
            </a:pPr>
            <a:r>
              <a:rPr lang="en-GB" sz="2800" smtClean="0"/>
              <a:t>Where:</a:t>
            </a:r>
          </a:p>
          <a:p>
            <a:pPr marL="0" indent="0" eaLnBrk="1" hangingPunct="1"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</a:t>
            </a:r>
            <a:r>
              <a:rPr lang="en-GB" sz="2800" smtClean="0"/>
              <a:t> = the initial pressure</a:t>
            </a:r>
          </a:p>
          <a:p>
            <a:pPr marL="0" indent="0" eaLnBrk="1" hangingPunct="1"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smtClean="0"/>
              <a:t> = the final pressure</a:t>
            </a:r>
          </a:p>
          <a:p>
            <a:pPr marL="0" indent="0" eaLnBrk="1" hangingPunct="1"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T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</a:t>
            </a:r>
            <a:r>
              <a:rPr lang="en-GB" sz="2800" smtClean="0"/>
              <a:t> = the initial kelvin temperature</a:t>
            </a:r>
          </a:p>
          <a:p>
            <a:pPr marL="0" indent="0" eaLnBrk="1" hangingPunct="1"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T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smtClean="0"/>
              <a:t> = the final kelvin temperature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48038" y="1196975"/>
            <a:ext cx="2303462" cy="1223963"/>
            <a:chOff x="2109" y="754"/>
            <a:chExt cx="1451" cy="771"/>
          </a:xfrm>
        </p:grpSpPr>
        <p:sp>
          <p:nvSpPr>
            <p:cNvPr id="24580" name="Rectangle 7"/>
            <p:cNvSpPr>
              <a:spLocks noChangeArrowheads="1"/>
            </p:cNvSpPr>
            <p:nvPr/>
          </p:nvSpPr>
          <p:spPr bwMode="auto">
            <a:xfrm>
              <a:off x="2109" y="754"/>
              <a:ext cx="1451" cy="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Line 8"/>
            <p:cNvSpPr>
              <a:spLocks noChangeShapeType="1"/>
            </p:cNvSpPr>
            <p:nvPr/>
          </p:nvSpPr>
          <p:spPr bwMode="auto">
            <a:xfrm>
              <a:off x="3107" y="1117"/>
              <a:ext cx="22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Line 9"/>
            <p:cNvSpPr>
              <a:spLocks noChangeShapeType="1"/>
            </p:cNvSpPr>
            <p:nvPr/>
          </p:nvSpPr>
          <p:spPr bwMode="auto">
            <a:xfrm>
              <a:off x="2245" y="1117"/>
              <a:ext cx="22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GB" smtClean="0"/>
              <a:t>Pressure law question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47132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i="1" smtClean="0"/>
              <a:t>A gas has an initial pressure of 40kPa at a temperature of - 73</a:t>
            </a:r>
            <a:r>
              <a:rPr lang="en-GB" sz="2800" i="1" baseline="30000" smtClean="0"/>
              <a:t>o</a:t>
            </a:r>
            <a:r>
              <a:rPr lang="en-GB" sz="2800" i="1" smtClean="0"/>
              <a:t>C. Calculate the final pressure of this gas if its temperature is increased to 327</a:t>
            </a:r>
            <a:r>
              <a:rPr lang="en-GB" sz="2800" i="1" baseline="30000" smtClean="0"/>
              <a:t>o</a:t>
            </a:r>
            <a:r>
              <a:rPr lang="en-GB" sz="2800" i="1" smtClean="0"/>
              <a:t>C at a constant volume.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GB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GB" smtClean="0"/>
              <a:t>Pressure law question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47132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i="1" smtClean="0"/>
              <a:t>A gas has an initial pressure of 40kPa at a temperature of - 73</a:t>
            </a:r>
            <a:r>
              <a:rPr lang="en-GB" sz="2800" i="1" baseline="30000" smtClean="0"/>
              <a:t>o</a:t>
            </a:r>
            <a:r>
              <a:rPr lang="en-GB" sz="2800" i="1" smtClean="0"/>
              <a:t>C. Calculate the final pressure of this gas if its temperature is increased to 327</a:t>
            </a:r>
            <a:r>
              <a:rPr lang="en-GB" sz="2800" i="1" baseline="30000" smtClean="0"/>
              <a:t>o</a:t>
            </a:r>
            <a:r>
              <a:rPr lang="en-GB" sz="2800" i="1" smtClean="0"/>
              <a:t>C at a constant volume.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GB" sz="2800" i="1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smtClean="0"/>
              <a:t>Pressure law:</a:t>
            </a:r>
            <a:r>
              <a:rPr lang="en-GB" sz="2800" b="1" i="1" smtClean="0">
                <a:solidFill>
                  <a:srgbClr val="FF3300"/>
                </a:solidFill>
              </a:rPr>
              <a:t>  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</a:t>
            </a:r>
            <a:r>
              <a:rPr lang="en-GB" sz="2800" b="1" i="1" smtClean="0">
                <a:solidFill>
                  <a:srgbClr val="FF3300"/>
                </a:solidFill>
              </a:rPr>
              <a:t> / T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 </a:t>
            </a:r>
            <a:r>
              <a:rPr lang="en-GB" sz="2800" smtClean="0"/>
              <a:t>= </a:t>
            </a:r>
            <a:r>
              <a:rPr lang="en-GB" sz="2800" b="1" i="1" smtClean="0">
                <a:solidFill>
                  <a:srgbClr val="FF3300"/>
                </a:solidFill>
              </a:rPr>
              <a:t>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b="1" i="1" smtClean="0">
                <a:solidFill>
                  <a:srgbClr val="FF3300"/>
                </a:solidFill>
              </a:rPr>
              <a:t> / T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smtClean="0"/>
              <a:t>Temperatures must be in kelvin!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smtClean="0"/>
              <a:t>so: </a:t>
            </a:r>
            <a:r>
              <a:rPr lang="en-GB" sz="2800" b="1" i="1" smtClean="0">
                <a:solidFill>
                  <a:srgbClr val="FF3300"/>
                </a:solidFill>
              </a:rPr>
              <a:t>T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 </a:t>
            </a:r>
            <a:r>
              <a:rPr lang="en-GB" sz="2800" smtClean="0"/>
              <a:t>= 200K and </a:t>
            </a:r>
            <a:r>
              <a:rPr lang="en-GB" sz="2800" b="1" i="1" smtClean="0">
                <a:solidFill>
                  <a:srgbClr val="FF3300"/>
                </a:solidFill>
              </a:rPr>
              <a:t>T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 </a:t>
            </a:r>
            <a:r>
              <a:rPr lang="en-GB" sz="2800" smtClean="0"/>
              <a:t>= 600K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smtClean="0"/>
              <a:t>40 kPa / 200K = </a:t>
            </a:r>
            <a:r>
              <a:rPr lang="en-GB" sz="2800" b="1" i="1" smtClean="0">
                <a:solidFill>
                  <a:srgbClr val="FF3300"/>
                </a:solidFill>
              </a:rPr>
              <a:t>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b="1" i="1" smtClean="0">
                <a:solidFill>
                  <a:srgbClr val="FF3300"/>
                </a:solidFill>
              </a:rPr>
              <a:t> </a:t>
            </a:r>
            <a:r>
              <a:rPr lang="en-GB" sz="2800" smtClean="0"/>
              <a:t>/ 600K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b="1" i="1" smtClean="0">
                <a:solidFill>
                  <a:srgbClr val="FF3300"/>
                </a:solidFill>
              </a:rPr>
              <a:t> </a:t>
            </a:r>
            <a:r>
              <a:rPr lang="en-GB" sz="2800" smtClean="0"/>
              <a:t>= (40 000 x 600) / 200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b="1" smtClean="0">
                <a:solidFill>
                  <a:srgbClr val="FF3300"/>
                </a:solidFill>
              </a:rPr>
              <a:t>Final pressure = 120 kPa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GB" sz="3200" smtClean="0"/>
              <a:t>Checking the pressure law experimentally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32363" y="1196975"/>
            <a:ext cx="3898900" cy="4525963"/>
          </a:xfrm>
        </p:spPr>
        <p:txBody>
          <a:bodyPr/>
          <a:lstStyle/>
          <a:p>
            <a:pPr marL="182563" indent="-182563" eaLnBrk="1" hangingPunct="1">
              <a:lnSpc>
                <a:spcPct val="90000"/>
              </a:lnSpc>
            </a:pPr>
            <a:r>
              <a:rPr lang="en-GB" sz="2000" smtClean="0"/>
              <a:t>Record the initial pressure of the air in the round bottomed flask and the temperature of the water bath which is equal to the temperature of the air.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en-GB" sz="2000" smtClean="0"/>
              <a:t>Use the heater to increase the temperature.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en-GB" sz="2000" smtClean="0"/>
              <a:t>Record the new temperature and pressure.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en-GB" sz="2000" smtClean="0"/>
              <a:t>Obtain further sets of temperature and pressure measurements.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en-GB" sz="2000" smtClean="0"/>
              <a:t>Convert all temperature measurements to kelvin.</a:t>
            </a:r>
          </a:p>
          <a:p>
            <a:pPr marL="182563" indent="-182563" eaLnBrk="1" hangingPunct="1">
              <a:lnSpc>
                <a:spcPct val="90000"/>
              </a:lnSpc>
            </a:pPr>
            <a:endParaRPr lang="en-GB" sz="2000" smtClean="0"/>
          </a:p>
        </p:txBody>
      </p:sp>
      <p:grpSp>
        <p:nvGrpSpPr>
          <p:cNvPr id="27652" name="Group 9"/>
          <p:cNvGrpSpPr>
            <a:grpSpLocks/>
          </p:cNvGrpSpPr>
          <p:nvPr/>
        </p:nvGrpSpPr>
        <p:grpSpPr bwMode="auto">
          <a:xfrm>
            <a:off x="0" y="1052513"/>
            <a:ext cx="4824413" cy="3105150"/>
            <a:chOff x="2517" y="1162"/>
            <a:chExt cx="3039" cy="1956"/>
          </a:xfrm>
        </p:grpSpPr>
        <p:pic>
          <p:nvPicPr>
            <p:cNvPr id="27653" name="Picture 7" descr="p211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207"/>
              <a:ext cx="2948" cy="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Rectangle 8"/>
            <p:cNvSpPr>
              <a:spLocks noChangeArrowheads="1"/>
            </p:cNvSpPr>
            <p:nvPr/>
          </p:nvSpPr>
          <p:spPr bwMode="auto">
            <a:xfrm>
              <a:off x="2517" y="1162"/>
              <a:ext cx="1270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7825" y="500063"/>
            <a:ext cx="4532313" cy="4781550"/>
          </a:xfrm>
        </p:spPr>
        <p:txBody>
          <a:bodyPr/>
          <a:lstStyle/>
          <a:p>
            <a:pPr marL="182563" indent="-182563" eaLnBrk="1" hangingPunct="1">
              <a:lnSpc>
                <a:spcPct val="90000"/>
              </a:lnSpc>
            </a:pPr>
            <a:r>
              <a:rPr lang="en-GB" sz="2400" smtClean="0"/>
              <a:t>Plot a graph of pressure, </a:t>
            </a:r>
            <a:r>
              <a:rPr lang="en-GB" sz="2400" b="1" i="1" smtClean="0">
                <a:solidFill>
                  <a:srgbClr val="FF0000"/>
                </a:solidFill>
              </a:rPr>
              <a:t>p</a:t>
            </a:r>
            <a:r>
              <a:rPr lang="en-GB" sz="2400" smtClean="0"/>
              <a:t> </a:t>
            </a:r>
          </a:p>
          <a:p>
            <a:pPr marL="182563" indent="-182563"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	(y-axis) against temperature in kelvin, </a:t>
            </a:r>
            <a:r>
              <a:rPr lang="en-GB" sz="2400" b="1" i="1" smtClean="0">
                <a:solidFill>
                  <a:srgbClr val="FF0000"/>
                </a:solidFill>
              </a:rPr>
              <a:t>T </a:t>
            </a:r>
            <a:r>
              <a:rPr lang="en-GB" sz="2400" smtClean="0"/>
              <a:t> (x-axis).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en-GB" sz="2400" smtClean="0"/>
              <a:t>If this graph is a </a:t>
            </a:r>
            <a:r>
              <a:rPr lang="en-GB" sz="2400" b="1" smtClean="0">
                <a:solidFill>
                  <a:schemeClr val="accent2"/>
                </a:solidFill>
              </a:rPr>
              <a:t>straight line through the origin</a:t>
            </a:r>
            <a:r>
              <a:rPr lang="en-GB" sz="2400" smtClean="0"/>
              <a:t> then the pressure law is confirmed.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en-GB" sz="2400" smtClean="0"/>
              <a:t>The pressure law is also confirmed if each set of kelvin temperature and pressure measurements give the same answer when the pressure is divided by the kelvin temperature. </a:t>
            </a:r>
          </a:p>
          <a:p>
            <a:pPr marL="182563" indent="-182563"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	That is: </a:t>
            </a:r>
            <a:r>
              <a:rPr lang="en-GB" sz="2400" b="1" i="1" smtClean="0">
                <a:solidFill>
                  <a:srgbClr val="FF0000"/>
                </a:solidFill>
              </a:rPr>
              <a:t>p </a:t>
            </a:r>
            <a:r>
              <a:rPr lang="en-US" sz="2400" b="1" i="1" smtClean="0">
                <a:cs typeface="Arial" pitchFamily="34" charset="0"/>
              </a:rPr>
              <a:t>÷</a:t>
            </a:r>
            <a:r>
              <a:rPr lang="en-GB" sz="2400" b="1" i="1" smtClean="0">
                <a:solidFill>
                  <a:srgbClr val="FF0000"/>
                </a:solidFill>
              </a:rPr>
              <a:t> V </a:t>
            </a:r>
            <a:r>
              <a:rPr lang="en-GB" sz="2400" i="1" smtClean="0"/>
              <a:t>=</a:t>
            </a:r>
            <a:r>
              <a:rPr lang="en-GB" sz="2400" b="1" i="1" smtClean="0">
                <a:solidFill>
                  <a:srgbClr val="FF0000"/>
                </a:solidFill>
              </a:rPr>
              <a:t> a constant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94300" y="649288"/>
            <a:ext cx="3338513" cy="3074987"/>
            <a:chOff x="3272" y="409"/>
            <a:chExt cx="2103" cy="1937"/>
          </a:xfrm>
        </p:grpSpPr>
        <p:sp>
          <p:nvSpPr>
            <p:cNvPr id="28677" name="Line 4"/>
            <p:cNvSpPr>
              <a:spLocks noChangeShapeType="1"/>
            </p:cNvSpPr>
            <p:nvPr/>
          </p:nvSpPr>
          <p:spPr bwMode="auto">
            <a:xfrm flipV="1">
              <a:off x="3563" y="409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Line 5"/>
            <p:cNvSpPr>
              <a:spLocks noChangeShapeType="1"/>
            </p:cNvSpPr>
            <p:nvPr/>
          </p:nvSpPr>
          <p:spPr bwMode="auto">
            <a:xfrm flipV="1">
              <a:off x="3484" y="2068"/>
              <a:ext cx="17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Oval 6"/>
            <p:cNvSpPr>
              <a:spLocks noChangeArrowheads="1"/>
            </p:cNvSpPr>
            <p:nvPr/>
          </p:nvSpPr>
          <p:spPr bwMode="auto">
            <a:xfrm>
              <a:off x="3511" y="2021"/>
              <a:ext cx="100" cy="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 rot="-5400000">
              <a:off x="2988" y="791"/>
              <a:ext cx="8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/>
                <a:t>pressure</a:t>
              </a:r>
            </a:p>
          </p:txBody>
        </p:sp>
        <p:sp>
          <p:nvSpPr>
            <p:cNvPr id="28681" name="Text Box 10"/>
            <p:cNvSpPr txBox="1">
              <a:spLocks noChangeArrowheads="1"/>
            </p:cNvSpPr>
            <p:nvPr/>
          </p:nvSpPr>
          <p:spPr bwMode="auto">
            <a:xfrm>
              <a:off x="3923" y="2115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/>
                <a:t>kelvin temperature</a:t>
              </a:r>
            </a:p>
          </p:txBody>
        </p:sp>
      </p:grpSp>
      <p:sp>
        <p:nvSpPr>
          <p:cNvPr id="148492" name="Line 12"/>
          <p:cNvSpPr>
            <a:spLocks noChangeShapeType="1"/>
          </p:cNvSpPr>
          <p:nvPr/>
        </p:nvSpPr>
        <p:spPr bwMode="auto">
          <a:xfrm flipV="1">
            <a:off x="5651500" y="836613"/>
            <a:ext cx="2184400" cy="2433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93725"/>
          </a:xfrm>
        </p:spPr>
        <p:txBody>
          <a:bodyPr/>
          <a:lstStyle/>
          <a:p>
            <a:pPr eaLnBrk="1" hangingPunct="1"/>
            <a:r>
              <a:rPr lang="en-GB" sz="3600" smtClean="0"/>
              <a:t>Pressure against </a:t>
            </a:r>
            <a:r>
              <a:rPr lang="en-US" sz="3600" smtClean="0">
                <a:cs typeface="Arial" pitchFamily="34" charset="0"/>
              </a:rPr>
              <a:t>°C temperature</a:t>
            </a:r>
            <a:r>
              <a:rPr lang="en-GB" sz="3600" smtClean="0"/>
              <a:t> graph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24525" y="1268413"/>
            <a:ext cx="3024188" cy="36734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800" smtClean="0"/>
              <a:t>The straight line crosses the temperature axis at absolute zero </a:t>
            </a:r>
          </a:p>
          <a:p>
            <a:pPr marL="0" indent="0" eaLnBrk="1" hangingPunct="1">
              <a:buFontTx/>
              <a:buNone/>
            </a:pPr>
            <a:r>
              <a:rPr lang="en-GB" sz="2800" smtClean="0"/>
              <a:t>(-273</a:t>
            </a:r>
            <a:r>
              <a:rPr lang="en-US" sz="2800" smtClean="0">
                <a:cs typeface="Arial" pitchFamily="34" charset="0"/>
              </a:rPr>
              <a:t>°C)</a:t>
            </a:r>
          </a:p>
        </p:txBody>
      </p:sp>
      <p:graphicFrame>
        <p:nvGraphicFramePr>
          <p:cNvPr id="150592" name="Object 64"/>
          <p:cNvGraphicFramePr>
            <a:graphicFrameLocks noChangeAspect="1"/>
          </p:cNvGraphicFramePr>
          <p:nvPr/>
        </p:nvGraphicFramePr>
        <p:xfrm>
          <a:off x="250825" y="1196975"/>
          <a:ext cx="5362575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4" imgW="5361905" imgH="4133333" progId="Paint.Picture">
                  <p:embed/>
                </p:oleObj>
              </mc:Choice>
              <mc:Fallback>
                <p:oleObj name="Bitmap Image" r:id="rId4" imgW="5361905" imgH="4133333" progId="Paint.Picture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6975"/>
                        <a:ext cx="5362575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18488" cy="850900"/>
          </a:xfrm>
        </p:spPr>
        <p:txBody>
          <a:bodyPr/>
          <a:lstStyle/>
          <a:p>
            <a:pPr eaLnBrk="1" hangingPunct="1"/>
            <a:r>
              <a:rPr lang="en-GB" smtClean="0"/>
              <a:t>Complete:</a:t>
            </a:r>
          </a:p>
        </p:txBody>
      </p:sp>
      <p:graphicFrame>
        <p:nvGraphicFramePr>
          <p:cNvPr id="16454" name="Group 70"/>
          <p:cNvGraphicFramePr>
            <a:graphicFrameLocks noGrp="1"/>
          </p:cNvGraphicFramePr>
          <p:nvPr>
            <p:ph idx="4294967295"/>
          </p:nvPr>
        </p:nvGraphicFramePr>
        <p:xfrm>
          <a:off x="468313" y="1196975"/>
          <a:ext cx="7920037" cy="4679950"/>
        </p:xfrm>
        <a:graphic>
          <a:graphicData uri="http://schemas.openxmlformats.org/drawingml/2006/table">
            <a:tbl>
              <a:tblPr/>
              <a:tblGrid>
                <a:gridCol w="1979612"/>
                <a:gridCol w="1981200"/>
                <a:gridCol w="1979613"/>
                <a:gridCol w="1979612"/>
              </a:tblGrid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 kPa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 kPa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 kPa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627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18488" cy="850900"/>
          </a:xfrm>
        </p:spPr>
        <p:txBody>
          <a:bodyPr/>
          <a:lstStyle/>
          <a:p>
            <a:pPr eaLnBrk="1" hangingPunct="1"/>
            <a:r>
              <a:rPr lang="en-GB" smtClean="0"/>
              <a:t>Complete:</a:t>
            </a:r>
          </a:p>
        </p:txBody>
      </p:sp>
      <p:graphicFrame>
        <p:nvGraphicFramePr>
          <p:cNvPr id="16454" name="Group 70"/>
          <p:cNvGraphicFramePr>
            <a:graphicFrameLocks noGrp="1"/>
          </p:cNvGraphicFramePr>
          <p:nvPr>
            <p:ph idx="4294967295"/>
          </p:nvPr>
        </p:nvGraphicFramePr>
        <p:xfrm>
          <a:off x="468313" y="1196975"/>
          <a:ext cx="7920037" cy="4679950"/>
        </p:xfrm>
        <a:graphic>
          <a:graphicData uri="http://schemas.openxmlformats.org/drawingml/2006/table">
            <a:tbl>
              <a:tblPr/>
              <a:tblGrid>
                <a:gridCol w="1979612"/>
                <a:gridCol w="1981200"/>
                <a:gridCol w="1979613"/>
                <a:gridCol w="1979612"/>
              </a:tblGrid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GB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 kPa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 kPa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 kPa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627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 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kPa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3117" name="Text Box 61"/>
          <p:cNvSpPr txBox="1">
            <a:spLocks noChangeArrowheads="1"/>
          </p:cNvSpPr>
          <p:nvPr/>
        </p:nvSpPr>
        <p:spPr bwMode="auto">
          <a:xfrm>
            <a:off x="4932363" y="191611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FF3300"/>
                </a:solidFill>
              </a:rPr>
              <a:t>50 kPa</a:t>
            </a:r>
          </a:p>
        </p:txBody>
      </p:sp>
      <p:sp>
        <p:nvSpPr>
          <p:cNvPr id="173118" name="Text Box 62"/>
          <p:cNvSpPr txBox="1">
            <a:spLocks noChangeArrowheads="1"/>
          </p:cNvSpPr>
          <p:nvPr/>
        </p:nvSpPr>
        <p:spPr bwMode="auto">
          <a:xfrm>
            <a:off x="6877050" y="2636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FF3300"/>
                </a:solidFill>
              </a:rPr>
              <a:t>800 K</a:t>
            </a:r>
          </a:p>
        </p:txBody>
      </p:sp>
      <p:sp>
        <p:nvSpPr>
          <p:cNvPr id="173119" name="Text Box 63"/>
          <p:cNvSpPr txBox="1">
            <a:spLocks noChangeArrowheads="1"/>
          </p:cNvSpPr>
          <p:nvPr/>
        </p:nvSpPr>
        <p:spPr bwMode="auto">
          <a:xfrm>
            <a:off x="684213" y="3284538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FF3300"/>
                </a:solidFill>
              </a:rPr>
              <a:t>160 kPa</a:t>
            </a:r>
          </a:p>
        </p:txBody>
      </p:sp>
      <p:sp>
        <p:nvSpPr>
          <p:cNvPr id="173120" name="Text Box 64"/>
          <p:cNvSpPr txBox="1">
            <a:spLocks noChangeArrowheads="1"/>
          </p:cNvSpPr>
          <p:nvPr/>
        </p:nvSpPr>
        <p:spPr bwMode="auto">
          <a:xfrm>
            <a:off x="2987675" y="3933825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FF3300"/>
                </a:solidFill>
              </a:rPr>
              <a:t>60 K</a:t>
            </a:r>
          </a:p>
        </p:txBody>
      </p:sp>
      <p:sp>
        <p:nvSpPr>
          <p:cNvPr id="173121" name="Text Box 65"/>
          <p:cNvSpPr txBox="1">
            <a:spLocks noChangeArrowheads="1"/>
          </p:cNvSpPr>
          <p:nvPr/>
        </p:nvSpPr>
        <p:spPr bwMode="auto">
          <a:xfrm>
            <a:off x="4643438" y="458152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FF3300"/>
                </a:solidFill>
              </a:rPr>
              <a:t>150 kPa</a:t>
            </a:r>
          </a:p>
        </p:txBody>
      </p:sp>
      <p:sp>
        <p:nvSpPr>
          <p:cNvPr id="173122" name="Text Box 66"/>
          <p:cNvSpPr txBox="1">
            <a:spLocks noChangeArrowheads="1"/>
          </p:cNvSpPr>
          <p:nvPr/>
        </p:nvSpPr>
        <p:spPr bwMode="auto">
          <a:xfrm>
            <a:off x="6804025" y="5229225"/>
            <a:ext cx="1331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FF3300"/>
                </a:solidFill>
              </a:rPr>
              <a:t>27</a:t>
            </a:r>
            <a:r>
              <a:rPr lang="en-US" sz="2800">
                <a:solidFill>
                  <a:srgbClr val="FF3300"/>
                </a:solidFill>
                <a:cs typeface="Arial" pitchFamily="34" charset="0"/>
              </a:rPr>
              <a:t>°C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 eaLnBrk="1" hangingPunct="1"/>
            <a:r>
              <a:rPr lang="en-GB" sz="4000" smtClean="0"/>
              <a:t>Gas pressure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73175"/>
            <a:ext cx="5175250" cy="828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000" b="1" smtClean="0"/>
              <a:t>The particle theory of a gas explains gas pressure in the following way:</a:t>
            </a:r>
          </a:p>
        </p:txBody>
      </p:sp>
      <p:pic>
        <p:nvPicPr>
          <p:cNvPr id="304132" name="Picture 4" descr="p212a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1025" y="1341438"/>
            <a:ext cx="3181350" cy="3240087"/>
          </a:xfrm>
          <a:noFill/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74675" y="2108200"/>
            <a:ext cx="4897438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GB" sz="2000" b="1"/>
              <a:t>Gas molecules in constant random motion.</a:t>
            </a:r>
          </a:p>
          <a:p>
            <a:pPr eaLnBrk="1" hangingPunct="1">
              <a:buFontTx/>
              <a:buAutoNum type="arabicPeriod"/>
            </a:pPr>
            <a:endParaRPr lang="en-GB" sz="2000" b="1"/>
          </a:p>
          <a:p>
            <a:pPr eaLnBrk="1" hangingPunct="1">
              <a:buFontTx/>
              <a:buAutoNum type="arabicPeriod"/>
            </a:pPr>
            <a:r>
              <a:rPr lang="en-GB" sz="2000" b="1"/>
              <a:t>When a molecule collides with a surface it exerts a force on the surface as it changes its direction.</a:t>
            </a:r>
          </a:p>
          <a:p>
            <a:pPr eaLnBrk="1" hangingPunct="1">
              <a:buFontTx/>
              <a:buAutoNum type="arabicPeriod"/>
            </a:pPr>
            <a:endParaRPr lang="en-GB" sz="2000" b="1"/>
          </a:p>
          <a:p>
            <a:pPr eaLnBrk="1" hangingPunct="1">
              <a:buFontTx/>
              <a:buAutoNum type="arabicPeriod"/>
            </a:pPr>
            <a:r>
              <a:rPr lang="en-GB" sz="2000" b="1"/>
              <a:t>The pressure exerted by the gas is equal to the total force in exerted by the molecules over an area of the surface divided by the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135937" cy="398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>
                <a:solidFill>
                  <a:srgbClr val="FF3300"/>
                </a:solidFill>
                <a:latin typeface="Times New Roman" pitchFamily="18" charset="0"/>
              </a:rPr>
              <a:t>Choose appropriate words to fill in the gaps below: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When the _______ temperature of a gas is doubled the average _______ energy of its molecules is also doubled.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The ________ law states that the pressure of a gas is ___________ to its kelvin temperature provided its ______ and volume remain constant.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According to the pressure law, the pressure of a gas should fall to _______ at a temperature of _________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, also known as absolute zero.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492500" y="4976813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- 273</a:t>
            </a:r>
            <a:r>
              <a:rPr lang="en-US" b="1">
                <a:solidFill>
                  <a:schemeClr val="accent2"/>
                </a:solidFill>
              </a:rPr>
              <a:t>°C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572000" y="497681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pressure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051050" y="4976813"/>
            <a:ext cx="158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proportional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795963" y="4978400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kelvin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859338" y="5373688"/>
            <a:ext cx="866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mass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986088" y="537368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kinetic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059113" y="4508500"/>
            <a:ext cx="266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i="1"/>
              <a:t>WORD SELECTION: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4067175" y="5373688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39" grpId="1"/>
      <p:bldP spid="91141" grpId="0"/>
      <p:bldP spid="91141" grpId="1"/>
      <p:bldP spid="91142" grpId="0"/>
      <p:bldP spid="91142" grpId="1"/>
      <p:bldP spid="91143" grpId="0"/>
      <p:bldP spid="91143" grpId="1"/>
      <p:bldP spid="91144" grpId="0"/>
      <p:bldP spid="91144" grpId="1"/>
      <p:bldP spid="91145" grpId="0"/>
      <p:bldP spid="91145" grpId="1"/>
      <p:bldP spid="91146" grpId="0"/>
      <p:bldP spid="91146" grpId="1"/>
      <p:bldP spid="91147" grpId="0"/>
      <p:bldP spid="9114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135937" cy="398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>
                <a:solidFill>
                  <a:srgbClr val="FF3300"/>
                </a:solidFill>
                <a:latin typeface="Times New Roman" pitchFamily="18" charset="0"/>
              </a:rPr>
              <a:t>Choose appropriate words to fill in the gaps below: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When the _______ temperature of a gas is doubled the average _______ energy of its molecules is also doubled.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The ________ law states that the pressure of a gas is ___________ to its kelvin temperature provided its ______ and volume remain constant.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According to the pressure law, the pressure of a gas should fall to _______ at a temperature of _________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, also known as absolute zero.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492500" y="4976813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- 273</a:t>
            </a:r>
            <a:r>
              <a:rPr lang="en-US" b="1">
                <a:solidFill>
                  <a:schemeClr val="accent2"/>
                </a:solidFill>
              </a:rPr>
              <a:t>°C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572000" y="497681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pressure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051050" y="4976813"/>
            <a:ext cx="158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proportional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795963" y="4978400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kelvin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859338" y="5373688"/>
            <a:ext cx="866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mass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986088" y="537368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kinetic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059113" y="4508500"/>
            <a:ext cx="266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i="1"/>
              <a:t>WORD SELECTION: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4067175" y="5373688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zero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292725" y="357346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- 273</a:t>
            </a:r>
            <a:r>
              <a:rPr lang="en-US" b="1">
                <a:solidFill>
                  <a:schemeClr val="accent2"/>
                </a:solidFill>
                <a:cs typeface="Arial" pitchFamily="34" charset="0"/>
              </a:rPr>
              <a:t>°C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pressure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11188" y="2276475"/>
            <a:ext cx="158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proportional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1979613" y="981075"/>
            <a:ext cx="865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kelvin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164388" y="2276475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mass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692275" y="1341438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kinetic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1476375" y="3573463"/>
            <a:ext cx="865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39" grpId="1"/>
      <p:bldP spid="91141" grpId="0"/>
      <p:bldP spid="91141" grpId="1"/>
      <p:bldP spid="91142" grpId="0"/>
      <p:bldP spid="91142" grpId="1"/>
      <p:bldP spid="91143" grpId="0"/>
      <p:bldP spid="91143" grpId="1"/>
      <p:bldP spid="91144" grpId="0"/>
      <p:bldP spid="91144" grpId="1"/>
      <p:bldP spid="91145" grpId="0"/>
      <p:bldP spid="91145" grpId="1"/>
      <p:bldP spid="91146" grpId="0"/>
      <p:bldP spid="91146" grpId="1"/>
      <p:bldP spid="91147" grpId="0"/>
      <p:bldP spid="91147" grpId="1"/>
      <p:bldP spid="91157" grpId="0"/>
      <p:bldP spid="91158" grpId="0"/>
      <p:bldP spid="91159" grpId="0"/>
      <p:bldP spid="91160" grpId="0"/>
      <p:bldP spid="91161" grpId="0"/>
      <p:bldP spid="91162" grpId="0"/>
      <p:bldP spid="91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55650"/>
          </a:xfrm>
        </p:spPr>
        <p:txBody>
          <a:bodyPr/>
          <a:lstStyle/>
          <a:p>
            <a:pPr eaLnBrk="1" hangingPunct="1"/>
            <a:r>
              <a:rPr lang="en-GB" sz="4000" smtClean="0"/>
              <a:t>Boyle’s law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341438"/>
            <a:ext cx="8129587" cy="452596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800" b="1" smtClean="0">
                <a:solidFill>
                  <a:srgbClr val="FF0000"/>
                </a:solidFill>
              </a:rPr>
              <a:t>Boyle’s law states that the pressure of a gas is inversely proportional to its volume.</a:t>
            </a:r>
          </a:p>
          <a:p>
            <a:pPr marL="0" indent="0" eaLnBrk="1" hangingPunct="1">
              <a:buFontTx/>
              <a:buNone/>
            </a:pPr>
            <a:endParaRPr lang="en-GB" sz="2800" b="1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GB" sz="2800" smtClean="0"/>
              <a:t>This means that if the volume of a gas is doubled its pressure will halve.</a:t>
            </a:r>
          </a:p>
          <a:p>
            <a:pPr marL="0" indent="0" eaLnBrk="1" hangingPunct="1">
              <a:buFontTx/>
              <a:buNone/>
            </a:pPr>
            <a:endParaRPr lang="en-GB" sz="2800" smtClean="0"/>
          </a:p>
          <a:p>
            <a:pPr marL="0" indent="0" eaLnBrk="1" hangingPunct="1">
              <a:buFontTx/>
              <a:buNone/>
            </a:pPr>
            <a:r>
              <a:rPr lang="en-GB" sz="2800" smtClean="0"/>
              <a:t>Boyle’s law only applies for a gas if its mass and temperature is kept constant while the volume is being changed.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511175" y="1239838"/>
            <a:ext cx="8229600" cy="1146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555625"/>
            <a:ext cx="8172450" cy="54229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800" smtClean="0"/>
              <a:t>Mathematically Boyle’s law can be stated:</a:t>
            </a:r>
          </a:p>
          <a:p>
            <a:pPr marL="0" indent="0" eaLnBrk="1" hangingPunct="1">
              <a:buFontTx/>
              <a:buNone/>
            </a:pPr>
            <a:endParaRPr lang="en-GB" sz="2800" smtClean="0"/>
          </a:p>
          <a:p>
            <a:pPr marL="0" indent="0" algn="ctr" eaLnBrk="1" hangingPunct="1">
              <a:buFontTx/>
              <a:buNone/>
            </a:pPr>
            <a:r>
              <a:rPr lang="en-GB" b="1" i="1" smtClean="0">
                <a:solidFill>
                  <a:srgbClr val="FF3300"/>
                </a:solidFill>
              </a:rPr>
              <a:t>p</a:t>
            </a:r>
            <a:r>
              <a:rPr lang="en-GB" b="1" i="1" baseline="-25000" smtClean="0">
                <a:solidFill>
                  <a:srgbClr val="FF3300"/>
                </a:solidFill>
              </a:rPr>
              <a:t>1</a:t>
            </a:r>
            <a:r>
              <a:rPr lang="en-GB" b="1" i="1" smtClean="0">
                <a:solidFill>
                  <a:srgbClr val="FF3300"/>
                </a:solidFill>
              </a:rPr>
              <a:t> </a:t>
            </a:r>
            <a:r>
              <a:rPr lang="en-GB" smtClean="0"/>
              <a:t>x</a:t>
            </a:r>
            <a:r>
              <a:rPr lang="en-GB" b="1" i="1" smtClean="0">
                <a:solidFill>
                  <a:srgbClr val="FF3300"/>
                </a:solidFill>
              </a:rPr>
              <a:t> V</a:t>
            </a:r>
            <a:r>
              <a:rPr lang="en-GB" b="1" i="1" baseline="-25000" smtClean="0">
                <a:solidFill>
                  <a:srgbClr val="FF3300"/>
                </a:solidFill>
              </a:rPr>
              <a:t>1</a:t>
            </a:r>
            <a:r>
              <a:rPr lang="en-GB" b="1" i="1" smtClean="0">
                <a:solidFill>
                  <a:srgbClr val="FF3300"/>
                </a:solidFill>
              </a:rPr>
              <a:t> = p</a:t>
            </a:r>
            <a:r>
              <a:rPr lang="en-GB" b="1" i="1" baseline="-25000" smtClean="0">
                <a:solidFill>
                  <a:srgbClr val="FF3300"/>
                </a:solidFill>
              </a:rPr>
              <a:t>2</a:t>
            </a:r>
            <a:r>
              <a:rPr lang="en-GB" b="1" i="1" smtClean="0">
                <a:solidFill>
                  <a:srgbClr val="FF3300"/>
                </a:solidFill>
              </a:rPr>
              <a:t> </a:t>
            </a:r>
            <a:r>
              <a:rPr lang="en-GB" smtClean="0"/>
              <a:t>x</a:t>
            </a:r>
            <a:r>
              <a:rPr lang="en-GB" b="1" i="1" smtClean="0">
                <a:solidFill>
                  <a:srgbClr val="FF3300"/>
                </a:solidFill>
              </a:rPr>
              <a:t> V</a:t>
            </a:r>
            <a:r>
              <a:rPr lang="en-GB" b="1" i="1" baseline="-25000" smtClean="0">
                <a:solidFill>
                  <a:srgbClr val="FF3300"/>
                </a:solidFill>
              </a:rPr>
              <a:t>2 </a:t>
            </a:r>
          </a:p>
          <a:p>
            <a:pPr marL="0" indent="0" eaLnBrk="1" hangingPunct="1">
              <a:buFontTx/>
              <a:buNone/>
            </a:pPr>
            <a:r>
              <a:rPr lang="en-GB" sz="2800" smtClean="0"/>
              <a:t>where:</a:t>
            </a:r>
          </a:p>
          <a:p>
            <a:pPr marL="0" indent="0" eaLnBrk="1" hangingPunct="1"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	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</a:t>
            </a:r>
            <a:r>
              <a:rPr lang="en-GB" sz="2800" smtClean="0"/>
              <a:t> = initial gas pressure</a:t>
            </a:r>
          </a:p>
          <a:p>
            <a:pPr marL="0" indent="0" eaLnBrk="1" hangingPunct="1"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	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smtClean="0"/>
              <a:t> = final gas pressure</a:t>
            </a:r>
          </a:p>
          <a:p>
            <a:pPr marL="0" indent="0" eaLnBrk="1" hangingPunct="1"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	V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</a:t>
            </a:r>
            <a:r>
              <a:rPr lang="en-GB" sz="2800" smtClean="0"/>
              <a:t> = initial gas volume</a:t>
            </a:r>
          </a:p>
          <a:p>
            <a:pPr marL="0" indent="0" eaLnBrk="1" hangingPunct="1"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	V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smtClean="0"/>
              <a:t> = final gas volume</a:t>
            </a:r>
          </a:p>
          <a:p>
            <a:pPr marL="0" indent="0" eaLnBrk="1" hangingPunct="1">
              <a:buFontTx/>
              <a:buNone/>
            </a:pPr>
            <a:endParaRPr lang="en-GB" sz="2800" smtClean="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762250" y="1481138"/>
            <a:ext cx="3529013" cy="841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66750"/>
          </a:xfrm>
        </p:spPr>
        <p:txBody>
          <a:bodyPr/>
          <a:lstStyle/>
          <a:p>
            <a:pPr eaLnBrk="1" hangingPunct="1"/>
            <a:r>
              <a:rPr lang="en-GB" sz="4000" smtClean="0"/>
              <a:t>Boyle’s law question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263" y="1122363"/>
            <a:ext cx="8229600" cy="47132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400" i="1" smtClean="0"/>
              <a:t>A gas has an initial volume of 30 m</a:t>
            </a:r>
            <a:r>
              <a:rPr lang="en-GB" sz="2400" i="1" baseline="30000" smtClean="0"/>
              <a:t>3</a:t>
            </a:r>
            <a:r>
              <a:rPr lang="en-GB" sz="2400" i="1" smtClean="0"/>
              <a:t> at atmospheric pressure (100 kPa).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400" i="1" smtClean="0"/>
              <a:t>Calculate the final pressure of this gas if its volume is decreased to 10 m</a:t>
            </a:r>
            <a:r>
              <a:rPr lang="en-GB" sz="2400" i="1" baseline="30000" smtClean="0"/>
              <a:t>3</a:t>
            </a:r>
            <a:r>
              <a:rPr lang="en-GB" sz="2400" i="1" smtClean="0"/>
              <a:t>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GB" sz="28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GB" sz="24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66750"/>
          </a:xfrm>
        </p:spPr>
        <p:txBody>
          <a:bodyPr/>
          <a:lstStyle/>
          <a:p>
            <a:pPr eaLnBrk="1" hangingPunct="1"/>
            <a:r>
              <a:rPr lang="en-GB" sz="4000" smtClean="0"/>
              <a:t>Boyle’s law question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263" y="1122363"/>
            <a:ext cx="8229600" cy="47132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400" i="1" smtClean="0"/>
              <a:t>A gas has an initial volume of 30 m</a:t>
            </a:r>
            <a:r>
              <a:rPr lang="en-GB" sz="2400" i="1" baseline="30000" smtClean="0"/>
              <a:t>3</a:t>
            </a:r>
            <a:r>
              <a:rPr lang="en-GB" sz="2400" i="1" smtClean="0"/>
              <a:t> at atmospheric pressure (100 kPa).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400" i="1" smtClean="0"/>
              <a:t>Calculate the final pressure of this gas if its volume is decreased to 10 m</a:t>
            </a:r>
            <a:r>
              <a:rPr lang="en-GB" sz="2400" i="1" baseline="30000" smtClean="0"/>
              <a:t>3</a:t>
            </a:r>
            <a:r>
              <a:rPr lang="en-GB" sz="2400" i="1" smtClean="0"/>
              <a:t>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GB" sz="28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smtClean="0"/>
              <a:t>Boyle’s law:</a:t>
            </a:r>
            <a:r>
              <a:rPr lang="en-GB" sz="2800" b="1" i="1" smtClean="0">
                <a:solidFill>
                  <a:srgbClr val="FF3300"/>
                </a:solidFill>
              </a:rPr>
              <a:t>  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</a:t>
            </a:r>
            <a:r>
              <a:rPr lang="en-GB" sz="2800" b="1" i="1" smtClean="0">
                <a:solidFill>
                  <a:srgbClr val="FF3300"/>
                </a:solidFill>
              </a:rPr>
              <a:t> </a:t>
            </a:r>
            <a:r>
              <a:rPr lang="en-GB" sz="2800" smtClean="0"/>
              <a:t>x</a:t>
            </a:r>
            <a:r>
              <a:rPr lang="en-GB" sz="2800" b="1" i="1" smtClean="0">
                <a:solidFill>
                  <a:srgbClr val="FF3300"/>
                </a:solidFill>
              </a:rPr>
              <a:t> V</a:t>
            </a:r>
            <a:r>
              <a:rPr lang="en-GB" sz="2800" b="1" i="1" baseline="-25000" smtClean="0">
                <a:solidFill>
                  <a:srgbClr val="FF3300"/>
                </a:solidFill>
              </a:rPr>
              <a:t>1</a:t>
            </a:r>
            <a:r>
              <a:rPr lang="en-GB" sz="2800" b="1" i="1" smtClean="0">
                <a:solidFill>
                  <a:srgbClr val="FF3300"/>
                </a:solidFill>
              </a:rPr>
              <a:t> = 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b="1" i="1" smtClean="0">
                <a:solidFill>
                  <a:srgbClr val="FF3300"/>
                </a:solidFill>
              </a:rPr>
              <a:t> </a:t>
            </a:r>
            <a:r>
              <a:rPr lang="en-GB" sz="2800" smtClean="0"/>
              <a:t>x</a:t>
            </a:r>
            <a:r>
              <a:rPr lang="en-GB" sz="2800" b="1" i="1" smtClean="0">
                <a:solidFill>
                  <a:srgbClr val="FF3300"/>
                </a:solidFill>
              </a:rPr>
              <a:t> V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smtClean="0"/>
              <a:t>	100 kPa x 30 m</a:t>
            </a:r>
            <a:r>
              <a:rPr lang="en-GB" sz="2800" baseline="30000" smtClean="0"/>
              <a:t>3</a:t>
            </a:r>
            <a:r>
              <a:rPr lang="en-GB" sz="2800" smtClean="0"/>
              <a:t> = </a:t>
            </a:r>
            <a:r>
              <a:rPr lang="en-GB" sz="2800" b="1" i="1" smtClean="0">
                <a:solidFill>
                  <a:srgbClr val="FF3300"/>
                </a:solidFill>
              </a:rPr>
              <a:t>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r>
              <a:rPr lang="en-GB" sz="2800" b="1" i="1" smtClean="0">
                <a:solidFill>
                  <a:srgbClr val="FF3300"/>
                </a:solidFill>
              </a:rPr>
              <a:t> </a:t>
            </a:r>
            <a:r>
              <a:rPr lang="en-GB" sz="2800" smtClean="0"/>
              <a:t>x 10 m</a:t>
            </a:r>
            <a:r>
              <a:rPr lang="en-GB" sz="2800" baseline="30000" smtClean="0"/>
              <a:t>3</a:t>
            </a:r>
            <a:r>
              <a:rPr lang="en-GB" sz="2800" smtClean="0"/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smtClean="0"/>
              <a:t>	3 000k = 10 </a:t>
            </a:r>
            <a:r>
              <a:rPr lang="en-GB" sz="2800" b="1" i="1" smtClean="0">
                <a:solidFill>
                  <a:srgbClr val="FF3300"/>
                </a:solidFill>
              </a:rPr>
              <a:t>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</a:t>
            </a:r>
            <a:endParaRPr lang="en-GB" sz="28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b="1" i="1" smtClean="0">
                <a:solidFill>
                  <a:srgbClr val="FF3300"/>
                </a:solidFill>
              </a:rPr>
              <a:t>	p</a:t>
            </a:r>
            <a:r>
              <a:rPr lang="en-GB" sz="2800" b="1" i="1" baseline="-25000" smtClean="0">
                <a:solidFill>
                  <a:srgbClr val="FF3300"/>
                </a:solidFill>
              </a:rPr>
              <a:t>2 </a:t>
            </a:r>
            <a:r>
              <a:rPr lang="en-GB" sz="2800" smtClean="0"/>
              <a:t>= 3 000k / 10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GB" sz="2800" b="1" smtClean="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sz="2800" b="1" smtClean="0">
                <a:solidFill>
                  <a:srgbClr val="FF3300"/>
                </a:solidFill>
              </a:rPr>
              <a:t>	Final pressure = 300 kPa</a:t>
            </a:r>
            <a:r>
              <a:rPr lang="en-GB" sz="2400" smtClean="0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93725"/>
          </a:xfrm>
        </p:spPr>
        <p:txBody>
          <a:bodyPr/>
          <a:lstStyle/>
          <a:p>
            <a:pPr eaLnBrk="1" hangingPunct="1"/>
            <a:r>
              <a:rPr lang="en-GB" sz="3600" smtClean="0"/>
              <a:t>Checking Boyle’s law experimentally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7825" y="1068388"/>
            <a:ext cx="4056063" cy="4781550"/>
          </a:xfrm>
        </p:spPr>
        <p:txBody>
          <a:bodyPr/>
          <a:lstStyle/>
          <a:p>
            <a:pPr marL="182563" indent="-182563" eaLnBrk="1" hangingPunct="1"/>
            <a:r>
              <a:rPr lang="en-GB" sz="2400" smtClean="0"/>
              <a:t>Record the initial volume and pressure of the gas in the tube.</a:t>
            </a:r>
          </a:p>
          <a:p>
            <a:pPr marL="182563" indent="-182563" eaLnBrk="1" hangingPunct="1"/>
            <a:r>
              <a:rPr lang="en-GB" sz="2400" smtClean="0"/>
              <a:t>Use the foot pump to decrease the volume of the gas in the tube.</a:t>
            </a:r>
          </a:p>
          <a:p>
            <a:pPr marL="182563" indent="-182563" eaLnBrk="1" hangingPunct="1"/>
            <a:r>
              <a:rPr lang="en-GB" sz="2400" smtClean="0"/>
              <a:t>Record the new volume and pressure.</a:t>
            </a:r>
          </a:p>
          <a:p>
            <a:pPr marL="182563" indent="-182563" eaLnBrk="1" hangingPunct="1"/>
            <a:r>
              <a:rPr lang="en-GB" sz="2400" smtClean="0"/>
              <a:t>Use the foot pump to obtain further sets of volume and pressure measurements.</a:t>
            </a:r>
          </a:p>
        </p:txBody>
      </p:sp>
      <p:pic>
        <p:nvPicPr>
          <p:cNvPr id="11268" name="Picture 6" descr="p210a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0575" y="1243013"/>
            <a:ext cx="4543425" cy="3933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7825" y="500063"/>
            <a:ext cx="4532313" cy="4781550"/>
          </a:xfrm>
        </p:spPr>
        <p:txBody>
          <a:bodyPr/>
          <a:lstStyle/>
          <a:p>
            <a:pPr marL="182563" indent="-182563" eaLnBrk="1" hangingPunct="1">
              <a:lnSpc>
                <a:spcPct val="90000"/>
              </a:lnSpc>
            </a:pPr>
            <a:r>
              <a:rPr lang="en-GB" sz="2400" smtClean="0"/>
              <a:t>Plot a graph of pressure, </a:t>
            </a:r>
            <a:r>
              <a:rPr lang="en-GB" sz="2400" b="1" i="1" smtClean="0">
                <a:solidFill>
                  <a:srgbClr val="FF0000"/>
                </a:solidFill>
              </a:rPr>
              <a:t>p</a:t>
            </a:r>
            <a:r>
              <a:rPr lang="en-GB" sz="2400" smtClean="0"/>
              <a:t> </a:t>
            </a:r>
          </a:p>
          <a:p>
            <a:pPr marL="182563" indent="-182563"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	(y-axis) against one divided by volume, </a:t>
            </a:r>
            <a:r>
              <a:rPr lang="en-GB" sz="2400" b="1" i="1" smtClean="0">
                <a:solidFill>
                  <a:srgbClr val="FF0000"/>
                </a:solidFill>
              </a:rPr>
              <a:t>1 / V </a:t>
            </a:r>
            <a:r>
              <a:rPr lang="en-GB" sz="2400" smtClean="0"/>
              <a:t> (x-axis).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en-GB" sz="2400" smtClean="0"/>
              <a:t>If this graph is a </a:t>
            </a:r>
            <a:r>
              <a:rPr lang="en-GB" sz="2400" b="1" smtClean="0">
                <a:solidFill>
                  <a:schemeClr val="accent2"/>
                </a:solidFill>
              </a:rPr>
              <a:t>straight line through the origin</a:t>
            </a:r>
            <a:r>
              <a:rPr lang="en-GB" sz="2400" smtClean="0"/>
              <a:t> then Boyle’s law is confirmed.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en-GB" sz="2400" smtClean="0"/>
              <a:t>Boyle’s law is also confirmed if each set of volume and pressure measurements give the same answer when they are multiplied together. </a:t>
            </a:r>
          </a:p>
          <a:p>
            <a:pPr marL="182563" indent="-182563"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	That is: </a:t>
            </a:r>
            <a:r>
              <a:rPr lang="en-GB" sz="2400" b="1" i="1" smtClean="0">
                <a:solidFill>
                  <a:srgbClr val="FF0000"/>
                </a:solidFill>
              </a:rPr>
              <a:t>p </a:t>
            </a:r>
            <a:r>
              <a:rPr lang="en-GB" sz="2400" i="1" smtClean="0"/>
              <a:t>x</a:t>
            </a:r>
            <a:r>
              <a:rPr lang="en-GB" sz="2400" b="1" i="1" smtClean="0">
                <a:solidFill>
                  <a:srgbClr val="FF0000"/>
                </a:solidFill>
              </a:rPr>
              <a:t> V </a:t>
            </a:r>
            <a:r>
              <a:rPr lang="en-GB" sz="2400" i="1" smtClean="0"/>
              <a:t>=</a:t>
            </a:r>
            <a:r>
              <a:rPr lang="en-GB" sz="2400" b="1" i="1" smtClean="0">
                <a:solidFill>
                  <a:srgbClr val="FF0000"/>
                </a:solidFill>
              </a:rPr>
              <a:t> a constant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94300" y="649288"/>
            <a:ext cx="3095625" cy="3390900"/>
            <a:chOff x="3272" y="409"/>
            <a:chExt cx="1950" cy="2136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 flipV="1">
              <a:off x="3563" y="409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V="1">
              <a:off x="3484" y="2068"/>
              <a:ext cx="17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3511" y="2021"/>
              <a:ext cx="100" cy="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 rot="-5400000">
              <a:off x="2988" y="791"/>
              <a:ext cx="8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/>
                <a:t>pressure</a:t>
              </a:r>
            </a:p>
          </p:txBody>
        </p:sp>
        <p:grpSp>
          <p:nvGrpSpPr>
            <p:cNvPr id="12297" name="Group 12"/>
            <p:cNvGrpSpPr>
              <a:grpSpLocks/>
            </p:cNvGrpSpPr>
            <p:nvPr/>
          </p:nvGrpSpPr>
          <p:grpSpPr bwMode="auto">
            <a:xfrm>
              <a:off x="4393" y="2114"/>
              <a:ext cx="800" cy="431"/>
              <a:chOff x="3963" y="3051"/>
              <a:chExt cx="800" cy="431"/>
            </a:xfrm>
          </p:grpSpPr>
          <p:sp>
            <p:nvSpPr>
              <p:cNvPr id="12298" name="Text Box 9"/>
              <p:cNvSpPr txBox="1">
                <a:spLocks noChangeArrowheads="1"/>
              </p:cNvSpPr>
              <p:nvPr/>
            </p:nvSpPr>
            <p:spPr bwMode="auto">
              <a:xfrm>
                <a:off x="3963" y="3251"/>
                <a:ext cx="8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b="1"/>
                  <a:t>volume</a:t>
                </a:r>
              </a:p>
            </p:txBody>
          </p:sp>
          <p:sp>
            <p:nvSpPr>
              <p:cNvPr id="12299" name="Text Box 10"/>
              <p:cNvSpPr txBox="1">
                <a:spLocks noChangeArrowheads="1"/>
              </p:cNvSpPr>
              <p:nvPr/>
            </p:nvSpPr>
            <p:spPr bwMode="auto">
              <a:xfrm>
                <a:off x="4135" y="3051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b="1"/>
                  <a:t>1</a:t>
                </a:r>
              </a:p>
            </p:txBody>
          </p:sp>
          <p:sp>
            <p:nvSpPr>
              <p:cNvPr id="12300" name="Line 11"/>
              <p:cNvSpPr>
                <a:spLocks noChangeShapeType="1"/>
              </p:cNvSpPr>
              <p:nvPr/>
            </p:nvSpPr>
            <p:spPr bwMode="auto">
              <a:xfrm>
                <a:off x="4002" y="3276"/>
                <a:ext cx="525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0062" name="Line 14"/>
          <p:cNvSpPr>
            <a:spLocks noChangeShapeType="1"/>
          </p:cNvSpPr>
          <p:nvPr/>
        </p:nvSpPr>
        <p:spPr bwMode="auto">
          <a:xfrm flipV="1">
            <a:off x="5626100" y="852488"/>
            <a:ext cx="2184400" cy="2433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1678</Words>
  <Application>Microsoft Office PowerPoint</Application>
  <PresentationFormat>On-screen Show (4:3)</PresentationFormat>
  <Paragraphs>399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Default Design</vt:lpstr>
      <vt:lpstr>Bitmap Image</vt:lpstr>
      <vt:lpstr> GAS LAWS</vt:lpstr>
      <vt:lpstr>Specification</vt:lpstr>
      <vt:lpstr>Gas pressure</vt:lpstr>
      <vt:lpstr>Boyle’s law</vt:lpstr>
      <vt:lpstr>PowerPoint Presentation</vt:lpstr>
      <vt:lpstr>Boyle’s law question</vt:lpstr>
      <vt:lpstr>Boyle’s law question</vt:lpstr>
      <vt:lpstr>Checking Boyle’s law experimentally</vt:lpstr>
      <vt:lpstr>PowerPoint Presentation</vt:lpstr>
      <vt:lpstr>Pressure against volume graph</vt:lpstr>
      <vt:lpstr>Complete:</vt:lpstr>
      <vt:lpstr>Complete:</vt:lpstr>
      <vt:lpstr>PowerPoint Presentation</vt:lpstr>
      <vt:lpstr>PowerPoint Presentation</vt:lpstr>
      <vt:lpstr>Absolute zero</vt:lpstr>
      <vt:lpstr>The kelvin temperature scale</vt:lpstr>
      <vt:lpstr>Gas pressure and temperature</vt:lpstr>
      <vt:lpstr>Molecular kinetic energy</vt:lpstr>
      <vt:lpstr>Question 1</vt:lpstr>
      <vt:lpstr>Question 2</vt:lpstr>
      <vt:lpstr>The Pressure Law</vt:lpstr>
      <vt:lpstr>PowerPoint Presentation</vt:lpstr>
      <vt:lpstr>Pressure law question</vt:lpstr>
      <vt:lpstr>Pressure law question</vt:lpstr>
      <vt:lpstr>Checking the pressure law experimentally</vt:lpstr>
      <vt:lpstr>PowerPoint Presentation</vt:lpstr>
      <vt:lpstr>Pressure against °C temperature graph</vt:lpstr>
      <vt:lpstr>Complete:</vt:lpstr>
      <vt:lpstr>Complete:</vt:lpstr>
      <vt:lpstr>PowerPoint Presentation</vt:lpstr>
      <vt:lpstr>PowerPoint Presentation</vt:lpstr>
    </vt:vector>
  </TitlesOfParts>
  <Company>St Georges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 Georges College</dc:creator>
  <cp:lastModifiedBy>Teacher E-Solutions</cp:lastModifiedBy>
  <cp:revision>185</cp:revision>
  <dcterms:created xsi:type="dcterms:W3CDTF">2008-08-15T17:24:00Z</dcterms:created>
  <dcterms:modified xsi:type="dcterms:W3CDTF">2019-01-18T16:39:33Z</dcterms:modified>
</cp:coreProperties>
</file>