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sldIdLst>
    <p:sldId id="376" r:id="rId2"/>
    <p:sldId id="348" r:id="rId3"/>
    <p:sldId id="261" r:id="rId4"/>
    <p:sldId id="262" r:id="rId5"/>
    <p:sldId id="263" r:id="rId6"/>
    <p:sldId id="264" r:id="rId7"/>
    <p:sldId id="265" r:id="rId8"/>
    <p:sldId id="282" r:id="rId9"/>
    <p:sldId id="283" r:id="rId10"/>
    <p:sldId id="284" r:id="rId11"/>
    <p:sldId id="285" r:id="rId12"/>
    <p:sldId id="313" r:id="rId13"/>
    <p:sldId id="314" r:id="rId14"/>
    <p:sldId id="315" r:id="rId15"/>
    <p:sldId id="289" r:id="rId16"/>
    <p:sldId id="290" r:id="rId17"/>
    <p:sldId id="266" r:id="rId18"/>
    <p:sldId id="316" r:id="rId19"/>
    <p:sldId id="267" r:id="rId20"/>
    <p:sldId id="349" r:id="rId21"/>
    <p:sldId id="378" r:id="rId22"/>
    <p:sldId id="379" r:id="rId23"/>
    <p:sldId id="380" r:id="rId24"/>
    <p:sldId id="381" r:id="rId25"/>
    <p:sldId id="383" r:id="rId26"/>
    <p:sldId id="384" r:id="rId27"/>
    <p:sldId id="385" r:id="rId28"/>
    <p:sldId id="350" r:id="rId29"/>
    <p:sldId id="387" r:id="rId30"/>
    <p:sldId id="388" r:id="rId31"/>
    <p:sldId id="389" r:id="rId32"/>
    <p:sldId id="391" r:id="rId33"/>
    <p:sldId id="392" r:id="rId34"/>
    <p:sldId id="393" r:id="rId35"/>
    <p:sldId id="394" r:id="rId36"/>
    <p:sldId id="351" r:id="rId37"/>
    <p:sldId id="396" r:id="rId38"/>
    <p:sldId id="397" r:id="rId39"/>
    <p:sldId id="398" r:id="rId40"/>
    <p:sldId id="399" r:id="rId41"/>
    <p:sldId id="400"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52" r:id="rId58"/>
    <p:sldId id="355"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a:srgbClr val="003399"/>
    <a:srgbClr val="6600CC"/>
    <a:srgbClr val="63FFFF"/>
    <a:srgbClr val="73FFFF"/>
    <a:srgbClr val="81FFFF"/>
    <a:srgbClr val="01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846" autoAdjust="0"/>
  </p:normalViewPr>
  <p:slideViewPr>
    <p:cSldViewPr snapToGrid="0">
      <p:cViewPr>
        <p:scale>
          <a:sx n="44" d="100"/>
          <a:sy n="44" d="100"/>
        </p:scale>
        <p:origin x="-576"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3" d="100"/>
          <a:sy n="83" d="100"/>
        </p:scale>
        <p:origin x="-19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9" Type="http://schemas.openxmlformats.org/officeDocument/2006/relationships/slide" Target="slides/slide46.xml"/><Relationship Id="rId3" Type="http://schemas.openxmlformats.org/officeDocument/2006/relationships/slide" Target="slides/slide5.xml"/><Relationship Id="rId21" Type="http://schemas.openxmlformats.org/officeDocument/2006/relationships/slide" Target="slides/slide24.xml"/><Relationship Id="rId34" Type="http://schemas.openxmlformats.org/officeDocument/2006/relationships/slide" Target="slides/slide40.xml"/><Relationship Id="rId42" Type="http://schemas.openxmlformats.org/officeDocument/2006/relationships/slide" Target="slides/slide49.xml"/><Relationship Id="rId47" Type="http://schemas.openxmlformats.org/officeDocument/2006/relationships/slide" Target="slides/slide5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9.xml"/><Relationship Id="rId33" Type="http://schemas.openxmlformats.org/officeDocument/2006/relationships/slide" Target="slides/slide39.xml"/><Relationship Id="rId38" Type="http://schemas.openxmlformats.org/officeDocument/2006/relationships/slide" Target="slides/slide45.xml"/><Relationship Id="rId46" Type="http://schemas.openxmlformats.org/officeDocument/2006/relationships/slide" Target="slides/slide53.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34.xml"/><Relationship Id="rId41" Type="http://schemas.openxmlformats.org/officeDocument/2006/relationships/slide" Target="slides/slide48.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8.xml"/><Relationship Id="rId37" Type="http://schemas.openxmlformats.org/officeDocument/2006/relationships/slide" Target="slides/slide44.xml"/><Relationship Id="rId40" Type="http://schemas.openxmlformats.org/officeDocument/2006/relationships/slide" Target="slides/slide47.xml"/><Relationship Id="rId45" Type="http://schemas.openxmlformats.org/officeDocument/2006/relationships/slide" Target="slides/slide52.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3.xml"/><Relationship Id="rId36" Type="http://schemas.openxmlformats.org/officeDocument/2006/relationships/slide" Target="slides/slide43.xml"/><Relationship Id="rId49" Type="http://schemas.openxmlformats.org/officeDocument/2006/relationships/slide" Target="slides/slide56.xml"/><Relationship Id="rId10" Type="http://schemas.openxmlformats.org/officeDocument/2006/relationships/slide" Target="slides/slide12.xml"/><Relationship Id="rId19" Type="http://schemas.openxmlformats.org/officeDocument/2006/relationships/slide" Target="slides/slide22.xml"/><Relationship Id="rId31" Type="http://schemas.openxmlformats.org/officeDocument/2006/relationships/slide" Target="slides/slide37.xml"/><Relationship Id="rId44" Type="http://schemas.openxmlformats.org/officeDocument/2006/relationships/slide" Target="slides/slide5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1.xml"/><Relationship Id="rId43" Type="http://schemas.openxmlformats.org/officeDocument/2006/relationships/slide" Target="slides/slide50.xml"/><Relationship Id="rId48" Type="http://schemas.openxmlformats.org/officeDocument/2006/relationships/slide" Target="slides/slide55.xml"/><Relationship Id="rId8"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180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727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0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80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charset="0"/>
              </a:defRPr>
            </a:lvl1pPr>
          </a:lstStyle>
          <a:p>
            <a:pPr>
              <a:defRPr/>
            </a:pPr>
            <a:fld id="{5004FEC7-02C6-41F7-8520-55CED47906E2}" type="slidenum">
              <a:rPr lang="en-GB"/>
              <a:pPr>
                <a:defRPr/>
              </a:pPr>
              <a:t>‹#›</a:t>
            </a:fld>
            <a:endParaRPr lang="en-GB"/>
          </a:p>
        </p:txBody>
      </p:sp>
    </p:spTree>
    <p:extLst>
      <p:ext uri="{BB962C8B-B14F-4D97-AF65-F5344CB8AC3E}">
        <p14:creationId xmlns:p14="http://schemas.microsoft.com/office/powerpoint/2010/main" val="4032379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EA769F-9086-4F7E-B084-3BA738890F7E}" type="slidenum">
              <a:rPr lang="en-GB" sz="1200" smtClean="0">
                <a:latin typeface="Arial" pitchFamily="34" charset="0"/>
              </a:rPr>
              <a:pPr/>
              <a:t>1</a:t>
            </a:fld>
            <a:endParaRPr lang="en-GB" sz="1200" smtClean="0">
              <a:latin typeface="Arial" pitchFamily="34"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2CAAF5-CB44-4976-B7F0-D51253A4A6A2}" type="slidenum">
              <a:rPr lang="en-GB" sz="1200" smtClean="0">
                <a:latin typeface="Arial" pitchFamily="34" charset="0"/>
              </a:rPr>
              <a:pPr/>
              <a:t>10</a:t>
            </a:fld>
            <a:endParaRPr lang="en-GB" sz="1200" smtClean="0">
              <a:latin typeface="Arial" pitchFamily="34"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F33F85-4EA0-4DC8-BBCE-FA085C5CA31D}" type="slidenum">
              <a:rPr lang="en-GB" sz="1200" smtClean="0">
                <a:latin typeface="Arial" pitchFamily="34" charset="0"/>
              </a:rPr>
              <a:pPr/>
              <a:t>11</a:t>
            </a:fld>
            <a:endParaRPr lang="en-GB" sz="1200" smtClean="0">
              <a:latin typeface="Arial" pitchFamily="34"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1A74CF-F6DC-4A2A-B958-1E6DD01C70BA}" type="slidenum">
              <a:rPr lang="en-GB" sz="1200" smtClean="0">
                <a:latin typeface="Arial" pitchFamily="34" charset="0"/>
              </a:rPr>
              <a:pPr/>
              <a:t>12</a:t>
            </a:fld>
            <a:endParaRPr lang="en-GB" sz="1200" smtClean="0">
              <a:latin typeface="Arial" pitchFamily="34"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C14EBC-9F59-42E2-869B-84552EA6E0DA}" type="slidenum">
              <a:rPr lang="en-GB" sz="1200" smtClean="0">
                <a:latin typeface="Arial" pitchFamily="34" charset="0"/>
              </a:rPr>
              <a:pPr/>
              <a:t>13</a:t>
            </a:fld>
            <a:endParaRPr lang="en-GB" sz="1200" smtClean="0">
              <a:latin typeface="Arial" pitchFamily="34"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8E57D7-DC3D-4737-B70B-1B97AAA0005B}" type="slidenum">
              <a:rPr lang="en-GB" sz="1200" smtClean="0">
                <a:latin typeface="Arial" pitchFamily="34" charset="0"/>
              </a:rPr>
              <a:pPr/>
              <a:t>14</a:t>
            </a:fld>
            <a:endParaRPr lang="en-GB" sz="1200" smtClean="0">
              <a:latin typeface="Arial" pitchFamily="34"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0DDD6A-BF0A-4CC5-A0DD-FBFBE49E3833}" type="slidenum">
              <a:rPr lang="en-GB" sz="1200" smtClean="0">
                <a:latin typeface="Arial" pitchFamily="34" charset="0"/>
              </a:rPr>
              <a:pPr/>
              <a:t>15</a:t>
            </a:fld>
            <a:endParaRPr lang="en-GB" sz="1200" smtClean="0">
              <a:latin typeface="Arial" pitchFamily="34"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0F01C-5215-4222-BFAA-77EF71E07758}" type="slidenum">
              <a:rPr lang="en-GB" sz="1200" smtClean="0">
                <a:latin typeface="Arial" pitchFamily="34" charset="0"/>
              </a:rPr>
              <a:pPr/>
              <a:t>16</a:t>
            </a:fld>
            <a:endParaRPr lang="en-GB" sz="1200" smtClean="0">
              <a:latin typeface="Arial" pitchFamily="34"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BE2659-626F-45FC-8EAF-CCB4FA0C06FF}" type="slidenum">
              <a:rPr lang="en-GB" sz="1200" smtClean="0">
                <a:latin typeface="Arial" pitchFamily="34" charset="0"/>
              </a:rPr>
              <a:pPr/>
              <a:t>17</a:t>
            </a:fld>
            <a:endParaRPr lang="en-GB" sz="1200" smtClean="0">
              <a:latin typeface="Arial" pitchFamily="34"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CEF32E-9137-4D0D-9C3F-38B3EDF1416A}" type="slidenum">
              <a:rPr lang="en-GB" sz="1200" smtClean="0">
                <a:latin typeface="Arial" pitchFamily="34" charset="0"/>
              </a:rPr>
              <a:pPr/>
              <a:t>18</a:t>
            </a:fld>
            <a:endParaRPr lang="en-GB" sz="1200" smtClean="0">
              <a:latin typeface="Arial" pitchFamily="34"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C1B024-34A4-46F7-9396-14053AA10194}" type="slidenum">
              <a:rPr lang="en-GB" sz="1200" smtClean="0">
                <a:latin typeface="Arial" pitchFamily="34" charset="0"/>
              </a:rPr>
              <a:pPr/>
              <a:t>19</a:t>
            </a:fld>
            <a:endParaRPr lang="en-GB" sz="1200" smtClean="0">
              <a:latin typeface="Arial" pitchFamily="34"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FB69D7-7D67-4774-BC0B-1C6EB96E695D}" type="slidenum">
              <a:rPr lang="en-GB" sz="1200" smtClean="0">
                <a:latin typeface="Arial" pitchFamily="34" charset="0"/>
              </a:rPr>
              <a:pPr/>
              <a:t>2</a:t>
            </a:fld>
            <a:endParaRPr lang="en-GB" sz="1200" smtClean="0">
              <a:latin typeface="Arial" pitchFamily="34"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C36E3A-7CE8-4BB1-B399-C51936ABF4D2}" type="slidenum">
              <a:rPr lang="en-GB" sz="1200" smtClean="0">
                <a:latin typeface="Arial" pitchFamily="34" charset="0"/>
              </a:rPr>
              <a:pPr/>
              <a:t>20</a:t>
            </a:fld>
            <a:endParaRPr lang="en-GB" sz="1200" smtClean="0">
              <a:latin typeface="Arial" pitchFamily="34" charset="0"/>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FF576F-0334-40AD-82C0-9F36CE73BE13}" type="slidenum">
              <a:rPr lang="en-GB" sz="1200" smtClean="0">
                <a:latin typeface="Arial" pitchFamily="34" charset="0"/>
              </a:rPr>
              <a:pPr/>
              <a:t>21</a:t>
            </a:fld>
            <a:endParaRPr lang="en-GB" sz="1200" smtClean="0">
              <a:latin typeface="Arial" pitchFamily="34"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EA74C1C-A89A-4714-B6F7-8BC9C3857CBF}" type="slidenum">
              <a:rPr lang="en-GB" sz="1200" smtClean="0">
                <a:latin typeface="Arial" pitchFamily="34" charset="0"/>
              </a:rPr>
              <a:pPr/>
              <a:t>22</a:t>
            </a:fld>
            <a:endParaRPr lang="en-GB" sz="1200" smtClean="0">
              <a:latin typeface="Arial" pitchFamily="34"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29E0C0-326B-4823-8A9D-9206DCA1BD5A}" type="slidenum">
              <a:rPr lang="en-GB" sz="1200" smtClean="0">
                <a:latin typeface="Arial" pitchFamily="34" charset="0"/>
              </a:rPr>
              <a:pPr/>
              <a:t>23</a:t>
            </a:fld>
            <a:endParaRPr lang="en-GB" sz="1200" smtClean="0">
              <a:latin typeface="Arial" pitchFamily="34" charset="0"/>
            </a:endParaRPr>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1F2511-5BF6-4242-9ECF-BF6C8F51DA79}" type="slidenum">
              <a:rPr lang="en-GB" sz="1200" smtClean="0">
                <a:latin typeface="Arial" pitchFamily="34" charset="0"/>
              </a:rPr>
              <a:pPr/>
              <a:t>24</a:t>
            </a:fld>
            <a:endParaRPr lang="en-GB" sz="1200" smtClean="0">
              <a:latin typeface="Arial" pitchFamily="34" charset="0"/>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65ADCA-6DD4-436E-AF69-A7163B49B6B4}" type="slidenum">
              <a:rPr lang="en-GB" sz="1200" smtClean="0">
                <a:latin typeface="Arial" pitchFamily="34" charset="0"/>
              </a:rPr>
              <a:pPr/>
              <a:t>25</a:t>
            </a:fld>
            <a:endParaRPr lang="en-GB" sz="1200" smtClean="0">
              <a:latin typeface="Arial" pitchFamily="34" charset="0"/>
            </a:endParaRPr>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1732EB-260C-42E2-BF2A-24CB6FE31270}" type="slidenum">
              <a:rPr lang="en-GB" sz="1200" smtClean="0">
                <a:latin typeface="Arial" pitchFamily="34" charset="0"/>
              </a:rPr>
              <a:pPr/>
              <a:t>26</a:t>
            </a:fld>
            <a:endParaRPr lang="en-GB" sz="1200" smtClean="0">
              <a:latin typeface="Arial" pitchFamily="34"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B5AF32-3D70-4855-BD6F-1781478123B6}" type="slidenum">
              <a:rPr lang="en-GB" sz="1200" smtClean="0">
                <a:latin typeface="Arial" pitchFamily="34" charset="0"/>
              </a:rPr>
              <a:pPr/>
              <a:t>27</a:t>
            </a:fld>
            <a:endParaRPr lang="en-GB" sz="1200" smtClean="0">
              <a:latin typeface="Arial" pitchFamily="34" charset="0"/>
            </a:endParaRPr>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8112BC-CD27-4509-82F2-2F3E49F7E213}" type="slidenum">
              <a:rPr lang="en-GB" sz="1200" smtClean="0">
                <a:latin typeface="Arial" pitchFamily="34" charset="0"/>
              </a:rPr>
              <a:pPr/>
              <a:t>28</a:t>
            </a:fld>
            <a:endParaRPr lang="en-GB" sz="1200" smtClean="0">
              <a:latin typeface="Arial" pitchFamily="34" charset="0"/>
            </a:endParaRPr>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FECCDF-AB00-41B8-B061-994BC6D6F195}" type="slidenum">
              <a:rPr lang="en-GB" sz="1200" smtClean="0">
                <a:latin typeface="Arial" pitchFamily="34" charset="0"/>
              </a:rPr>
              <a:pPr/>
              <a:t>29</a:t>
            </a:fld>
            <a:endParaRPr lang="en-GB" sz="1200" smtClean="0">
              <a:latin typeface="Arial" pitchFamily="34" charset="0"/>
            </a:endParaRPr>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408B5CA-7CA2-4C08-B1E7-4AFA0883D829}" type="slidenum">
              <a:rPr lang="en-GB" sz="1200" smtClean="0">
                <a:latin typeface="Arial" pitchFamily="34" charset="0"/>
              </a:rPr>
              <a:pPr/>
              <a:t>3</a:t>
            </a:fld>
            <a:endParaRPr lang="en-GB" sz="1200" smtClean="0">
              <a:latin typeface="Arial" pitchFamily="34" charset="0"/>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8167C0-F3CC-4615-8700-ABD7AD2626E9}" type="slidenum">
              <a:rPr lang="en-GB" sz="1200" smtClean="0">
                <a:latin typeface="Arial" pitchFamily="34" charset="0"/>
              </a:rPr>
              <a:pPr/>
              <a:t>30</a:t>
            </a:fld>
            <a:endParaRPr lang="en-GB" sz="1200" smtClean="0">
              <a:latin typeface="Arial" pitchFamily="34"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73E177-2E18-4146-8960-CE098DD04F9C}" type="slidenum">
              <a:rPr lang="en-GB" sz="1200" smtClean="0">
                <a:latin typeface="Arial" pitchFamily="34" charset="0"/>
              </a:rPr>
              <a:pPr/>
              <a:t>31</a:t>
            </a:fld>
            <a:endParaRPr lang="en-GB" sz="1200" smtClean="0">
              <a:latin typeface="Arial" pitchFamily="34" charset="0"/>
            </a:endParaRPr>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5ADFDD-82F5-4891-9749-2A2F098CC06F}" type="slidenum">
              <a:rPr lang="en-GB" sz="1200" smtClean="0">
                <a:latin typeface="Arial" pitchFamily="34" charset="0"/>
              </a:rPr>
              <a:pPr/>
              <a:t>32</a:t>
            </a:fld>
            <a:endParaRPr lang="en-GB" sz="1200" smtClean="0">
              <a:latin typeface="Arial" pitchFamily="34" charset="0"/>
            </a:endParaRPr>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9AB057-A4A5-4862-9A8F-08D391DA46C7}" type="slidenum">
              <a:rPr lang="en-GB" sz="1200" smtClean="0">
                <a:latin typeface="Arial" pitchFamily="34" charset="0"/>
              </a:rPr>
              <a:pPr/>
              <a:t>33</a:t>
            </a:fld>
            <a:endParaRPr lang="en-GB" sz="1200" smtClean="0">
              <a:latin typeface="Arial" pitchFamily="34" charset="0"/>
            </a:endParaRPr>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03C2DC-943D-4550-9F8B-E5119CB95EAA}" type="slidenum">
              <a:rPr lang="en-GB" sz="1200" smtClean="0">
                <a:latin typeface="Arial" pitchFamily="34" charset="0"/>
              </a:rPr>
              <a:pPr/>
              <a:t>34</a:t>
            </a:fld>
            <a:endParaRPr lang="en-GB" sz="1200" smtClean="0">
              <a:latin typeface="Arial" pitchFamily="34" charset="0"/>
            </a:endParaRPr>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D411D-CA6A-43CB-90FF-3FE1FEAED011}" type="slidenum">
              <a:rPr lang="en-GB" sz="1200" smtClean="0">
                <a:latin typeface="Arial" pitchFamily="34" charset="0"/>
              </a:rPr>
              <a:pPr/>
              <a:t>35</a:t>
            </a:fld>
            <a:endParaRPr lang="en-GB" sz="1200" smtClean="0">
              <a:latin typeface="Arial" pitchFamily="34" charset="0"/>
            </a:endParaRPr>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08B2F1-493D-4103-9BF1-F2A92F0A4193}" type="slidenum">
              <a:rPr lang="en-GB" sz="1200" smtClean="0">
                <a:latin typeface="Arial" pitchFamily="34" charset="0"/>
              </a:rPr>
              <a:pPr/>
              <a:t>36</a:t>
            </a:fld>
            <a:endParaRPr lang="en-GB" sz="1200" smtClean="0">
              <a:latin typeface="Arial" pitchFamily="34" charset="0"/>
            </a:endParaRPr>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1F274-578B-4E97-B828-B2AAAC93F98C}" type="slidenum">
              <a:rPr lang="en-GB" sz="1200" smtClean="0">
                <a:latin typeface="Arial" pitchFamily="34" charset="0"/>
              </a:rPr>
              <a:pPr/>
              <a:t>37</a:t>
            </a:fld>
            <a:endParaRPr lang="en-GB" sz="1200" smtClean="0">
              <a:latin typeface="Arial" pitchFamily="34" charset="0"/>
            </a:endParaRPr>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36F9C4-FF99-4251-BA33-040CB425CBDA}" type="slidenum">
              <a:rPr lang="en-GB" sz="1200" smtClean="0">
                <a:latin typeface="Arial" pitchFamily="34" charset="0"/>
              </a:rPr>
              <a:pPr/>
              <a:t>38</a:t>
            </a:fld>
            <a:endParaRPr lang="en-GB" sz="1200" smtClean="0">
              <a:latin typeface="Arial" pitchFamily="34" charset="0"/>
            </a:endParaRPr>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DC1124-0D8F-41AA-A3B6-FC3236864769}" type="slidenum">
              <a:rPr lang="en-GB" sz="1200" smtClean="0">
                <a:latin typeface="Arial" pitchFamily="34" charset="0"/>
              </a:rPr>
              <a:pPr/>
              <a:t>39</a:t>
            </a:fld>
            <a:endParaRPr lang="en-GB" sz="1200" smtClean="0">
              <a:latin typeface="Arial" pitchFamily="34" charset="0"/>
            </a:endParaRPr>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BE1EC8F-38F6-4582-B7E8-99CC4FD24730}" type="slidenum">
              <a:rPr lang="en-GB" sz="1200" smtClean="0">
                <a:latin typeface="Arial" pitchFamily="34" charset="0"/>
              </a:rPr>
              <a:pPr/>
              <a:t>4</a:t>
            </a:fld>
            <a:endParaRPr lang="en-GB" sz="1200" smtClean="0">
              <a:latin typeface="Arial" pitchFamily="34"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226D94-81E8-4C15-9B3B-DD2518C93B8F}" type="slidenum">
              <a:rPr lang="en-GB" sz="1200" smtClean="0">
                <a:latin typeface="Arial" pitchFamily="34" charset="0"/>
              </a:rPr>
              <a:pPr/>
              <a:t>40</a:t>
            </a:fld>
            <a:endParaRPr lang="en-GB" sz="1200" smtClean="0">
              <a:latin typeface="Arial" pitchFamily="34" charset="0"/>
            </a:endParaRPr>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47AFFD-6CF4-4CBE-8B5C-74A1B427276F}" type="slidenum">
              <a:rPr lang="en-GB" sz="1200" smtClean="0">
                <a:latin typeface="Arial" pitchFamily="34" charset="0"/>
              </a:rPr>
              <a:pPr/>
              <a:t>41</a:t>
            </a:fld>
            <a:endParaRPr lang="en-GB" sz="1200" smtClean="0">
              <a:latin typeface="Arial" pitchFamily="34" charset="0"/>
            </a:endParaRPr>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4DE7D7-248E-4665-B862-C29AB7189581}" type="slidenum">
              <a:rPr lang="en-GB" sz="1200" smtClean="0">
                <a:latin typeface="Arial" pitchFamily="34" charset="0"/>
              </a:rPr>
              <a:pPr/>
              <a:t>42</a:t>
            </a:fld>
            <a:endParaRPr lang="en-GB" sz="1200" smtClean="0">
              <a:latin typeface="Arial" pitchFamily="34" charset="0"/>
            </a:endParaRPr>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F6CEBC-9683-43CB-919B-07F624E87773}" type="slidenum">
              <a:rPr lang="en-GB" sz="1200" smtClean="0">
                <a:latin typeface="Arial" pitchFamily="34" charset="0"/>
              </a:rPr>
              <a:pPr/>
              <a:t>43</a:t>
            </a:fld>
            <a:endParaRPr lang="en-GB" sz="1200" smtClean="0">
              <a:latin typeface="Arial" pitchFamily="34" charset="0"/>
            </a:endParaRPr>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E23C87-457B-4AED-8A81-FBB9562B9567}" type="slidenum">
              <a:rPr lang="en-GB" sz="1200" smtClean="0">
                <a:latin typeface="Arial" pitchFamily="34" charset="0"/>
              </a:rPr>
              <a:pPr/>
              <a:t>44</a:t>
            </a:fld>
            <a:endParaRPr lang="en-GB" sz="1200" smtClean="0">
              <a:latin typeface="Arial" pitchFamily="34" charset="0"/>
            </a:endParaRPr>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BC2BFF-5163-462C-B62F-FE23C62D874C}" type="slidenum">
              <a:rPr lang="en-GB" sz="1200" smtClean="0">
                <a:latin typeface="Arial" pitchFamily="34" charset="0"/>
              </a:rPr>
              <a:pPr/>
              <a:t>45</a:t>
            </a:fld>
            <a:endParaRPr lang="en-GB" sz="1200" smtClean="0">
              <a:latin typeface="Arial" pitchFamily="34" charset="0"/>
            </a:endParaRPr>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D4D5E2-2143-4F21-8CB4-B564605F6F3C}" type="slidenum">
              <a:rPr lang="en-GB" sz="1200" smtClean="0">
                <a:latin typeface="Arial" pitchFamily="34" charset="0"/>
              </a:rPr>
              <a:pPr/>
              <a:t>46</a:t>
            </a:fld>
            <a:endParaRPr lang="en-GB" sz="1200" smtClean="0">
              <a:latin typeface="Arial" pitchFamily="34" charset="0"/>
            </a:endParaRPr>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56FC0F-4E4A-4D5E-B31D-73F95D53267A}" type="slidenum">
              <a:rPr lang="en-GB" sz="1200" smtClean="0">
                <a:latin typeface="Arial" pitchFamily="34" charset="0"/>
              </a:rPr>
              <a:pPr/>
              <a:t>47</a:t>
            </a:fld>
            <a:endParaRPr lang="en-GB" sz="1200" smtClean="0">
              <a:latin typeface="Arial" pitchFamily="34" charset="0"/>
            </a:endParaRPr>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FDFFA1E-F375-42D1-B8D8-2C0DF7D88697}" type="slidenum">
              <a:rPr lang="en-GB" sz="1200" smtClean="0">
                <a:latin typeface="Arial" pitchFamily="34" charset="0"/>
              </a:rPr>
              <a:pPr/>
              <a:t>48</a:t>
            </a:fld>
            <a:endParaRPr lang="en-GB" sz="1200" smtClean="0">
              <a:latin typeface="Arial" pitchFamily="34" charset="0"/>
            </a:endParaRPr>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3E3B1B-9EA7-4228-8A68-AC5059C2F89B}" type="slidenum">
              <a:rPr lang="en-GB" sz="1200" smtClean="0">
                <a:latin typeface="Arial" pitchFamily="34" charset="0"/>
              </a:rPr>
              <a:pPr/>
              <a:t>49</a:t>
            </a:fld>
            <a:endParaRPr lang="en-GB" sz="1200" smtClean="0">
              <a:latin typeface="Arial" pitchFamily="34" charset="0"/>
            </a:endParaRPr>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E5DB9E-7FE3-4E4E-BBE7-0CD7F859F92B}" type="slidenum">
              <a:rPr lang="en-GB" sz="1200" smtClean="0">
                <a:latin typeface="Arial" pitchFamily="34" charset="0"/>
              </a:rPr>
              <a:pPr/>
              <a:t>5</a:t>
            </a:fld>
            <a:endParaRPr lang="en-GB" sz="1200" smtClean="0">
              <a:latin typeface="Arial" pitchFamily="34"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235AF1-D681-418B-BC48-C54DECFA9996}" type="slidenum">
              <a:rPr lang="en-GB" sz="1200" smtClean="0">
                <a:latin typeface="Arial" pitchFamily="34" charset="0"/>
              </a:rPr>
              <a:pPr/>
              <a:t>50</a:t>
            </a:fld>
            <a:endParaRPr lang="en-GB" sz="1200" smtClean="0">
              <a:latin typeface="Arial" pitchFamily="34" charset="0"/>
            </a:endParaRPr>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F00205A-77EB-4C5A-B1AF-1F69D434F3CD}" type="slidenum">
              <a:rPr lang="en-GB" sz="1200" smtClean="0">
                <a:latin typeface="Arial" pitchFamily="34" charset="0"/>
              </a:rPr>
              <a:pPr/>
              <a:t>51</a:t>
            </a:fld>
            <a:endParaRPr lang="en-GB" sz="1200" smtClean="0">
              <a:latin typeface="Arial" pitchFamily="34" charset="0"/>
            </a:endParaRPr>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AE9D81-C27D-4635-AD80-4D4D10A29DCC}" type="slidenum">
              <a:rPr lang="en-GB" sz="1200" smtClean="0">
                <a:latin typeface="Arial" pitchFamily="34" charset="0"/>
              </a:rPr>
              <a:pPr/>
              <a:t>52</a:t>
            </a:fld>
            <a:endParaRPr lang="en-GB" sz="1200" smtClean="0">
              <a:latin typeface="Arial" pitchFamily="34" charset="0"/>
            </a:endParaRPr>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CC47A9-EDF1-4B78-9372-03487B5A80D5}" type="slidenum">
              <a:rPr lang="en-GB" sz="1200" smtClean="0">
                <a:latin typeface="Arial" pitchFamily="34" charset="0"/>
              </a:rPr>
              <a:pPr/>
              <a:t>53</a:t>
            </a:fld>
            <a:endParaRPr lang="en-GB" sz="1200" smtClean="0">
              <a:latin typeface="Arial" pitchFamily="34" charset="0"/>
            </a:endParaRPr>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5C94ACA-B834-48C4-967C-E6CB71C21E91}" type="slidenum">
              <a:rPr lang="en-GB" sz="1200" smtClean="0">
                <a:latin typeface="Arial" pitchFamily="34" charset="0"/>
              </a:rPr>
              <a:pPr/>
              <a:t>54</a:t>
            </a:fld>
            <a:endParaRPr lang="en-GB" sz="1200" smtClean="0">
              <a:latin typeface="Arial" pitchFamily="34" charset="0"/>
            </a:endParaRPr>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036BBFC-9199-498B-B4F1-F9F55011D971}" type="slidenum">
              <a:rPr lang="en-GB" sz="1200" smtClean="0">
                <a:latin typeface="Arial" pitchFamily="34" charset="0"/>
              </a:rPr>
              <a:pPr/>
              <a:t>55</a:t>
            </a:fld>
            <a:endParaRPr lang="en-GB" sz="1200" smtClean="0">
              <a:latin typeface="Arial" pitchFamily="34" charset="0"/>
            </a:endParaRPr>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8A9DBD-335D-4EA4-BD91-C1F466B9576D}" type="slidenum">
              <a:rPr lang="en-GB" sz="1200" smtClean="0">
                <a:latin typeface="Arial" pitchFamily="34" charset="0"/>
              </a:rPr>
              <a:pPr/>
              <a:t>56</a:t>
            </a:fld>
            <a:endParaRPr lang="en-GB" sz="1200" smtClean="0">
              <a:latin typeface="Arial" pitchFamily="34" charset="0"/>
            </a:endParaRPr>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C188EA-7C10-4296-A13C-5219FAAB245D}" type="slidenum">
              <a:rPr lang="en-GB" sz="1200" smtClean="0">
                <a:latin typeface="Arial" pitchFamily="34" charset="0"/>
              </a:rPr>
              <a:pPr/>
              <a:t>57</a:t>
            </a:fld>
            <a:endParaRPr lang="en-GB" sz="1200" smtClean="0">
              <a:latin typeface="Arial" pitchFamily="34" charset="0"/>
            </a:endParaRPr>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994CB1-AA71-43AF-9DE1-E11D9B741E6B}" type="slidenum">
              <a:rPr lang="en-GB" sz="1200" smtClean="0">
                <a:latin typeface="Arial" pitchFamily="34" charset="0"/>
              </a:rPr>
              <a:pPr/>
              <a:t>58</a:t>
            </a:fld>
            <a:endParaRPr lang="en-GB" sz="1200" smtClean="0">
              <a:latin typeface="Arial" pitchFamily="34" charset="0"/>
            </a:endParaRPr>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BEA988-86B9-432A-9405-326BE9874788}" type="slidenum">
              <a:rPr lang="en-GB" sz="1200" smtClean="0">
                <a:latin typeface="Arial" pitchFamily="34" charset="0"/>
              </a:rPr>
              <a:pPr/>
              <a:t>6</a:t>
            </a:fld>
            <a:endParaRPr lang="en-GB" sz="1200" smtClean="0">
              <a:latin typeface="Arial" pitchFamily="34"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B82A9-0836-41AF-AC01-183CA780C146}" type="slidenum">
              <a:rPr lang="en-GB" sz="1200" smtClean="0">
                <a:latin typeface="Arial" pitchFamily="34" charset="0"/>
              </a:rPr>
              <a:pPr/>
              <a:t>7</a:t>
            </a:fld>
            <a:endParaRPr lang="en-GB" sz="1200" smtClean="0">
              <a:latin typeface="Arial" pitchFamily="34"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E2A32E-5B54-41C0-8895-217E67491F20}" type="slidenum">
              <a:rPr lang="en-GB" sz="1200" smtClean="0">
                <a:latin typeface="Arial" pitchFamily="34" charset="0"/>
              </a:rPr>
              <a:pPr/>
              <a:t>8</a:t>
            </a:fld>
            <a:endParaRPr lang="en-GB" sz="1200" smtClean="0">
              <a:latin typeface="Arial" pitchFamily="34"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B3C758-7D1E-4B6F-863A-5F218120D9FB}" type="slidenum">
              <a:rPr lang="en-GB" sz="1200" smtClean="0">
                <a:latin typeface="Arial" pitchFamily="34" charset="0"/>
              </a:rPr>
              <a:pPr/>
              <a:t>9</a:t>
            </a:fld>
            <a:endParaRPr lang="en-GB" sz="1200" smtClean="0">
              <a:latin typeface="Arial" pitchFamily="34"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underlin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7032625" y="6656388"/>
            <a:ext cx="2133600" cy="244475"/>
          </a:xfrm>
          <a:prstGeom prst="rect">
            <a:avLst/>
          </a:prstGeom>
          <a:noFill/>
          <a:ln w="9525">
            <a:noFill/>
            <a:miter lim="800000"/>
            <a:headEnd/>
            <a:tailEnd/>
          </a:ln>
          <a:effectLst/>
        </p:spPr>
        <p:txBody>
          <a:bodyPr>
            <a:spAutoFit/>
          </a:bodyPr>
          <a:lstStyle/>
          <a:p>
            <a:pPr algn="r" eaLnBrk="1" hangingPunct="1">
              <a:defRPr/>
            </a:pPr>
            <a:r>
              <a:rPr lang="en-GB" sz="1000" b="1">
                <a:solidFill>
                  <a:srgbClr val="9900CC"/>
                </a:solidFill>
                <a:latin typeface="Arial" charset="0"/>
              </a:rPr>
              <a:t>© Boardworks Ltd 2005</a:t>
            </a:r>
            <a:endParaRPr lang="en-US" sz="1000" b="1">
              <a:latin typeface="Arial" charset="0"/>
            </a:endParaRPr>
          </a:p>
        </p:txBody>
      </p:sp>
      <p:pic>
        <p:nvPicPr>
          <p:cNvPr id="4" name="Picture 4" descr="boardworks_logo"/>
          <p:cNvPicPr>
            <a:picLocks noChangeAspect="1" noChangeArrowheads="1"/>
          </p:cNvPicPr>
          <p:nvPr userDrawn="1"/>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ight_button">
            <a:hlinkClick r:id="" action="ppaction://hlinkshowjump?jump=next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userDrawn="1"/>
        </p:nvSpPr>
        <p:spPr bwMode="auto">
          <a:xfrm>
            <a:off x="0" y="6624638"/>
            <a:ext cx="1116013" cy="274637"/>
          </a:xfrm>
          <a:prstGeom prst="rect">
            <a:avLst/>
          </a:prstGeom>
          <a:noFill/>
          <a:ln w="9525">
            <a:noFill/>
            <a:miter lim="800000"/>
            <a:headEnd/>
            <a:tailEnd/>
          </a:ln>
          <a:effectLst/>
        </p:spPr>
        <p:txBody>
          <a:bodyPr>
            <a:spAutoFit/>
          </a:bodyPr>
          <a:lstStyle/>
          <a:p>
            <a:pPr eaLnBrk="1" hangingPunct="1">
              <a:spcBef>
                <a:spcPct val="50000"/>
              </a:spcBef>
              <a:defRPr/>
            </a:pPr>
            <a:fld id="{B78B89C2-7DD1-4EA3-A531-F4F69B96DAEA}" type="slidenum">
              <a:rPr lang="en-GB" sz="1200" b="1">
                <a:solidFill>
                  <a:schemeClr val="bg1"/>
                </a:solidFill>
                <a:latin typeface="Arial" charset="0"/>
              </a:rPr>
              <a:pPr eaLnBrk="1" hangingPunct="1">
                <a:spcBef>
                  <a:spcPct val="50000"/>
                </a:spcBef>
                <a:defRPr/>
              </a:pPr>
              <a:t>‹#›</a:t>
            </a:fld>
            <a:r>
              <a:rPr lang="en-GB" sz="1200" b="1">
                <a:solidFill>
                  <a:schemeClr val="bg1"/>
                </a:solidFill>
                <a:latin typeface="Arial" charset="0"/>
              </a:rPr>
              <a:t> of 60</a:t>
            </a:r>
          </a:p>
        </p:txBody>
      </p:sp>
    </p:spTree>
    <p:extLst>
      <p:ext uri="{BB962C8B-B14F-4D97-AF65-F5344CB8AC3E}">
        <p14:creationId xmlns:p14="http://schemas.microsoft.com/office/powerpoint/2010/main" val="33256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894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4288"/>
            <a:ext cx="2171700"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4288"/>
            <a:ext cx="6362700" cy="61118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316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988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425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155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341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509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69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058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423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14288"/>
            <a:ext cx="7812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GB" smtClean="0"/>
              <a:t>      Click to edit Master title style</a:t>
            </a:r>
          </a:p>
        </p:txBody>
      </p:sp>
      <p:pic>
        <p:nvPicPr>
          <p:cNvPr id="6147" name="Picture 3" descr="under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667500"/>
            <a:ext cx="914400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Text Box 4"/>
          <p:cNvSpPr txBox="1">
            <a:spLocks noChangeArrowheads="1"/>
          </p:cNvSpPr>
          <p:nvPr userDrawn="1"/>
        </p:nvSpPr>
        <p:spPr bwMode="auto">
          <a:xfrm>
            <a:off x="7032625" y="6656388"/>
            <a:ext cx="2133600" cy="244475"/>
          </a:xfrm>
          <a:prstGeom prst="rect">
            <a:avLst/>
          </a:prstGeom>
          <a:noFill/>
          <a:ln w="9525">
            <a:noFill/>
            <a:miter lim="800000"/>
            <a:headEnd/>
            <a:tailEnd/>
          </a:ln>
          <a:effectLst/>
        </p:spPr>
        <p:txBody>
          <a:bodyPr>
            <a:spAutoFit/>
          </a:bodyPr>
          <a:lstStyle/>
          <a:p>
            <a:pPr algn="r" eaLnBrk="1" hangingPunct="1">
              <a:defRPr/>
            </a:pPr>
            <a:r>
              <a:rPr lang="en-GB" sz="1000" b="1">
                <a:solidFill>
                  <a:srgbClr val="9900CC"/>
                </a:solidFill>
                <a:latin typeface="Arial" charset="0"/>
              </a:rPr>
              <a:t>© Boardworks Ltd 2005</a:t>
            </a:r>
            <a:endParaRPr lang="en-US" sz="1000" b="1">
              <a:latin typeface="Arial" charset="0"/>
            </a:endParaRPr>
          </a:p>
        </p:txBody>
      </p:sp>
      <p:pic>
        <p:nvPicPr>
          <p:cNvPr id="6149" name="Picture 5" descr="swish"/>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476250"/>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boardworks_logo"/>
          <p:cNvPicPr>
            <a:picLocks noChangeAspect="1" noChangeArrowheads="1"/>
          </p:cNvPicPr>
          <p:nvPr userDrawn="1"/>
        </p:nvPicPr>
        <p:blipFill>
          <a:blip r:embed="rId16">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descr="right_button">
            <a:hlinkClick r:id="" action="ppaction://hlinkshowjump?jump=nextslide"/>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left_button">
            <a:hlinkClick r:id="" action="ppaction://hlinkshowjump?jump=previousslide"/>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7" name="Text Box 9"/>
          <p:cNvSpPr txBox="1">
            <a:spLocks noChangeArrowheads="1"/>
          </p:cNvSpPr>
          <p:nvPr userDrawn="1"/>
        </p:nvSpPr>
        <p:spPr bwMode="auto">
          <a:xfrm>
            <a:off x="0" y="6624638"/>
            <a:ext cx="1116013" cy="274637"/>
          </a:xfrm>
          <a:prstGeom prst="rect">
            <a:avLst/>
          </a:prstGeom>
          <a:noFill/>
          <a:ln w="9525">
            <a:noFill/>
            <a:miter lim="800000"/>
            <a:headEnd/>
            <a:tailEnd/>
          </a:ln>
          <a:effectLst/>
        </p:spPr>
        <p:txBody>
          <a:bodyPr>
            <a:spAutoFit/>
          </a:bodyPr>
          <a:lstStyle/>
          <a:p>
            <a:pPr eaLnBrk="1" hangingPunct="1">
              <a:spcBef>
                <a:spcPct val="50000"/>
              </a:spcBef>
              <a:defRPr/>
            </a:pPr>
            <a:fld id="{B898F29F-5D34-47E0-9033-37EC5A1953D0}" type="slidenum">
              <a:rPr lang="en-GB" sz="1200" b="1">
                <a:solidFill>
                  <a:schemeClr val="bg1"/>
                </a:solidFill>
                <a:latin typeface="Arial" charset="0"/>
              </a:rPr>
              <a:pPr eaLnBrk="1" hangingPunct="1">
                <a:spcBef>
                  <a:spcPct val="50000"/>
                </a:spcBef>
                <a:defRPr/>
              </a:pPr>
              <a:t>‹#›</a:t>
            </a:fld>
            <a:r>
              <a:rPr lang="en-GB" sz="1200" b="1">
                <a:solidFill>
                  <a:schemeClr val="bg1"/>
                </a:solidFill>
                <a:latin typeface="Arial" charset="0"/>
              </a:rPr>
              <a:t> of 60</a:t>
            </a:r>
          </a:p>
        </p:txBody>
      </p:sp>
      <p:grpSp>
        <p:nvGrpSpPr>
          <p:cNvPr id="6154" name="Group 12"/>
          <p:cNvGrpSpPr>
            <a:grpSpLocks/>
          </p:cNvGrpSpPr>
          <p:nvPr userDrawn="1"/>
        </p:nvGrpSpPr>
        <p:grpSpPr bwMode="auto">
          <a:xfrm>
            <a:off x="247650" y="82550"/>
            <a:ext cx="360363" cy="360363"/>
            <a:chOff x="68" y="487"/>
            <a:chExt cx="3514" cy="3514"/>
          </a:xfrm>
        </p:grpSpPr>
        <p:sp>
          <p:nvSpPr>
            <p:cNvPr id="222221" name="Oval 13"/>
            <p:cNvSpPr>
              <a:spLocks noChangeAspect="1" noChangeArrowheads="1"/>
            </p:cNvSpPr>
            <p:nvPr/>
          </p:nvSpPr>
          <p:spPr bwMode="auto">
            <a:xfrm>
              <a:off x="68" y="487"/>
              <a:ext cx="3514" cy="3514"/>
            </a:xfrm>
            <a:prstGeom prst="ellipse">
              <a:avLst/>
            </a:prstGeom>
            <a:solidFill>
              <a:srgbClr val="010066"/>
            </a:solidFill>
            <a:ln w="9525">
              <a:noFill/>
              <a:round/>
              <a:headEnd/>
              <a:tailEnd/>
            </a:ln>
            <a:effectLst/>
          </p:spPr>
          <p:txBody>
            <a:bodyPr wrap="none" anchor="ctr"/>
            <a:lstStyle/>
            <a:p>
              <a:pPr>
                <a:defRPr/>
              </a:pPr>
              <a:endParaRPr lang="en-US"/>
            </a:p>
          </p:txBody>
        </p:sp>
        <p:sp>
          <p:nvSpPr>
            <p:cNvPr id="222222" name="Oval 14"/>
            <p:cNvSpPr>
              <a:spLocks noChangeAspect="1" noChangeArrowheads="1"/>
            </p:cNvSpPr>
            <p:nvPr/>
          </p:nvSpPr>
          <p:spPr bwMode="auto">
            <a:xfrm>
              <a:off x="238" y="657"/>
              <a:ext cx="3173" cy="3173"/>
            </a:xfrm>
            <a:prstGeom prst="ellipse">
              <a:avLst/>
            </a:prstGeom>
            <a:solidFill>
              <a:srgbClr val="FF6600"/>
            </a:solidFill>
            <a:ln w="9525">
              <a:noFill/>
              <a:round/>
              <a:headEnd/>
              <a:tailEnd/>
            </a:ln>
            <a:effectLst/>
          </p:spPr>
          <p:txBody>
            <a:bodyPr wrap="none" anchor="ctr"/>
            <a:lstStyle/>
            <a:p>
              <a:pPr>
                <a:defRPr/>
              </a:pPr>
              <a:endParaRPr lang="en-US"/>
            </a:p>
          </p:txBody>
        </p:sp>
        <p:pic>
          <p:nvPicPr>
            <p:cNvPr id="6157" name="Picture 15" descr="C3 6a_cartoon_image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 y="827"/>
              <a:ext cx="2834" cy="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2800" b="1">
          <a:solidFill>
            <a:srgbClr val="FF6600"/>
          </a:solidFill>
          <a:latin typeface="+mj-lt"/>
          <a:ea typeface="+mj-ea"/>
          <a:cs typeface="+mj-cs"/>
        </a:defRPr>
      </a:lvl1pPr>
      <a:lvl2pPr algn="l" rtl="0" eaLnBrk="0" fontAlgn="base" hangingPunct="0">
        <a:spcBef>
          <a:spcPct val="0"/>
        </a:spcBef>
        <a:spcAft>
          <a:spcPct val="0"/>
        </a:spcAft>
        <a:defRPr sz="2800" b="1">
          <a:solidFill>
            <a:srgbClr val="FF6600"/>
          </a:solidFill>
          <a:latin typeface="Arial" charset="0"/>
        </a:defRPr>
      </a:lvl2pPr>
      <a:lvl3pPr algn="l" rtl="0" eaLnBrk="0" fontAlgn="base" hangingPunct="0">
        <a:spcBef>
          <a:spcPct val="0"/>
        </a:spcBef>
        <a:spcAft>
          <a:spcPct val="0"/>
        </a:spcAft>
        <a:defRPr sz="2800" b="1">
          <a:solidFill>
            <a:srgbClr val="FF6600"/>
          </a:solidFill>
          <a:latin typeface="Arial" charset="0"/>
        </a:defRPr>
      </a:lvl3pPr>
      <a:lvl4pPr algn="l" rtl="0" eaLnBrk="0" fontAlgn="base" hangingPunct="0">
        <a:spcBef>
          <a:spcPct val="0"/>
        </a:spcBef>
        <a:spcAft>
          <a:spcPct val="0"/>
        </a:spcAft>
        <a:defRPr sz="2800" b="1">
          <a:solidFill>
            <a:srgbClr val="FF6600"/>
          </a:solidFill>
          <a:latin typeface="Arial" charset="0"/>
        </a:defRPr>
      </a:lvl4pPr>
      <a:lvl5pPr algn="l" rtl="0" eaLnBrk="0" fontAlgn="base" hangingPunct="0">
        <a:spcBef>
          <a:spcPct val="0"/>
        </a:spcBef>
        <a:spcAft>
          <a:spcPct val="0"/>
        </a:spcAft>
        <a:defRPr sz="2800" b="1">
          <a:solidFill>
            <a:srgbClr val="FF6600"/>
          </a:solidFill>
          <a:latin typeface="Arial" charset="0"/>
        </a:defRPr>
      </a:lvl5pPr>
      <a:lvl6pPr marL="457200" algn="l" rtl="0" fontAlgn="base">
        <a:spcBef>
          <a:spcPct val="0"/>
        </a:spcBef>
        <a:spcAft>
          <a:spcPct val="0"/>
        </a:spcAft>
        <a:defRPr sz="2800" b="1">
          <a:solidFill>
            <a:srgbClr val="FF6600"/>
          </a:solidFill>
          <a:latin typeface="Arial" charset="0"/>
        </a:defRPr>
      </a:lvl6pPr>
      <a:lvl7pPr marL="914400" algn="l" rtl="0" fontAlgn="base">
        <a:spcBef>
          <a:spcPct val="0"/>
        </a:spcBef>
        <a:spcAft>
          <a:spcPct val="0"/>
        </a:spcAft>
        <a:defRPr sz="2800" b="1">
          <a:solidFill>
            <a:srgbClr val="FF6600"/>
          </a:solidFill>
          <a:latin typeface="Arial" charset="0"/>
        </a:defRPr>
      </a:lvl7pPr>
      <a:lvl8pPr marL="1371600" algn="l" rtl="0" fontAlgn="base">
        <a:spcBef>
          <a:spcPct val="0"/>
        </a:spcBef>
        <a:spcAft>
          <a:spcPct val="0"/>
        </a:spcAft>
        <a:defRPr sz="2800" b="1">
          <a:solidFill>
            <a:srgbClr val="FF6600"/>
          </a:solidFill>
          <a:latin typeface="Arial" charset="0"/>
        </a:defRPr>
      </a:lvl8pPr>
      <a:lvl9pPr marL="1828800" algn="l" rtl="0" fontAlgn="base">
        <a:spcBef>
          <a:spcPct val="0"/>
        </a:spcBef>
        <a:spcAft>
          <a:spcPct val="0"/>
        </a:spcAft>
        <a:defRPr sz="2800" b="1">
          <a:solidFill>
            <a:srgbClr val="FF66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4.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61" name="AutoShape 5"/>
          <p:cNvSpPr>
            <a:spLocks noGrp="1" noChangeArrowheads="1"/>
          </p:cNvSpPr>
          <p:nvPr>
            <p:ph type="subTitle" idx="4294967295"/>
          </p:nvPr>
        </p:nvSpPr>
        <p:spPr bwMode="auto">
          <a:xfrm>
            <a:off x="2020888" y="384175"/>
            <a:ext cx="4748212" cy="1008063"/>
          </a:xfrm>
          <a:prstGeom prst="roundRect">
            <a:avLst>
              <a:gd name="adj" fmla="val 43579"/>
            </a:avLst>
          </a:prstGeom>
          <a:solidFill>
            <a:srgbClr val="010066"/>
          </a:solidFill>
          <a:ln w="63500">
            <a:solidFill>
              <a:srgbClr val="9900CC"/>
            </a:solidFill>
            <a:round/>
            <a:headEnd/>
            <a:tailEnd/>
          </a:ln>
        </p:spPr>
        <p:txBody>
          <a:bodyPr/>
          <a:lstStyle/>
          <a:p>
            <a:pPr marL="0" indent="0" algn="ctr">
              <a:spcBef>
                <a:spcPct val="0"/>
              </a:spcBef>
              <a:buFontTx/>
              <a:buNone/>
            </a:pPr>
            <a:r>
              <a:rPr lang="en-GB" sz="3000" b="1" smtClean="0">
                <a:solidFill>
                  <a:schemeClr val="bg1"/>
                </a:solidFill>
              </a:rPr>
              <a:t>Quantitative Chemistry</a:t>
            </a:r>
            <a:r>
              <a:rPr lang="en-GB" sz="3600" smtClean="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24261">
                                            <p:txEl>
                                              <p:pRg st="0" end="0"/>
                                            </p:txEl>
                                          </p:spTgt>
                                        </p:tgtEl>
                                        <p:attrNameLst>
                                          <p:attrName>style.visibility</p:attrName>
                                        </p:attrNameLst>
                                      </p:cBhvr>
                                      <p:to>
                                        <p:strVal val="visible"/>
                                      </p:to>
                                    </p:set>
                                    <p:animEffect transition="in" filter="fade">
                                      <p:cBhvr>
                                        <p:cTn id="7" dur="1000"/>
                                        <p:tgtEl>
                                          <p:spTgt spid="224261">
                                            <p:txEl>
                                              <p:pRg st="0" end="0"/>
                                            </p:txEl>
                                          </p:spTgt>
                                        </p:tgtEl>
                                      </p:cBhvr>
                                    </p:animEffect>
                                    <p:anim calcmode="lin" valueType="num">
                                      <p:cBhvr>
                                        <p:cTn id="8" dur="1000" fill="hold"/>
                                        <p:tgtEl>
                                          <p:spTgt spid="224261">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4261">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4261">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1026"/>
          <p:cNvSpPr>
            <a:spLocks noChangeArrowheads="1"/>
          </p:cNvSpPr>
          <p:nvPr/>
        </p:nvSpPr>
        <p:spPr bwMode="auto">
          <a:xfrm>
            <a:off x="793750" y="2816225"/>
            <a:ext cx="7515225" cy="3352800"/>
          </a:xfrm>
          <a:prstGeom prst="rect">
            <a:avLst/>
          </a:prstGeom>
          <a:solidFill>
            <a:srgbClr val="FFFFFF"/>
          </a:solidFill>
          <a:ln w="38100">
            <a:solidFill>
              <a:schemeClr val="tx1"/>
            </a:solidFill>
            <a:miter lim="800000"/>
            <a:headEnd/>
            <a:tailEnd/>
          </a:ln>
        </p:spPr>
        <p:txBody>
          <a:bodyPr anchor="ctr">
            <a:spAutoFit/>
          </a:bodyPr>
          <a:lstStyle/>
          <a:p>
            <a:endParaRPr lang="en-US"/>
          </a:p>
        </p:txBody>
      </p:sp>
      <p:sp>
        <p:nvSpPr>
          <p:cNvPr id="27651" name="Rectangle 1028"/>
          <p:cNvSpPr>
            <a:spLocks noChangeArrowheads="1"/>
          </p:cNvSpPr>
          <p:nvPr>
            <p:ph type="body" idx="1"/>
          </p:nvPr>
        </p:nvSpPr>
        <p:spPr bwMode="auto">
          <a:xfrm>
            <a:off x="292100" y="711200"/>
            <a:ext cx="8367713" cy="220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81000" indent="-381000" eaLnBrk="1" hangingPunct="1">
              <a:lnSpc>
                <a:spcPct val="90000"/>
              </a:lnSpc>
              <a:spcBef>
                <a:spcPct val="0"/>
              </a:spcBef>
            </a:pPr>
            <a:r>
              <a:rPr lang="en-GB" sz="2400" smtClean="0"/>
              <a:t>Elements in Groups 4 onwards generally gain electrons and the number of electrons they gain is equal to the Group Number.</a:t>
            </a:r>
          </a:p>
          <a:p>
            <a:pPr marL="381000" indent="-381000" eaLnBrk="1" hangingPunct="1">
              <a:lnSpc>
                <a:spcPct val="90000"/>
              </a:lnSpc>
              <a:spcBef>
                <a:spcPct val="0"/>
              </a:spcBef>
            </a:pPr>
            <a:endParaRPr lang="en-GB" sz="2400" smtClean="0"/>
          </a:p>
          <a:p>
            <a:pPr marL="381000" indent="-381000" eaLnBrk="1" hangingPunct="1">
              <a:lnSpc>
                <a:spcPct val="90000"/>
              </a:lnSpc>
              <a:spcBef>
                <a:spcPct val="0"/>
              </a:spcBef>
            </a:pPr>
            <a:r>
              <a:rPr lang="en-GB" sz="2400" smtClean="0"/>
              <a:t>Oxygen (Group 6) gains (8-6) =2 electrons to form </a:t>
            </a:r>
            <a:r>
              <a:rPr lang="en-GB" sz="2400" b="1" smtClean="0"/>
              <a:t>O</a:t>
            </a:r>
            <a:r>
              <a:rPr lang="en-GB" sz="2400" b="1" baseline="30000" smtClean="0"/>
              <a:t>2-</a:t>
            </a:r>
          </a:p>
          <a:p>
            <a:pPr marL="381000" indent="-381000" eaLnBrk="1" hangingPunct="1">
              <a:lnSpc>
                <a:spcPct val="90000"/>
              </a:lnSpc>
              <a:spcBef>
                <a:spcPct val="0"/>
              </a:spcBef>
            </a:pPr>
            <a:r>
              <a:rPr lang="en-GB" sz="2400" smtClean="0"/>
              <a:t>Chlorine (Group 7)</a:t>
            </a:r>
            <a:r>
              <a:rPr lang="en-GB" sz="2400" b="1" smtClean="0"/>
              <a:t> </a:t>
            </a:r>
            <a:r>
              <a:rPr lang="en-GB" sz="2400" smtClean="0"/>
              <a:t>gains (8-7)=1 electron to form </a:t>
            </a:r>
            <a:r>
              <a:rPr lang="en-GB" sz="2400" b="1" smtClean="0"/>
              <a:t>Cl</a:t>
            </a:r>
            <a:r>
              <a:rPr lang="en-GB" sz="2400" b="1" baseline="30000" smtClean="0"/>
              <a:t>-</a:t>
            </a:r>
            <a:endParaRPr lang="en-GB" sz="2400" smtClean="0"/>
          </a:p>
        </p:txBody>
      </p:sp>
      <p:grpSp>
        <p:nvGrpSpPr>
          <p:cNvPr id="2" name="Group 1029"/>
          <p:cNvGrpSpPr>
            <a:grpSpLocks/>
          </p:cNvGrpSpPr>
          <p:nvPr/>
        </p:nvGrpSpPr>
        <p:grpSpPr bwMode="auto">
          <a:xfrm>
            <a:off x="2478088" y="3003550"/>
            <a:ext cx="4321175" cy="1938338"/>
            <a:chOff x="1635" y="2806"/>
            <a:chExt cx="2722" cy="1221"/>
          </a:xfrm>
        </p:grpSpPr>
        <p:grpSp>
          <p:nvGrpSpPr>
            <p:cNvPr id="27669" name="Group 1030"/>
            <p:cNvGrpSpPr>
              <a:grpSpLocks/>
            </p:cNvGrpSpPr>
            <p:nvPr/>
          </p:nvGrpSpPr>
          <p:grpSpPr bwMode="auto">
            <a:xfrm>
              <a:off x="3028" y="2806"/>
              <a:ext cx="1329" cy="1221"/>
              <a:chOff x="3732" y="2782"/>
              <a:chExt cx="1329" cy="1221"/>
            </a:xfrm>
          </p:grpSpPr>
          <p:sp>
            <p:nvSpPr>
              <p:cNvPr id="27698" name="Oval 1031"/>
              <p:cNvSpPr>
                <a:spLocks noChangeArrowheads="1"/>
              </p:cNvSpPr>
              <p:nvPr/>
            </p:nvSpPr>
            <p:spPr bwMode="auto">
              <a:xfrm>
                <a:off x="3919" y="2966"/>
                <a:ext cx="894" cy="839"/>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99" name="Oval 1032"/>
              <p:cNvSpPr>
                <a:spLocks noChangeArrowheads="1"/>
              </p:cNvSpPr>
              <p:nvPr/>
            </p:nvSpPr>
            <p:spPr bwMode="auto">
              <a:xfrm>
                <a:off x="4126" y="3151"/>
                <a:ext cx="457" cy="459"/>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700" name="Oval 1033"/>
              <p:cNvSpPr>
                <a:spLocks noChangeArrowheads="1"/>
              </p:cNvSpPr>
              <p:nvPr/>
            </p:nvSpPr>
            <p:spPr bwMode="auto">
              <a:xfrm>
                <a:off x="3758" y="2823"/>
                <a:ext cx="1236" cy="115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7701" name="Group 1034"/>
              <p:cNvGrpSpPr>
                <a:grpSpLocks/>
              </p:cNvGrpSpPr>
              <p:nvPr/>
            </p:nvGrpSpPr>
            <p:grpSpPr bwMode="auto">
              <a:xfrm rot="2700000">
                <a:off x="3870" y="3309"/>
                <a:ext cx="104" cy="104"/>
                <a:chOff x="4860" y="946"/>
                <a:chExt cx="154" cy="154"/>
              </a:xfrm>
            </p:grpSpPr>
            <p:sp>
              <p:nvSpPr>
                <p:cNvPr id="27751" name="Line 1035"/>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2" name="Line 1036"/>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702" name="Oval 1037"/>
              <p:cNvSpPr>
                <a:spLocks noChangeArrowheads="1"/>
              </p:cNvSpPr>
              <p:nvPr/>
            </p:nvSpPr>
            <p:spPr bwMode="auto">
              <a:xfrm>
                <a:off x="4226" y="3255"/>
                <a:ext cx="263" cy="258"/>
              </a:xfrm>
              <a:prstGeom prst="ellipse">
                <a:avLst/>
              </a:prstGeom>
              <a:solidFill>
                <a:srgbClr val="FF9900"/>
              </a:solidFill>
              <a:ln w="9525">
                <a:solidFill>
                  <a:schemeClr val="tx1"/>
                </a:solidFill>
                <a:round/>
                <a:headEnd/>
                <a:tailEnd/>
              </a:ln>
            </p:spPr>
            <p:txBody>
              <a:bodyPr wrap="none" anchor="ctr"/>
              <a:lstStyle/>
              <a:p>
                <a:pPr algn="ctr"/>
                <a:r>
                  <a:rPr lang="en-GB">
                    <a:latin typeface="Arial" pitchFamily="34" charset="0"/>
                  </a:rPr>
                  <a:t>Cl</a:t>
                </a:r>
              </a:p>
            </p:txBody>
          </p:sp>
          <p:grpSp>
            <p:nvGrpSpPr>
              <p:cNvPr id="27703" name="Group 1038"/>
              <p:cNvGrpSpPr>
                <a:grpSpLocks/>
              </p:cNvGrpSpPr>
              <p:nvPr/>
            </p:nvGrpSpPr>
            <p:grpSpPr bwMode="auto">
              <a:xfrm rot="2700000">
                <a:off x="3981" y="3613"/>
                <a:ext cx="104" cy="104"/>
                <a:chOff x="4860" y="946"/>
                <a:chExt cx="154" cy="154"/>
              </a:xfrm>
            </p:grpSpPr>
            <p:sp>
              <p:nvSpPr>
                <p:cNvPr id="27749" name="Line 1039"/>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50" name="Line 1040"/>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4" name="Group 1041"/>
              <p:cNvGrpSpPr>
                <a:grpSpLocks/>
              </p:cNvGrpSpPr>
              <p:nvPr/>
            </p:nvGrpSpPr>
            <p:grpSpPr bwMode="auto">
              <a:xfrm rot="2700000">
                <a:off x="3975" y="3061"/>
                <a:ext cx="104" cy="104"/>
                <a:chOff x="4860" y="946"/>
                <a:chExt cx="154" cy="154"/>
              </a:xfrm>
            </p:grpSpPr>
            <p:sp>
              <p:nvSpPr>
                <p:cNvPr id="27747" name="Line 1042"/>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8" name="Line 1043"/>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5" name="Group 1044"/>
              <p:cNvGrpSpPr>
                <a:grpSpLocks/>
              </p:cNvGrpSpPr>
              <p:nvPr/>
            </p:nvGrpSpPr>
            <p:grpSpPr bwMode="auto">
              <a:xfrm rot="2700000">
                <a:off x="4319" y="3756"/>
                <a:ext cx="103" cy="104"/>
                <a:chOff x="4860" y="946"/>
                <a:chExt cx="154" cy="154"/>
              </a:xfrm>
            </p:grpSpPr>
            <p:sp>
              <p:nvSpPr>
                <p:cNvPr id="27745" name="Line 1045"/>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6" name="Line 1046"/>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6" name="Group 1047"/>
              <p:cNvGrpSpPr>
                <a:grpSpLocks/>
              </p:cNvGrpSpPr>
              <p:nvPr/>
            </p:nvGrpSpPr>
            <p:grpSpPr bwMode="auto">
              <a:xfrm rot="2700000">
                <a:off x="4595" y="3659"/>
                <a:ext cx="103" cy="104"/>
                <a:chOff x="4860" y="946"/>
                <a:chExt cx="154" cy="154"/>
              </a:xfrm>
            </p:grpSpPr>
            <p:sp>
              <p:nvSpPr>
                <p:cNvPr id="27743" name="Line 1048"/>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4" name="Line 1049"/>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7" name="Group 1050"/>
              <p:cNvGrpSpPr>
                <a:grpSpLocks/>
              </p:cNvGrpSpPr>
              <p:nvPr/>
            </p:nvGrpSpPr>
            <p:grpSpPr bwMode="auto">
              <a:xfrm rot="2700000">
                <a:off x="4625" y="3034"/>
                <a:ext cx="104" cy="104"/>
                <a:chOff x="4860" y="946"/>
                <a:chExt cx="154" cy="154"/>
              </a:xfrm>
            </p:grpSpPr>
            <p:sp>
              <p:nvSpPr>
                <p:cNvPr id="27741" name="Line 1051"/>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2" name="Line 1052"/>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8" name="Group 1053"/>
              <p:cNvGrpSpPr>
                <a:grpSpLocks/>
              </p:cNvGrpSpPr>
              <p:nvPr/>
            </p:nvGrpSpPr>
            <p:grpSpPr bwMode="auto">
              <a:xfrm rot="2700000">
                <a:off x="4760" y="3349"/>
                <a:ext cx="104" cy="104"/>
                <a:chOff x="4860" y="946"/>
                <a:chExt cx="154" cy="154"/>
              </a:xfrm>
            </p:grpSpPr>
            <p:sp>
              <p:nvSpPr>
                <p:cNvPr id="27739" name="Line 1054"/>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0" name="Line 1055"/>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9" name="Group 1056"/>
              <p:cNvGrpSpPr>
                <a:grpSpLocks/>
              </p:cNvGrpSpPr>
              <p:nvPr/>
            </p:nvGrpSpPr>
            <p:grpSpPr bwMode="auto">
              <a:xfrm rot="2700000">
                <a:off x="4297" y="2915"/>
                <a:ext cx="103" cy="104"/>
                <a:chOff x="4860" y="946"/>
                <a:chExt cx="154" cy="154"/>
              </a:xfrm>
            </p:grpSpPr>
            <p:sp>
              <p:nvSpPr>
                <p:cNvPr id="27737" name="Line 1057"/>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8" name="Line 1058"/>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0" name="Group 1059"/>
              <p:cNvGrpSpPr>
                <a:grpSpLocks/>
              </p:cNvGrpSpPr>
              <p:nvPr/>
            </p:nvGrpSpPr>
            <p:grpSpPr bwMode="auto">
              <a:xfrm rot="2700000">
                <a:off x="4091" y="3340"/>
                <a:ext cx="104" cy="104"/>
                <a:chOff x="4860" y="946"/>
                <a:chExt cx="154" cy="154"/>
              </a:xfrm>
            </p:grpSpPr>
            <p:sp>
              <p:nvSpPr>
                <p:cNvPr id="27735" name="Line 1060"/>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6" name="Line 1061"/>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1" name="Group 1062"/>
              <p:cNvGrpSpPr>
                <a:grpSpLocks/>
              </p:cNvGrpSpPr>
              <p:nvPr/>
            </p:nvGrpSpPr>
            <p:grpSpPr bwMode="auto">
              <a:xfrm rot="2700000">
                <a:off x="4538" y="3343"/>
                <a:ext cx="104" cy="104"/>
                <a:chOff x="4860" y="946"/>
                <a:chExt cx="154" cy="154"/>
              </a:xfrm>
            </p:grpSpPr>
            <p:sp>
              <p:nvSpPr>
                <p:cNvPr id="27733" name="Line 1063"/>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4" name="Line 1064"/>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2" name="Group 1065"/>
              <p:cNvGrpSpPr>
                <a:grpSpLocks/>
              </p:cNvGrpSpPr>
              <p:nvPr/>
            </p:nvGrpSpPr>
            <p:grpSpPr bwMode="auto">
              <a:xfrm rot="2700000">
                <a:off x="3732" y="3543"/>
                <a:ext cx="103" cy="104"/>
                <a:chOff x="4860" y="946"/>
                <a:chExt cx="154" cy="154"/>
              </a:xfrm>
            </p:grpSpPr>
            <p:sp>
              <p:nvSpPr>
                <p:cNvPr id="27731" name="Line 1066"/>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2" name="Line 1067"/>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3" name="Group 1068"/>
              <p:cNvGrpSpPr>
                <a:grpSpLocks/>
              </p:cNvGrpSpPr>
              <p:nvPr/>
            </p:nvGrpSpPr>
            <p:grpSpPr bwMode="auto">
              <a:xfrm rot="2700000">
                <a:off x="4957" y="3429"/>
                <a:ext cx="103" cy="104"/>
                <a:chOff x="4860" y="946"/>
                <a:chExt cx="154" cy="154"/>
              </a:xfrm>
            </p:grpSpPr>
            <p:sp>
              <p:nvSpPr>
                <p:cNvPr id="27729" name="Line 1069"/>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0" name="Line 1070"/>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4" name="Group 1071"/>
              <p:cNvGrpSpPr>
                <a:grpSpLocks/>
              </p:cNvGrpSpPr>
              <p:nvPr/>
            </p:nvGrpSpPr>
            <p:grpSpPr bwMode="auto">
              <a:xfrm rot="2700000">
                <a:off x="4517" y="3891"/>
                <a:ext cx="104" cy="104"/>
                <a:chOff x="4860" y="946"/>
                <a:chExt cx="154" cy="154"/>
              </a:xfrm>
            </p:grpSpPr>
            <p:sp>
              <p:nvSpPr>
                <p:cNvPr id="27727" name="Line 1072"/>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8" name="Line 1073"/>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5" name="Group 1074"/>
              <p:cNvGrpSpPr>
                <a:grpSpLocks/>
              </p:cNvGrpSpPr>
              <p:nvPr/>
            </p:nvGrpSpPr>
            <p:grpSpPr bwMode="auto">
              <a:xfrm rot="2700000">
                <a:off x="4941" y="3216"/>
                <a:ext cx="104" cy="104"/>
                <a:chOff x="4860" y="946"/>
                <a:chExt cx="154" cy="154"/>
              </a:xfrm>
            </p:grpSpPr>
            <p:sp>
              <p:nvSpPr>
                <p:cNvPr id="27725" name="Line 1075"/>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6" name="Line 1076"/>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6" name="Group 1077"/>
              <p:cNvGrpSpPr>
                <a:grpSpLocks/>
              </p:cNvGrpSpPr>
              <p:nvPr/>
            </p:nvGrpSpPr>
            <p:grpSpPr bwMode="auto">
              <a:xfrm rot="2700000">
                <a:off x="4429" y="2782"/>
                <a:ext cx="103" cy="104"/>
                <a:chOff x="4860" y="946"/>
                <a:chExt cx="154" cy="154"/>
              </a:xfrm>
            </p:grpSpPr>
            <p:sp>
              <p:nvSpPr>
                <p:cNvPr id="27723" name="Line 1078"/>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4" name="Line 1079"/>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7" name="Group 1080"/>
              <p:cNvGrpSpPr>
                <a:grpSpLocks/>
              </p:cNvGrpSpPr>
              <p:nvPr/>
            </p:nvGrpSpPr>
            <p:grpSpPr bwMode="auto">
              <a:xfrm rot="2700000">
                <a:off x="4128" y="2785"/>
                <a:ext cx="103" cy="104"/>
                <a:chOff x="4860" y="946"/>
                <a:chExt cx="154" cy="154"/>
              </a:xfrm>
            </p:grpSpPr>
            <p:sp>
              <p:nvSpPr>
                <p:cNvPr id="27721" name="Line 1081"/>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2" name="Line 1082"/>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8" name="Group 1083"/>
              <p:cNvGrpSpPr>
                <a:grpSpLocks/>
              </p:cNvGrpSpPr>
              <p:nvPr/>
            </p:nvGrpSpPr>
            <p:grpSpPr bwMode="auto">
              <a:xfrm rot="2700000">
                <a:off x="4190" y="3899"/>
                <a:ext cx="104" cy="104"/>
                <a:chOff x="4860" y="946"/>
                <a:chExt cx="154" cy="154"/>
              </a:xfrm>
            </p:grpSpPr>
            <p:sp>
              <p:nvSpPr>
                <p:cNvPr id="27719" name="Line 1084"/>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0" name="Line 1085"/>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670" name="Group 1086"/>
            <p:cNvGrpSpPr>
              <a:grpSpLocks/>
            </p:cNvGrpSpPr>
            <p:nvPr/>
          </p:nvGrpSpPr>
          <p:grpSpPr bwMode="auto">
            <a:xfrm>
              <a:off x="1635" y="2972"/>
              <a:ext cx="945" cy="944"/>
              <a:chOff x="1475" y="2916"/>
              <a:chExt cx="945" cy="944"/>
            </a:xfrm>
          </p:grpSpPr>
          <p:sp>
            <p:nvSpPr>
              <p:cNvPr id="27671" name="Oval 1087"/>
              <p:cNvSpPr>
                <a:spLocks noChangeArrowheads="1"/>
              </p:cNvSpPr>
              <p:nvPr/>
            </p:nvSpPr>
            <p:spPr bwMode="auto">
              <a:xfrm>
                <a:off x="1475" y="2967"/>
                <a:ext cx="894" cy="839"/>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Oval 1088"/>
              <p:cNvSpPr>
                <a:spLocks noChangeArrowheads="1"/>
              </p:cNvSpPr>
              <p:nvPr/>
            </p:nvSpPr>
            <p:spPr bwMode="auto">
              <a:xfrm>
                <a:off x="1682" y="3152"/>
                <a:ext cx="457" cy="459"/>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Oval 1089"/>
              <p:cNvSpPr>
                <a:spLocks noChangeArrowheads="1"/>
              </p:cNvSpPr>
              <p:nvPr/>
            </p:nvSpPr>
            <p:spPr bwMode="auto">
              <a:xfrm>
                <a:off x="1818" y="3274"/>
                <a:ext cx="221" cy="225"/>
              </a:xfrm>
              <a:prstGeom prst="ellipse">
                <a:avLst/>
              </a:prstGeom>
              <a:solidFill>
                <a:srgbClr val="FF9900"/>
              </a:solidFill>
              <a:ln w="9525">
                <a:solidFill>
                  <a:schemeClr val="tx1"/>
                </a:solidFill>
                <a:round/>
                <a:headEnd/>
                <a:tailEnd/>
              </a:ln>
            </p:spPr>
            <p:txBody>
              <a:bodyPr wrap="none" anchor="ctr"/>
              <a:lstStyle/>
              <a:p>
                <a:pPr algn="ctr"/>
                <a:r>
                  <a:rPr lang="en-GB">
                    <a:latin typeface="Arial" pitchFamily="34" charset="0"/>
                  </a:rPr>
                  <a:t>O</a:t>
                </a:r>
              </a:p>
            </p:txBody>
          </p:sp>
          <p:grpSp>
            <p:nvGrpSpPr>
              <p:cNvPr id="27674" name="Group 1090"/>
              <p:cNvGrpSpPr>
                <a:grpSpLocks/>
              </p:cNvGrpSpPr>
              <p:nvPr/>
            </p:nvGrpSpPr>
            <p:grpSpPr bwMode="auto">
              <a:xfrm rot="2700000">
                <a:off x="1531" y="3062"/>
                <a:ext cx="104" cy="104"/>
                <a:chOff x="4860" y="946"/>
                <a:chExt cx="154" cy="154"/>
              </a:xfrm>
            </p:grpSpPr>
            <p:sp>
              <p:nvSpPr>
                <p:cNvPr id="27696" name="Line 1091"/>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7" name="Line 1092"/>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5" name="Group 1093"/>
              <p:cNvGrpSpPr>
                <a:grpSpLocks/>
              </p:cNvGrpSpPr>
              <p:nvPr/>
            </p:nvGrpSpPr>
            <p:grpSpPr bwMode="auto">
              <a:xfrm rot="2700000">
                <a:off x="1875" y="3757"/>
                <a:ext cx="103" cy="104"/>
                <a:chOff x="4860" y="946"/>
                <a:chExt cx="154" cy="154"/>
              </a:xfrm>
            </p:grpSpPr>
            <p:sp>
              <p:nvSpPr>
                <p:cNvPr id="27694" name="Line 1094"/>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1095"/>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6" name="Group 1096"/>
              <p:cNvGrpSpPr>
                <a:grpSpLocks/>
              </p:cNvGrpSpPr>
              <p:nvPr/>
            </p:nvGrpSpPr>
            <p:grpSpPr bwMode="auto">
              <a:xfrm rot="2700000">
                <a:off x="2151" y="3660"/>
                <a:ext cx="103" cy="104"/>
                <a:chOff x="4860" y="946"/>
                <a:chExt cx="154" cy="154"/>
              </a:xfrm>
            </p:grpSpPr>
            <p:sp>
              <p:nvSpPr>
                <p:cNvPr id="27692" name="Line 1097"/>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1098"/>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7" name="Group 1099"/>
              <p:cNvGrpSpPr>
                <a:grpSpLocks/>
              </p:cNvGrpSpPr>
              <p:nvPr/>
            </p:nvGrpSpPr>
            <p:grpSpPr bwMode="auto">
              <a:xfrm rot="2700000">
                <a:off x="2181" y="3035"/>
                <a:ext cx="104" cy="104"/>
                <a:chOff x="4860" y="946"/>
                <a:chExt cx="154" cy="154"/>
              </a:xfrm>
            </p:grpSpPr>
            <p:sp>
              <p:nvSpPr>
                <p:cNvPr id="27690" name="Line 1100"/>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1101"/>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8" name="Group 1102"/>
              <p:cNvGrpSpPr>
                <a:grpSpLocks/>
              </p:cNvGrpSpPr>
              <p:nvPr/>
            </p:nvGrpSpPr>
            <p:grpSpPr bwMode="auto">
              <a:xfrm rot="2700000">
                <a:off x="2316" y="3350"/>
                <a:ext cx="104" cy="104"/>
                <a:chOff x="4860" y="946"/>
                <a:chExt cx="154" cy="154"/>
              </a:xfrm>
            </p:grpSpPr>
            <p:sp>
              <p:nvSpPr>
                <p:cNvPr id="27688" name="Line 1103"/>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1104"/>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9" name="Group 1105"/>
              <p:cNvGrpSpPr>
                <a:grpSpLocks/>
              </p:cNvGrpSpPr>
              <p:nvPr/>
            </p:nvGrpSpPr>
            <p:grpSpPr bwMode="auto">
              <a:xfrm rot="2700000">
                <a:off x="1853" y="2916"/>
                <a:ext cx="103" cy="104"/>
                <a:chOff x="4860" y="946"/>
                <a:chExt cx="154" cy="154"/>
              </a:xfrm>
            </p:grpSpPr>
            <p:sp>
              <p:nvSpPr>
                <p:cNvPr id="27686" name="Line 1106"/>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1107"/>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0" name="Group 1108"/>
              <p:cNvGrpSpPr>
                <a:grpSpLocks/>
              </p:cNvGrpSpPr>
              <p:nvPr/>
            </p:nvGrpSpPr>
            <p:grpSpPr bwMode="auto">
              <a:xfrm rot="2700000">
                <a:off x="1647" y="3341"/>
                <a:ext cx="104" cy="104"/>
                <a:chOff x="4860" y="946"/>
                <a:chExt cx="154" cy="154"/>
              </a:xfrm>
            </p:grpSpPr>
            <p:sp>
              <p:nvSpPr>
                <p:cNvPr id="27684" name="Line 1109"/>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1110"/>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81" name="Group 1111"/>
              <p:cNvGrpSpPr>
                <a:grpSpLocks/>
              </p:cNvGrpSpPr>
              <p:nvPr/>
            </p:nvGrpSpPr>
            <p:grpSpPr bwMode="auto">
              <a:xfrm rot="2700000">
                <a:off x="2094" y="3344"/>
                <a:ext cx="104" cy="104"/>
                <a:chOff x="4860" y="946"/>
                <a:chExt cx="154" cy="154"/>
              </a:xfrm>
            </p:grpSpPr>
            <p:sp>
              <p:nvSpPr>
                <p:cNvPr id="27682" name="Line 1112"/>
                <p:cNvSpPr>
                  <a:spLocks noChangeShapeType="1"/>
                </p:cNvSpPr>
                <p:nvPr/>
              </p:nvSpPr>
              <p:spPr bwMode="auto">
                <a:xfrm>
                  <a:off x="4936" y="946"/>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1113"/>
                <p:cNvSpPr>
                  <a:spLocks noChangeShapeType="1"/>
                </p:cNvSpPr>
                <p:nvPr/>
              </p:nvSpPr>
              <p:spPr bwMode="auto">
                <a:xfrm rot="5400000">
                  <a:off x="4937" y="945"/>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30" name="Group 1114"/>
          <p:cNvGrpSpPr>
            <a:grpSpLocks/>
          </p:cNvGrpSpPr>
          <p:nvPr/>
        </p:nvGrpSpPr>
        <p:grpSpPr bwMode="auto">
          <a:xfrm>
            <a:off x="2295525" y="3971925"/>
            <a:ext cx="584200" cy="736600"/>
            <a:chOff x="1520" y="3416"/>
            <a:chExt cx="368" cy="464"/>
          </a:xfrm>
        </p:grpSpPr>
        <p:sp>
          <p:nvSpPr>
            <p:cNvPr id="27667" name="Rectangle 1115"/>
            <p:cNvSpPr>
              <a:spLocks noChangeArrowheads="1"/>
            </p:cNvSpPr>
            <p:nvPr/>
          </p:nvSpPr>
          <p:spPr bwMode="auto">
            <a:xfrm>
              <a:off x="1520" y="3416"/>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sp>
          <p:nvSpPr>
            <p:cNvPr id="27668" name="Rectangle 1116"/>
            <p:cNvSpPr>
              <a:spLocks noChangeArrowheads="1"/>
            </p:cNvSpPr>
            <p:nvPr/>
          </p:nvSpPr>
          <p:spPr bwMode="auto">
            <a:xfrm>
              <a:off x="1688" y="3696"/>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grpSp>
      <p:sp>
        <p:nvSpPr>
          <p:cNvPr id="34909" name="Rectangle 1117"/>
          <p:cNvSpPr>
            <a:spLocks noChangeArrowheads="1"/>
          </p:cNvSpPr>
          <p:nvPr/>
        </p:nvSpPr>
        <p:spPr bwMode="auto">
          <a:xfrm>
            <a:off x="4530725" y="3781425"/>
            <a:ext cx="317500" cy="292100"/>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sp>
        <p:nvSpPr>
          <p:cNvPr id="34912" name="Text Box 1120"/>
          <p:cNvSpPr txBox="1">
            <a:spLocks noChangeArrowheads="1"/>
          </p:cNvSpPr>
          <p:nvPr/>
        </p:nvSpPr>
        <p:spPr bwMode="auto">
          <a:xfrm>
            <a:off x="2562225" y="5000625"/>
            <a:ext cx="152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800">
                <a:latin typeface="Arial" pitchFamily="34" charset="0"/>
              </a:rPr>
              <a:t>2.6</a:t>
            </a:r>
            <a:r>
              <a:rPr lang="en-GB" sz="2800" b="1">
                <a:latin typeface="Arial" pitchFamily="34" charset="0"/>
                <a:sym typeface="Wingdings" pitchFamily="2" charset="2"/>
              </a:rPr>
              <a:t></a:t>
            </a:r>
            <a:r>
              <a:rPr lang="en-GB" sz="2800">
                <a:latin typeface="Arial" pitchFamily="34" charset="0"/>
                <a:sym typeface="Wingdings" pitchFamily="2" charset="2"/>
              </a:rPr>
              <a:t>2.8 </a:t>
            </a:r>
            <a:r>
              <a:rPr lang="en-GB" sz="2800" b="1">
                <a:latin typeface="Arial" pitchFamily="34" charset="0"/>
              </a:rPr>
              <a:t>O </a:t>
            </a:r>
            <a:r>
              <a:rPr lang="en-GB" sz="2800" b="1">
                <a:latin typeface="Arial" pitchFamily="34" charset="0"/>
                <a:sym typeface="Wingdings" pitchFamily="2" charset="2"/>
              </a:rPr>
              <a:t></a:t>
            </a:r>
            <a:r>
              <a:rPr lang="en-GB" sz="2800">
                <a:latin typeface="Arial" pitchFamily="34" charset="0"/>
                <a:sym typeface="Wingdings" pitchFamily="2" charset="2"/>
              </a:rPr>
              <a:t> </a:t>
            </a:r>
            <a:r>
              <a:rPr lang="en-GB" sz="2800" b="1">
                <a:latin typeface="Arial" pitchFamily="34" charset="0"/>
              </a:rPr>
              <a:t>O</a:t>
            </a:r>
            <a:r>
              <a:rPr lang="en-GB" sz="2800" b="1" baseline="30000">
                <a:latin typeface="Arial" pitchFamily="34" charset="0"/>
              </a:rPr>
              <a:t>2-</a:t>
            </a:r>
          </a:p>
        </p:txBody>
      </p:sp>
      <p:sp>
        <p:nvSpPr>
          <p:cNvPr id="34913" name="Text Box 1121"/>
          <p:cNvSpPr txBox="1">
            <a:spLocks noChangeArrowheads="1"/>
          </p:cNvSpPr>
          <p:nvPr/>
        </p:nvSpPr>
        <p:spPr bwMode="auto">
          <a:xfrm>
            <a:off x="4695825" y="5076825"/>
            <a:ext cx="2298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800">
                <a:latin typeface="Arial" pitchFamily="34" charset="0"/>
              </a:rPr>
              <a:t>2.8.7</a:t>
            </a:r>
            <a:r>
              <a:rPr lang="en-GB" sz="2800" b="1">
                <a:latin typeface="Arial" pitchFamily="34" charset="0"/>
                <a:sym typeface="Wingdings" pitchFamily="2" charset="2"/>
              </a:rPr>
              <a:t> </a:t>
            </a:r>
            <a:r>
              <a:rPr lang="en-GB" sz="2800">
                <a:latin typeface="Arial" pitchFamily="34" charset="0"/>
              </a:rPr>
              <a:t>2.8.8</a:t>
            </a:r>
            <a:r>
              <a:rPr lang="en-GB" sz="2800" b="1">
                <a:latin typeface="Arial" pitchFamily="34" charset="0"/>
                <a:sym typeface="Wingdings" pitchFamily="2" charset="2"/>
              </a:rPr>
              <a:t> </a:t>
            </a:r>
            <a:r>
              <a:rPr lang="en-GB" sz="2800" b="1">
                <a:latin typeface="Arial" pitchFamily="34" charset="0"/>
              </a:rPr>
              <a:t>Cl </a:t>
            </a:r>
            <a:r>
              <a:rPr lang="en-GB" sz="2800" b="1">
                <a:latin typeface="Arial" pitchFamily="34" charset="0"/>
                <a:sym typeface="Wingdings" pitchFamily="2" charset="2"/>
              </a:rPr>
              <a:t> </a:t>
            </a:r>
            <a:r>
              <a:rPr lang="en-GB" sz="2800" b="1">
                <a:latin typeface="Arial" pitchFamily="34" charset="0"/>
              </a:rPr>
              <a:t>Cl</a:t>
            </a:r>
            <a:r>
              <a:rPr lang="en-GB" sz="2800" b="1" baseline="30000">
                <a:latin typeface="Arial" pitchFamily="34" charset="0"/>
              </a:rPr>
              <a:t>-</a:t>
            </a:r>
          </a:p>
        </p:txBody>
      </p:sp>
      <p:grpSp>
        <p:nvGrpSpPr>
          <p:cNvPr id="31" name="Group 1122"/>
          <p:cNvGrpSpPr>
            <a:grpSpLocks/>
          </p:cNvGrpSpPr>
          <p:nvPr/>
        </p:nvGrpSpPr>
        <p:grpSpPr bwMode="auto">
          <a:xfrm>
            <a:off x="2409825" y="4010025"/>
            <a:ext cx="152400" cy="152400"/>
            <a:chOff x="192" y="3120"/>
            <a:chExt cx="96" cy="96"/>
          </a:xfrm>
        </p:grpSpPr>
        <p:sp>
          <p:nvSpPr>
            <p:cNvPr id="27665" name="Line 1123"/>
            <p:cNvSpPr>
              <a:spLocks noChangeShapeType="1"/>
            </p:cNvSpPr>
            <p:nvPr/>
          </p:nvSpPr>
          <p:spPr bwMode="auto">
            <a:xfrm flipH="1">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124"/>
            <p:cNvSpPr>
              <a:spLocks noChangeShapeType="1"/>
            </p:cNvSpPr>
            <p:nvPr/>
          </p:nvSpPr>
          <p:spPr bwMode="auto">
            <a:xfrm>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16" name="Group 1125"/>
          <p:cNvGrpSpPr>
            <a:grpSpLocks/>
          </p:cNvGrpSpPr>
          <p:nvPr/>
        </p:nvGrpSpPr>
        <p:grpSpPr bwMode="auto">
          <a:xfrm>
            <a:off x="2714625" y="4467225"/>
            <a:ext cx="152400" cy="152400"/>
            <a:chOff x="192" y="3120"/>
            <a:chExt cx="96" cy="96"/>
          </a:xfrm>
        </p:grpSpPr>
        <p:sp>
          <p:nvSpPr>
            <p:cNvPr id="27663" name="Line 1126"/>
            <p:cNvSpPr>
              <a:spLocks noChangeShapeType="1"/>
            </p:cNvSpPr>
            <p:nvPr/>
          </p:nvSpPr>
          <p:spPr bwMode="auto">
            <a:xfrm flipH="1">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127"/>
            <p:cNvSpPr>
              <a:spLocks noChangeShapeType="1"/>
            </p:cNvSpPr>
            <p:nvPr/>
          </p:nvSpPr>
          <p:spPr bwMode="auto">
            <a:xfrm>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17" name="Group 1128"/>
          <p:cNvGrpSpPr>
            <a:grpSpLocks/>
          </p:cNvGrpSpPr>
          <p:nvPr/>
        </p:nvGrpSpPr>
        <p:grpSpPr bwMode="auto">
          <a:xfrm>
            <a:off x="4619625" y="3857625"/>
            <a:ext cx="152400" cy="152400"/>
            <a:chOff x="192" y="3120"/>
            <a:chExt cx="96" cy="96"/>
          </a:xfrm>
        </p:grpSpPr>
        <p:sp>
          <p:nvSpPr>
            <p:cNvPr id="27661" name="Line 1129"/>
            <p:cNvSpPr>
              <a:spLocks noChangeShapeType="1"/>
            </p:cNvSpPr>
            <p:nvPr/>
          </p:nvSpPr>
          <p:spPr bwMode="auto">
            <a:xfrm flipH="1">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130"/>
            <p:cNvSpPr>
              <a:spLocks noChangeShapeType="1"/>
            </p:cNvSpPr>
            <p:nvPr/>
          </p:nvSpPr>
          <p:spPr bwMode="auto">
            <a:xfrm>
              <a:off x="192" y="3120"/>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60" name="Rectangle 1131"/>
          <p:cNvSpPr>
            <a:spLocks noGrp="1" noChangeArrowheads="1"/>
          </p:cNvSpPr>
          <p:nvPr>
            <p:ph type="title"/>
          </p:nvPr>
        </p:nvSpPr>
        <p:spPr/>
        <p:txBody>
          <a:bodyPr/>
          <a:lstStyle/>
          <a:p>
            <a:pPr eaLnBrk="1" hangingPunct="1"/>
            <a:r>
              <a:rPr lang="en-GB" smtClean="0"/>
              <a:t>      Charges for non-metal 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912"/>
                                        </p:tgtEl>
                                        <p:attrNameLst>
                                          <p:attrName>style.visibility</p:attrName>
                                        </p:attrNameLst>
                                      </p:cBhvr>
                                      <p:to>
                                        <p:strVal val="visible"/>
                                      </p:to>
                                    </p:set>
                                    <p:animEffect transition="in" filter="dissolve">
                                      <p:cBhvr>
                                        <p:cTn id="15" dur="500"/>
                                        <p:tgtEl>
                                          <p:spTgt spid="34912"/>
                                        </p:tgtEl>
                                      </p:cBhvr>
                                    </p:animEffect>
                                  </p:childTnLst>
                                </p:cTn>
                              </p:par>
                            </p:childTnLst>
                          </p:cTn>
                        </p:par>
                        <p:par>
                          <p:cTn id="16" fill="hold" nodeType="afterGroup">
                            <p:stCondLst>
                              <p:cond delay="500"/>
                            </p:stCondLst>
                            <p:childTnLst>
                              <p:par>
                                <p:cTn id="17" presetID="18" presetClass="entr" presetSubtype="12" fill="hold" nodeType="afterEffect">
                                  <p:stCondLst>
                                    <p:cond delay="1000"/>
                                  </p:stCondLst>
                                  <p:childTnLst>
                                    <p:set>
                                      <p:cBhvr>
                                        <p:cTn id="18" dur="1" fill="hold">
                                          <p:stCondLst>
                                            <p:cond delay="0"/>
                                          </p:stCondLst>
                                        </p:cTn>
                                        <p:tgtEl>
                                          <p:spTgt spid="30"/>
                                        </p:tgtEl>
                                        <p:attrNameLst>
                                          <p:attrName>style.visibility</p:attrName>
                                        </p:attrNameLst>
                                      </p:cBhvr>
                                      <p:to>
                                        <p:strVal val="visible"/>
                                      </p:to>
                                    </p:set>
                                    <p:animEffect transition="in" filter="strips(downLeft)">
                                      <p:cBhvr>
                                        <p:cTn id="19" dur="500"/>
                                        <p:tgtEl>
                                          <p:spTgt spid="30"/>
                                        </p:tgtEl>
                                      </p:cBhvr>
                                    </p:animEffect>
                                  </p:childTnLst>
                                  <p:subTnLst>
                                    <p:set>
                                      <p:cBhvr override="childStyle">
                                        <p:cTn dur="1" fill="hold" display="0" masterRel="sameClick" afterEffect="1">
                                          <p:stCondLst>
                                            <p:cond evt="end" delay="0">
                                              <p:tn val="17"/>
                                            </p:cond>
                                          </p:stCondLst>
                                        </p:cTn>
                                        <p:tgtEl>
                                          <p:spTgt spid="30"/>
                                        </p:tgtEl>
                                        <p:attrNameLst>
                                          <p:attrName>style.visibility</p:attrName>
                                        </p:attrNameLst>
                                      </p:cBhvr>
                                      <p:to>
                                        <p:strVal val="hidden"/>
                                      </p:to>
                                    </p:set>
                                  </p:subTnLst>
                                </p:cTn>
                              </p:par>
                            </p:childTnLst>
                          </p:cTn>
                        </p:par>
                        <p:par>
                          <p:cTn id="20" fill="hold" nodeType="afterGroup">
                            <p:stCondLst>
                              <p:cond delay="2000"/>
                            </p:stCondLst>
                            <p:childTnLst>
                              <p:par>
                                <p:cTn id="21" presetID="1" presetClass="entr" presetSubtype="0" fill="hold" nodeType="afterEffect">
                                  <p:stCondLst>
                                    <p:cond delay="1000"/>
                                  </p:stCondLst>
                                  <p:childTnLst>
                                    <p:set>
                                      <p:cBhvr>
                                        <p:cTn id="22" dur="1" fill="hold">
                                          <p:stCondLst>
                                            <p:cond delay="499"/>
                                          </p:stCondLst>
                                        </p:cTn>
                                        <p:tgtEl>
                                          <p:spTgt spid="31"/>
                                        </p:tgtEl>
                                        <p:attrNameLst>
                                          <p:attrName>style.visibility</p:attrName>
                                        </p:attrNameLst>
                                      </p:cBhvr>
                                      <p:to>
                                        <p:strVal val="visible"/>
                                      </p:to>
                                    </p:set>
                                  </p:childTnLst>
                                </p:cTn>
                              </p:par>
                            </p:childTnLst>
                          </p:cTn>
                        </p:par>
                        <p:par>
                          <p:cTn id="23" fill="hold" nodeType="afterGroup">
                            <p:stCondLst>
                              <p:cond delay="3500"/>
                            </p:stCondLst>
                            <p:childTnLst>
                              <p:par>
                                <p:cTn id="24" presetID="1" presetClass="entr" presetSubtype="0" fill="hold" nodeType="afterEffect">
                                  <p:stCondLst>
                                    <p:cond delay="1000"/>
                                  </p:stCondLst>
                                  <p:childTnLst>
                                    <p:set>
                                      <p:cBhvr>
                                        <p:cTn id="25" dur="1" fill="hold">
                                          <p:stCondLst>
                                            <p:cond delay="499"/>
                                          </p:stCondLst>
                                        </p:cTn>
                                        <p:tgtEl>
                                          <p:spTgt spid="34816"/>
                                        </p:tgtEl>
                                        <p:attrNameLst>
                                          <p:attrName>style.visibility</p:attrName>
                                        </p:attrNameLst>
                                      </p:cBhvr>
                                      <p:to>
                                        <p:strVal val="visible"/>
                                      </p:to>
                                    </p:set>
                                  </p:childTnLst>
                                </p:cTn>
                              </p:par>
                            </p:childTnLst>
                          </p:cTn>
                        </p:par>
                        <p:par>
                          <p:cTn id="26" fill="hold" nodeType="afterGroup">
                            <p:stCondLst>
                              <p:cond delay="5000"/>
                            </p:stCondLst>
                            <p:childTnLst>
                              <p:par>
                                <p:cTn id="27" presetID="18" presetClass="entr" presetSubtype="12" fill="hold" grpId="0" nodeType="afterEffect">
                                  <p:stCondLst>
                                    <p:cond delay="1000"/>
                                  </p:stCondLst>
                                  <p:childTnLst>
                                    <p:set>
                                      <p:cBhvr>
                                        <p:cTn id="28" dur="1" fill="hold">
                                          <p:stCondLst>
                                            <p:cond delay="0"/>
                                          </p:stCondLst>
                                        </p:cTn>
                                        <p:tgtEl>
                                          <p:spTgt spid="34909"/>
                                        </p:tgtEl>
                                        <p:attrNameLst>
                                          <p:attrName>style.visibility</p:attrName>
                                        </p:attrNameLst>
                                      </p:cBhvr>
                                      <p:to>
                                        <p:strVal val="visible"/>
                                      </p:to>
                                    </p:set>
                                    <p:animEffect transition="in" filter="strips(downLeft)">
                                      <p:cBhvr>
                                        <p:cTn id="29" dur="500"/>
                                        <p:tgtEl>
                                          <p:spTgt spid="34909"/>
                                        </p:tgtEl>
                                      </p:cBhvr>
                                    </p:animEffect>
                                  </p:childTnLst>
                                  <p:subTnLst>
                                    <p:set>
                                      <p:cBhvr override="childStyle">
                                        <p:cTn dur="1" fill="hold" display="0" masterRel="sameClick" afterEffect="1">
                                          <p:stCondLst>
                                            <p:cond evt="end" delay="0">
                                              <p:tn val="27"/>
                                            </p:cond>
                                          </p:stCondLst>
                                        </p:cTn>
                                        <p:tgtEl>
                                          <p:spTgt spid="34909"/>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4913"/>
                                        </p:tgtEl>
                                        <p:attrNameLst>
                                          <p:attrName>style.visibility</p:attrName>
                                        </p:attrNameLst>
                                      </p:cBhvr>
                                      <p:to>
                                        <p:strVal val="visible"/>
                                      </p:to>
                                    </p:set>
                                    <p:animEffect transition="in" filter="dissolve">
                                      <p:cBhvr>
                                        <p:cTn id="34" dur="500"/>
                                        <p:tgtEl>
                                          <p:spTgt spid="34913"/>
                                        </p:tgtEl>
                                      </p:cBhvr>
                                    </p:animEffect>
                                  </p:childTnLst>
                                </p:cTn>
                              </p:par>
                            </p:childTnLst>
                          </p:cTn>
                        </p:par>
                        <p:par>
                          <p:cTn id="35" fill="hold" nodeType="afterGroup">
                            <p:stCondLst>
                              <p:cond delay="500"/>
                            </p:stCondLst>
                            <p:childTnLst>
                              <p:par>
                                <p:cTn id="36" presetID="1" presetClass="entr" presetSubtype="0" fill="hold" nodeType="afterEffect">
                                  <p:stCondLst>
                                    <p:cond delay="1000"/>
                                  </p:stCondLst>
                                  <p:childTnLst>
                                    <p:set>
                                      <p:cBhvr>
                                        <p:cTn id="37" dur="1" fill="hold">
                                          <p:stCondLst>
                                            <p:cond delay="499"/>
                                          </p:stCondLst>
                                        </p:cTn>
                                        <p:tgtEl>
                                          <p:spTgt spid="34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909" grpId="0" animBg="1"/>
      <p:bldP spid="34912" grpId="0" autoUpdateAnimBg="0"/>
      <p:bldP spid="349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1027"/>
          <p:cNvSpPr>
            <a:spLocks noChangeArrowheads="1"/>
          </p:cNvSpPr>
          <p:nvPr>
            <p:ph type="body" idx="1"/>
          </p:nvPr>
        </p:nvSpPr>
        <p:spPr bwMode="auto">
          <a:xfrm>
            <a:off x="304800" y="685800"/>
            <a:ext cx="8178800" cy="220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81000" indent="-381000" eaLnBrk="1" hangingPunct="1">
              <a:spcBef>
                <a:spcPct val="0"/>
              </a:spcBef>
            </a:pPr>
            <a:r>
              <a:rPr lang="en-GB" sz="2800" smtClean="0"/>
              <a:t>Copy out and fill in the Table below showing what charge ions will be formed from the elements listed.</a:t>
            </a:r>
          </a:p>
        </p:txBody>
      </p:sp>
      <p:grpSp>
        <p:nvGrpSpPr>
          <p:cNvPr id="28675" name="Group 1028"/>
          <p:cNvGrpSpPr>
            <a:grpSpLocks/>
          </p:cNvGrpSpPr>
          <p:nvPr/>
        </p:nvGrpSpPr>
        <p:grpSpPr bwMode="auto">
          <a:xfrm>
            <a:off x="593725" y="2673350"/>
            <a:ext cx="8242300" cy="1958975"/>
            <a:chOff x="383" y="1492"/>
            <a:chExt cx="5192" cy="1234"/>
          </a:xfrm>
        </p:grpSpPr>
        <p:sp>
          <p:nvSpPr>
            <p:cNvPr id="28750" name="Rectangle 1029"/>
            <p:cNvSpPr>
              <a:spLocks noChangeArrowheads="1"/>
            </p:cNvSpPr>
            <p:nvPr/>
          </p:nvSpPr>
          <p:spPr bwMode="auto">
            <a:xfrm>
              <a:off x="391" y="1492"/>
              <a:ext cx="288" cy="288"/>
            </a:xfrm>
            <a:prstGeom prst="rect">
              <a:avLst/>
            </a:prstGeom>
            <a:solidFill>
              <a:srgbClr val="FFFF00"/>
            </a:solidFill>
            <a:ln w="28575">
              <a:solidFill>
                <a:schemeClr val="tx1"/>
              </a:solidFill>
              <a:miter lim="800000"/>
              <a:headEnd/>
              <a:tailEnd/>
            </a:ln>
          </p:spPr>
          <p:txBody>
            <a:bodyPr wrap="none" anchor="ctr"/>
            <a:lstStyle/>
            <a:p>
              <a:pPr algn="ctr"/>
              <a:r>
                <a:rPr lang="en-GB">
                  <a:solidFill>
                    <a:srgbClr val="0000FF"/>
                  </a:solidFill>
                  <a:latin typeface="Arial" pitchFamily="34" charset="0"/>
                </a:rPr>
                <a:t>H</a:t>
              </a:r>
            </a:p>
          </p:txBody>
        </p:sp>
        <p:sp>
          <p:nvSpPr>
            <p:cNvPr id="28751" name="Rectangle 1030"/>
            <p:cNvSpPr>
              <a:spLocks noChangeArrowheads="1"/>
            </p:cNvSpPr>
            <p:nvPr/>
          </p:nvSpPr>
          <p:spPr bwMode="auto">
            <a:xfrm>
              <a:off x="5287" y="1574"/>
              <a:ext cx="288" cy="288"/>
            </a:xfrm>
            <a:prstGeom prst="rect">
              <a:avLst/>
            </a:prstGeom>
            <a:solidFill>
              <a:srgbClr val="FFFF00"/>
            </a:solidFill>
            <a:ln w="28575">
              <a:solidFill>
                <a:schemeClr val="tx1"/>
              </a:solidFill>
              <a:miter lim="800000"/>
              <a:headEnd/>
              <a:tailEnd/>
            </a:ln>
          </p:spPr>
          <p:txBody>
            <a:bodyPr wrap="none" anchor="ctr"/>
            <a:lstStyle/>
            <a:p>
              <a:pPr algn="ctr"/>
              <a:r>
                <a:rPr lang="en-GB">
                  <a:solidFill>
                    <a:srgbClr val="0000FF"/>
                  </a:solidFill>
                  <a:latin typeface="Arial" pitchFamily="34" charset="0"/>
                </a:rPr>
                <a:t>He</a:t>
              </a:r>
            </a:p>
          </p:txBody>
        </p:sp>
        <p:sp>
          <p:nvSpPr>
            <p:cNvPr id="28752" name="Rectangle 1031"/>
            <p:cNvSpPr>
              <a:spLocks noChangeArrowheads="1"/>
            </p:cNvSpPr>
            <p:nvPr/>
          </p:nvSpPr>
          <p:spPr bwMode="auto">
            <a:xfrm>
              <a:off x="391"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Li</a:t>
              </a:r>
            </a:p>
          </p:txBody>
        </p:sp>
        <p:sp>
          <p:nvSpPr>
            <p:cNvPr id="28753" name="Rectangle 1032"/>
            <p:cNvSpPr>
              <a:spLocks noChangeArrowheads="1"/>
            </p:cNvSpPr>
            <p:nvPr/>
          </p:nvSpPr>
          <p:spPr bwMode="auto">
            <a:xfrm>
              <a:off x="391"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Na</a:t>
              </a:r>
            </a:p>
          </p:txBody>
        </p:sp>
        <p:sp>
          <p:nvSpPr>
            <p:cNvPr id="28754" name="Rectangle 1033"/>
            <p:cNvSpPr>
              <a:spLocks noChangeArrowheads="1"/>
            </p:cNvSpPr>
            <p:nvPr/>
          </p:nvSpPr>
          <p:spPr bwMode="auto">
            <a:xfrm>
              <a:off x="391"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K</a:t>
              </a:r>
            </a:p>
          </p:txBody>
        </p:sp>
        <p:sp>
          <p:nvSpPr>
            <p:cNvPr id="28755" name="Rectangle 1034"/>
            <p:cNvSpPr>
              <a:spLocks noChangeArrowheads="1"/>
            </p:cNvSpPr>
            <p:nvPr/>
          </p:nvSpPr>
          <p:spPr bwMode="auto">
            <a:xfrm>
              <a:off x="679"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Be</a:t>
              </a:r>
            </a:p>
          </p:txBody>
        </p:sp>
        <p:sp>
          <p:nvSpPr>
            <p:cNvPr id="28756" name="Rectangle 1035"/>
            <p:cNvSpPr>
              <a:spLocks noChangeArrowheads="1"/>
            </p:cNvSpPr>
            <p:nvPr/>
          </p:nvSpPr>
          <p:spPr bwMode="auto">
            <a:xfrm>
              <a:off x="967"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Sc</a:t>
              </a:r>
            </a:p>
          </p:txBody>
        </p:sp>
        <p:sp>
          <p:nvSpPr>
            <p:cNvPr id="28757" name="Rectangle 1036"/>
            <p:cNvSpPr>
              <a:spLocks noChangeArrowheads="1"/>
            </p:cNvSpPr>
            <p:nvPr/>
          </p:nvSpPr>
          <p:spPr bwMode="auto">
            <a:xfrm>
              <a:off x="1255"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Ti</a:t>
              </a:r>
            </a:p>
          </p:txBody>
        </p:sp>
        <p:sp>
          <p:nvSpPr>
            <p:cNvPr id="28758" name="Rectangle 1037"/>
            <p:cNvSpPr>
              <a:spLocks noChangeArrowheads="1"/>
            </p:cNvSpPr>
            <p:nvPr/>
          </p:nvSpPr>
          <p:spPr bwMode="auto">
            <a:xfrm>
              <a:off x="679"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Mg</a:t>
              </a:r>
            </a:p>
          </p:txBody>
        </p:sp>
        <p:sp>
          <p:nvSpPr>
            <p:cNvPr id="28759" name="Rectangle 1038"/>
            <p:cNvSpPr>
              <a:spLocks noChangeArrowheads="1"/>
            </p:cNvSpPr>
            <p:nvPr/>
          </p:nvSpPr>
          <p:spPr bwMode="auto">
            <a:xfrm>
              <a:off x="1543"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V</a:t>
              </a:r>
            </a:p>
          </p:txBody>
        </p:sp>
        <p:sp>
          <p:nvSpPr>
            <p:cNvPr id="28760" name="Rectangle 1039"/>
            <p:cNvSpPr>
              <a:spLocks noChangeArrowheads="1"/>
            </p:cNvSpPr>
            <p:nvPr/>
          </p:nvSpPr>
          <p:spPr bwMode="auto">
            <a:xfrm>
              <a:off x="1831"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Cr</a:t>
              </a:r>
            </a:p>
          </p:txBody>
        </p:sp>
        <p:sp>
          <p:nvSpPr>
            <p:cNvPr id="28761" name="Rectangle 1040"/>
            <p:cNvSpPr>
              <a:spLocks noChangeArrowheads="1"/>
            </p:cNvSpPr>
            <p:nvPr/>
          </p:nvSpPr>
          <p:spPr bwMode="auto">
            <a:xfrm>
              <a:off x="2119"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Mn</a:t>
              </a:r>
            </a:p>
          </p:txBody>
        </p:sp>
        <p:sp>
          <p:nvSpPr>
            <p:cNvPr id="28762" name="Rectangle 1041"/>
            <p:cNvSpPr>
              <a:spLocks noChangeArrowheads="1"/>
            </p:cNvSpPr>
            <p:nvPr/>
          </p:nvSpPr>
          <p:spPr bwMode="auto">
            <a:xfrm>
              <a:off x="2407"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Fe</a:t>
              </a:r>
            </a:p>
          </p:txBody>
        </p:sp>
        <p:sp>
          <p:nvSpPr>
            <p:cNvPr id="28763" name="Rectangle 1042"/>
            <p:cNvSpPr>
              <a:spLocks noChangeArrowheads="1"/>
            </p:cNvSpPr>
            <p:nvPr/>
          </p:nvSpPr>
          <p:spPr bwMode="auto">
            <a:xfrm>
              <a:off x="2695"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Co</a:t>
              </a:r>
            </a:p>
          </p:txBody>
        </p:sp>
        <p:sp>
          <p:nvSpPr>
            <p:cNvPr id="28764" name="Rectangle 1043"/>
            <p:cNvSpPr>
              <a:spLocks noChangeArrowheads="1"/>
            </p:cNvSpPr>
            <p:nvPr/>
          </p:nvSpPr>
          <p:spPr bwMode="auto">
            <a:xfrm>
              <a:off x="2983"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Ni</a:t>
              </a:r>
            </a:p>
          </p:txBody>
        </p:sp>
        <p:sp>
          <p:nvSpPr>
            <p:cNvPr id="28765" name="Rectangle 1044"/>
            <p:cNvSpPr>
              <a:spLocks noChangeArrowheads="1"/>
            </p:cNvSpPr>
            <p:nvPr/>
          </p:nvSpPr>
          <p:spPr bwMode="auto">
            <a:xfrm>
              <a:off x="3271"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Cu</a:t>
              </a:r>
            </a:p>
          </p:txBody>
        </p:sp>
        <p:sp>
          <p:nvSpPr>
            <p:cNvPr id="28766" name="Rectangle 1045"/>
            <p:cNvSpPr>
              <a:spLocks noChangeArrowheads="1"/>
            </p:cNvSpPr>
            <p:nvPr/>
          </p:nvSpPr>
          <p:spPr bwMode="auto">
            <a:xfrm>
              <a:off x="3559"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Zn</a:t>
              </a:r>
            </a:p>
          </p:txBody>
        </p:sp>
        <p:sp>
          <p:nvSpPr>
            <p:cNvPr id="28767" name="Rectangle 1046"/>
            <p:cNvSpPr>
              <a:spLocks noChangeArrowheads="1"/>
            </p:cNvSpPr>
            <p:nvPr/>
          </p:nvSpPr>
          <p:spPr bwMode="auto">
            <a:xfrm>
              <a:off x="3847"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Ga</a:t>
              </a:r>
            </a:p>
          </p:txBody>
        </p:sp>
        <p:sp>
          <p:nvSpPr>
            <p:cNvPr id="28768" name="Rectangle 1047"/>
            <p:cNvSpPr>
              <a:spLocks noChangeArrowheads="1"/>
            </p:cNvSpPr>
            <p:nvPr/>
          </p:nvSpPr>
          <p:spPr bwMode="auto">
            <a:xfrm>
              <a:off x="4135"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Ge</a:t>
              </a:r>
            </a:p>
          </p:txBody>
        </p:sp>
        <p:sp>
          <p:nvSpPr>
            <p:cNvPr id="28769" name="Rectangle 1048"/>
            <p:cNvSpPr>
              <a:spLocks noChangeArrowheads="1"/>
            </p:cNvSpPr>
            <p:nvPr/>
          </p:nvSpPr>
          <p:spPr bwMode="auto">
            <a:xfrm>
              <a:off x="4711"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Se</a:t>
              </a:r>
            </a:p>
          </p:txBody>
        </p:sp>
        <p:sp>
          <p:nvSpPr>
            <p:cNvPr id="28770" name="Rectangle 1049"/>
            <p:cNvSpPr>
              <a:spLocks noChangeArrowheads="1"/>
            </p:cNvSpPr>
            <p:nvPr/>
          </p:nvSpPr>
          <p:spPr bwMode="auto">
            <a:xfrm>
              <a:off x="4999"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Br</a:t>
              </a:r>
            </a:p>
          </p:txBody>
        </p:sp>
        <p:sp>
          <p:nvSpPr>
            <p:cNvPr id="28771" name="Rectangle 1050"/>
            <p:cNvSpPr>
              <a:spLocks noChangeArrowheads="1"/>
            </p:cNvSpPr>
            <p:nvPr/>
          </p:nvSpPr>
          <p:spPr bwMode="auto">
            <a:xfrm>
              <a:off x="679"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Ca</a:t>
              </a:r>
            </a:p>
          </p:txBody>
        </p:sp>
        <p:sp>
          <p:nvSpPr>
            <p:cNvPr id="28772" name="Rectangle 1051"/>
            <p:cNvSpPr>
              <a:spLocks noChangeArrowheads="1"/>
            </p:cNvSpPr>
            <p:nvPr/>
          </p:nvSpPr>
          <p:spPr bwMode="auto">
            <a:xfrm>
              <a:off x="5287"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Kr</a:t>
              </a:r>
            </a:p>
          </p:txBody>
        </p:sp>
        <p:sp>
          <p:nvSpPr>
            <p:cNvPr id="28773" name="Rectangle 1052"/>
            <p:cNvSpPr>
              <a:spLocks noChangeArrowheads="1"/>
            </p:cNvSpPr>
            <p:nvPr/>
          </p:nvSpPr>
          <p:spPr bwMode="auto">
            <a:xfrm>
              <a:off x="3847"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Al</a:t>
              </a:r>
            </a:p>
          </p:txBody>
        </p:sp>
        <p:sp>
          <p:nvSpPr>
            <p:cNvPr id="28774" name="Rectangle 1053"/>
            <p:cNvSpPr>
              <a:spLocks noChangeArrowheads="1"/>
            </p:cNvSpPr>
            <p:nvPr/>
          </p:nvSpPr>
          <p:spPr bwMode="auto">
            <a:xfrm>
              <a:off x="4423"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P</a:t>
              </a:r>
            </a:p>
          </p:txBody>
        </p:sp>
        <p:sp>
          <p:nvSpPr>
            <p:cNvPr id="28775" name="Rectangle 1054"/>
            <p:cNvSpPr>
              <a:spLocks noChangeArrowheads="1"/>
            </p:cNvSpPr>
            <p:nvPr/>
          </p:nvSpPr>
          <p:spPr bwMode="auto">
            <a:xfrm>
              <a:off x="4423"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N</a:t>
              </a:r>
            </a:p>
          </p:txBody>
        </p:sp>
        <p:sp>
          <p:nvSpPr>
            <p:cNvPr id="28776" name="Rectangle 1055"/>
            <p:cNvSpPr>
              <a:spLocks noChangeArrowheads="1"/>
            </p:cNvSpPr>
            <p:nvPr/>
          </p:nvSpPr>
          <p:spPr bwMode="auto">
            <a:xfrm>
              <a:off x="4711"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O</a:t>
              </a:r>
            </a:p>
          </p:txBody>
        </p:sp>
        <p:sp>
          <p:nvSpPr>
            <p:cNvPr id="28777" name="Rectangle 1056"/>
            <p:cNvSpPr>
              <a:spLocks noChangeArrowheads="1"/>
            </p:cNvSpPr>
            <p:nvPr/>
          </p:nvSpPr>
          <p:spPr bwMode="auto">
            <a:xfrm>
              <a:off x="4711"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S</a:t>
              </a:r>
            </a:p>
          </p:txBody>
        </p:sp>
        <p:sp>
          <p:nvSpPr>
            <p:cNvPr id="28778" name="Rectangle 1057"/>
            <p:cNvSpPr>
              <a:spLocks noChangeArrowheads="1"/>
            </p:cNvSpPr>
            <p:nvPr/>
          </p:nvSpPr>
          <p:spPr bwMode="auto">
            <a:xfrm>
              <a:off x="4999"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Cl</a:t>
              </a:r>
            </a:p>
          </p:txBody>
        </p:sp>
        <p:sp>
          <p:nvSpPr>
            <p:cNvPr id="28779" name="Rectangle 1058"/>
            <p:cNvSpPr>
              <a:spLocks noChangeArrowheads="1"/>
            </p:cNvSpPr>
            <p:nvPr/>
          </p:nvSpPr>
          <p:spPr bwMode="auto">
            <a:xfrm>
              <a:off x="4999"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F</a:t>
              </a:r>
            </a:p>
          </p:txBody>
        </p:sp>
        <p:sp>
          <p:nvSpPr>
            <p:cNvPr id="28780" name="Rectangle 1059"/>
            <p:cNvSpPr>
              <a:spLocks noChangeArrowheads="1"/>
            </p:cNvSpPr>
            <p:nvPr/>
          </p:nvSpPr>
          <p:spPr bwMode="auto">
            <a:xfrm>
              <a:off x="5287"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Ne</a:t>
              </a:r>
            </a:p>
          </p:txBody>
        </p:sp>
        <p:sp>
          <p:nvSpPr>
            <p:cNvPr id="28781" name="Rectangle 1060"/>
            <p:cNvSpPr>
              <a:spLocks noChangeArrowheads="1"/>
            </p:cNvSpPr>
            <p:nvPr/>
          </p:nvSpPr>
          <p:spPr bwMode="auto">
            <a:xfrm>
              <a:off x="5287"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Ar</a:t>
              </a:r>
            </a:p>
          </p:txBody>
        </p:sp>
        <p:sp>
          <p:nvSpPr>
            <p:cNvPr id="28782" name="Rectangle 1061"/>
            <p:cNvSpPr>
              <a:spLocks noChangeArrowheads="1"/>
            </p:cNvSpPr>
            <p:nvPr/>
          </p:nvSpPr>
          <p:spPr bwMode="auto">
            <a:xfrm>
              <a:off x="4135"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Si</a:t>
              </a:r>
            </a:p>
          </p:txBody>
        </p:sp>
        <p:sp>
          <p:nvSpPr>
            <p:cNvPr id="28783" name="Rectangle 1062"/>
            <p:cNvSpPr>
              <a:spLocks noChangeArrowheads="1"/>
            </p:cNvSpPr>
            <p:nvPr/>
          </p:nvSpPr>
          <p:spPr bwMode="auto">
            <a:xfrm>
              <a:off x="3847"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B</a:t>
              </a:r>
            </a:p>
          </p:txBody>
        </p:sp>
        <p:sp>
          <p:nvSpPr>
            <p:cNvPr id="28784" name="Rectangle 1063"/>
            <p:cNvSpPr>
              <a:spLocks noChangeArrowheads="1"/>
            </p:cNvSpPr>
            <p:nvPr/>
          </p:nvSpPr>
          <p:spPr bwMode="auto">
            <a:xfrm>
              <a:off x="4135" y="1862"/>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a:t>
              </a:r>
            </a:p>
          </p:txBody>
        </p:sp>
        <p:sp>
          <p:nvSpPr>
            <p:cNvPr id="28785" name="Rectangle 1064"/>
            <p:cNvSpPr>
              <a:spLocks noChangeArrowheads="1"/>
            </p:cNvSpPr>
            <p:nvPr/>
          </p:nvSpPr>
          <p:spPr bwMode="auto">
            <a:xfrm>
              <a:off x="4423"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As</a:t>
              </a:r>
            </a:p>
          </p:txBody>
        </p:sp>
        <p:sp>
          <p:nvSpPr>
            <p:cNvPr id="28786" name="Rectangle 1065"/>
            <p:cNvSpPr>
              <a:spLocks noChangeArrowheads="1"/>
            </p:cNvSpPr>
            <p:nvPr/>
          </p:nvSpPr>
          <p:spPr bwMode="auto">
            <a:xfrm>
              <a:off x="679" y="215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Mg</a:t>
              </a:r>
            </a:p>
          </p:txBody>
        </p:sp>
        <p:sp>
          <p:nvSpPr>
            <p:cNvPr id="28787" name="Rectangle 1066"/>
            <p:cNvSpPr>
              <a:spLocks noChangeArrowheads="1"/>
            </p:cNvSpPr>
            <p:nvPr/>
          </p:nvSpPr>
          <p:spPr bwMode="auto">
            <a:xfrm>
              <a:off x="4143" y="1854"/>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a:t>
              </a:r>
            </a:p>
          </p:txBody>
        </p:sp>
        <p:sp>
          <p:nvSpPr>
            <p:cNvPr id="28788" name="Rectangle 1067"/>
            <p:cNvSpPr>
              <a:spLocks noChangeArrowheads="1"/>
            </p:cNvSpPr>
            <p:nvPr/>
          </p:nvSpPr>
          <p:spPr bwMode="auto">
            <a:xfrm>
              <a:off x="4991" y="2150"/>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Cl</a:t>
              </a:r>
            </a:p>
          </p:txBody>
        </p:sp>
        <p:sp>
          <p:nvSpPr>
            <p:cNvPr id="28789" name="Rectangle 1068"/>
            <p:cNvSpPr>
              <a:spLocks noChangeArrowheads="1"/>
            </p:cNvSpPr>
            <p:nvPr/>
          </p:nvSpPr>
          <p:spPr bwMode="auto">
            <a:xfrm>
              <a:off x="383" y="2438"/>
              <a:ext cx="288" cy="288"/>
            </a:xfrm>
            <a:prstGeom prst="rect">
              <a:avLst/>
            </a:prstGeom>
            <a:solidFill>
              <a:srgbClr val="FFFF00"/>
            </a:solidFill>
            <a:ln w="12700">
              <a:solidFill>
                <a:schemeClr val="tx1"/>
              </a:solidFill>
              <a:miter lim="800000"/>
              <a:headEnd/>
              <a:tailEnd/>
            </a:ln>
          </p:spPr>
          <p:txBody>
            <a:bodyPr wrap="none" anchor="ctr"/>
            <a:lstStyle/>
            <a:p>
              <a:pPr algn="ctr"/>
              <a:r>
                <a:rPr lang="en-GB">
                  <a:solidFill>
                    <a:srgbClr val="0000FF"/>
                  </a:solidFill>
                  <a:latin typeface="Arial" pitchFamily="34" charset="0"/>
                </a:rPr>
                <a:t>K</a:t>
              </a:r>
            </a:p>
          </p:txBody>
        </p:sp>
      </p:grpSp>
      <p:graphicFrame>
        <p:nvGraphicFramePr>
          <p:cNvPr id="35885" name="Group 1069"/>
          <p:cNvGraphicFramePr>
            <a:graphicFrameLocks noGrp="1"/>
          </p:cNvGraphicFramePr>
          <p:nvPr/>
        </p:nvGraphicFramePr>
        <p:xfrm>
          <a:off x="908050" y="4841875"/>
          <a:ext cx="7572375" cy="1473200"/>
        </p:xfrm>
        <a:graphic>
          <a:graphicData uri="http://schemas.openxmlformats.org/drawingml/2006/table">
            <a:tbl>
              <a:tblPr/>
              <a:tblGrid>
                <a:gridCol w="1117600"/>
                <a:gridCol w="947738"/>
                <a:gridCol w="687387"/>
                <a:gridCol w="688975"/>
                <a:gridCol w="647700"/>
                <a:gridCol w="730250"/>
                <a:gridCol w="687388"/>
                <a:gridCol w="688975"/>
                <a:gridCol w="687387"/>
                <a:gridCol w="688975"/>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Li</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Cl</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Ca</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K</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Al</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Br</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r>
              <a:tr h="492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rPr>
                        <a:t>Group No</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solidFill>
                  </a:tcPr>
                </a:tc>
              </a:tr>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rPr>
                        <a:t>Charge</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chemeClr val="bg1"/>
                    </a:solidFill>
                  </a:tcPr>
                </a:tc>
              </a:tr>
            </a:tbl>
          </a:graphicData>
        </a:graphic>
      </p:graphicFrame>
      <p:sp>
        <p:nvSpPr>
          <p:cNvPr id="35931" name="Text Box 1115"/>
          <p:cNvSpPr txBox="1">
            <a:spLocks noChangeArrowheads="1"/>
          </p:cNvSpPr>
          <p:nvPr/>
        </p:nvSpPr>
        <p:spPr bwMode="auto">
          <a:xfrm>
            <a:off x="2203450" y="54387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32" name="Text Box 1116"/>
          <p:cNvSpPr txBox="1">
            <a:spLocks noChangeArrowheads="1"/>
          </p:cNvSpPr>
          <p:nvPr/>
        </p:nvSpPr>
        <p:spPr bwMode="auto">
          <a:xfrm>
            <a:off x="3016250" y="54514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5</a:t>
            </a:r>
          </a:p>
        </p:txBody>
      </p:sp>
      <p:sp>
        <p:nvSpPr>
          <p:cNvPr id="35933" name="Text Box 1117"/>
          <p:cNvSpPr txBox="1">
            <a:spLocks noChangeArrowheads="1"/>
          </p:cNvSpPr>
          <p:nvPr/>
        </p:nvSpPr>
        <p:spPr bwMode="auto">
          <a:xfrm>
            <a:off x="3676650" y="5451475"/>
            <a:ext cx="6223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7</a:t>
            </a:r>
          </a:p>
        </p:txBody>
      </p:sp>
      <p:sp>
        <p:nvSpPr>
          <p:cNvPr id="35934" name="Text Box 1118"/>
          <p:cNvSpPr txBox="1">
            <a:spLocks noChangeArrowheads="1"/>
          </p:cNvSpPr>
          <p:nvPr/>
        </p:nvSpPr>
        <p:spPr bwMode="auto">
          <a:xfrm>
            <a:off x="4387850" y="5476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2</a:t>
            </a:r>
          </a:p>
        </p:txBody>
      </p:sp>
      <p:sp>
        <p:nvSpPr>
          <p:cNvPr id="35935" name="Text Box 1119"/>
          <p:cNvSpPr txBox="1">
            <a:spLocks noChangeArrowheads="1"/>
          </p:cNvSpPr>
          <p:nvPr/>
        </p:nvSpPr>
        <p:spPr bwMode="auto">
          <a:xfrm>
            <a:off x="5099050" y="54514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36" name="Text Box 1120"/>
          <p:cNvSpPr txBox="1">
            <a:spLocks noChangeArrowheads="1"/>
          </p:cNvSpPr>
          <p:nvPr/>
        </p:nvSpPr>
        <p:spPr bwMode="auto">
          <a:xfrm>
            <a:off x="5810250" y="54514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3</a:t>
            </a:r>
          </a:p>
        </p:txBody>
      </p:sp>
      <p:sp>
        <p:nvSpPr>
          <p:cNvPr id="35937" name="Text Box 1121"/>
          <p:cNvSpPr txBox="1">
            <a:spLocks noChangeArrowheads="1"/>
          </p:cNvSpPr>
          <p:nvPr/>
        </p:nvSpPr>
        <p:spPr bwMode="auto">
          <a:xfrm>
            <a:off x="6483350" y="54514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6</a:t>
            </a:r>
          </a:p>
        </p:txBody>
      </p:sp>
      <p:sp>
        <p:nvSpPr>
          <p:cNvPr id="35938" name="Text Box 1122"/>
          <p:cNvSpPr txBox="1">
            <a:spLocks noChangeArrowheads="1"/>
          </p:cNvSpPr>
          <p:nvPr/>
        </p:nvSpPr>
        <p:spPr bwMode="auto">
          <a:xfrm>
            <a:off x="7169150" y="5476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7</a:t>
            </a:r>
          </a:p>
        </p:txBody>
      </p:sp>
      <p:sp>
        <p:nvSpPr>
          <p:cNvPr id="35939" name="Text Box 1123"/>
          <p:cNvSpPr txBox="1">
            <a:spLocks noChangeArrowheads="1"/>
          </p:cNvSpPr>
          <p:nvPr/>
        </p:nvSpPr>
        <p:spPr bwMode="auto">
          <a:xfrm>
            <a:off x="7842250" y="5476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40" name="Text Box 1124"/>
          <p:cNvSpPr txBox="1">
            <a:spLocks noChangeArrowheads="1"/>
          </p:cNvSpPr>
          <p:nvPr/>
        </p:nvSpPr>
        <p:spPr bwMode="auto">
          <a:xfrm>
            <a:off x="2228850" y="59594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41" name="Text Box 1125"/>
          <p:cNvSpPr txBox="1">
            <a:spLocks noChangeArrowheads="1"/>
          </p:cNvSpPr>
          <p:nvPr/>
        </p:nvSpPr>
        <p:spPr bwMode="auto">
          <a:xfrm>
            <a:off x="3028950" y="5984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3-</a:t>
            </a:r>
          </a:p>
        </p:txBody>
      </p:sp>
      <p:sp>
        <p:nvSpPr>
          <p:cNvPr id="35942" name="Text Box 1126"/>
          <p:cNvSpPr txBox="1">
            <a:spLocks noChangeArrowheads="1"/>
          </p:cNvSpPr>
          <p:nvPr/>
        </p:nvSpPr>
        <p:spPr bwMode="auto">
          <a:xfrm>
            <a:off x="3727450" y="5984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43" name="Text Box 1127"/>
          <p:cNvSpPr txBox="1">
            <a:spLocks noChangeArrowheads="1"/>
          </p:cNvSpPr>
          <p:nvPr/>
        </p:nvSpPr>
        <p:spPr bwMode="auto">
          <a:xfrm>
            <a:off x="4425950" y="59721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2+</a:t>
            </a:r>
          </a:p>
        </p:txBody>
      </p:sp>
      <p:sp>
        <p:nvSpPr>
          <p:cNvPr id="35944" name="Text Box 1128"/>
          <p:cNvSpPr txBox="1">
            <a:spLocks noChangeArrowheads="1"/>
          </p:cNvSpPr>
          <p:nvPr/>
        </p:nvSpPr>
        <p:spPr bwMode="auto">
          <a:xfrm>
            <a:off x="5060950" y="59721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45" name="Text Box 1129"/>
          <p:cNvSpPr txBox="1">
            <a:spLocks noChangeArrowheads="1"/>
          </p:cNvSpPr>
          <p:nvPr/>
        </p:nvSpPr>
        <p:spPr bwMode="auto">
          <a:xfrm>
            <a:off x="5772150" y="59721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3+</a:t>
            </a:r>
          </a:p>
        </p:txBody>
      </p:sp>
      <p:sp>
        <p:nvSpPr>
          <p:cNvPr id="35946" name="Text Box 1130"/>
          <p:cNvSpPr txBox="1">
            <a:spLocks noChangeArrowheads="1"/>
          </p:cNvSpPr>
          <p:nvPr/>
        </p:nvSpPr>
        <p:spPr bwMode="auto">
          <a:xfrm>
            <a:off x="6470650" y="5984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2-</a:t>
            </a:r>
          </a:p>
        </p:txBody>
      </p:sp>
      <p:sp>
        <p:nvSpPr>
          <p:cNvPr id="35947" name="Text Box 1131"/>
          <p:cNvSpPr txBox="1">
            <a:spLocks noChangeArrowheads="1"/>
          </p:cNvSpPr>
          <p:nvPr/>
        </p:nvSpPr>
        <p:spPr bwMode="auto">
          <a:xfrm>
            <a:off x="7143750" y="5984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sp>
        <p:nvSpPr>
          <p:cNvPr id="35948" name="Text Box 1132"/>
          <p:cNvSpPr txBox="1">
            <a:spLocks noChangeArrowheads="1"/>
          </p:cNvSpPr>
          <p:nvPr/>
        </p:nvSpPr>
        <p:spPr bwMode="auto">
          <a:xfrm>
            <a:off x="7842250" y="5984875"/>
            <a:ext cx="584200" cy="366713"/>
          </a:xfrm>
          <a:prstGeom prst="rect">
            <a:avLst/>
          </a:prstGeom>
          <a:solidFill>
            <a:srgbClr val="FFFF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b="1">
                <a:latin typeface="Arial" pitchFamily="34" charset="0"/>
              </a:rPr>
              <a:t>1+</a:t>
            </a:r>
          </a:p>
        </p:txBody>
      </p:sp>
      <p:grpSp>
        <p:nvGrpSpPr>
          <p:cNvPr id="28740" name="Group 1133"/>
          <p:cNvGrpSpPr>
            <a:grpSpLocks/>
          </p:cNvGrpSpPr>
          <p:nvPr/>
        </p:nvGrpSpPr>
        <p:grpSpPr bwMode="auto">
          <a:xfrm>
            <a:off x="523875" y="2095500"/>
            <a:ext cx="8280400" cy="481013"/>
            <a:chOff x="330" y="1119"/>
            <a:chExt cx="5216" cy="303"/>
          </a:xfrm>
        </p:grpSpPr>
        <p:sp>
          <p:nvSpPr>
            <p:cNvPr id="28742" name="Rectangle 1134"/>
            <p:cNvSpPr>
              <a:spLocks noChangeArrowheads="1"/>
            </p:cNvSpPr>
            <p:nvPr/>
          </p:nvSpPr>
          <p:spPr bwMode="auto">
            <a:xfrm rot="10800000" flipH="1">
              <a:off x="330" y="1122"/>
              <a:ext cx="316" cy="283"/>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1</a:t>
              </a:r>
            </a:p>
          </p:txBody>
        </p:sp>
        <p:sp>
          <p:nvSpPr>
            <p:cNvPr id="28743" name="Rectangle 1135"/>
            <p:cNvSpPr>
              <a:spLocks noChangeArrowheads="1"/>
            </p:cNvSpPr>
            <p:nvPr/>
          </p:nvSpPr>
          <p:spPr bwMode="auto">
            <a:xfrm rot="10800000" flipH="1">
              <a:off x="618" y="1119"/>
              <a:ext cx="316" cy="282"/>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2</a:t>
              </a:r>
            </a:p>
          </p:txBody>
        </p:sp>
        <p:sp>
          <p:nvSpPr>
            <p:cNvPr id="28744" name="Rectangle 1136"/>
            <p:cNvSpPr>
              <a:spLocks noChangeArrowheads="1"/>
            </p:cNvSpPr>
            <p:nvPr/>
          </p:nvSpPr>
          <p:spPr bwMode="auto">
            <a:xfrm rot="10800000" flipH="1">
              <a:off x="3787" y="1133"/>
              <a:ext cx="316" cy="289"/>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3</a:t>
              </a:r>
            </a:p>
          </p:txBody>
        </p:sp>
        <p:sp>
          <p:nvSpPr>
            <p:cNvPr id="28745" name="Rectangle 1137"/>
            <p:cNvSpPr>
              <a:spLocks noChangeArrowheads="1"/>
            </p:cNvSpPr>
            <p:nvPr/>
          </p:nvSpPr>
          <p:spPr bwMode="auto">
            <a:xfrm rot="10800000" flipH="1">
              <a:off x="4075" y="1133"/>
              <a:ext cx="316" cy="289"/>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4</a:t>
              </a:r>
            </a:p>
          </p:txBody>
        </p:sp>
        <p:sp>
          <p:nvSpPr>
            <p:cNvPr id="28746" name="Rectangle 1138"/>
            <p:cNvSpPr>
              <a:spLocks noChangeArrowheads="1"/>
            </p:cNvSpPr>
            <p:nvPr/>
          </p:nvSpPr>
          <p:spPr bwMode="auto">
            <a:xfrm rot="10800000" flipH="1">
              <a:off x="4362" y="1125"/>
              <a:ext cx="316" cy="286"/>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5</a:t>
              </a:r>
            </a:p>
          </p:txBody>
        </p:sp>
        <p:sp>
          <p:nvSpPr>
            <p:cNvPr id="28747" name="Rectangle 1139"/>
            <p:cNvSpPr>
              <a:spLocks noChangeArrowheads="1"/>
            </p:cNvSpPr>
            <p:nvPr/>
          </p:nvSpPr>
          <p:spPr bwMode="auto">
            <a:xfrm rot="10800000" flipH="1">
              <a:off x="4660" y="1133"/>
              <a:ext cx="316" cy="289"/>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6</a:t>
              </a:r>
            </a:p>
          </p:txBody>
        </p:sp>
        <p:sp>
          <p:nvSpPr>
            <p:cNvPr id="28748" name="Rectangle 1140"/>
            <p:cNvSpPr>
              <a:spLocks noChangeArrowheads="1"/>
            </p:cNvSpPr>
            <p:nvPr/>
          </p:nvSpPr>
          <p:spPr bwMode="auto">
            <a:xfrm rot="10800000" flipH="1">
              <a:off x="4948" y="1133"/>
              <a:ext cx="316" cy="289"/>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7</a:t>
              </a:r>
            </a:p>
          </p:txBody>
        </p:sp>
        <p:sp>
          <p:nvSpPr>
            <p:cNvPr id="28749" name="Rectangle 1141"/>
            <p:cNvSpPr>
              <a:spLocks noChangeArrowheads="1"/>
            </p:cNvSpPr>
            <p:nvPr/>
          </p:nvSpPr>
          <p:spPr bwMode="auto">
            <a:xfrm rot="10800000" flipH="1">
              <a:off x="5230" y="1121"/>
              <a:ext cx="316" cy="282"/>
            </a:xfrm>
            <a:prstGeom prst="rect">
              <a:avLst/>
            </a:prstGeom>
            <a:solidFill>
              <a:srgbClr val="FF0000"/>
            </a:solidFill>
            <a:ln w="12700">
              <a:solidFill>
                <a:schemeClr val="tx1"/>
              </a:solidFill>
              <a:miter lim="800000"/>
              <a:headEnd/>
              <a:tailEnd/>
            </a:ln>
          </p:spPr>
          <p:txBody>
            <a:bodyPr vert="eaVert" anchor="ctr">
              <a:spAutoFit/>
            </a:bodyPr>
            <a:lstStyle/>
            <a:p>
              <a:pPr algn="ctr"/>
              <a:r>
                <a:rPr lang="en-GB" sz="2000">
                  <a:solidFill>
                    <a:srgbClr val="FFFF00"/>
                  </a:solidFill>
                  <a:latin typeface="Arial" pitchFamily="34" charset="0"/>
                </a:rPr>
                <a:t>0</a:t>
              </a:r>
            </a:p>
          </p:txBody>
        </p:sp>
      </p:grpSp>
      <p:sp>
        <p:nvSpPr>
          <p:cNvPr id="28741" name="Rectangle 1144"/>
          <p:cNvSpPr>
            <a:spLocks noGrp="1" noChangeArrowheads="1"/>
          </p:cNvSpPr>
          <p:nvPr>
            <p:ph type="title"/>
          </p:nvPr>
        </p:nvSpPr>
        <p:spPr/>
        <p:txBody>
          <a:bodyPr/>
          <a:lstStyle/>
          <a:p>
            <a:pPr eaLnBrk="1" hangingPunct="1"/>
            <a:r>
              <a:rPr lang="en-GB" smtClean="0"/>
              <a:t>      What’s the charge?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931"/>
                                        </p:tgtEl>
                                        <p:attrNameLst>
                                          <p:attrName>style.visibility</p:attrName>
                                        </p:attrNameLst>
                                      </p:cBhvr>
                                      <p:to>
                                        <p:strVal val="visible"/>
                                      </p:to>
                                    </p:set>
                                    <p:animEffect transition="in" filter="dissolve">
                                      <p:cBhvr>
                                        <p:cTn id="7" dur="500"/>
                                        <p:tgtEl>
                                          <p:spTgt spid="35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932"/>
                                        </p:tgtEl>
                                        <p:attrNameLst>
                                          <p:attrName>style.visibility</p:attrName>
                                        </p:attrNameLst>
                                      </p:cBhvr>
                                      <p:to>
                                        <p:strVal val="visible"/>
                                      </p:to>
                                    </p:set>
                                    <p:animEffect transition="in" filter="dissolve">
                                      <p:cBhvr>
                                        <p:cTn id="12" dur="500"/>
                                        <p:tgtEl>
                                          <p:spTgt spid="35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dissolve">
                                      <p:cBhvr>
                                        <p:cTn id="17" dur="500"/>
                                        <p:tgtEl>
                                          <p:spTgt spid="35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934"/>
                                        </p:tgtEl>
                                        <p:attrNameLst>
                                          <p:attrName>style.visibility</p:attrName>
                                        </p:attrNameLst>
                                      </p:cBhvr>
                                      <p:to>
                                        <p:strVal val="visible"/>
                                      </p:to>
                                    </p:set>
                                    <p:animEffect transition="in" filter="dissolve">
                                      <p:cBhvr>
                                        <p:cTn id="22" dur="500"/>
                                        <p:tgtEl>
                                          <p:spTgt spid="35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935"/>
                                        </p:tgtEl>
                                        <p:attrNameLst>
                                          <p:attrName>style.visibility</p:attrName>
                                        </p:attrNameLst>
                                      </p:cBhvr>
                                      <p:to>
                                        <p:strVal val="visible"/>
                                      </p:to>
                                    </p:set>
                                    <p:animEffect transition="in" filter="dissolve">
                                      <p:cBhvr>
                                        <p:cTn id="27" dur="500"/>
                                        <p:tgtEl>
                                          <p:spTgt spid="35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936"/>
                                        </p:tgtEl>
                                        <p:attrNameLst>
                                          <p:attrName>style.visibility</p:attrName>
                                        </p:attrNameLst>
                                      </p:cBhvr>
                                      <p:to>
                                        <p:strVal val="visible"/>
                                      </p:to>
                                    </p:set>
                                    <p:animEffect transition="in" filter="dissolve">
                                      <p:cBhvr>
                                        <p:cTn id="32" dur="500"/>
                                        <p:tgtEl>
                                          <p:spTgt spid="35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937"/>
                                        </p:tgtEl>
                                        <p:attrNameLst>
                                          <p:attrName>style.visibility</p:attrName>
                                        </p:attrNameLst>
                                      </p:cBhvr>
                                      <p:to>
                                        <p:strVal val="visible"/>
                                      </p:to>
                                    </p:set>
                                    <p:animEffect transition="in" filter="dissolve">
                                      <p:cBhvr>
                                        <p:cTn id="37" dur="500"/>
                                        <p:tgtEl>
                                          <p:spTgt spid="35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5938"/>
                                        </p:tgtEl>
                                        <p:attrNameLst>
                                          <p:attrName>style.visibility</p:attrName>
                                        </p:attrNameLst>
                                      </p:cBhvr>
                                      <p:to>
                                        <p:strVal val="visible"/>
                                      </p:to>
                                    </p:set>
                                    <p:animEffect transition="in" filter="dissolve">
                                      <p:cBhvr>
                                        <p:cTn id="42" dur="500"/>
                                        <p:tgtEl>
                                          <p:spTgt spid="35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939"/>
                                        </p:tgtEl>
                                        <p:attrNameLst>
                                          <p:attrName>style.visibility</p:attrName>
                                        </p:attrNameLst>
                                      </p:cBhvr>
                                      <p:to>
                                        <p:strVal val="visible"/>
                                      </p:to>
                                    </p:set>
                                    <p:animEffect transition="in" filter="dissolve">
                                      <p:cBhvr>
                                        <p:cTn id="47" dur="500"/>
                                        <p:tgtEl>
                                          <p:spTgt spid="35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5940"/>
                                        </p:tgtEl>
                                        <p:attrNameLst>
                                          <p:attrName>style.visibility</p:attrName>
                                        </p:attrNameLst>
                                      </p:cBhvr>
                                      <p:to>
                                        <p:strVal val="visible"/>
                                      </p:to>
                                    </p:set>
                                    <p:animEffect transition="in" filter="dissolve">
                                      <p:cBhvr>
                                        <p:cTn id="52" dur="500"/>
                                        <p:tgtEl>
                                          <p:spTgt spid="35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5941"/>
                                        </p:tgtEl>
                                        <p:attrNameLst>
                                          <p:attrName>style.visibility</p:attrName>
                                        </p:attrNameLst>
                                      </p:cBhvr>
                                      <p:to>
                                        <p:strVal val="visible"/>
                                      </p:to>
                                    </p:set>
                                    <p:animEffect transition="in" filter="dissolve">
                                      <p:cBhvr>
                                        <p:cTn id="57" dur="500"/>
                                        <p:tgtEl>
                                          <p:spTgt spid="359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5942"/>
                                        </p:tgtEl>
                                        <p:attrNameLst>
                                          <p:attrName>style.visibility</p:attrName>
                                        </p:attrNameLst>
                                      </p:cBhvr>
                                      <p:to>
                                        <p:strVal val="visible"/>
                                      </p:to>
                                    </p:set>
                                    <p:animEffect transition="in" filter="dissolve">
                                      <p:cBhvr>
                                        <p:cTn id="62" dur="500"/>
                                        <p:tgtEl>
                                          <p:spTgt spid="359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5943"/>
                                        </p:tgtEl>
                                        <p:attrNameLst>
                                          <p:attrName>style.visibility</p:attrName>
                                        </p:attrNameLst>
                                      </p:cBhvr>
                                      <p:to>
                                        <p:strVal val="visible"/>
                                      </p:to>
                                    </p:set>
                                    <p:animEffect transition="in" filter="dissolve">
                                      <p:cBhvr>
                                        <p:cTn id="67" dur="500"/>
                                        <p:tgtEl>
                                          <p:spTgt spid="359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944"/>
                                        </p:tgtEl>
                                        <p:attrNameLst>
                                          <p:attrName>style.visibility</p:attrName>
                                        </p:attrNameLst>
                                      </p:cBhvr>
                                      <p:to>
                                        <p:strVal val="visible"/>
                                      </p:to>
                                    </p:set>
                                    <p:animEffect transition="in" filter="dissolve">
                                      <p:cBhvr>
                                        <p:cTn id="72" dur="500"/>
                                        <p:tgtEl>
                                          <p:spTgt spid="359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5945"/>
                                        </p:tgtEl>
                                        <p:attrNameLst>
                                          <p:attrName>style.visibility</p:attrName>
                                        </p:attrNameLst>
                                      </p:cBhvr>
                                      <p:to>
                                        <p:strVal val="visible"/>
                                      </p:to>
                                    </p:set>
                                    <p:animEffect transition="in" filter="dissolve">
                                      <p:cBhvr>
                                        <p:cTn id="77" dur="500"/>
                                        <p:tgtEl>
                                          <p:spTgt spid="359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5946"/>
                                        </p:tgtEl>
                                        <p:attrNameLst>
                                          <p:attrName>style.visibility</p:attrName>
                                        </p:attrNameLst>
                                      </p:cBhvr>
                                      <p:to>
                                        <p:strVal val="visible"/>
                                      </p:to>
                                    </p:set>
                                    <p:animEffect transition="in" filter="dissolve">
                                      <p:cBhvr>
                                        <p:cTn id="82" dur="500"/>
                                        <p:tgtEl>
                                          <p:spTgt spid="359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5947"/>
                                        </p:tgtEl>
                                        <p:attrNameLst>
                                          <p:attrName>style.visibility</p:attrName>
                                        </p:attrNameLst>
                                      </p:cBhvr>
                                      <p:to>
                                        <p:strVal val="visible"/>
                                      </p:to>
                                    </p:set>
                                    <p:animEffect transition="in" filter="dissolve">
                                      <p:cBhvr>
                                        <p:cTn id="87" dur="500"/>
                                        <p:tgtEl>
                                          <p:spTgt spid="359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5948"/>
                                        </p:tgtEl>
                                        <p:attrNameLst>
                                          <p:attrName>style.visibility</p:attrName>
                                        </p:attrNameLst>
                                      </p:cBhvr>
                                      <p:to>
                                        <p:strVal val="visible"/>
                                      </p:to>
                                    </p:set>
                                    <p:animEffect transition="in" filter="dissolve">
                                      <p:cBhvr>
                                        <p:cTn id="92" dur="500"/>
                                        <p:tgtEl>
                                          <p:spTgt spid="35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31" grpId="0" animBg="1" autoUpdateAnimBg="0"/>
      <p:bldP spid="35932" grpId="0" animBg="1" autoUpdateAnimBg="0"/>
      <p:bldP spid="35933" grpId="0" animBg="1" autoUpdateAnimBg="0"/>
      <p:bldP spid="35934" grpId="0" animBg="1" autoUpdateAnimBg="0"/>
      <p:bldP spid="35935" grpId="0" animBg="1" autoUpdateAnimBg="0"/>
      <p:bldP spid="35936" grpId="0" animBg="1" autoUpdateAnimBg="0"/>
      <p:bldP spid="35937" grpId="0" animBg="1" autoUpdateAnimBg="0"/>
      <p:bldP spid="35938" grpId="0" animBg="1" autoUpdateAnimBg="0"/>
      <p:bldP spid="35939" grpId="0" animBg="1" autoUpdateAnimBg="0"/>
      <p:bldP spid="35940" grpId="0" animBg="1" autoUpdateAnimBg="0"/>
      <p:bldP spid="35941" grpId="0" animBg="1" autoUpdateAnimBg="0"/>
      <p:bldP spid="35942" grpId="0" animBg="1" autoUpdateAnimBg="0"/>
      <p:bldP spid="35943" grpId="0" animBg="1" autoUpdateAnimBg="0"/>
      <p:bldP spid="35944" grpId="0" animBg="1" autoUpdateAnimBg="0"/>
      <p:bldP spid="35945" grpId="0" animBg="1" autoUpdateAnimBg="0"/>
      <p:bldP spid="35946" grpId="0" animBg="1" autoUpdateAnimBg="0"/>
      <p:bldP spid="35947" grpId="0" animBg="1" autoUpdateAnimBg="0"/>
      <p:bldP spid="359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901700" y="2425700"/>
            <a:ext cx="5676900" cy="2032000"/>
          </a:xfrm>
          <a:prstGeom prst="rect">
            <a:avLst/>
          </a:prstGeom>
          <a:solidFill>
            <a:srgbClr val="FFFFFF"/>
          </a:solidFill>
          <a:ln w="38100">
            <a:solidFill>
              <a:schemeClr val="tx1"/>
            </a:solidFill>
            <a:miter lim="800000"/>
            <a:headEnd/>
            <a:tailEnd/>
          </a:ln>
        </p:spPr>
        <p:txBody>
          <a:bodyPr anchor="ctr">
            <a:spAutoFit/>
          </a:bodyPr>
          <a:lstStyle/>
          <a:p>
            <a:endParaRPr lang="en-US"/>
          </a:p>
        </p:txBody>
      </p:sp>
      <p:sp>
        <p:nvSpPr>
          <p:cNvPr id="65540" name="Rectangle 1028"/>
          <p:cNvSpPr>
            <a:spLocks noGrp="1" noChangeArrowheads="1"/>
          </p:cNvSpPr>
          <p:nvPr>
            <p:ph type="body" idx="1"/>
          </p:nvPr>
        </p:nvSpPr>
        <p:spPr bwMode="auto">
          <a:xfrm>
            <a:off x="292100" y="977900"/>
            <a:ext cx="8178800" cy="3698875"/>
          </a:xfrm>
          <a:ln>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spcBef>
                <a:spcPct val="0"/>
              </a:spcBef>
              <a:buFontTx/>
              <a:buNone/>
              <a:defRPr/>
            </a:pPr>
            <a:r>
              <a:rPr lang="en-GB" sz="2800" smtClean="0"/>
              <a:t>This is most quickly done in 5 stages.</a:t>
            </a:r>
          </a:p>
          <a:p>
            <a:pPr marL="533400" indent="-533400" eaLnBrk="1" hangingPunct="1">
              <a:spcBef>
                <a:spcPct val="0"/>
              </a:spcBef>
              <a:buFontTx/>
              <a:buNone/>
              <a:defRPr/>
            </a:pPr>
            <a:r>
              <a:rPr lang="en-GB" sz="2800" smtClean="0">
                <a:effectLst>
                  <a:outerShdw blurRad="38100" dist="38100" dir="2700000" algn="tl">
                    <a:srgbClr val="C0C0C0"/>
                  </a:outerShdw>
                </a:effectLst>
              </a:rPr>
              <a:t>Remember the total + and – charges must =zero</a:t>
            </a:r>
          </a:p>
          <a:p>
            <a:pPr marL="533400" indent="-533400" eaLnBrk="1" hangingPunct="1">
              <a:spcBef>
                <a:spcPct val="0"/>
              </a:spcBef>
              <a:defRPr/>
            </a:pPr>
            <a:r>
              <a:rPr lang="en-GB" sz="2800" smtClean="0"/>
              <a:t>Eg. The formula of calcium bromide.</a:t>
            </a:r>
          </a:p>
          <a:p>
            <a:pPr marL="533400" indent="-533400" eaLnBrk="1" hangingPunct="1">
              <a:spcBef>
                <a:spcPct val="0"/>
              </a:spcBef>
              <a:buFontTx/>
              <a:buNone/>
              <a:defRPr/>
            </a:pPr>
            <a:endParaRPr lang="en-GB" sz="900" smtClean="0"/>
          </a:p>
          <a:p>
            <a:pPr marL="1130300" lvl="1" indent="-457200" eaLnBrk="1" hangingPunct="1">
              <a:spcBef>
                <a:spcPct val="0"/>
              </a:spcBef>
              <a:buFontTx/>
              <a:buNone/>
              <a:defRPr/>
            </a:pPr>
            <a:r>
              <a:rPr lang="en-GB" sz="2400" smtClean="0"/>
              <a:t>Symbols</a:t>
            </a:r>
            <a:r>
              <a:rPr lang="en-GB" sz="2000" smtClean="0"/>
              <a:t>:		Ca		Br</a:t>
            </a:r>
          </a:p>
          <a:p>
            <a:pPr marL="1130300" lvl="1" indent="-457200" eaLnBrk="1" hangingPunct="1">
              <a:spcBef>
                <a:spcPct val="0"/>
              </a:spcBef>
              <a:buFontTx/>
              <a:buNone/>
              <a:defRPr/>
            </a:pPr>
            <a:r>
              <a:rPr lang="en-GB" sz="2400" smtClean="0"/>
              <a:t>Charge on ions	2+		1-</a:t>
            </a:r>
          </a:p>
          <a:p>
            <a:pPr marL="1130300" lvl="1" indent="-457200" eaLnBrk="1" hangingPunct="1">
              <a:spcBef>
                <a:spcPct val="0"/>
              </a:spcBef>
              <a:buFontTx/>
              <a:buNone/>
              <a:defRPr/>
            </a:pPr>
            <a:r>
              <a:rPr lang="en-GB" sz="2400" smtClean="0"/>
              <a:t>Need more of			Br</a:t>
            </a:r>
          </a:p>
          <a:p>
            <a:pPr marL="1130300" lvl="1" indent="-457200" eaLnBrk="1" hangingPunct="1">
              <a:spcBef>
                <a:spcPct val="0"/>
              </a:spcBef>
              <a:buFontTx/>
              <a:buNone/>
              <a:defRPr/>
            </a:pPr>
            <a:r>
              <a:rPr lang="en-GB" sz="2400" smtClean="0"/>
              <a:t>Ratio of ions	1		2</a:t>
            </a:r>
          </a:p>
          <a:p>
            <a:pPr marL="1130300" lvl="1" indent="-457200" eaLnBrk="1" hangingPunct="1">
              <a:spcBef>
                <a:spcPct val="0"/>
              </a:spcBef>
              <a:buFontTx/>
              <a:buNone/>
              <a:defRPr/>
            </a:pPr>
            <a:r>
              <a:rPr lang="en-GB" sz="2400" smtClean="0"/>
              <a:t>Formula		      </a:t>
            </a:r>
            <a:r>
              <a:rPr lang="en-GB" sz="2400" b="1" smtClean="0">
                <a:effectLst>
                  <a:outerShdw blurRad="38100" dist="38100" dir="2700000" algn="tl">
                    <a:srgbClr val="C0C0C0"/>
                  </a:outerShdw>
                </a:effectLst>
              </a:rPr>
              <a:t>CaBr</a:t>
            </a:r>
            <a:r>
              <a:rPr lang="en-GB" sz="2400" b="1" baseline="-25000" smtClean="0">
                <a:effectLst>
                  <a:outerShdw blurRad="38100" dist="38100" dir="2700000" algn="tl">
                    <a:srgbClr val="C0C0C0"/>
                  </a:outerShdw>
                </a:effectLst>
              </a:rPr>
              <a:t>2</a:t>
            </a:r>
            <a:r>
              <a:rPr lang="en-GB" sz="2400" smtClean="0"/>
              <a:t>		</a:t>
            </a:r>
          </a:p>
        </p:txBody>
      </p:sp>
      <p:sp>
        <p:nvSpPr>
          <p:cNvPr id="65541" name="AutoShape 1029"/>
          <p:cNvSpPr>
            <a:spLocks noChangeArrowheads="1"/>
          </p:cNvSpPr>
          <p:nvPr/>
        </p:nvSpPr>
        <p:spPr bwMode="auto">
          <a:xfrm>
            <a:off x="4448175" y="5341938"/>
            <a:ext cx="1038225" cy="333375"/>
          </a:xfrm>
          <a:prstGeom prst="rightArrow">
            <a:avLst>
              <a:gd name="adj1" fmla="val 50000"/>
              <a:gd name="adj2" fmla="val 77857"/>
            </a:avLst>
          </a:prstGeom>
          <a:gradFill rotWithShape="0">
            <a:gsLst>
              <a:gs pos="0">
                <a:srgbClr val="FFFFFF"/>
              </a:gs>
              <a:gs pos="100000">
                <a:srgbClr val="000000"/>
              </a:gs>
            </a:gsLst>
            <a:lin ang="0" scaled="1"/>
          </a:gradFill>
          <a:ln w="38100">
            <a:solidFill>
              <a:schemeClr val="tx1"/>
            </a:solidFill>
            <a:miter lim="800000"/>
            <a:headEnd/>
            <a:tailEnd/>
          </a:ln>
        </p:spPr>
        <p:txBody>
          <a:bodyPr wrap="none" anchor="ctr"/>
          <a:lstStyle/>
          <a:p>
            <a:pPr algn="ctr">
              <a:spcBef>
                <a:spcPct val="50000"/>
              </a:spcBef>
            </a:pPr>
            <a:endParaRPr lang="en-GB" sz="1800">
              <a:latin typeface="Arial" pitchFamily="34" charset="0"/>
            </a:endParaRPr>
          </a:p>
        </p:txBody>
      </p:sp>
      <p:grpSp>
        <p:nvGrpSpPr>
          <p:cNvPr id="2" name="Group 1030"/>
          <p:cNvGrpSpPr>
            <a:grpSpLocks/>
          </p:cNvGrpSpPr>
          <p:nvPr/>
        </p:nvGrpSpPr>
        <p:grpSpPr bwMode="auto">
          <a:xfrm>
            <a:off x="1193800" y="4826000"/>
            <a:ext cx="2768600" cy="1500188"/>
            <a:chOff x="752" y="1945"/>
            <a:chExt cx="1744" cy="945"/>
          </a:xfrm>
        </p:grpSpPr>
        <p:sp>
          <p:nvSpPr>
            <p:cNvPr id="29711" name="Oval 1031"/>
            <p:cNvSpPr>
              <a:spLocks noChangeArrowheads="1"/>
            </p:cNvSpPr>
            <p:nvPr/>
          </p:nvSpPr>
          <p:spPr bwMode="auto">
            <a:xfrm>
              <a:off x="2056" y="194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p>
          </p:txBody>
        </p:sp>
        <p:sp>
          <p:nvSpPr>
            <p:cNvPr id="29712" name="Oval 1032"/>
            <p:cNvSpPr>
              <a:spLocks noChangeArrowheads="1"/>
            </p:cNvSpPr>
            <p:nvPr/>
          </p:nvSpPr>
          <p:spPr bwMode="auto">
            <a:xfrm>
              <a:off x="752" y="2212"/>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Ca</a:t>
              </a:r>
            </a:p>
          </p:txBody>
        </p:sp>
        <p:sp>
          <p:nvSpPr>
            <p:cNvPr id="29713" name="Oval 1033"/>
            <p:cNvSpPr>
              <a:spLocks noChangeArrowheads="1"/>
            </p:cNvSpPr>
            <p:nvPr/>
          </p:nvSpPr>
          <p:spPr bwMode="auto">
            <a:xfrm>
              <a:off x="2088" y="246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p>
          </p:txBody>
        </p:sp>
      </p:grpSp>
      <p:grpSp>
        <p:nvGrpSpPr>
          <p:cNvPr id="3" name="Group 1034"/>
          <p:cNvGrpSpPr>
            <a:grpSpLocks/>
          </p:cNvGrpSpPr>
          <p:nvPr/>
        </p:nvGrpSpPr>
        <p:grpSpPr bwMode="auto">
          <a:xfrm>
            <a:off x="5943600" y="4724400"/>
            <a:ext cx="1397000" cy="1411288"/>
            <a:chOff x="3968" y="1961"/>
            <a:chExt cx="880" cy="889"/>
          </a:xfrm>
        </p:grpSpPr>
        <p:sp>
          <p:nvSpPr>
            <p:cNvPr id="29708" name="Oval 1035"/>
            <p:cNvSpPr>
              <a:spLocks noChangeArrowheads="1"/>
            </p:cNvSpPr>
            <p:nvPr/>
          </p:nvSpPr>
          <p:spPr bwMode="auto">
            <a:xfrm>
              <a:off x="3968" y="2212"/>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Ca</a:t>
              </a:r>
              <a:r>
                <a:rPr lang="en-GB" sz="1800" b="1" baseline="30000">
                  <a:solidFill>
                    <a:srgbClr val="000066"/>
                  </a:solidFill>
                  <a:latin typeface="Arial" pitchFamily="34" charset="0"/>
                </a:rPr>
                <a:t>2+</a:t>
              </a:r>
            </a:p>
          </p:txBody>
        </p:sp>
        <p:sp>
          <p:nvSpPr>
            <p:cNvPr id="29709" name="Oval 1036"/>
            <p:cNvSpPr>
              <a:spLocks noChangeArrowheads="1"/>
            </p:cNvSpPr>
            <p:nvPr/>
          </p:nvSpPr>
          <p:spPr bwMode="auto">
            <a:xfrm>
              <a:off x="4400" y="1961"/>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r>
                <a:rPr lang="en-GB" b="1" baseline="30000">
                  <a:solidFill>
                    <a:srgbClr val="000066"/>
                  </a:solidFill>
                  <a:latin typeface="Arial" pitchFamily="34" charset="0"/>
                </a:rPr>
                <a:t>-</a:t>
              </a:r>
            </a:p>
          </p:txBody>
        </p:sp>
        <p:sp>
          <p:nvSpPr>
            <p:cNvPr id="29710" name="Oval 1037"/>
            <p:cNvSpPr>
              <a:spLocks noChangeArrowheads="1"/>
            </p:cNvSpPr>
            <p:nvPr/>
          </p:nvSpPr>
          <p:spPr bwMode="auto">
            <a:xfrm>
              <a:off x="4440" y="242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r>
                <a:rPr lang="en-GB" b="1" baseline="30000">
                  <a:solidFill>
                    <a:srgbClr val="000066"/>
                  </a:solidFill>
                  <a:latin typeface="Arial" pitchFamily="34" charset="0"/>
                </a:rPr>
                <a:t>-</a:t>
              </a:r>
            </a:p>
          </p:txBody>
        </p:sp>
      </p:grpSp>
      <p:grpSp>
        <p:nvGrpSpPr>
          <p:cNvPr id="4" name="Group 1038"/>
          <p:cNvGrpSpPr>
            <a:grpSpLocks/>
          </p:cNvGrpSpPr>
          <p:nvPr/>
        </p:nvGrpSpPr>
        <p:grpSpPr bwMode="auto">
          <a:xfrm>
            <a:off x="1663700" y="5397500"/>
            <a:ext cx="1651000" cy="1217613"/>
            <a:chOff x="1000" y="2168"/>
            <a:chExt cx="1040" cy="767"/>
          </a:xfrm>
        </p:grpSpPr>
        <p:sp>
          <p:nvSpPr>
            <p:cNvPr id="29705" name="Line 1039"/>
            <p:cNvSpPr>
              <a:spLocks noChangeShapeType="1"/>
            </p:cNvSpPr>
            <p:nvPr/>
          </p:nvSpPr>
          <p:spPr bwMode="auto">
            <a:xfrm flipV="1">
              <a:off x="1136" y="2168"/>
              <a:ext cx="896" cy="1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706" name="Line 1040"/>
            <p:cNvSpPr>
              <a:spLocks noChangeShapeType="1"/>
            </p:cNvSpPr>
            <p:nvPr/>
          </p:nvSpPr>
          <p:spPr bwMode="auto">
            <a:xfrm>
              <a:off x="1136" y="2456"/>
              <a:ext cx="904" cy="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707" name="Text Box 1041"/>
            <p:cNvSpPr txBox="1">
              <a:spLocks noChangeArrowheads="1"/>
            </p:cNvSpPr>
            <p:nvPr/>
          </p:nvSpPr>
          <p:spPr bwMode="auto">
            <a:xfrm>
              <a:off x="1000" y="2704"/>
              <a:ext cx="9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a:latin typeface="Arial" pitchFamily="34" charset="0"/>
                </a:rPr>
                <a:t>2 electrons</a:t>
              </a:r>
            </a:p>
          </p:txBody>
        </p:sp>
      </p:grpSp>
      <p:sp>
        <p:nvSpPr>
          <p:cNvPr id="29704" name="Rectangle 1042"/>
          <p:cNvSpPr>
            <a:spLocks noGrp="1" noChangeArrowheads="1"/>
          </p:cNvSpPr>
          <p:nvPr>
            <p:ph type="title"/>
          </p:nvPr>
        </p:nvSpPr>
        <p:spPr/>
        <p:txBody>
          <a:bodyPr/>
          <a:lstStyle/>
          <a:p>
            <a:pPr eaLnBrk="1" hangingPunct="1"/>
            <a:r>
              <a:rPr lang="en-GB" smtClean="0"/>
              <a:t>      Calcium bromide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p:cTn id="7" dur="500" fill="hold"/>
                                        <p:tgtEl>
                                          <p:spTgt spid="6554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554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540">
                                            <p:txEl>
                                              <p:pRg st="1" end="1"/>
                                            </p:txEl>
                                          </p:spTgt>
                                        </p:tgtEl>
                                        <p:attrNameLst>
                                          <p:attrName>style.visibility</p:attrName>
                                        </p:attrNameLst>
                                      </p:cBhvr>
                                      <p:to>
                                        <p:strVal val="visible"/>
                                      </p:to>
                                    </p:set>
                                    <p:anim calcmode="lin" valueType="num">
                                      <p:cBhvr>
                                        <p:cTn id="13" dur="500" fill="hold"/>
                                        <p:tgtEl>
                                          <p:spTgt spid="6554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554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anim calcmode="lin" valueType="num">
                                      <p:cBhvr>
                                        <p:cTn id="19" dur="500" fill="hold"/>
                                        <p:tgtEl>
                                          <p:spTgt spid="6554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554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5540">
                                            <p:txEl>
                                              <p:pRg st="4" end="4"/>
                                            </p:txEl>
                                          </p:spTgt>
                                        </p:tgtEl>
                                        <p:attrNameLst>
                                          <p:attrName>style.visibility</p:attrName>
                                        </p:attrNameLst>
                                      </p:cBhvr>
                                      <p:to>
                                        <p:strVal val="visible"/>
                                      </p:to>
                                    </p:set>
                                    <p:anim calcmode="lin" valueType="num">
                                      <p:cBhvr>
                                        <p:cTn id="25" dur="500" fill="hold"/>
                                        <p:tgtEl>
                                          <p:spTgt spid="65540">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65540">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5540">
                                            <p:txEl>
                                              <p:pRg st="5" end="5"/>
                                            </p:txEl>
                                          </p:spTgt>
                                        </p:tgtEl>
                                        <p:attrNameLst>
                                          <p:attrName>style.visibility</p:attrName>
                                        </p:attrNameLst>
                                      </p:cBhvr>
                                      <p:to>
                                        <p:strVal val="visible"/>
                                      </p:to>
                                    </p:set>
                                    <p:anim calcmode="lin" valueType="num">
                                      <p:cBhvr>
                                        <p:cTn id="31" dur="500" fill="hold"/>
                                        <p:tgtEl>
                                          <p:spTgt spid="65540">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65540">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65540">
                                            <p:txEl>
                                              <p:pRg st="6" end="6"/>
                                            </p:txEl>
                                          </p:spTgt>
                                        </p:tgtEl>
                                        <p:attrNameLst>
                                          <p:attrName>style.visibility</p:attrName>
                                        </p:attrNameLst>
                                      </p:cBhvr>
                                      <p:to>
                                        <p:strVal val="visible"/>
                                      </p:to>
                                    </p:set>
                                    <p:anim calcmode="lin" valueType="num">
                                      <p:cBhvr>
                                        <p:cTn id="37" dur="500" fill="hold"/>
                                        <p:tgtEl>
                                          <p:spTgt spid="65540">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65540">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65540">
                                            <p:txEl>
                                              <p:pRg st="7" end="7"/>
                                            </p:txEl>
                                          </p:spTgt>
                                        </p:tgtEl>
                                        <p:attrNameLst>
                                          <p:attrName>style.visibility</p:attrName>
                                        </p:attrNameLst>
                                      </p:cBhvr>
                                      <p:to>
                                        <p:strVal val="visible"/>
                                      </p:to>
                                    </p:set>
                                    <p:anim calcmode="lin" valueType="num">
                                      <p:cBhvr>
                                        <p:cTn id="43" dur="500" fill="hold"/>
                                        <p:tgtEl>
                                          <p:spTgt spid="65540">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65540">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65540">
                                            <p:txEl>
                                              <p:pRg st="8" end="8"/>
                                            </p:txEl>
                                          </p:spTgt>
                                        </p:tgtEl>
                                        <p:attrNameLst>
                                          <p:attrName>style.visibility</p:attrName>
                                        </p:attrNameLst>
                                      </p:cBhvr>
                                      <p:to>
                                        <p:strVal val="visible"/>
                                      </p:to>
                                    </p:set>
                                    <p:anim calcmode="lin" valueType="num">
                                      <p:cBhvr>
                                        <p:cTn id="49" dur="500" fill="hold"/>
                                        <p:tgtEl>
                                          <p:spTgt spid="65540">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65540">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553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dissolve">
                                      <p:cBhvr>
                                        <p:cTn id="59" dur="5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65541"/>
                                        </p:tgtEl>
                                        <p:attrNameLst>
                                          <p:attrName>style.visibility</p:attrName>
                                        </p:attrNameLst>
                                      </p:cBhvr>
                                      <p:to>
                                        <p:strVal val="visible"/>
                                      </p:to>
                                    </p:set>
                                    <p:animEffect transition="in" filter="dissolve">
                                      <p:cBhvr>
                                        <p:cTn id="69" dur="500"/>
                                        <p:tgtEl>
                                          <p:spTgt spid="6554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dissolv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40" grpId="0" build="p" bldLvl="3" autoUpdateAnimBg="0"/>
      <p:bldP spid="6554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Rectangle 1026"/>
          <p:cNvSpPr>
            <a:spLocks noChangeArrowheads="1"/>
          </p:cNvSpPr>
          <p:nvPr/>
        </p:nvSpPr>
        <p:spPr bwMode="auto">
          <a:xfrm>
            <a:off x="901700" y="1549400"/>
            <a:ext cx="5676900" cy="2032000"/>
          </a:xfrm>
          <a:prstGeom prst="rect">
            <a:avLst/>
          </a:prstGeom>
          <a:solidFill>
            <a:srgbClr val="FFFFFF"/>
          </a:solidFill>
          <a:ln w="38100">
            <a:solidFill>
              <a:schemeClr val="tx1"/>
            </a:solidFill>
            <a:miter lim="800000"/>
            <a:headEnd/>
            <a:tailEnd/>
          </a:ln>
        </p:spPr>
        <p:txBody>
          <a:bodyPr anchor="ctr">
            <a:spAutoFit/>
          </a:bodyPr>
          <a:lstStyle/>
          <a:p>
            <a:endParaRPr lang="en-US"/>
          </a:p>
        </p:txBody>
      </p:sp>
      <p:sp>
        <p:nvSpPr>
          <p:cNvPr id="66563" name="Rectangle 1027"/>
          <p:cNvSpPr>
            <a:spLocks noGrp="1" noChangeArrowheads="1"/>
          </p:cNvSpPr>
          <p:nvPr>
            <p:ph type="body" idx="1"/>
          </p:nvPr>
        </p:nvSpPr>
        <p:spPr bwMode="auto">
          <a:xfrm>
            <a:off x="292100" y="977900"/>
            <a:ext cx="8178800" cy="2832100"/>
          </a:xfrm>
          <a:ln>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spcBef>
                <a:spcPct val="0"/>
              </a:spcBef>
              <a:defRPr/>
            </a:pPr>
            <a:r>
              <a:rPr lang="en-GB" sz="2800" smtClean="0"/>
              <a:t>Eg. The formula of aluminium bromide.</a:t>
            </a:r>
          </a:p>
          <a:p>
            <a:pPr marL="533400" indent="-533400" eaLnBrk="1" hangingPunct="1">
              <a:spcBef>
                <a:spcPct val="0"/>
              </a:spcBef>
              <a:buFontTx/>
              <a:buNone/>
              <a:defRPr/>
            </a:pPr>
            <a:endParaRPr lang="en-GB" sz="900" smtClean="0"/>
          </a:p>
          <a:p>
            <a:pPr marL="1130300" lvl="1" indent="-457200" eaLnBrk="1" hangingPunct="1">
              <a:spcBef>
                <a:spcPct val="0"/>
              </a:spcBef>
              <a:buFontTx/>
              <a:buNone/>
              <a:defRPr/>
            </a:pPr>
            <a:r>
              <a:rPr lang="en-GB" sz="2400" smtClean="0"/>
              <a:t>Symbols</a:t>
            </a:r>
            <a:r>
              <a:rPr lang="en-GB" sz="2000" smtClean="0"/>
              <a:t>:		Al		Br</a:t>
            </a:r>
          </a:p>
          <a:p>
            <a:pPr marL="1130300" lvl="1" indent="-457200" eaLnBrk="1" hangingPunct="1">
              <a:spcBef>
                <a:spcPct val="0"/>
              </a:spcBef>
              <a:buFontTx/>
              <a:buNone/>
              <a:defRPr/>
            </a:pPr>
            <a:r>
              <a:rPr lang="en-GB" sz="2400" smtClean="0"/>
              <a:t>Charge on ions	3+		1-</a:t>
            </a:r>
          </a:p>
          <a:p>
            <a:pPr marL="1130300" lvl="1" indent="-457200" eaLnBrk="1" hangingPunct="1">
              <a:spcBef>
                <a:spcPct val="0"/>
              </a:spcBef>
              <a:buFontTx/>
              <a:buNone/>
              <a:defRPr/>
            </a:pPr>
            <a:r>
              <a:rPr lang="en-GB" sz="2400" smtClean="0"/>
              <a:t>Need more of			Br</a:t>
            </a:r>
          </a:p>
          <a:p>
            <a:pPr marL="1130300" lvl="1" indent="-457200" eaLnBrk="1" hangingPunct="1">
              <a:spcBef>
                <a:spcPct val="0"/>
              </a:spcBef>
              <a:buFontTx/>
              <a:buNone/>
              <a:defRPr/>
            </a:pPr>
            <a:r>
              <a:rPr lang="en-GB" sz="2400" smtClean="0"/>
              <a:t>Ratio of ions	1		3</a:t>
            </a:r>
          </a:p>
          <a:p>
            <a:pPr marL="1130300" lvl="1" indent="-457200" eaLnBrk="1" hangingPunct="1">
              <a:spcBef>
                <a:spcPct val="0"/>
              </a:spcBef>
              <a:buFontTx/>
              <a:buNone/>
              <a:defRPr/>
            </a:pPr>
            <a:r>
              <a:rPr lang="en-GB" sz="2400" smtClean="0"/>
              <a:t>Formula		      </a:t>
            </a:r>
            <a:r>
              <a:rPr lang="en-GB" sz="2400" b="1" smtClean="0">
                <a:effectLst>
                  <a:outerShdw blurRad="38100" dist="38100" dir="2700000" algn="tl">
                    <a:srgbClr val="C0C0C0"/>
                  </a:outerShdw>
                </a:effectLst>
              </a:rPr>
              <a:t>AlBr</a:t>
            </a:r>
            <a:r>
              <a:rPr lang="en-GB" sz="2400" b="1" baseline="-25000" smtClean="0">
                <a:effectLst>
                  <a:outerShdw blurRad="38100" dist="38100" dir="2700000" algn="tl">
                    <a:srgbClr val="C0C0C0"/>
                  </a:outerShdw>
                </a:effectLst>
              </a:rPr>
              <a:t>3</a:t>
            </a:r>
            <a:r>
              <a:rPr lang="en-GB" sz="2400" smtClean="0"/>
              <a:t>		</a:t>
            </a:r>
          </a:p>
        </p:txBody>
      </p:sp>
      <p:sp>
        <p:nvSpPr>
          <p:cNvPr id="66564" name="AutoShape 1028"/>
          <p:cNvSpPr>
            <a:spLocks noChangeArrowheads="1"/>
          </p:cNvSpPr>
          <p:nvPr/>
        </p:nvSpPr>
        <p:spPr bwMode="auto">
          <a:xfrm>
            <a:off x="4346575" y="5114925"/>
            <a:ext cx="1038225" cy="333375"/>
          </a:xfrm>
          <a:prstGeom prst="rightArrow">
            <a:avLst>
              <a:gd name="adj1" fmla="val 50000"/>
              <a:gd name="adj2" fmla="val 77857"/>
            </a:avLst>
          </a:prstGeom>
          <a:gradFill rotWithShape="0">
            <a:gsLst>
              <a:gs pos="0">
                <a:srgbClr val="FFFFFF"/>
              </a:gs>
              <a:gs pos="100000">
                <a:srgbClr val="000000"/>
              </a:gs>
            </a:gsLst>
            <a:lin ang="0" scaled="1"/>
          </a:gradFill>
          <a:ln w="38100">
            <a:solidFill>
              <a:schemeClr val="tx1"/>
            </a:solidFill>
            <a:miter lim="800000"/>
            <a:headEnd/>
            <a:tailEnd/>
          </a:ln>
        </p:spPr>
        <p:txBody>
          <a:bodyPr wrap="none" anchor="ctr"/>
          <a:lstStyle/>
          <a:p>
            <a:pPr algn="ctr">
              <a:spcBef>
                <a:spcPct val="50000"/>
              </a:spcBef>
            </a:pPr>
            <a:endParaRPr lang="en-GB" sz="1800">
              <a:latin typeface="Arial" pitchFamily="34" charset="0"/>
            </a:endParaRPr>
          </a:p>
        </p:txBody>
      </p:sp>
      <p:grpSp>
        <p:nvGrpSpPr>
          <p:cNvPr id="2" name="Group 1029"/>
          <p:cNvGrpSpPr>
            <a:grpSpLocks/>
          </p:cNvGrpSpPr>
          <p:nvPr/>
        </p:nvGrpSpPr>
        <p:grpSpPr bwMode="auto">
          <a:xfrm>
            <a:off x="1206500" y="4243388"/>
            <a:ext cx="2692400" cy="2198687"/>
            <a:chOff x="760" y="2673"/>
            <a:chExt cx="1696" cy="1385"/>
          </a:xfrm>
        </p:grpSpPr>
        <p:sp>
          <p:nvSpPr>
            <p:cNvPr id="30737" name="Oval 1030"/>
            <p:cNvSpPr>
              <a:spLocks noChangeArrowheads="1"/>
            </p:cNvSpPr>
            <p:nvPr/>
          </p:nvSpPr>
          <p:spPr bwMode="auto">
            <a:xfrm>
              <a:off x="2008" y="3169"/>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p>
          </p:txBody>
        </p:sp>
        <p:sp>
          <p:nvSpPr>
            <p:cNvPr id="30738" name="Oval 1031"/>
            <p:cNvSpPr>
              <a:spLocks noChangeArrowheads="1"/>
            </p:cNvSpPr>
            <p:nvPr/>
          </p:nvSpPr>
          <p:spPr bwMode="auto">
            <a:xfrm>
              <a:off x="760" y="3164"/>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Al</a:t>
              </a:r>
            </a:p>
          </p:txBody>
        </p:sp>
        <p:sp>
          <p:nvSpPr>
            <p:cNvPr id="30739" name="Oval 1032"/>
            <p:cNvSpPr>
              <a:spLocks noChangeArrowheads="1"/>
            </p:cNvSpPr>
            <p:nvPr/>
          </p:nvSpPr>
          <p:spPr bwMode="auto">
            <a:xfrm>
              <a:off x="2048" y="3633"/>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p>
          </p:txBody>
        </p:sp>
        <p:sp>
          <p:nvSpPr>
            <p:cNvPr id="30740" name="Oval 1033"/>
            <p:cNvSpPr>
              <a:spLocks noChangeArrowheads="1"/>
            </p:cNvSpPr>
            <p:nvPr/>
          </p:nvSpPr>
          <p:spPr bwMode="auto">
            <a:xfrm>
              <a:off x="2016" y="2673"/>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p>
          </p:txBody>
        </p:sp>
      </p:grpSp>
      <p:grpSp>
        <p:nvGrpSpPr>
          <p:cNvPr id="3" name="Group 1034"/>
          <p:cNvGrpSpPr>
            <a:grpSpLocks/>
          </p:cNvGrpSpPr>
          <p:nvPr/>
        </p:nvGrpSpPr>
        <p:grpSpPr bwMode="auto">
          <a:xfrm>
            <a:off x="1524000" y="4724400"/>
            <a:ext cx="1701800" cy="1687513"/>
            <a:chOff x="960" y="2976"/>
            <a:chExt cx="1072" cy="1063"/>
          </a:xfrm>
        </p:grpSpPr>
        <p:sp>
          <p:nvSpPr>
            <p:cNvPr id="30733" name="Line 1035"/>
            <p:cNvSpPr>
              <a:spLocks noChangeShapeType="1"/>
            </p:cNvSpPr>
            <p:nvPr/>
          </p:nvSpPr>
          <p:spPr bwMode="auto">
            <a:xfrm flipV="1">
              <a:off x="1128" y="2976"/>
              <a:ext cx="904" cy="2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4" name="Line 1036"/>
            <p:cNvSpPr>
              <a:spLocks noChangeShapeType="1"/>
            </p:cNvSpPr>
            <p:nvPr/>
          </p:nvSpPr>
          <p:spPr bwMode="auto">
            <a:xfrm>
              <a:off x="1112" y="3496"/>
              <a:ext cx="888" cy="2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5" name="Text Box 1037"/>
            <p:cNvSpPr txBox="1">
              <a:spLocks noChangeArrowheads="1"/>
            </p:cNvSpPr>
            <p:nvPr/>
          </p:nvSpPr>
          <p:spPr bwMode="auto">
            <a:xfrm>
              <a:off x="960" y="3808"/>
              <a:ext cx="9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a:latin typeface="Arial" pitchFamily="34" charset="0"/>
                </a:rPr>
                <a:t>3 electrons</a:t>
              </a:r>
            </a:p>
          </p:txBody>
        </p:sp>
        <p:sp>
          <p:nvSpPr>
            <p:cNvPr id="30736" name="Line 1038"/>
            <p:cNvSpPr>
              <a:spLocks noChangeShapeType="1"/>
            </p:cNvSpPr>
            <p:nvPr/>
          </p:nvSpPr>
          <p:spPr bwMode="auto">
            <a:xfrm>
              <a:off x="1160" y="3336"/>
              <a:ext cx="84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4" name="Group 1039"/>
          <p:cNvGrpSpPr>
            <a:grpSpLocks/>
          </p:cNvGrpSpPr>
          <p:nvPr/>
        </p:nvGrpSpPr>
        <p:grpSpPr bwMode="auto">
          <a:xfrm>
            <a:off x="5842000" y="4167188"/>
            <a:ext cx="1536700" cy="2173287"/>
            <a:chOff x="3680" y="2625"/>
            <a:chExt cx="968" cy="1369"/>
          </a:xfrm>
        </p:grpSpPr>
        <p:sp>
          <p:nvSpPr>
            <p:cNvPr id="30729" name="Oval 1040"/>
            <p:cNvSpPr>
              <a:spLocks noChangeArrowheads="1"/>
            </p:cNvSpPr>
            <p:nvPr/>
          </p:nvSpPr>
          <p:spPr bwMode="auto">
            <a:xfrm>
              <a:off x="3680" y="3124"/>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Al</a:t>
              </a:r>
              <a:r>
                <a:rPr lang="en-GB" sz="1800" b="1" baseline="30000">
                  <a:solidFill>
                    <a:srgbClr val="000066"/>
                  </a:solidFill>
                  <a:latin typeface="Arial" pitchFamily="34" charset="0"/>
                </a:rPr>
                <a:t>3+</a:t>
              </a:r>
            </a:p>
          </p:txBody>
        </p:sp>
        <p:sp>
          <p:nvSpPr>
            <p:cNvPr id="30730" name="Oval 1041"/>
            <p:cNvSpPr>
              <a:spLocks noChangeArrowheads="1"/>
            </p:cNvSpPr>
            <p:nvPr/>
          </p:nvSpPr>
          <p:spPr bwMode="auto">
            <a:xfrm>
              <a:off x="4200" y="310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r>
                <a:rPr lang="en-GB" b="1" baseline="30000">
                  <a:solidFill>
                    <a:srgbClr val="000066"/>
                  </a:solidFill>
                  <a:latin typeface="Arial" pitchFamily="34" charset="0"/>
                </a:rPr>
                <a:t>-</a:t>
              </a:r>
            </a:p>
          </p:txBody>
        </p:sp>
        <p:sp>
          <p:nvSpPr>
            <p:cNvPr id="30731" name="Oval 1042"/>
            <p:cNvSpPr>
              <a:spLocks noChangeArrowheads="1"/>
            </p:cNvSpPr>
            <p:nvPr/>
          </p:nvSpPr>
          <p:spPr bwMode="auto">
            <a:xfrm>
              <a:off x="4240" y="3569"/>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r>
                <a:rPr lang="en-GB" b="1" baseline="30000">
                  <a:solidFill>
                    <a:srgbClr val="000066"/>
                  </a:solidFill>
                  <a:latin typeface="Arial" pitchFamily="34" charset="0"/>
                </a:rPr>
                <a:t>-</a:t>
              </a:r>
            </a:p>
          </p:txBody>
        </p:sp>
        <p:sp>
          <p:nvSpPr>
            <p:cNvPr id="30732" name="Oval 1043"/>
            <p:cNvSpPr>
              <a:spLocks noChangeArrowheads="1"/>
            </p:cNvSpPr>
            <p:nvPr/>
          </p:nvSpPr>
          <p:spPr bwMode="auto">
            <a:xfrm>
              <a:off x="4192" y="262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Br</a:t>
              </a:r>
              <a:r>
                <a:rPr lang="en-GB" b="1" baseline="30000">
                  <a:solidFill>
                    <a:srgbClr val="000066"/>
                  </a:solidFill>
                  <a:latin typeface="Arial" pitchFamily="34" charset="0"/>
                </a:rPr>
                <a:t>-</a:t>
              </a:r>
            </a:p>
          </p:txBody>
        </p:sp>
      </p:grpSp>
      <p:sp>
        <p:nvSpPr>
          <p:cNvPr id="30728" name="Rectangle 1045"/>
          <p:cNvSpPr>
            <a:spLocks noGrp="1" noChangeArrowheads="1"/>
          </p:cNvSpPr>
          <p:nvPr>
            <p:ph type="title"/>
          </p:nvPr>
        </p:nvSpPr>
        <p:spPr/>
        <p:txBody>
          <a:bodyPr/>
          <a:lstStyle/>
          <a:p>
            <a:pPr eaLnBrk="1" hangingPunct="1"/>
            <a:r>
              <a:rPr lang="en-GB" smtClean="0"/>
              <a:t>      Aluminium bromide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dissolve">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dissolve">
                                      <p:cBhvr>
                                        <p:cTn id="12" dur="500"/>
                                        <p:tgtEl>
                                          <p:spTgt spid="665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Effect transition="in" filter="dissolve">
                                      <p:cBhvr>
                                        <p:cTn id="17" dur="500"/>
                                        <p:tgtEl>
                                          <p:spTgt spid="665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563">
                                            <p:txEl>
                                              <p:pRg st="4" end="4"/>
                                            </p:txEl>
                                          </p:spTgt>
                                        </p:tgtEl>
                                        <p:attrNameLst>
                                          <p:attrName>style.visibility</p:attrName>
                                        </p:attrNameLst>
                                      </p:cBhvr>
                                      <p:to>
                                        <p:strVal val="visible"/>
                                      </p:to>
                                    </p:set>
                                    <p:animEffect transition="in" filter="dissolve">
                                      <p:cBhvr>
                                        <p:cTn id="22" dur="500"/>
                                        <p:tgtEl>
                                          <p:spTgt spid="665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animEffect transition="in" filter="dissolve">
                                      <p:cBhvr>
                                        <p:cTn id="27" dur="500"/>
                                        <p:tgtEl>
                                          <p:spTgt spid="665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6563">
                                            <p:txEl>
                                              <p:pRg st="6" end="6"/>
                                            </p:txEl>
                                          </p:spTgt>
                                        </p:tgtEl>
                                        <p:attrNameLst>
                                          <p:attrName>style.visibility</p:attrName>
                                        </p:attrNameLst>
                                      </p:cBhvr>
                                      <p:to>
                                        <p:strVal val="visible"/>
                                      </p:to>
                                    </p:set>
                                    <p:animEffect transition="in" filter="dissolve">
                                      <p:cBhvr>
                                        <p:cTn id="32" dur="500"/>
                                        <p:tgtEl>
                                          <p:spTgt spid="6656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656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ssolve">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6564"/>
                                        </p:tgtEl>
                                        <p:attrNameLst>
                                          <p:attrName>style.visibility</p:attrName>
                                        </p:attrNameLst>
                                      </p:cBhvr>
                                      <p:to>
                                        <p:strVal val="visible"/>
                                      </p:to>
                                    </p:set>
                                    <p:animEffect transition="in" filter="dissolve">
                                      <p:cBhvr>
                                        <p:cTn id="51" dur="500"/>
                                        <p:tgtEl>
                                          <p:spTgt spid="66564"/>
                                        </p:tgtEl>
                                      </p:cBhvr>
                                    </p:animEffect>
                                  </p:childTnLst>
                                </p:cTn>
                              </p:par>
                            </p:childTnLst>
                          </p:cTn>
                        </p:par>
                        <p:par>
                          <p:cTn id="52" fill="hold" nodeType="afterGroup">
                            <p:stCondLst>
                              <p:cond delay="500"/>
                            </p:stCondLst>
                            <p:childTnLst>
                              <p:par>
                                <p:cTn id="53" presetID="9" presetClass="entr" presetSubtype="0"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nimBg="1"/>
      <p:bldP spid="66563" grpId="0" build="p" bldLvl="3" autoUpdateAnimBg="0"/>
      <p:bldP spid="6656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901700" y="1549400"/>
            <a:ext cx="7239000" cy="2032000"/>
          </a:xfrm>
          <a:prstGeom prst="rect">
            <a:avLst/>
          </a:prstGeom>
          <a:solidFill>
            <a:srgbClr val="FFFFFF"/>
          </a:solidFill>
          <a:ln w="38100">
            <a:solidFill>
              <a:schemeClr val="tx1"/>
            </a:solidFill>
            <a:miter lim="800000"/>
            <a:headEnd/>
            <a:tailEnd/>
          </a:ln>
        </p:spPr>
        <p:txBody>
          <a:bodyPr anchor="ctr">
            <a:spAutoFit/>
          </a:bodyPr>
          <a:lstStyle/>
          <a:p>
            <a:endParaRPr lang="en-US"/>
          </a:p>
        </p:txBody>
      </p:sp>
      <p:sp>
        <p:nvSpPr>
          <p:cNvPr id="67587" name="Rectangle 3"/>
          <p:cNvSpPr>
            <a:spLocks noGrp="1" noChangeArrowheads="1"/>
          </p:cNvSpPr>
          <p:nvPr>
            <p:ph type="body" idx="1"/>
          </p:nvPr>
        </p:nvSpPr>
        <p:spPr bwMode="auto">
          <a:xfrm>
            <a:off x="292100" y="977900"/>
            <a:ext cx="8178800" cy="2832100"/>
          </a:xfrm>
          <a:ln>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spcBef>
                <a:spcPct val="0"/>
              </a:spcBef>
              <a:defRPr/>
            </a:pPr>
            <a:r>
              <a:rPr lang="en-GB" sz="2800" smtClean="0"/>
              <a:t>Eg. The formula of aluminium oxide.</a:t>
            </a:r>
          </a:p>
          <a:p>
            <a:pPr marL="533400" indent="-533400" eaLnBrk="1" hangingPunct="1">
              <a:spcBef>
                <a:spcPct val="0"/>
              </a:spcBef>
              <a:buFontTx/>
              <a:buNone/>
              <a:defRPr/>
            </a:pPr>
            <a:endParaRPr lang="en-GB" sz="900" smtClean="0"/>
          </a:p>
          <a:p>
            <a:pPr marL="1130300" lvl="1" indent="-457200" eaLnBrk="1" hangingPunct="1">
              <a:spcBef>
                <a:spcPct val="0"/>
              </a:spcBef>
              <a:buFontTx/>
              <a:buNone/>
              <a:defRPr/>
            </a:pPr>
            <a:r>
              <a:rPr lang="en-GB" sz="2400" smtClean="0"/>
              <a:t>Symbols</a:t>
            </a:r>
            <a:r>
              <a:rPr lang="en-GB" sz="2000" smtClean="0"/>
              <a:t>:		</a:t>
            </a:r>
            <a:r>
              <a:rPr lang="en-GB" sz="2400" smtClean="0"/>
              <a:t>Al</a:t>
            </a:r>
            <a:r>
              <a:rPr lang="en-GB" sz="2000" smtClean="0"/>
              <a:t>		</a:t>
            </a:r>
            <a:r>
              <a:rPr lang="en-GB" sz="2400" smtClean="0"/>
              <a:t>O</a:t>
            </a:r>
          </a:p>
          <a:p>
            <a:pPr marL="1130300" lvl="1" indent="-457200" eaLnBrk="1" hangingPunct="1">
              <a:spcBef>
                <a:spcPct val="0"/>
              </a:spcBef>
              <a:buFontTx/>
              <a:buNone/>
              <a:defRPr/>
            </a:pPr>
            <a:r>
              <a:rPr lang="en-GB" sz="2400" smtClean="0"/>
              <a:t>Charge on ions	3+		2-</a:t>
            </a:r>
          </a:p>
          <a:p>
            <a:pPr marL="1130300" lvl="1" indent="-457200" eaLnBrk="1" hangingPunct="1">
              <a:spcBef>
                <a:spcPct val="0"/>
              </a:spcBef>
              <a:buFontTx/>
              <a:buNone/>
              <a:defRPr/>
            </a:pPr>
            <a:r>
              <a:rPr lang="en-GB" sz="2400" smtClean="0"/>
              <a:t>Need more of			O</a:t>
            </a:r>
          </a:p>
          <a:p>
            <a:pPr marL="1130300" lvl="1" indent="-457200" eaLnBrk="1" hangingPunct="1">
              <a:spcBef>
                <a:spcPct val="0"/>
              </a:spcBef>
              <a:buFontTx/>
              <a:buNone/>
              <a:defRPr/>
            </a:pPr>
            <a:r>
              <a:rPr lang="en-GB" sz="2400" smtClean="0"/>
              <a:t>Ratio of ions	2		3 (to give 6 e</a:t>
            </a:r>
            <a:r>
              <a:rPr lang="en-GB" sz="2400" baseline="30000" smtClean="0"/>
              <a:t>-</a:t>
            </a:r>
            <a:r>
              <a:rPr lang="en-GB" sz="2400" smtClean="0"/>
              <a:t>)</a:t>
            </a:r>
          </a:p>
          <a:p>
            <a:pPr marL="1130300" lvl="1" indent="-457200" eaLnBrk="1" hangingPunct="1">
              <a:spcBef>
                <a:spcPct val="0"/>
              </a:spcBef>
              <a:buFontTx/>
              <a:buNone/>
              <a:defRPr/>
            </a:pPr>
            <a:r>
              <a:rPr lang="en-GB" sz="2400" smtClean="0"/>
              <a:t>Formula		      </a:t>
            </a:r>
            <a:r>
              <a:rPr lang="en-GB" sz="2400" b="1" smtClean="0">
                <a:effectLst>
                  <a:outerShdw blurRad="38100" dist="38100" dir="2700000" algn="tl">
                    <a:srgbClr val="C0C0C0"/>
                  </a:outerShdw>
                </a:effectLst>
              </a:rPr>
              <a:t>Al</a:t>
            </a:r>
            <a:r>
              <a:rPr lang="en-GB" sz="2400" b="1" baseline="-25000" smtClean="0">
                <a:effectLst>
                  <a:outerShdw blurRad="38100" dist="38100" dir="2700000" algn="tl">
                    <a:srgbClr val="C0C0C0"/>
                  </a:outerShdw>
                </a:effectLst>
              </a:rPr>
              <a:t>2</a:t>
            </a:r>
            <a:r>
              <a:rPr lang="en-GB" sz="2400" b="1" smtClean="0">
                <a:effectLst>
                  <a:outerShdw blurRad="38100" dist="38100" dir="2700000" algn="tl">
                    <a:srgbClr val="C0C0C0"/>
                  </a:outerShdw>
                </a:effectLst>
              </a:rPr>
              <a:t>O</a:t>
            </a:r>
            <a:r>
              <a:rPr lang="en-GB" sz="2400" b="1" baseline="-25000" smtClean="0">
                <a:effectLst>
                  <a:outerShdw blurRad="38100" dist="38100" dir="2700000" algn="tl">
                    <a:srgbClr val="C0C0C0"/>
                  </a:outerShdw>
                </a:effectLst>
              </a:rPr>
              <a:t>3</a:t>
            </a:r>
            <a:r>
              <a:rPr lang="en-GB" sz="2400" smtClean="0"/>
              <a:t>		</a:t>
            </a:r>
          </a:p>
        </p:txBody>
      </p:sp>
      <p:sp>
        <p:nvSpPr>
          <p:cNvPr id="67588" name="AutoShape 4"/>
          <p:cNvSpPr>
            <a:spLocks noChangeArrowheads="1"/>
          </p:cNvSpPr>
          <p:nvPr/>
        </p:nvSpPr>
        <p:spPr bwMode="auto">
          <a:xfrm>
            <a:off x="4346575" y="5114925"/>
            <a:ext cx="1038225" cy="333375"/>
          </a:xfrm>
          <a:prstGeom prst="rightArrow">
            <a:avLst>
              <a:gd name="adj1" fmla="val 50000"/>
              <a:gd name="adj2" fmla="val 77857"/>
            </a:avLst>
          </a:prstGeom>
          <a:gradFill rotWithShape="0">
            <a:gsLst>
              <a:gs pos="0">
                <a:srgbClr val="FFFFFF"/>
              </a:gs>
              <a:gs pos="100000">
                <a:srgbClr val="000000"/>
              </a:gs>
            </a:gsLst>
            <a:lin ang="0" scaled="1"/>
          </a:gradFill>
          <a:ln w="38100">
            <a:solidFill>
              <a:schemeClr val="tx1"/>
            </a:solidFill>
            <a:miter lim="800000"/>
            <a:headEnd/>
            <a:tailEnd/>
          </a:ln>
        </p:spPr>
        <p:txBody>
          <a:bodyPr wrap="none" anchor="ctr"/>
          <a:lstStyle/>
          <a:p>
            <a:pPr algn="ctr">
              <a:spcBef>
                <a:spcPct val="50000"/>
              </a:spcBef>
            </a:pPr>
            <a:endParaRPr lang="en-GB" sz="1800">
              <a:latin typeface="Arial" pitchFamily="34" charset="0"/>
            </a:endParaRPr>
          </a:p>
        </p:txBody>
      </p:sp>
      <p:grpSp>
        <p:nvGrpSpPr>
          <p:cNvPr id="2" name="Group 5"/>
          <p:cNvGrpSpPr>
            <a:grpSpLocks/>
          </p:cNvGrpSpPr>
          <p:nvPr/>
        </p:nvGrpSpPr>
        <p:grpSpPr bwMode="auto">
          <a:xfrm>
            <a:off x="1193800" y="4243388"/>
            <a:ext cx="2705100" cy="2198687"/>
            <a:chOff x="752" y="2673"/>
            <a:chExt cx="1704" cy="1385"/>
          </a:xfrm>
        </p:grpSpPr>
        <p:sp>
          <p:nvSpPr>
            <p:cNvPr id="31765" name="Oval 6"/>
            <p:cNvSpPr>
              <a:spLocks noChangeArrowheads="1"/>
            </p:cNvSpPr>
            <p:nvPr/>
          </p:nvSpPr>
          <p:spPr bwMode="auto">
            <a:xfrm>
              <a:off x="2008" y="3169"/>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p>
          </p:txBody>
        </p:sp>
        <p:sp>
          <p:nvSpPr>
            <p:cNvPr id="31766" name="Oval 7"/>
            <p:cNvSpPr>
              <a:spLocks noChangeArrowheads="1"/>
            </p:cNvSpPr>
            <p:nvPr/>
          </p:nvSpPr>
          <p:spPr bwMode="auto">
            <a:xfrm>
              <a:off x="752" y="3268"/>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Al</a:t>
              </a:r>
            </a:p>
          </p:txBody>
        </p:sp>
        <p:sp>
          <p:nvSpPr>
            <p:cNvPr id="31767" name="Oval 8"/>
            <p:cNvSpPr>
              <a:spLocks noChangeArrowheads="1"/>
            </p:cNvSpPr>
            <p:nvPr/>
          </p:nvSpPr>
          <p:spPr bwMode="auto">
            <a:xfrm>
              <a:off x="2048" y="3633"/>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p>
          </p:txBody>
        </p:sp>
        <p:sp>
          <p:nvSpPr>
            <p:cNvPr id="31768" name="Oval 9"/>
            <p:cNvSpPr>
              <a:spLocks noChangeArrowheads="1"/>
            </p:cNvSpPr>
            <p:nvPr/>
          </p:nvSpPr>
          <p:spPr bwMode="auto">
            <a:xfrm>
              <a:off x="2016" y="2673"/>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p>
          </p:txBody>
        </p:sp>
        <p:sp>
          <p:nvSpPr>
            <p:cNvPr id="31769" name="Oval 10"/>
            <p:cNvSpPr>
              <a:spLocks noChangeArrowheads="1"/>
            </p:cNvSpPr>
            <p:nvPr/>
          </p:nvSpPr>
          <p:spPr bwMode="auto">
            <a:xfrm>
              <a:off x="752" y="2836"/>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Al</a:t>
              </a:r>
            </a:p>
          </p:txBody>
        </p:sp>
      </p:grpSp>
      <p:grpSp>
        <p:nvGrpSpPr>
          <p:cNvPr id="3" name="Group 11"/>
          <p:cNvGrpSpPr>
            <a:grpSpLocks/>
          </p:cNvGrpSpPr>
          <p:nvPr/>
        </p:nvGrpSpPr>
        <p:grpSpPr bwMode="auto">
          <a:xfrm>
            <a:off x="1803400" y="4262438"/>
            <a:ext cx="1447800" cy="2005012"/>
            <a:chOff x="1136" y="2685"/>
            <a:chExt cx="912" cy="1263"/>
          </a:xfrm>
        </p:grpSpPr>
        <p:sp>
          <p:nvSpPr>
            <p:cNvPr id="31758" name="Line 12"/>
            <p:cNvSpPr>
              <a:spLocks noChangeShapeType="1"/>
            </p:cNvSpPr>
            <p:nvPr/>
          </p:nvSpPr>
          <p:spPr bwMode="auto">
            <a:xfrm flipV="1">
              <a:off x="1144" y="2808"/>
              <a:ext cx="904" cy="2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759" name="Line 13"/>
            <p:cNvSpPr>
              <a:spLocks noChangeShapeType="1"/>
            </p:cNvSpPr>
            <p:nvPr/>
          </p:nvSpPr>
          <p:spPr bwMode="auto">
            <a:xfrm flipV="1">
              <a:off x="1136" y="3368"/>
              <a:ext cx="840" cy="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760" name="Line 14"/>
            <p:cNvSpPr>
              <a:spLocks noChangeShapeType="1"/>
            </p:cNvSpPr>
            <p:nvPr/>
          </p:nvSpPr>
          <p:spPr bwMode="auto">
            <a:xfrm>
              <a:off x="1144" y="3080"/>
              <a:ext cx="880" cy="1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761" name="Line 15"/>
            <p:cNvSpPr>
              <a:spLocks noChangeShapeType="1"/>
            </p:cNvSpPr>
            <p:nvPr/>
          </p:nvSpPr>
          <p:spPr bwMode="auto">
            <a:xfrm>
              <a:off x="1136" y="3504"/>
              <a:ext cx="896"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762" name="Rectangle 16"/>
            <p:cNvSpPr>
              <a:spLocks noChangeArrowheads="1"/>
            </p:cNvSpPr>
            <p:nvPr/>
          </p:nvSpPr>
          <p:spPr bwMode="auto">
            <a:xfrm>
              <a:off x="1306" y="2685"/>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2e</a:t>
              </a:r>
              <a:r>
                <a:rPr lang="en-GB" sz="1800" baseline="30000">
                  <a:latin typeface="Arial" pitchFamily="34" charset="0"/>
                </a:rPr>
                <a:t>-</a:t>
              </a:r>
            </a:p>
          </p:txBody>
        </p:sp>
        <p:sp>
          <p:nvSpPr>
            <p:cNvPr id="31763" name="Rectangle 17"/>
            <p:cNvSpPr>
              <a:spLocks noChangeArrowheads="1"/>
            </p:cNvSpPr>
            <p:nvPr/>
          </p:nvSpPr>
          <p:spPr bwMode="auto">
            <a:xfrm>
              <a:off x="1298" y="3149"/>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2e</a:t>
              </a:r>
              <a:r>
                <a:rPr lang="en-GB" sz="1800" baseline="30000">
                  <a:latin typeface="Arial" pitchFamily="34" charset="0"/>
                </a:rPr>
                <a:t>-</a:t>
              </a:r>
            </a:p>
          </p:txBody>
        </p:sp>
        <p:sp>
          <p:nvSpPr>
            <p:cNvPr id="31764" name="Rectangle 18"/>
            <p:cNvSpPr>
              <a:spLocks noChangeArrowheads="1"/>
            </p:cNvSpPr>
            <p:nvPr/>
          </p:nvSpPr>
          <p:spPr bwMode="auto">
            <a:xfrm>
              <a:off x="1298" y="3693"/>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2e</a:t>
              </a:r>
              <a:r>
                <a:rPr lang="en-GB" sz="1800" baseline="30000">
                  <a:latin typeface="Arial" pitchFamily="34" charset="0"/>
                </a:rPr>
                <a:t>-</a:t>
              </a:r>
            </a:p>
          </p:txBody>
        </p:sp>
      </p:grpSp>
      <p:grpSp>
        <p:nvGrpSpPr>
          <p:cNvPr id="4" name="Group 19"/>
          <p:cNvGrpSpPr>
            <a:grpSpLocks/>
          </p:cNvGrpSpPr>
          <p:nvPr/>
        </p:nvGrpSpPr>
        <p:grpSpPr bwMode="auto">
          <a:xfrm>
            <a:off x="5943600" y="4167188"/>
            <a:ext cx="1435100" cy="2173287"/>
            <a:chOff x="3744" y="2625"/>
            <a:chExt cx="904" cy="1369"/>
          </a:xfrm>
        </p:grpSpPr>
        <p:sp>
          <p:nvSpPr>
            <p:cNvPr id="31753" name="Oval 20"/>
            <p:cNvSpPr>
              <a:spLocks noChangeArrowheads="1"/>
            </p:cNvSpPr>
            <p:nvPr/>
          </p:nvSpPr>
          <p:spPr bwMode="auto">
            <a:xfrm>
              <a:off x="3776" y="3356"/>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Al</a:t>
              </a:r>
              <a:r>
                <a:rPr lang="en-GB" sz="1800" b="1" baseline="30000">
                  <a:solidFill>
                    <a:srgbClr val="000066"/>
                  </a:solidFill>
                  <a:latin typeface="Arial" pitchFamily="34" charset="0"/>
                </a:rPr>
                <a:t>3+</a:t>
              </a:r>
            </a:p>
          </p:txBody>
        </p:sp>
        <p:sp>
          <p:nvSpPr>
            <p:cNvPr id="31754" name="Oval 21"/>
            <p:cNvSpPr>
              <a:spLocks noChangeArrowheads="1"/>
            </p:cNvSpPr>
            <p:nvPr/>
          </p:nvSpPr>
          <p:spPr bwMode="auto">
            <a:xfrm>
              <a:off x="4200" y="310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r>
                <a:rPr lang="en-GB" b="1" baseline="30000">
                  <a:solidFill>
                    <a:srgbClr val="000066"/>
                  </a:solidFill>
                  <a:latin typeface="Arial" pitchFamily="34" charset="0"/>
                </a:rPr>
                <a:t>2-</a:t>
              </a:r>
            </a:p>
          </p:txBody>
        </p:sp>
        <p:sp>
          <p:nvSpPr>
            <p:cNvPr id="31755" name="Oval 22"/>
            <p:cNvSpPr>
              <a:spLocks noChangeArrowheads="1"/>
            </p:cNvSpPr>
            <p:nvPr/>
          </p:nvSpPr>
          <p:spPr bwMode="auto">
            <a:xfrm>
              <a:off x="4240" y="3569"/>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r>
                <a:rPr lang="en-GB" b="1" baseline="30000">
                  <a:solidFill>
                    <a:srgbClr val="000066"/>
                  </a:solidFill>
                  <a:latin typeface="Arial" pitchFamily="34" charset="0"/>
                </a:rPr>
                <a:t>2-</a:t>
              </a:r>
            </a:p>
          </p:txBody>
        </p:sp>
        <p:sp>
          <p:nvSpPr>
            <p:cNvPr id="31756" name="Oval 23"/>
            <p:cNvSpPr>
              <a:spLocks noChangeArrowheads="1"/>
            </p:cNvSpPr>
            <p:nvPr/>
          </p:nvSpPr>
          <p:spPr bwMode="auto">
            <a:xfrm>
              <a:off x="4192" y="262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r>
                <a:rPr lang="en-GB" b="1" baseline="30000">
                  <a:solidFill>
                    <a:srgbClr val="000066"/>
                  </a:solidFill>
                  <a:latin typeface="Arial" pitchFamily="34" charset="0"/>
                </a:rPr>
                <a:t>2-</a:t>
              </a:r>
            </a:p>
          </p:txBody>
        </p:sp>
        <p:sp>
          <p:nvSpPr>
            <p:cNvPr id="31757" name="Oval 24"/>
            <p:cNvSpPr>
              <a:spLocks noChangeArrowheads="1"/>
            </p:cNvSpPr>
            <p:nvPr/>
          </p:nvSpPr>
          <p:spPr bwMode="auto">
            <a:xfrm>
              <a:off x="3744" y="2884"/>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Al</a:t>
              </a:r>
              <a:r>
                <a:rPr lang="en-GB" sz="1800" b="1" baseline="30000">
                  <a:solidFill>
                    <a:srgbClr val="000066"/>
                  </a:solidFill>
                  <a:latin typeface="Arial" pitchFamily="34" charset="0"/>
                </a:rPr>
                <a:t>3+</a:t>
              </a:r>
            </a:p>
          </p:txBody>
        </p:sp>
      </p:grpSp>
      <p:sp>
        <p:nvSpPr>
          <p:cNvPr id="31752" name="Rectangle 26"/>
          <p:cNvSpPr>
            <a:spLocks noGrp="1" noChangeArrowheads="1"/>
          </p:cNvSpPr>
          <p:nvPr>
            <p:ph type="title"/>
          </p:nvPr>
        </p:nvSpPr>
        <p:spPr/>
        <p:txBody>
          <a:bodyPr/>
          <a:lstStyle/>
          <a:p>
            <a:pPr eaLnBrk="1" hangingPunct="1"/>
            <a:r>
              <a:rPr lang="en-GB" smtClean="0"/>
              <a:t>      Aluminium oxide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dissolve">
                                      <p:cBhvr>
                                        <p:cTn id="12" dur="500"/>
                                        <p:tgtEl>
                                          <p:spTgt spid="67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Effect transition="in" filter="dissolve">
                                      <p:cBhvr>
                                        <p:cTn id="17" dur="500"/>
                                        <p:tgtEl>
                                          <p:spTgt spid="675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7587">
                                            <p:txEl>
                                              <p:pRg st="4" end="4"/>
                                            </p:txEl>
                                          </p:spTgt>
                                        </p:tgtEl>
                                        <p:attrNameLst>
                                          <p:attrName>style.visibility</p:attrName>
                                        </p:attrNameLst>
                                      </p:cBhvr>
                                      <p:to>
                                        <p:strVal val="visible"/>
                                      </p:to>
                                    </p:set>
                                    <p:animEffect transition="in" filter="dissolve">
                                      <p:cBhvr>
                                        <p:cTn id="22" dur="500"/>
                                        <p:tgtEl>
                                          <p:spTgt spid="675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animEffect transition="in" filter="dissolve">
                                      <p:cBhvr>
                                        <p:cTn id="27" dur="500"/>
                                        <p:tgtEl>
                                          <p:spTgt spid="675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7587">
                                            <p:txEl>
                                              <p:pRg st="6" end="6"/>
                                            </p:txEl>
                                          </p:spTgt>
                                        </p:tgtEl>
                                        <p:attrNameLst>
                                          <p:attrName>style.visibility</p:attrName>
                                        </p:attrNameLst>
                                      </p:cBhvr>
                                      <p:to>
                                        <p:strVal val="visible"/>
                                      </p:to>
                                    </p:set>
                                    <p:animEffect transition="in" filter="dissolve">
                                      <p:cBhvr>
                                        <p:cTn id="32" dur="500"/>
                                        <p:tgtEl>
                                          <p:spTgt spid="675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75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ssolve">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7588"/>
                                        </p:tgtEl>
                                        <p:attrNameLst>
                                          <p:attrName>style.visibility</p:attrName>
                                        </p:attrNameLst>
                                      </p:cBhvr>
                                      <p:to>
                                        <p:strVal val="visible"/>
                                      </p:to>
                                    </p:set>
                                    <p:animEffect transition="in" filter="dissolve">
                                      <p:cBhvr>
                                        <p:cTn id="51" dur="500"/>
                                        <p:tgtEl>
                                          <p:spTgt spid="67588"/>
                                        </p:tgtEl>
                                      </p:cBhvr>
                                    </p:animEffect>
                                  </p:childTnLst>
                                </p:cTn>
                              </p:par>
                            </p:childTnLst>
                          </p:cTn>
                        </p:par>
                        <p:par>
                          <p:cTn id="52" fill="hold" nodeType="afterGroup">
                            <p:stCondLst>
                              <p:cond delay="500"/>
                            </p:stCondLst>
                            <p:childTnLst>
                              <p:par>
                                <p:cTn id="53" presetID="9" presetClass="entr" presetSubtype="0"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7" grpId="0" build="p" bldLvl="3" autoUpdateAnimBg="0"/>
      <p:bldP spid="675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1027"/>
          <p:cNvSpPr>
            <a:spLocks noChangeArrowheads="1"/>
          </p:cNvSpPr>
          <p:nvPr>
            <p:ph type="body" idx="1"/>
          </p:nvPr>
        </p:nvSpPr>
        <p:spPr bwMode="auto">
          <a:xfrm>
            <a:off x="407988" y="963613"/>
            <a:ext cx="8178800" cy="2832100"/>
          </a:xfrm>
          <a:solidFill>
            <a:schemeClr val="bg1"/>
          </a:solidFill>
          <a:ln w="38100">
            <a:solidFill>
              <a:schemeClr val="tx1"/>
            </a:solidFill>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lnSpc>
                <a:spcPct val="90000"/>
              </a:lnSpc>
              <a:spcBef>
                <a:spcPct val="0"/>
              </a:spcBef>
            </a:pPr>
            <a:r>
              <a:rPr lang="en-GB" sz="2800" smtClean="0"/>
              <a:t>Eg. The formula of magnesium chloride.</a:t>
            </a:r>
          </a:p>
          <a:p>
            <a:pPr marL="533400" indent="-533400" eaLnBrk="1" hangingPunct="1">
              <a:lnSpc>
                <a:spcPct val="90000"/>
              </a:lnSpc>
              <a:spcBef>
                <a:spcPct val="0"/>
              </a:spcBef>
              <a:buFontTx/>
              <a:buNone/>
            </a:pPr>
            <a:endParaRPr lang="en-GB" sz="2800" smtClean="0"/>
          </a:p>
          <a:p>
            <a:pPr marL="1130300" lvl="1" indent="-457200" eaLnBrk="1" hangingPunct="1">
              <a:lnSpc>
                <a:spcPct val="90000"/>
              </a:lnSpc>
              <a:spcBef>
                <a:spcPct val="0"/>
              </a:spcBef>
              <a:buFontTx/>
              <a:buNone/>
            </a:pPr>
            <a:r>
              <a:rPr lang="en-GB" smtClean="0"/>
              <a:t>Symbols:		Mg		Cl</a:t>
            </a:r>
          </a:p>
          <a:p>
            <a:pPr marL="1130300" lvl="1" indent="-457200" eaLnBrk="1" hangingPunct="1">
              <a:lnSpc>
                <a:spcPct val="90000"/>
              </a:lnSpc>
              <a:spcBef>
                <a:spcPct val="0"/>
              </a:spcBef>
              <a:buFontTx/>
              <a:buNone/>
            </a:pPr>
            <a:r>
              <a:rPr lang="en-GB" smtClean="0"/>
              <a:t>Charge on ions			</a:t>
            </a:r>
          </a:p>
          <a:p>
            <a:pPr marL="1130300" lvl="1" indent="-457200" eaLnBrk="1" hangingPunct="1">
              <a:lnSpc>
                <a:spcPct val="90000"/>
              </a:lnSpc>
              <a:spcBef>
                <a:spcPct val="0"/>
              </a:spcBef>
              <a:buFontTx/>
              <a:buNone/>
            </a:pPr>
            <a:r>
              <a:rPr lang="en-GB" smtClean="0"/>
              <a:t>Need more of			</a:t>
            </a:r>
          </a:p>
          <a:p>
            <a:pPr marL="1130300" lvl="1" indent="-457200" eaLnBrk="1" hangingPunct="1">
              <a:lnSpc>
                <a:spcPct val="90000"/>
              </a:lnSpc>
              <a:spcBef>
                <a:spcPct val="0"/>
              </a:spcBef>
              <a:buFontTx/>
              <a:buNone/>
            </a:pPr>
            <a:r>
              <a:rPr lang="en-GB" smtClean="0"/>
              <a:t>Ratio of ions			</a:t>
            </a:r>
          </a:p>
          <a:p>
            <a:pPr marL="1130300" lvl="1" indent="-457200" eaLnBrk="1" hangingPunct="1">
              <a:lnSpc>
                <a:spcPct val="90000"/>
              </a:lnSpc>
              <a:spcBef>
                <a:spcPct val="0"/>
              </a:spcBef>
              <a:buFontTx/>
              <a:buNone/>
            </a:pPr>
            <a:r>
              <a:rPr lang="en-GB" smtClean="0"/>
              <a:t>Formula		      	</a:t>
            </a:r>
          </a:p>
        </p:txBody>
      </p:sp>
      <p:sp>
        <p:nvSpPr>
          <p:cNvPr id="39940" name="AutoShape 1028"/>
          <p:cNvSpPr>
            <a:spLocks noChangeArrowheads="1"/>
          </p:cNvSpPr>
          <p:nvPr/>
        </p:nvSpPr>
        <p:spPr bwMode="auto">
          <a:xfrm>
            <a:off x="4346575" y="5114925"/>
            <a:ext cx="1038225" cy="333375"/>
          </a:xfrm>
          <a:prstGeom prst="rightArrow">
            <a:avLst>
              <a:gd name="adj1" fmla="val 50000"/>
              <a:gd name="adj2" fmla="val 77857"/>
            </a:avLst>
          </a:prstGeom>
          <a:gradFill rotWithShape="0">
            <a:gsLst>
              <a:gs pos="0">
                <a:srgbClr val="FFFFFF"/>
              </a:gs>
              <a:gs pos="100000">
                <a:srgbClr val="000000"/>
              </a:gs>
            </a:gsLst>
            <a:lin ang="0" scaled="1"/>
          </a:gradFill>
          <a:ln w="38100">
            <a:solidFill>
              <a:schemeClr val="tx1"/>
            </a:solidFill>
            <a:miter lim="800000"/>
            <a:headEnd/>
            <a:tailEnd/>
          </a:ln>
        </p:spPr>
        <p:txBody>
          <a:bodyPr wrap="none" anchor="ctr"/>
          <a:lstStyle/>
          <a:p>
            <a:pPr algn="ctr">
              <a:spcBef>
                <a:spcPct val="50000"/>
              </a:spcBef>
            </a:pPr>
            <a:endParaRPr lang="en-GB" sz="1800">
              <a:latin typeface="Arial" pitchFamily="34" charset="0"/>
            </a:endParaRPr>
          </a:p>
        </p:txBody>
      </p:sp>
      <p:sp>
        <p:nvSpPr>
          <p:cNvPr id="39941" name="Text Box 1029"/>
          <p:cNvSpPr txBox="1">
            <a:spLocks noChangeArrowheads="1"/>
          </p:cNvSpPr>
          <p:nvPr/>
        </p:nvSpPr>
        <p:spPr bwMode="auto">
          <a:xfrm>
            <a:off x="4191000" y="2209800"/>
            <a:ext cx="60960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b="1">
                <a:latin typeface="Arial" pitchFamily="34" charset="0"/>
              </a:rPr>
              <a:t>2+</a:t>
            </a:r>
          </a:p>
        </p:txBody>
      </p:sp>
      <p:sp>
        <p:nvSpPr>
          <p:cNvPr id="39942" name="Text Box 1030"/>
          <p:cNvSpPr txBox="1">
            <a:spLocks noChangeArrowheads="1"/>
          </p:cNvSpPr>
          <p:nvPr/>
        </p:nvSpPr>
        <p:spPr bwMode="auto">
          <a:xfrm>
            <a:off x="5943600" y="2209800"/>
            <a:ext cx="638175"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b="1">
                <a:latin typeface="Arial" pitchFamily="34" charset="0"/>
              </a:rPr>
              <a:t>1-</a:t>
            </a:r>
          </a:p>
        </p:txBody>
      </p:sp>
      <p:sp>
        <p:nvSpPr>
          <p:cNvPr id="39943" name="Text Box 1031"/>
          <p:cNvSpPr txBox="1">
            <a:spLocks noChangeArrowheads="1"/>
          </p:cNvSpPr>
          <p:nvPr/>
        </p:nvSpPr>
        <p:spPr bwMode="auto">
          <a:xfrm>
            <a:off x="3886200" y="2667000"/>
            <a:ext cx="681038"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b="1">
                <a:latin typeface="Arial" pitchFamily="34" charset="0"/>
              </a:rPr>
              <a:t>Cl</a:t>
            </a:r>
          </a:p>
        </p:txBody>
      </p:sp>
      <p:sp>
        <p:nvSpPr>
          <p:cNvPr id="39944" name="Text Box 1032"/>
          <p:cNvSpPr txBox="1">
            <a:spLocks noChangeArrowheads="1"/>
          </p:cNvSpPr>
          <p:nvPr/>
        </p:nvSpPr>
        <p:spPr bwMode="auto">
          <a:xfrm>
            <a:off x="4648200" y="2895600"/>
            <a:ext cx="898525"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b="1">
                <a:latin typeface="Arial" pitchFamily="34" charset="0"/>
              </a:rPr>
              <a:t>1:2</a:t>
            </a:r>
          </a:p>
        </p:txBody>
      </p:sp>
      <p:sp>
        <p:nvSpPr>
          <p:cNvPr id="39945" name="Text Box 1033"/>
          <p:cNvSpPr txBox="1">
            <a:spLocks noChangeArrowheads="1"/>
          </p:cNvSpPr>
          <p:nvPr/>
        </p:nvSpPr>
        <p:spPr bwMode="auto">
          <a:xfrm>
            <a:off x="4572000" y="3352800"/>
            <a:ext cx="1131888"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b="1">
                <a:latin typeface="Arial" pitchFamily="34" charset="0"/>
              </a:rPr>
              <a:t>MgCl</a:t>
            </a:r>
            <a:r>
              <a:rPr lang="en-GB" sz="2000" b="1" baseline="-25000">
                <a:latin typeface="Arial" pitchFamily="34" charset="0"/>
              </a:rPr>
              <a:t>2</a:t>
            </a:r>
          </a:p>
        </p:txBody>
      </p:sp>
      <p:grpSp>
        <p:nvGrpSpPr>
          <p:cNvPr id="2" name="Group 1034"/>
          <p:cNvGrpSpPr>
            <a:grpSpLocks/>
          </p:cNvGrpSpPr>
          <p:nvPr/>
        </p:nvGrpSpPr>
        <p:grpSpPr bwMode="auto">
          <a:xfrm>
            <a:off x="1223963" y="4646613"/>
            <a:ext cx="2641600" cy="1435100"/>
            <a:chOff x="771" y="2927"/>
            <a:chExt cx="1664" cy="904"/>
          </a:xfrm>
        </p:grpSpPr>
        <p:sp>
          <p:nvSpPr>
            <p:cNvPr id="32788" name="Oval 1035"/>
            <p:cNvSpPr>
              <a:spLocks noChangeArrowheads="1"/>
            </p:cNvSpPr>
            <p:nvPr/>
          </p:nvSpPr>
          <p:spPr bwMode="auto">
            <a:xfrm>
              <a:off x="2027" y="3406"/>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Cl</a:t>
              </a:r>
              <a:endParaRPr lang="en-GB" b="1" baseline="30000">
                <a:solidFill>
                  <a:srgbClr val="000066"/>
                </a:solidFill>
                <a:latin typeface="Arial" pitchFamily="34" charset="0"/>
              </a:endParaRPr>
            </a:p>
          </p:txBody>
        </p:sp>
        <p:sp>
          <p:nvSpPr>
            <p:cNvPr id="32789" name="Oval 1036"/>
            <p:cNvSpPr>
              <a:spLocks noChangeArrowheads="1"/>
            </p:cNvSpPr>
            <p:nvPr/>
          </p:nvSpPr>
          <p:spPr bwMode="auto">
            <a:xfrm>
              <a:off x="771" y="3119"/>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Mg</a:t>
              </a:r>
            </a:p>
          </p:txBody>
        </p:sp>
        <p:sp>
          <p:nvSpPr>
            <p:cNvPr id="32790" name="Oval 1037"/>
            <p:cNvSpPr>
              <a:spLocks noChangeArrowheads="1"/>
            </p:cNvSpPr>
            <p:nvPr/>
          </p:nvSpPr>
          <p:spPr bwMode="auto">
            <a:xfrm>
              <a:off x="2022" y="2927"/>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Cl</a:t>
              </a:r>
              <a:endParaRPr lang="en-GB" b="1" baseline="30000">
                <a:solidFill>
                  <a:srgbClr val="000066"/>
                </a:solidFill>
                <a:latin typeface="Arial" pitchFamily="34" charset="0"/>
              </a:endParaRPr>
            </a:p>
          </p:txBody>
        </p:sp>
      </p:grpSp>
      <p:grpSp>
        <p:nvGrpSpPr>
          <p:cNvPr id="3" name="Group 1038"/>
          <p:cNvGrpSpPr>
            <a:grpSpLocks/>
          </p:cNvGrpSpPr>
          <p:nvPr/>
        </p:nvGrpSpPr>
        <p:grpSpPr bwMode="auto">
          <a:xfrm>
            <a:off x="1846263" y="4559300"/>
            <a:ext cx="1397000" cy="1441450"/>
            <a:chOff x="1163" y="2872"/>
            <a:chExt cx="880" cy="908"/>
          </a:xfrm>
        </p:grpSpPr>
        <p:sp>
          <p:nvSpPr>
            <p:cNvPr id="32784" name="Line 1039"/>
            <p:cNvSpPr>
              <a:spLocks noChangeShapeType="1"/>
            </p:cNvSpPr>
            <p:nvPr/>
          </p:nvSpPr>
          <p:spPr bwMode="auto">
            <a:xfrm>
              <a:off x="1163" y="3363"/>
              <a:ext cx="880" cy="1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785" name="Rectangle 1040"/>
            <p:cNvSpPr>
              <a:spLocks noChangeArrowheads="1"/>
            </p:cNvSpPr>
            <p:nvPr/>
          </p:nvSpPr>
          <p:spPr bwMode="auto">
            <a:xfrm>
              <a:off x="1416" y="3525"/>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1e</a:t>
              </a:r>
              <a:r>
                <a:rPr lang="en-GB" sz="1800" baseline="30000">
                  <a:latin typeface="Arial" pitchFamily="34" charset="0"/>
                </a:rPr>
                <a:t>-</a:t>
              </a:r>
            </a:p>
          </p:txBody>
        </p:sp>
        <p:sp>
          <p:nvSpPr>
            <p:cNvPr id="32786" name="Line 1041"/>
            <p:cNvSpPr>
              <a:spLocks noChangeShapeType="1"/>
            </p:cNvSpPr>
            <p:nvPr/>
          </p:nvSpPr>
          <p:spPr bwMode="auto">
            <a:xfrm flipV="1">
              <a:off x="1167" y="3106"/>
              <a:ext cx="852" cy="1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787" name="Rectangle 1042"/>
            <p:cNvSpPr>
              <a:spLocks noChangeArrowheads="1"/>
            </p:cNvSpPr>
            <p:nvPr/>
          </p:nvSpPr>
          <p:spPr bwMode="auto">
            <a:xfrm>
              <a:off x="1384" y="2872"/>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1e</a:t>
              </a:r>
              <a:r>
                <a:rPr lang="en-GB" sz="1800" baseline="30000">
                  <a:latin typeface="Arial" pitchFamily="34" charset="0"/>
                </a:rPr>
                <a:t>-</a:t>
              </a:r>
            </a:p>
          </p:txBody>
        </p:sp>
      </p:grpSp>
      <p:grpSp>
        <p:nvGrpSpPr>
          <p:cNvPr id="4" name="Group 1043"/>
          <p:cNvGrpSpPr>
            <a:grpSpLocks/>
          </p:cNvGrpSpPr>
          <p:nvPr/>
        </p:nvGrpSpPr>
        <p:grpSpPr bwMode="auto">
          <a:xfrm>
            <a:off x="6108700" y="4492625"/>
            <a:ext cx="1320800" cy="1408113"/>
            <a:chOff x="3848" y="2830"/>
            <a:chExt cx="832" cy="887"/>
          </a:xfrm>
        </p:grpSpPr>
        <p:sp>
          <p:nvSpPr>
            <p:cNvPr id="32781" name="Oval 1044"/>
            <p:cNvSpPr>
              <a:spLocks noChangeArrowheads="1"/>
            </p:cNvSpPr>
            <p:nvPr/>
          </p:nvSpPr>
          <p:spPr bwMode="auto">
            <a:xfrm>
              <a:off x="4272" y="3292"/>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Cl</a:t>
              </a:r>
              <a:r>
                <a:rPr lang="en-GB" b="1" baseline="30000">
                  <a:solidFill>
                    <a:srgbClr val="000066"/>
                  </a:solidFill>
                  <a:latin typeface="Arial" pitchFamily="34" charset="0"/>
                </a:rPr>
                <a:t>-</a:t>
              </a:r>
            </a:p>
          </p:txBody>
        </p:sp>
        <p:sp>
          <p:nvSpPr>
            <p:cNvPr id="32782" name="Oval 1045"/>
            <p:cNvSpPr>
              <a:spLocks noChangeArrowheads="1"/>
            </p:cNvSpPr>
            <p:nvPr/>
          </p:nvSpPr>
          <p:spPr bwMode="auto">
            <a:xfrm>
              <a:off x="3848" y="3077"/>
              <a:ext cx="387" cy="398"/>
            </a:xfrm>
            <a:prstGeom prst="ellipse">
              <a:avLst/>
            </a:prstGeom>
            <a:solidFill>
              <a:srgbClr val="FF9900"/>
            </a:solidFill>
            <a:ln w="9525">
              <a:solidFill>
                <a:schemeClr val="tx1"/>
              </a:solidFill>
              <a:round/>
              <a:headEnd/>
              <a:tailEnd/>
            </a:ln>
          </p:spPr>
          <p:txBody>
            <a:bodyPr wrap="none" anchor="ctr"/>
            <a:lstStyle/>
            <a:p>
              <a:pPr algn="ctr"/>
              <a:r>
                <a:rPr lang="en-GB" sz="2000" b="1">
                  <a:solidFill>
                    <a:srgbClr val="000066"/>
                  </a:solidFill>
                  <a:latin typeface="Arial" pitchFamily="34" charset="0"/>
                </a:rPr>
                <a:t>Mg</a:t>
              </a:r>
              <a:r>
                <a:rPr lang="en-GB" sz="2000" b="1" baseline="30000">
                  <a:solidFill>
                    <a:srgbClr val="000066"/>
                  </a:solidFill>
                  <a:latin typeface="Arial" pitchFamily="34" charset="0"/>
                </a:rPr>
                <a:t>2+</a:t>
              </a:r>
              <a:endParaRPr lang="en-GB" sz="2000" b="1">
                <a:solidFill>
                  <a:srgbClr val="000066"/>
                </a:solidFill>
                <a:latin typeface="Arial" pitchFamily="34" charset="0"/>
              </a:endParaRPr>
            </a:p>
          </p:txBody>
        </p:sp>
        <p:sp>
          <p:nvSpPr>
            <p:cNvPr id="32783" name="Oval 1046"/>
            <p:cNvSpPr>
              <a:spLocks noChangeArrowheads="1"/>
            </p:cNvSpPr>
            <p:nvPr/>
          </p:nvSpPr>
          <p:spPr bwMode="auto">
            <a:xfrm>
              <a:off x="4248" y="2830"/>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Cl</a:t>
              </a:r>
              <a:r>
                <a:rPr lang="en-GB" b="1" baseline="30000">
                  <a:solidFill>
                    <a:srgbClr val="000066"/>
                  </a:solidFill>
                  <a:latin typeface="Arial" pitchFamily="34" charset="0"/>
                </a:rPr>
                <a:t>-</a:t>
              </a:r>
            </a:p>
          </p:txBody>
        </p:sp>
      </p:grpSp>
      <p:sp>
        <p:nvSpPr>
          <p:cNvPr id="32780" name="Rectangle 1050"/>
          <p:cNvSpPr>
            <a:spLocks noGrp="1" noChangeArrowheads="1"/>
          </p:cNvSpPr>
          <p:nvPr>
            <p:ph type="title"/>
          </p:nvPr>
        </p:nvSpPr>
        <p:spPr/>
        <p:txBody>
          <a:bodyPr/>
          <a:lstStyle/>
          <a:p>
            <a:pPr eaLnBrk="1" hangingPunct="1"/>
            <a:r>
              <a:rPr lang="en-GB" smtClean="0"/>
              <a:t>      Magnesium chloride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dissolve">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dissolve">
                                      <p:cBhvr>
                                        <p:cTn id="12" dur="500"/>
                                        <p:tgtEl>
                                          <p:spTgt spid="39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dissolve">
                                      <p:cBhvr>
                                        <p:cTn id="17" dur="500"/>
                                        <p:tgtEl>
                                          <p:spTgt spid="39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dissolve">
                                      <p:cBhvr>
                                        <p:cTn id="22" dur="500"/>
                                        <p:tgtEl>
                                          <p:spTgt spid="399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animEffect transition="in" filter="dissolve">
                                      <p:cBhvr>
                                        <p:cTn id="27" dur="500"/>
                                        <p:tgtEl>
                                          <p:spTgt spid="39945"/>
                                        </p:tgtEl>
                                      </p:cBhvr>
                                    </p:animEffect>
                                  </p:childTnLst>
                                </p:cTn>
                              </p:par>
                            </p:childTnLst>
                          </p:cTn>
                        </p:par>
                        <p:par>
                          <p:cTn id="28" fill="hold" nodeType="afterGroup">
                            <p:stCondLst>
                              <p:cond delay="500"/>
                            </p:stCondLst>
                            <p:childTnLst>
                              <p:par>
                                <p:cTn id="29" presetID="9" presetClass="entr" presetSubtype="0" fill="hold" nodeType="afterEffect">
                                  <p:stCondLst>
                                    <p:cond delay="100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par>
                          <p:cTn id="32" fill="hold" nodeType="afterGroup">
                            <p:stCondLst>
                              <p:cond delay="2000"/>
                            </p:stCondLst>
                            <p:childTnLst>
                              <p:par>
                                <p:cTn id="33" presetID="9" presetClass="entr" presetSubtype="0" fill="hold" nodeType="afterEffect">
                                  <p:stCondLst>
                                    <p:cond delay="100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1000"/>
                                  </p:stCondLst>
                                  <p:childTnLst>
                                    <p:set>
                                      <p:cBhvr>
                                        <p:cTn id="38" dur="1" fill="hold">
                                          <p:stCondLst>
                                            <p:cond delay="0"/>
                                          </p:stCondLst>
                                        </p:cTn>
                                        <p:tgtEl>
                                          <p:spTgt spid="39940"/>
                                        </p:tgtEl>
                                        <p:attrNameLst>
                                          <p:attrName>style.visibility</p:attrName>
                                        </p:attrNameLst>
                                      </p:cBhvr>
                                      <p:to>
                                        <p:strVal val="visible"/>
                                      </p:to>
                                    </p:set>
                                    <p:animEffect transition="in" filter="wipe(left)">
                                      <p:cBhvr>
                                        <p:cTn id="39" dur="500"/>
                                        <p:tgtEl>
                                          <p:spTgt spid="39940"/>
                                        </p:tgtEl>
                                      </p:cBhvr>
                                    </p:animEffect>
                                  </p:childTnLst>
                                </p:cTn>
                              </p:par>
                            </p:childTnLst>
                          </p:cTn>
                        </p:par>
                        <p:par>
                          <p:cTn id="40" fill="hold" nodeType="afterGroup">
                            <p:stCondLst>
                              <p:cond delay="5000"/>
                            </p:stCondLst>
                            <p:childTnLst>
                              <p:par>
                                <p:cTn id="41" presetID="9" presetClass="entr" presetSubtype="0" fill="hold" nodeType="afterEffect">
                                  <p:stCondLst>
                                    <p:cond delay="100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P spid="39941" grpId="0" animBg="1" autoUpdateAnimBg="0"/>
      <p:bldP spid="39942" grpId="0" animBg="1" autoUpdateAnimBg="0"/>
      <p:bldP spid="39943" grpId="0" animBg="1" autoUpdateAnimBg="0"/>
      <p:bldP spid="39944" grpId="0" animBg="1" autoUpdateAnimBg="0"/>
      <p:bldP spid="399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Rectangle 1027"/>
          <p:cNvSpPr>
            <a:spLocks noChangeArrowheads="1"/>
          </p:cNvSpPr>
          <p:nvPr>
            <p:ph type="body" idx="1"/>
          </p:nvPr>
        </p:nvSpPr>
        <p:spPr bwMode="auto">
          <a:xfrm>
            <a:off x="292100" y="977900"/>
            <a:ext cx="8178800" cy="2832100"/>
          </a:xfrm>
          <a:solidFill>
            <a:schemeClr val="bg1"/>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lnSpc>
                <a:spcPct val="90000"/>
              </a:lnSpc>
              <a:spcBef>
                <a:spcPct val="0"/>
              </a:spcBef>
            </a:pPr>
            <a:r>
              <a:rPr lang="en-GB" sz="2800" smtClean="0"/>
              <a:t>Eg. The formula of sodium oxide.</a:t>
            </a:r>
          </a:p>
          <a:p>
            <a:pPr marL="533400" indent="-533400" eaLnBrk="1" hangingPunct="1">
              <a:lnSpc>
                <a:spcPct val="90000"/>
              </a:lnSpc>
              <a:spcBef>
                <a:spcPct val="0"/>
              </a:spcBef>
              <a:buFontTx/>
              <a:buNone/>
            </a:pPr>
            <a:endParaRPr lang="en-GB" sz="2800" smtClean="0"/>
          </a:p>
          <a:p>
            <a:pPr marL="1130300" lvl="1" indent="-457200" eaLnBrk="1" hangingPunct="1">
              <a:lnSpc>
                <a:spcPct val="90000"/>
              </a:lnSpc>
              <a:spcBef>
                <a:spcPct val="0"/>
              </a:spcBef>
              <a:buFontTx/>
              <a:buNone/>
            </a:pPr>
            <a:r>
              <a:rPr lang="en-GB" smtClean="0"/>
              <a:t>Symbols:		Na		O</a:t>
            </a:r>
          </a:p>
          <a:p>
            <a:pPr marL="1130300" lvl="1" indent="-457200" eaLnBrk="1" hangingPunct="1">
              <a:lnSpc>
                <a:spcPct val="90000"/>
              </a:lnSpc>
              <a:spcBef>
                <a:spcPct val="0"/>
              </a:spcBef>
              <a:buFontTx/>
              <a:buNone/>
            </a:pPr>
            <a:r>
              <a:rPr lang="en-GB" smtClean="0"/>
              <a:t>Charge on ions			</a:t>
            </a:r>
          </a:p>
          <a:p>
            <a:pPr marL="1130300" lvl="1" indent="-457200" eaLnBrk="1" hangingPunct="1">
              <a:lnSpc>
                <a:spcPct val="90000"/>
              </a:lnSpc>
              <a:spcBef>
                <a:spcPct val="0"/>
              </a:spcBef>
              <a:buFontTx/>
              <a:buNone/>
            </a:pPr>
            <a:r>
              <a:rPr lang="en-GB" smtClean="0"/>
              <a:t>Need more of			</a:t>
            </a:r>
          </a:p>
          <a:p>
            <a:pPr marL="1130300" lvl="1" indent="-457200" eaLnBrk="1" hangingPunct="1">
              <a:lnSpc>
                <a:spcPct val="90000"/>
              </a:lnSpc>
              <a:spcBef>
                <a:spcPct val="0"/>
              </a:spcBef>
              <a:buFontTx/>
              <a:buNone/>
            </a:pPr>
            <a:r>
              <a:rPr lang="en-GB" smtClean="0"/>
              <a:t>Ratio of ions			</a:t>
            </a:r>
          </a:p>
          <a:p>
            <a:pPr marL="1130300" lvl="1" indent="-457200" eaLnBrk="1" hangingPunct="1">
              <a:lnSpc>
                <a:spcPct val="90000"/>
              </a:lnSpc>
              <a:spcBef>
                <a:spcPct val="0"/>
              </a:spcBef>
              <a:buFontTx/>
              <a:buNone/>
            </a:pPr>
            <a:r>
              <a:rPr lang="en-GB" smtClean="0"/>
              <a:t>Formula		      	</a:t>
            </a:r>
          </a:p>
        </p:txBody>
      </p:sp>
      <p:sp>
        <p:nvSpPr>
          <p:cNvPr id="40964" name="AutoShape 1028"/>
          <p:cNvSpPr>
            <a:spLocks noChangeArrowheads="1"/>
          </p:cNvSpPr>
          <p:nvPr/>
        </p:nvSpPr>
        <p:spPr bwMode="auto">
          <a:xfrm>
            <a:off x="4346575" y="5114925"/>
            <a:ext cx="1038225" cy="333375"/>
          </a:xfrm>
          <a:prstGeom prst="rightArrow">
            <a:avLst>
              <a:gd name="adj1" fmla="val 50000"/>
              <a:gd name="adj2" fmla="val 77857"/>
            </a:avLst>
          </a:prstGeom>
          <a:gradFill rotWithShape="0">
            <a:gsLst>
              <a:gs pos="0">
                <a:srgbClr val="FFFFFF"/>
              </a:gs>
              <a:gs pos="100000">
                <a:srgbClr val="000000"/>
              </a:gs>
            </a:gsLst>
            <a:lin ang="0" scaled="1"/>
          </a:gradFill>
          <a:ln w="38100">
            <a:solidFill>
              <a:schemeClr val="tx1"/>
            </a:solidFill>
            <a:miter lim="800000"/>
            <a:headEnd/>
            <a:tailEnd/>
          </a:ln>
        </p:spPr>
        <p:txBody>
          <a:bodyPr wrap="none" anchor="ctr"/>
          <a:lstStyle/>
          <a:p>
            <a:pPr algn="ctr">
              <a:spcBef>
                <a:spcPct val="50000"/>
              </a:spcBef>
            </a:pPr>
            <a:endParaRPr lang="en-GB" sz="1800">
              <a:latin typeface="Arial" pitchFamily="34" charset="0"/>
            </a:endParaRPr>
          </a:p>
        </p:txBody>
      </p:sp>
      <p:grpSp>
        <p:nvGrpSpPr>
          <p:cNvPr id="2" name="Group 1029"/>
          <p:cNvGrpSpPr>
            <a:grpSpLocks/>
          </p:cNvGrpSpPr>
          <p:nvPr/>
        </p:nvGrpSpPr>
        <p:grpSpPr bwMode="auto">
          <a:xfrm>
            <a:off x="1193800" y="4502150"/>
            <a:ext cx="2641600" cy="1317625"/>
            <a:chOff x="752" y="2836"/>
            <a:chExt cx="1664" cy="830"/>
          </a:xfrm>
        </p:grpSpPr>
        <p:sp>
          <p:nvSpPr>
            <p:cNvPr id="33812" name="Oval 1030"/>
            <p:cNvSpPr>
              <a:spLocks noChangeArrowheads="1"/>
            </p:cNvSpPr>
            <p:nvPr/>
          </p:nvSpPr>
          <p:spPr bwMode="auto">
            <a:xfrm>
              <a:off x="2008" y="3169"/>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p>
          </p:txBody>
        </p:sp>
        <p:sp>
          <p:nvSpPr>
            <p:cNvPr id="33813" name="Oval 1031"/>
            <p:cNvSpPr>
              <a:spLocks noChangeArrowheads="1"/>
            </p:cNvSpPr>
            <p:nvPr/>
          </p:nvSpPr>
          <p:spPr bwMode="auto">
            <a:xfrm>
              <a:off x="752" y="3268"/>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Na</a:t>
              </a:r>
            </a:p>
          </p:txBody>
        </p:sp>
        <p:sp>
          <p:nvSpPr>
            <p:cNvPr id="33814" name="Oval 1032"/>
            <p:cNvSpPr>
              <a:spLocks noChangeArrowheads="1"/>
            </p:cNvSpPr>
            <p:nvPr/>
          </p:nvSpPr>
          <p:spPr bwMode="auto">
            <a:xfrm>
              <a:off x="752" y="2836"/>
              <a:ext cx="387" cy="398"/>
            </a:xfrm>
            <a:prstGeom prst="ellipse">
              <a:avLst/>
            </a:prstGeom>
            <a:solidFill>
              <a:srgbClr val="FF9900"/>
            </a:solidFill>
            <a:ln w="9525">
              <a:solidFill>
                <a:schemeClr val="tx1"/>
              </a:solidFill>
              <a:round/>
              <a:headEnd/>
              <a:tailEnd/>
            </a:ln>
          </p:spPr>
          <p:txBody>
            <a:bodyPr wrap="none" anchor="ctr"/>
            <a:lstStyle/>
            <a:p>
              <a:pPr algn="ctr"/>
              <a:r>
                <a:rPr lang="en-GB" b="1">
                  <a:solidFill>
                    <a:srgbClr val="000066"/>
                  </a:solidFill>
                  <a:latin typeface="Arial" pitchFamily="34" charset="0"/>
                </a:rPr>
                <a:t>Na</a:t>
              </a:r>
            </a:p>
          </p:txBody>
        </p:sp>
      </p:grpSp>
      <p:grpSp>
        <p:nvGrpSpPr>
          <p:cNvPr id="3" name="Group 1033"/>
          <p:cNvGrpSpPr>
            <a:grpSpLocks/>
          </p:cNvGrpSpPr>
          <p:nvPr/>
        </p:nvGrpSpPr>
        <p:grpSpPr bwMode="auto">
          <a:xfrm>
            <a:off x="1803400" y="4524375"/>
            <a:ext cx="1409700" cy="1379538"/>
            <a:chOff x="1136" y="2850"/>
            <a:chExt cx="888" cy="869"/>
          </a:xfrm>
        </p:grpSpPr>
        <p:sp>
          <p:nvSpPr>
            <p:cNvPr id="33808" name="Line 1034"/>
            <p:cNvSpPr>
              <a:spLocks noChangeShapeType="1"/>
            </p:cNvSpPr>
            <p:nvPr/>
          </p:nvSpPr>
          <p:spPr bwMode="auto">
            <a:xfrm flipV="1">
              <a:off x="1136" y="3368"/>
              <a:ext cx="840" cy="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09" name="Line 1035"/>
            <p:cNvSpPr>
              <a:spLocks noChangeShapeType="1"/>
            </p:cNvSpPr>
            <p:nvPr/>
          </p:nvSpPr>
          <p:spPr bwMode="auto">
            <a:xfrm>
              <a:off x="1144" y="3080"/>
              <a:ext cx="880" cy="1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810" name="Rectangle 1036"/>
            <p:cNvSpPr>
              <a:spLocks noChangeArrowheads="1"/>
            </p:cNvSpPr>
            <p:nvPr/>
          </p:nvSpPr>
          <p:spPr bwMode="auto">
            <a:xfrm>
              <a:off x="1443" y="2850"/>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1e</a:t>
              </a:r>
              <a:r>
                <a:rPr lang="en-GB" sz="1800" baseline="30000">
                  <a:latin typeface="Arial" pitchFamily="34" charset="0"/>
                </a:rPr>
                <a:t>-</a:t>
              </a:r>
            </a:p>
          </p:txBody>
        </p:sp>
        <p:sp>
          <p:nvSpPr>
            <p:cNvPr id="33811" name="Rectangle 1037"/>
            <p:cNvSpPr>
              <a:spLocks noChangeArrowheads="1"/>
            </p:cNvSpPr>
            <p:nvPr/>
          </p:nvSpPr>
          <p:spPr bwMode="auto">
            <a:xfrm>
              <a:off x="1408" y="3464"/>
              <a:ext cx="332"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spcBef>
                  <a:spcPct val="50000"/>
                </a:spcBef>
              </a:pPr>
              <a:r>
                <a:rPr lang="en-GB" sz="1800">
                  <a:latin typeface="Arial" pitchFamily="34" charset="0"/>
                </a:rPr>
                <a:t>1e</a:t>
              </a:r>
              <a:r>
                <a:rPr lang="en-GB" sz="1800" baseline="30000">
                  <a:latin typeface="Arial" pitchFamily="34" charset="0"/>
                </a:rPr>
                <a:t>-</a:t>
              </a:r>
            </a:p>
          </p:txBody>
        </p:sp>
      </p:grpSp>
      <p:grpSp>
        <p:nvGrpSpPr>
          <p:cNvPr id="4" name="Group 1038"/>
          <p:cNvGrpSpPr>
            <a:grpSpLocks/>
          </p:cNvGrpSpPr>
          <p:nvPr/>
        </p:nvGrpSpPr>
        <p:grpSpPr bwMode="auto">
          <a:xfrm>
            <a:off x="5943600" y="4578350"/>
            <a:ext cx="1371600" cy="1381125"/>
            <a:chOff x="3744" y="2884"/>
            <a:chExt cx="864" cy="870"/>
          </a:xfrm>
        </p:grpSpPr>
        <p:sp>
          <p:nvSpPr>
            <p:cNvPr id="33805" name="Oval 1039"/>
            <p:cNvSpPr>
              <a:spLocks noChangeArrowheads="1"/>
            </p:cNvSpPr>
            <p:nvPr/>
          </p:nvSpPr>
          <p:spPr bwMode="auto">
            <a:xfrm>
              <a:off x="3776" y="3356"/>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Na</a:t>
              </a:r>
              <a:r>
                <a:rPr lang="en-GB" sz="1800" b="1" baseline="30000">
                  <a:solidFill>
                    <a:srgbClr val="000066"/>
                  </a:solidFill>
                  <a:latin typeface="Arial" pitchFamily="34" charset="0"/>
                </a:rPr>
                <a:t>+</a:t>
              </a:r>
            </a:p>
          </p:txBody>
        </p:sp>
        <p:sp>
          <p:nvSpPr>
            <p:cNvPr id="33806" name="Oval 1040"/>
            <p:cNvSpPr>
              <a:spLocks noChangeArrowheads="1"/>
            </p:cNvSpPr>
            <p:nvPr/>
          </p:nvSpPr>
          <p:spPr bwMode="auto">
            <a:xfrm>
              <a:off x="4200" y="3105"/>
              <a:ext cx="408" cy="425"/>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O</a:t>
              </a:r>
              <a:r>
                <a:rPr lang="en-GB" b="1" baseline="30000">
                  <a:solidFill>
                    <a:srgbClr val="000066"/>
                  </a:solidFill>
                  <a:latin typeface="Arial" pitchFamily="34" charset="0"/>
                </a:rPr>
                <a:t>2-</a:t>
              </a:r>
            </a:p>
          </p:txBody>
        </p:sp>
        <p:sp>
          <p:nvSpPr>
            <p:cNvPr id="33807" name="Oval 1041"/>
            <p:cNvSpPr>
              <a:spLocks noChangeArrowheads="1"/>
            </p:cNvSpPr>
            <p:nvPr/>
          </p:nvSpPr>
          <p:spPr bwMode="auto">
            <a:xfrm>
              <a:off x="3744" y="2884"/>
              <a:ext cx="387" cy="398"/>
            </a:xfrm>
            <a:prstGeom prst="ellipse">
              <a:avLst/>
            </a:prstGeom>
            <a:solidFill>
              <a:srgbClr val="FF9900"/>
            </a:solidFill>
            <a:ln w="9525">
              <a:solidFill>
                <a:schemeClr val="tx1"/>
              </a:solidFill>
              <a:round/>
              <a:headEnd/>
              <a:tailEnd/>
            </a:ln>
          </p:spPr>
          <p:txBody>
            <a:bodyPr wrap="none" anchor="ctr"/>
            <a:lstStyle/>
            <a:p>
              <a:pPr algn="ctr"/>
              <a:r>
                <a:rPr lang="en-GB" sz="1800" b="1">
                  <a:solidFill>
                    <a:srgbClr val="000066"/>
                  </a:solidFill>
                  <a:latin typeface="Arial" pitchFamily="34" charset="0"/>
                </a:rPr>
                <a:t>Na</a:t>
              </a:r>
              <a:r>
                <a:rPr lang="en-GB" sz="1800" b="1" baseline="30000">
                  <a:solidFill>
                    <a:srgbClr val="000066"/>
                  </a:solidFill>
                  <a:latin typeface="Arial" pitchFamily="34" charset="0"/>
                </a:rPr>
                <a:t>+</a:t>
              </a:r>
            </a:p>
          </p:txBody>
        </p:sp>
      </p:grpSp>
      <p:sp>
        <p:nvSpPr>
          <p:cNvPr id="40978" name="Text Box 1042"/>
          <p:cNvSpPr txBox="1">
            <a:spLocks noChangeArrowheads="1"/>
          </p:cNvSpPr>
          <p:nvPr/>
        </p:nvSpPr>
        <p:spPr bwMode="auto">
          <a:xfrm>
            <a:off x="3962400" y="2209800"/>
            <a:ext cx="6096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a:t>
            </a:r>
          </a:p>
        </p:txBody>
      </p:sp>
      <p:sp>
        <p:nvSpPr>
          <p:cNvPr id="40979" name="Text Box 1043"/>
          <p:cNvSpPr txBox="1">
            <a:spLocks noChangeArrowheads="1"/>
          </p:cNvSpPr>
          <p:nvPr/>
        </p:nvSpPr>
        <p:spPr bwMode="auto">
          <a:xfrm>
            <a:off x="5638800" y="2209800"/>
            <a:ext cx="63817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2+</a:t>
            </a:r>
          </a:p>
        </p:txBody>
      </p:sp>
      <p:sp>
        <p:nvSpPr>
          <p:cNvPr id="40980" name="Text Box 1044"/>
          <p:cNvSpPr txBox="1">
            <a:spLocks noChangeArrowheads="1"/>
          </p:cNvSpPr>
          <p:nvPr/>
        </p:nvSpPr>
        <p:spPr bwMode="auto">
          <a:xfrm>
            <a:off x="3810000" y="2590800"/>
            <a:ext cx="681038"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Na</a:t>
            </a:r>
          </a:p>
        </p:txBody>
      </p:sp>
      <p:sp>
        <p:nvSpPr>
          <p:cNvPr id="40981" name="Text Box 1045"/>
          <p:cNvSpPr txBox="1">
            <a:spLocks noChangeArrowheads="1"/>
          </p:cNvSpPr>
          <p:nvPr/>
        </p:nvSpPr>
        <p:spPr bwMode="auto">
          <a:xfrm>
            <a:off x="4724400" y="2971800"/>
            <a:ext cx="985838"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2 : 1</a:t>
            </a:r>
          </a:p>
        </p:txBody>
      </p:sp>
      <p:sp>
        <p:nvSpPr>
          <p:cNvPr id="40982" name="Text Box 1046"/>
          <p:cNvSpPr txBox="1">
            <a:spLocks noChangeArrowheads="1"/>
          </p:cNvSpPr>
          <p:nvPr/>
        </p:nvSpPr>
        <p:spPr bwMode="auto">
          <a:xfrm>
            <a:off x="4648200" y="3352800"/>
            <a:ext cx="1131888"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Na</a:t>
            </a:r>
            <a:r>
              <a:rPr lang="en-GB" b="1" baseline="-25000">
                <a:latin typeface="Arial" pitchFamily="34" charset="0"/>
              </a:rPr>
              <a:t>2</a:t>
            </a:r>
            <a:r>
              <a:rPr lang="en-GB" b="1">
                <a:latin typeface="Arial" pitchFamily="34" charset="0"/>
              </a:rPr>
              <a:t>O</a:t>
            </a:r>
          </a:p>
        </p:txBody>
      </p:sp>
      <p:sp>
        <p:nvSpPr>
          <p:cNvPr id="33804" name="Rectangle 1051"/>
          <p:cNvSpPr>
            <a:spLocks noGrp="1" noChangeArrowheads="1"/>
          </p:cNvSpPr>
          <p:nvPr>
            <p:ph type="title"/>
          </p:nvPr>
        </p:nvSpPr>
        <p:spPr/>
        <p:txBody>
          <a:bodyPr/>
          <a:lstStyle/>
          <a:p>
            <a:pPr eaLnBrk="1" hangingPunct="1"/>
            <a:r>
              <a:rPr lang="en-GB" smtClean="0"/>
              <a:t>      Sodium oxide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78"/>
                                        </p:tgtEl>
                                        <p:attrNameLst>
                                          <p:attrName>style.visibility</p:attrName>
                                        </p:attrNameLst>
                                      </p:cBhvr>
                                      <p:to>
                                        <p:strVal val="visible"/>
                                      </p:to>
                                    </p:set>
                                    <p:animEffect transition="in" filter="dissolve">
                                      <p:cBhvr>
                                        <p:cTn id="7" dur="500"/>
                                        <p:tgtEl>
                                          <p:spTgt spid="40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79"/>
                                        </p:tgtEl>
                                        <p:attrNameLst>
                                          <p:attrName>style.visibility</p:attrName>
                                        </p:attrNameLst>
                                      </p:cBhvr>
                                      <p:to>
                                        <p:strVal val="visible"/>
                                      </p:to>
                                    </p:set>
                                    <p:animEffect transition="in" filter="dissolve">
                                      <p:cBhvr>
                                        <p:cTn id="12" dur="500"/>
                                        <p:tgtEl>
                                          <p:spTgt spid="40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80"/>
                                        </p:tgtEl>
                                        <p:attrNameLst>
                                          <p:attrName>style.visibility</p:attrName>
                                        </p:attrNameLst>
                                      </p:cBhvr>
                                      <p:to>
                                        <p:strVal val="visible"/>
                                      </p:to>
                                    </p:set>
                                    <p:animEffect transition="in" filter="dissolve">
                                      <p:cBhvr>
                                        <p:cTn id="17" dur="500"/>
                                        <p:tgtEl>
                                          <p:spTgt spid="40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81"/>
                                        </p:tgtEl>
                                        <p:attrNameLst>
                                          <p:attrName>style.visibility</p:attrName>
                                        </p:attrNameLst>
                                      </p:cBhvr>
                                      <p:to>
                                        <p:strVal val="visible"/>
                                      </p:to>
                                    </p:set>
                                    <p:animEffect transition="in" filter="dissolve">
                                      <p:cBhvr>
                                        <p:cTn id="22" dur="500"/>
                                        <p:tgtEl>
                                          <p:spTgt spid="40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982"/>
                                        </p:tgtEl>
                                        <p:attrNameLst>
                                          <p:attrName>style.visibility</p:attrName>
                                        </p:attrNameLst>
                                      </p:cBhvr>
                                      <p:to>
                                        <p:strVal val="visible"/>
                                      </p:to>
                                    </p:set>
                                    <p:animEffect transition="in" filter="dissolve">
                                      <p:cBhvr>
                                        <p:cTn id="27" dur="500"/>
                                        <p:tgtEl>
                                          <p:spTgt spid="40982"/>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par>
                          <p:cTn id="32" fill="hold" nodeType="afterGroup">
                            <p:stCondLst>
                              <p:cond delay="1000"/>
                            </p:stCondLst>
                            <p:childTnLst>
                              <p:par>
                                <p:cTn id="33" presetID="9" presetClass="entr" presetSubtype="0" fill="hold" nodeType="afterEffect">
                                  <p:stCondLst>
                                    <p:cond delay="100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2500"/>
                            </p:stCondLst>
                            <p:childTnLst>
                              <p:par>
                                <p:cTn id="37" presetID="22" presetClass="entr" presetSubtype="8" fill="hold" grpId="0" nodeType="afterEffect">
                                  <p:stCondLst>
                                    <p:cond delay="1000"/>
                                  </p:stCondLst>
                                  <p:childTnLst>
                                    <p:set>
                                      <p:cBhvr>
                                        <p:cTn id="38" dur="1" fill="hold">
                                          <p:stCondLst>
                                            <p:cond delay="0"/>
                                          </p:stCondLst>
                                        </p:cTn>
                                        <p:tgtEl>
                                          <p:spTgt spid="40964"/>
                                        </p:tgtEl>
                                        <p:attrNameLst>
                                          <p:attrName>style.visibility</p:attrName>
                                        </p:attrNameLst>
                                      </p:cBhvr>
                                      <p:to>
                                        <p:strVal val="visible"/>
                                      </p:to>
                                    </p:set>
                                    <p:animEffect transition="in" filter="wipe(left)">
                                      <p:cBhvr>
                                        <p:cTn id="39" dur="500"/>
                                        <p:tgtEl>
                                          <p:spTgt spid="40964"/>
                                        </p:tgtEl>
                                      </p:cBhvr>
                                    </p:animEffect>
                                  </p:childTnLst>
                                </p:cTn>
                              </p:par>
                            </p:childTnLst>
                          </p:cTn>
                        </p:par>
                        <p:par>
                          <p:cTn id="40" fill="hold" nodeType="afterGroup">
                            <p:stCondLst>
                              <p:cond delay="4000"/>
                            </p:stCondLst>
                            <p:childTnLst>
                              <p:par>
                                <p:cTn id="41" presetID="9" presetClass="entr" presetSubtype="0" fill="hold" nodeType="afterEffect">
                                  <p:stCondLst>
                                    <p:cond delay="100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78" grpId="0" animBg="1" autoUpdateAnimBg="0"/>
      <p:bldP spid="40979" grpId="0" animBg="1" autoUpdateAnimBg="0"/>
      <p:bldP spid="40980" grpId="0" animBg="1" autoUpdateAnimBg="0"/>
      <p:bldP spid="40981" grpId="0" animBg="1" autoUpdateAnimBg="0"/>
      <p:bldP spid="4098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bwMode="auto">
          <a:xfrm>
            <a:off x="509588" y="1011238"/>
            <a:ext cx="8181975" cy="3784600"/>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defRPr/>
            </a:pPr>
            <a:r>
              <a:rPr lang="en-GB" sz="2800" smtClean="0"/>
              <a:t>Ions like nitrate and sulphate remain unchanged throughout many reactions. </a:t>
            </a:r>
          </a:p>
          <a:p>
            <a:pPr eaLnBrk="1" hangingPunct="1">
              <a:lnSpc>
                <a:spcPct val="90000"/>
              </a:lnSpc>
              <a:spcBef>
                <a:spcPct val="0"/>
              </a:spcBef>
              <a:defRPr/>
            </a:pPr>
            <a:r>
              <a:rPr lang="en-GB" sz="2800" smtClean="0"/>
              <a:t>Because of this we tend to think of the sulphate ion as a “group” rather than a “collection of individual” sulphur and oxygen atoms.</a:t>
            </a:r>
          </a:p>
          <a:p>
            <a:pPr eaLnBrk="1" hangingPunct="1">
              <a:lnSpc>
                <a:spcPct val="90000"/>
              </a:lnSpc>
              <a:spcBef>
                <a:spcPct val="0"/>
              </a:spcBef>
              <a:defRPr/>
            </a:pPr>
            <a:r>
              <a:rPr lang="en-GB" sz="2800" smtClean="0"/>
              <a:t>This affects how we write formulae containing them. Aluminium sulphate contains two Al ions and three sulphate ions.</a:t>
            </a:r>
          </a:p>
          <a:p>
            <a:pPr eaLnBrk="1" hangingPunct="1">
              <a:lnSpc>
                <a:spcPct val="90000"/>
              </a:lnSpc>
              <a:spcBef>
                <a:spcPct val="0"/>
              </a:spcBef>
              <a:defRPr/>
            </a:pPr>
            <a:r>
              <a:rPr lang="en-GB" sz="2800" smtClean="0"/>
              <a:t>We write it as </a:t>
            </a:r>
            <a:r>
              <a:rPr lang="en-GB" sz="2800" b="1" smtClean="0">
                <a:solidFill>
                  <a:srgbClr val="FF3300"/>
                </a:solidFill>
                <a:effectLst>
                  <a:outerShdw blurRad="38100" dist="38100" dir="2700000" algn="tl">
                    <a:srgbClr val="C0C0C0"/>
                  </a:outerShdw>
                </a:effectLst>
              </a:rPr>
              <a:t>Al</a:t>
            </a:r>
            <a:r>
              <a:rPr lang="en-GB" sz="2800" b="1" baseline="-25000" smtClean="0">
                <a:solidFill>
                  <a:srgbClr val="FF3300"/>
                </a:solidFill>
                <a:effectLst>
                  <a:outerShdw blurRad="38100" dist="38100" dir="2700000" algn="tl">
                    <a:srgbClr val="C0C0C0"/>
                  </a:outerShdw>
                </a:effectLst>
              </a:rPr>
              <a:t>2</a:t>
            </a:r>
            <a:r>
              <a:rPr lang="en-GB" sz="2800" b="1" smtClean="0">
                <a:solidFill>
                  <a:srgbClr val="FF3300"/>
                </a:solidFill>
                <a:effectLst>
                  <a:outerShdw blurRad="38100" dist="38100" dir="2700000" algn="tl">
                    <a:srgbClr val="C0C0C0"/>
                  </a:outerShdw>
                </a:effectLst>
              </a:rPr>
              <a:t>(SO</a:t>
            </a:r>
            <a:r>
              <a:rPr lang="en-GB" sz="2800" b="1" baseline="-25000" smtClean="0">
                <a:solidFill>
                  <a:srgbClr val="FF3300"/>
                </a:solidFill>
                <a:effectLst>
                  <a:outerShdw blurRad="38100" dist="38100" dir="2700000" algn="tl">
                    <a:srgbClr val="C0C0C0"/>
                  </a:outerShdw>
                </a:effectLst>
              </a:rPr>
              <a:t>4</a:t>
            </a:r>
            <a:r>
              <a:rPr lang="en-GB" sz="2800" b="1" smtClean="0">
                <a:solidFill>
                  <a:srgbClr val="FF3300"/>
                </a:solidFill>
                <a:effectLst>
                  <a:outerShdw blurRad="38100" dist="38100" dir="2700000" algn="tl">
                    <a:srgbClr val="C0C0C0"/>
                  </a:outerShdw>
                </a:effectLst>
              </a:rPr>
              <a:t>)</a:t>
            </a:r>
            <a:r>
              <a:rPr lang="en-GB" sz="2800" b="1" baseline="-25000" smtClean="0">
                <a:solidFill>
                  <a:srgbClr val="FF3300"/>
                </a:solidFill>
                <a:effectLst>
                  <a:outerShdw blurRad="38100" dist="38100" dir="2700000" algn="tl">
                    <a:srgbClr val="C0C0C0"/>
                  </a:outerShdw>
                </a:effectLst>
              </a:rPr>
              <a:t>3 </a:t>
            </a:r>
          </a:p>
        </p:txBody>
      </p:sp>
      <p:sp>
        <p:nvSpPr>
          <p:cNvPr id="34819" name="Rectangle 4"/>
          <p:cNvSpPr>
            <a:spLocks noChangeArrowheads="1"/>
          </p:cNvSpPr>
          <p:nvPr/>
        </p:nvSpPr>
        <p:spPr bwMode="auto">
          <a:xfrm>
            <a:off x="393700" y="995363"/>
            <a:ext cx="8139113"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Tx/>
              <a:buChar char="•"/>
            </a:pPr>
            <a:endParaRPr lang="en-GB" sz="2800">
              <a:latin typeface="Arial" pitchFamily="34" charset="0"/>
            </a:endParaRPr>
          </a:p>
        </p:txBody>
      </p:sp>
      <p:sp>
        <p:nvSpPr>
          <p:cNvPr id="16389" name="Text Box 5"/>
          <p:cNvSpPr txBox="1">
            <a:spLocks noChangeArrowheads="1"/>
          </p:cNvSpPr>
          <p:nvPr/>
        </p:nvSpPr>
        <p:spPr bwMode="auto">
          <a:xfrm>
            <a:off x="5311775" y="4194175"/>
            <a:ext cx="2466975" cy="466725"/>
          </a:xfrm>
          <a:prstGeom prst="rect">
            <a:avLst/>
          </a:prstGeom>
          <a:gradFill rotWithShape="0">
            <a:gsLst>
              <a:gs pos="0">
                <a:schemeClr val="bg1"/>
              </a:gs>
              <a:gs pos="100000">
                <a:srgbClr val="CCFF66"/>
              </a:gs>
            </a:gsLst>
            <a:lin ang="18900000" scaled="1"/>
          </a:gradFill>
          <a:ln w="9525">
            <a:solidFill>
              <a:schemeClr val="tx1"/>
            </a:solidFill>
            <a:miter lim="800000"/>
            <a:headEnd/>
            <a:tailEnd/>
          </a:ln>
          <a:effectLst/>
        </p:spPr>
        <p:txBody>
          <a:bodyPr>
            <a:spAutoFit/>
          </a:bodyPr>
          <a:lstStyle/>
          <a:p>
            <a:pPr>
              <a:spcBef>
                <a:spcPct val="50000"/>
              </a:spcBef>
              <a:defRPr/>
            </a:pPr>
            <a:r>
              <a:rPr lang="en-GB">
                <a:latin typeface="Arial" charset="0"/>
              </a:rPr>
              <a:t>Not </a:t>
            </a:r>
            <a:r>
              <a:rPr lang="en-GB" b="1">
                <a:solidFill>
                  <a:srgbClr val="FF3300"/>
                </a:solidFill>
                <a:effectLst>
                  <a:outerShdw blurRad="38100" dist="38100" dir="2700000" algn="tl">
                    <a:srgbClr val="000000"/>
                  </a:outerShdw>
                </a:effectLst>
                <a:latin typeface="Arial" charset="0"/>
              </a:rPr>
              <a:t>Al</a:t>
            </a:r>
            <a:r>
              <a:rPr lang="en-GB" b="1" baseline="-25000">
                <a:solidFill>
                  <a:srgbClr val="FF3300"/>
                </a:solidFill>
                <a:effectLst>
                  <a:outerShdw blurRad="38100" dist="38100" dir="2700000" algn="tl">
                    <a:srgbClr val="000000"/>
                  </a:outerShdw>
                </a:effectLst>
                <a:latin typeface="Arial" charset="0"/>
              </a:rPr>
              <a:t>2</a:t>
            </a:r>
            <a:r>
              <a:rPr lang="en-GB" b="1">
                <a:solidFill>
                  <a:srgbClr val="FF3300"/>
                </a:solidFill>
                <a:effectLst>
                  <a:outerShdw blurRad="38100" dist="38100" dir="2700000" algn="tl">
                    <a:srgbClr val="000000"/>
                  </a:outerShdw>
                </a:effectLst>
                <a:latin typeface="Arial" charset="0"/>
              </a:rPr>
              <a:t>S</a:t>
            </a:r>
            <a:r>
              <a:rPr lang="en-GB" b="1" baseline="-25000">
                <a:solidFill>
                  <a:srgbClr val="FF3300"/>
                </a:solidFill>
                <a:effectLst>
                  <a:outerShdw blurRad="38100" dist="38100" dir="2700000" algn="tl">
                    <a:srgbClr val="000000"/>
                  </a:outerShdw>
                </a:effectLst>
                <a:latin typeface="Arial" charset="0"/>
              </a:rPr>
              <a:t>3</a:t>
            </a:r>
            <a:r>
              <a:rPr lang="en-GB" b="1">
                <a:solidFill>
                  <a:srgbClr val="FF3300"/>
                </a:solidFill>
                <a:effectLst>
                  <a:outerShdw blurRad="38100" dist="38100" dir="2700000" algn="tl">
                    <a:srgbClr val="000000"/>
                  </a:outerShdw>
                </a:effectLst>
                <a:latin typeface="Arial" charset="0"/>
              </a:rPr>
              <a:t>O</a:t>
            </a:r>
            <a:r>
              <a:rPr lang="en-GB" b="1" baseline="-25000">
                <a:solidFill>
                  <a:srgbClr val="FF3300"/>
                </a:solidFill>
                <a:effectLst>
                  <a:outerShdw blurRad="38100" dist="38100" dir="2700000" algn="tl">
                    <a:srgbClr val="000000"/>
                  </a:outerShdw>
                </a:effectLst>
                <a:latin typeface="Arial" charset="0"/>
              </a:rPr>
              <a:t>12</a:t>
            </a:r>
          </a:p>
        </p:txBody>
      </p:sp>
      <p:sp>
        <p:nvSpPr>
          <p:cNvPr id="34821" name="Text Box 6"/>
          <p:cNvSpPr txBox="1">
            <a:spLocks noChangeArrowheads="1"/>
          </p:cNvSpPr>
          <p:nvPr/>
        </p:nvSpPr>
        <p:spPr bwMode="auto">
          <a:xfrm>
            <a:off x="314325" y="5033963"/>
            <a:ext cx="75422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GB" sz="2600">
                <a:latin typeface="Arial" pitchFamily="34" charset="0"/>
              </a:rPr>
              <a:t>Similar rules apply to ions such as nitrate </a:t>
            </a:r>
            <a:r>
              <a:rPr lang="en-GB" sz="2600" b="1">
                <a:latin typeface="Arial" pitchFamily="34" charset="0"/>
              </a:rPr>
              <a:t>NO</a:t>
            </a:r>
            <a:r>
              <a:rPr lang="en-GB" sz="2600" b="1" baseline="-25000">
                <a:latin typeface="Arial" pitchFamily="34" charset="0"/>
              </a:rPr>
              <a:t>3</a:t>
            </a:r>
            <a:r>
              <a:rPr lang="en-GB" sz="2600" b="1" baseline="30000">
                <a:latin typeface="Arial" pitchFamily="34" charset="0"/>
              </a:rPr>
              <a:t>-</a:t>
            </a:r>
            <a:r>
              <a:rPr lang="en-GB" sz="2600" b="1">
                <a:latin typeface="Arial" pitchFamily="34" charset="0"/>
              </a:rPr>
              <a:t>,</a:t>
            </a:r>
            <a:r>
              <a:rPr lang="en-GB" sz="2600">
                <a:latin typeface="Arial" pitchFamily="34" charset="0"/>
              </a:rPr>
              <a:t> hydroxide </a:t>
            </a:r>
            <a:r>
              <a:rPr lang="en-GB" sz="2600" b="1">
                <a:latin typeface="Arial" pitchFamily="34" charset="0"/>
              </a:rPr>
              <a:t>OH</a:t>
            </a:r>
            <a:r>
              <a:rPr lang="en-GB" sz="2600" b="1" baseline="30000">
                <a:latin typeface="Arial" pitchFamily="34" charset="0"/>
              </a:rPr>
              <a:t>-</a:t>
            </a:r>
            <a:r>
              <a:rPr lang="en-GB" sz="2600">
                <a:latin typeface="Arial" pitchFamily="34" charset="0"/>
              </a:rPr>
              <a:t>, etc.</a:t>
            </a:r>
          </a:p>
        </p:txBody>
      </p:sp>
      <p:sp>
        <p:nvSpPr>
          <p:cNvPr id="34822" name="Rectangle 7"/>
          <p:cNvSpPr>
            <a:spLocks noGrp="1" noChangeArrowheads="1"/>
          </p:cNvSpPr>
          <p:nvPr>
            <p:ph type="title"/>
          </p:nvPr>
        </p:nvSpPr>
        <p:spPr/>
        <p:txBody>
          <a:bodyPr/>
          <a:lstStyle/>
          <a:p>
            <a:pPr eaLnBrk="1" hangingPunct="1"/>
            <a:r>
              <a:rPr lang="en-GB" smtClean="0"/>
              <a:t>      Brackets and compound ions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1026"/>
          <p:cNvSpPr>
            <a:spLocks noGrp="1" noChangeArrowheads="1"/>
          </p:cNvSpPr>
          <p:nvPr>
            <p:ph type="body" idx="1"/>
          </p:nvPr>
        </p:nvSpPr>
        <p:spPr bwMode="auto">
          <a:xfrm>
            <a:off x="292100" y="977900"/>
            <a:ext cx="8178800" cy="2832100"/>
          </a:xfrm>
          <a:ln>
            <a:miter lim="800000"/>
            <a:headEnd/>
            <a:tailEnd/>
          </a:ln>
        </p:spPr>
        <p:txBody>
          <a:bodyPr vert="horz" wrap="square" lIns="91440" tIns="45720" rIns="91440" bIns="45720" numCol="1" anchor="t" anchorCtr="0" compatLnSpc="1">
            <a:prstTxWarp prst="textNoShape">
              <a:avLst/>
            </a:prstTxWarp>
          </a:bodyPr>
          <a:lstStyle/>
          <a:p>
            <a:pPr marL="533400" indent="-533400" eaLnBrk="1" hangingPunct="1">
              <a:spcBef>
                <a:spcPct val="0"/>
              </a:spcBef>
              <a:defRPr/>
            </a:pPr>
            <a:r>
              <a:rPr lang="en-GB" sz="2800" smtClean="0"/>
              <a:t>Using the method shown on the last few slides, work out the formula of </a:t>
            </a:r>
            <a:r>
              <a:rPr lang="en-GB" sz="2800" u="sng" smtClean="0">
                <a:effectLst>
                  <a:outerShdw blurRad="38100" dist="38100" dir="2700000" algn="tl">
                    <a:srgbClr val="C0C0C0"/>
                  </a:outerShdw>
                </a:effectLst>
              </a:rPr>
              <a:t>all</a:t>
            </a:r>
            <a:r>
              <a:rPr lang="en-GB" sz="2800" smtClean="0"/>
              <a:t> the ionic compounds that you can make from combinations of the metals and non-metals shown below:</a:t>
            </a:r>
          </a:p>
          <a:p>
            <a:pPr marL="533400" indent="-533400" eaLnBrk="1" hangingPunct="1">
              <a:spcBef>
                <a:spcPct val="0"/>
              </a:spcBef>
              <a:buFontTx/>
              <a:buNone/>
              <a:defRPr/>
            </a:pPr>
            <a:endParaRPr lang="en-GB" sz="2800" smtClean="0"/>
          </a:p>
          <a:p>
            <a:pPr marL="533400" indent="-533400" eaLnBrk="1" hangingPunct="1">
              <a:spcBef>
                <a:spcPct val="0"/>
              </a:spcBef>
              <a:buFontTx/>
              <a:buNone/>
              <a:defRPr/>
            </a:pPr>
            <a:r>
              <a:rPr lang="en-GB" sz="2800" b="1" baseline="-25000" smtClean="0">
                <a:effectLst>
                  <a:outerShdw blurRad="38100" dist="38100" dir="2700000" algn="tl">
                    <a:srgbClr val="C0C0C0"/>
                  </a:outerShdw>
                </a:effectLst>
              </a:rPr>
              <a:t>  </a:t>
            </a:r>
            <a:endParaRPr lang="en-GB" sz="2800" b="1" smtClean="0">
              <a:effectLst>
                <a:outerShdw blurRad="38100" dist="38100" dir="2700000" algn="tl">
                  <a:srgbClr val="C0C0C0"/>
                </a:outerShdw>
              </a:effectLst>
            </a:endParaRPr>
          </a:p>
        </p:txBody>
      </p:sp>
      <p:grpSp>
        <p:nvGrpSpPr>
          <p:cNvPr id="35843" name="Group 1027"/>
          <p:cNvGrpSpPr>
            <a:grpSpLocks/>
          </p:cNvGrpSpPr>
          <p:nvPr/>
        </p:nvGrpSpPr>
        <p:grpSpPr bwMode="auto">
          <a:xfrm>
            <a:off x="787400" y="3378200"/>
            <a:ext cx="7505700" cy="1471613"/>
            <a:chOff x="496" y="2128"/>
            <a:chExt cx="4728" cy="927"/>
          </a:xfrm>
        </p:grpSpPr>
        <p:sp>
          <p:nvSpPr>
            <p:cNvPr id="35845" name="Text Box 1028"/>
            <p:cNvSpPr txBox="1">
              <a:spLocks noChangeArrowheads="1"/>
            </p:cNvSpPr>
            <p:nvPr/>
          </p:nvSpPr>
          <p:spPr bwMode="auto">
            <a:xfrm>
              <a:off x="496" y="2128"/>
              <a:ext cx="4728" cy="351"/>
            </a:xfrm>
            <a:prstGeom prst="rect">
              <a:avLst/>
            </a:prstGeom>
            <a:solidFill>
              <a:schemeClr val="bg1"/>
            </a:solidFill>
            <a:ln w="381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GB" sz="2800">
                  <a:latin typeface="Arial" pitchFamily="34" charset="0"/>
                </a:rPr>
                <a:t>Metals: 		Li   Ca  Na   Mg   Al   K</a:t>
              </a:r>
              <a:endParaRPr lang="en-GB" sz="1800">
                <a:latin typeface="Arial" pitchFamily="34" charset="0"/>
              </a:endParaRPr>
            </a:p>
          </p:txBody>
        </p:sp>
        <p:sp>
          <p:nvSpPr>
            <p:cNvPr id="35846" name="Text Box 1029"/>
            <p:cNvSpPr txBox="1">
              <a:spLocks noChangeArrowheads="1"/>
            </p:cNvSpPr>
            <p:nvPr/>
          </p:nvSpPr>
          <p:spPr bwMode="auto">
            <a:xfrm>
              <a:off x="496" y="2704"/>
              <a:ext cx="4728" cy="351"/>
            </a:xfrm>
            <a:prstGeom prst="rect">
              <a:avLst/>
            </a:prstGeom>
            <a:solidFill>
              <a:schemeClr val="bg1"/>
            </a:solidFill>
            <a:ln w="3810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GB" sz="2800">
                  <a:latin typeface="Arial" pitchFamily="34" charset="0"/>
                </a:rPr>
                <a:t>Non-Metals: 	F   O    N    Br    S    Cl   </a:t>
              </a:r>
              <a:endParaRPr lang="en-GB" sz="1800">
                <a:latin typeface="Arial" pitchFamily="34" charset="0"/>
              </a:endParaRPr>
            </a:p>
          </p:txBody>
        </p:sp>
      </p:grpSp>
      <p:sp>
        <p:nvSpPr>
          <p:cNvPr id="35844" name="Rectangle 1031"/>
          <p:cNvSpPr>
            <a:spLocks noGrp="1" noChangeArrowheads="1"/>
          </p:cNvSpPr>
          <p:nvPr>
            <p:ph type="title"/>
          </p:nvPr>
        </p:nvSpPr>
        <p:spPr/>
        <p:txBody>
          <a:bodyPr/>
          <a:lstStyle/>
          <a:p>
            <a:pPr eaLnBrk="1" hangingPunct="1"/>
            <a:r>
              <a:rPr lang="en-GB" smtClean="0"/>
              <a:t>      Calculate the compounds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3"/>
          <p:cNvSpPr>
            <a:spLocks noChangeArrowheads="1"/>
          </p:cNvSpPr>
          <p:nvPr>
            <p:ph type="body" idx="1"/>
          </p:nvPr>
        </p:nvSpPr>
        <p:spPr bwMode="auto">
          <a:xfrm>
            <a:off x="381000" y="609600"/>
            <a:ext cx="8402638" cy="4948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90000"/>
              </a:lnSpc>
              <a:spcBef>
                <a:spcPct val="0"/>
              </a:spcBef>
              <a:buFontTx/>
              <a:buNone/>
            </a:pPr>
            <a:r>
              <a:rPr lang="en-GB" smtClean="0"/>
              <a:t>Use the information to write out the formula for the compound.</a:t>
            </a:r>
          </a:p>
          <a:p>
            <a:pPr marL="0" indent="0" eaLnBrk="1" hangingPunct="1">
              <a:lnSpc>
                <a:spcPct val="90000"/>
              </a:lnSpc>
              <a:spcBef>
                <a:spcPct val="0"/>
              </a:spcBef>
              <a:buFontTx/>
              <a:buNone/>
            </a:pPr>
            <a:endParaRPr lang="en-GB" smtClean="0"/>
          </a:p>
          <a:p>
            <a:pPr marL="0" indent="0" eaLnBrk="1" hangingPunct="1">
              <a:lnSpc>
                <a:spcPct val="90000"/>
              </a:lnSpc>
              <a:spcBef>
                <a:spcPct val="0"/>
              </a:spcBef>
              <a:buFontTx/>
              <a:buNone/>
            </a:pPr>
            <a:r>
              <a:rPr lang="en-GB" sz="2800" b="1" smtClean="0"/>
              <a:t>1) Calcium bromide</a:t>
            </a:r>
            <a:r>
              <a:rPr lang="en-GB" sz="2800" smtClean="0"/>
              <a:t>  </a:t>
            </a:r>
          </a:p>
          <a:p>
            <a:pPr marL="0" indent="0" eaLnBrk="1" hangingPunct="1">
              <a:lnSpc>
                <a:spcPct val="90000"/>
              </a:lnSpc>
              <a:spcBef>
                <a:spcPct val="0"/>
              </a:spcBef>
              <a:buFontTx/>
              <a:buNone/>
            </a:pPr>
            <a:r>
              <a:rPr lang="en-GB" sz="2800" smtClean="0"/>
              <a:t>	(One calcium ion, two bromide ions)</a:t>
            </a:r>
          </a:p>
          <a:p>
            <a:pPr marL="0" indent="0" eaLnBrk="1" hangingPunct="1">
              <a:lnSpc>
                <a:spcPct val="90000"/>
              </a:lnSpc>
              <a:spcBef>
                <a:spcPct val="0"/>
              </a:spcBef>
              <a:buFontTx/>
              <a:buNone/>
            </a:pPr>
            <a:r>
              <a:rPr lang="en-GB" sz="2800" b="1" smtClean="0"/>
              <a:t>2) Ethane</a:t>
            </a:r>
          </a:p>
          <a:p>
            <a:pPr marL="0" indent="0" eaLnBrk="1" hangingPunct="1">
              <a:lnSpc>
                <a:spcPct val="90000"/>
              </a:lnSpc>
              <a:spcBef>
                <a:spcPct val="0"/>
              </a:spcBef>
              <a:buFontTx/>
              <a:buNone/>
            </a:pPr>
            <a:r>
              <a:rPr lang="en-GB" sz="2800" b="1" smtClean="0"/>
              <a:t>	</a:t>
            </a:r>
            <a:r>
              <a:rPr lang="en-GB" sz="2800" smtClean="0"/>
              <a:t>(Two carbon atoms, six hydrogen atoms)</a:t>
            </a:r>
          </a:p>
          <a:p>
            <a:pPr marL="0" indent="0" eaLnBrk="1" hangingPunct="1">
              <a:lnSpc>
                <a:spcPct val="90000"/>
              </a:lnSpc>
              <a:spcBef>
                <a:spcPct val="0"/>
              </a:spcBef>
              <a:buFontTx/>
              <a:buNone/>
            </a:pPr>
            <a:r>
              <a:rPr lang="en-GB" sz="2800" b="1" smtClean="0"/>
              <a:t>3) Sodium oxide</a:t>
            </a:r>
          </a:p>
          <a:p>
            <a:pPr marL="0" indent="0" eaLnBrk="1" hangingPunct="1">
              <a:lnSpc>
                <a:spcPct val="90000"/>
              </a:lnSpc>
              <a:spcBef>
                <a:spcPct val="0"/>
              </a:spcBef>
              <a:buFontTx/>
              <a:buNone/>
            </a:pPr>
            <a:r>
              <a:rPr lang="en-GB" sz="2800" smtClean="0"/>
              <a:t>	(Two sodium ions, one oxygen ion)</a:t>
            </a:r>
          </a:p>
          <a:p>
            <a:pPr marL="0" indent="0" eaLnBrk="1" hangingPunct="1">
              <a:lnSpc>
                <a:spcPct val="90000"/>
              </a:lnSpc>
              <a:spcBef>
                <a:spcPct val="0"/>
              </a:spcBef>
              <a:buFontTx/>
              <a:buNone/>
            </a:pPr>
            <a:r>
              <a:rPr lang="en-GB" sz="2800" b="1" smtClean="0"/>
              <a:t>4) Magnesium hydroxide</a:t>
            </a:r>
          </a:p>
          <a:p>
            <a:pPr marL="0" indent="0" eaLnBrk="1" hangingPunct="1">
              <a:lnSpc>
                <a:spcPct val="90000"/>
              </a:lnSpc>
              <a:spcBef>
                <a:spcPct val="0"/>
              </a:spcBef>
              <a:buFontTx/>
              <a:buNone/>
            </a:pPr>
            <a:r>
              <a:rPr lang="en-GB" sz="2800" smtClean="0"/>
              <a:t>	(One magnesium ion, two hydroxide ions)</a:t>
            </a:r>
          </a:p>
          <a:p>
            <a:pPr marL="0" indent="0" eaLnBrk="1" hangingPunct="1">
              <a:lnSpc>
                <a:spcPct val="90000"/>
              </a:lnSpc>
              <a:spcBef>
                <a:spcPct val="0"/>
              </a:spcBef>
              <a:buFontTx/>
              <a:buNone/>
            </a:pPr>
            <a:r>
              <a:rPr lang="en-GB" sz="2800" b="1" smtClean="0"/>
              <a:t>5) Calcium nitrate</a:t>
            </a:r>
          </a:p>
          <a:p>
            <a:pPr marL="0" indent="0" eaLnBrk="1" hangingPunct="1">
              <a:lnSpc>
                <a:spcPct val="90000"/>
              </a:lnSpc>
              <a:spcBef>
                <a:spcPct val="0"/>
              </a:spcBef>
              <a:buFontTx/>
              <a:buNone/>
            </a:pPr>
            <a:r>
              <a:rPr lang="en-GB" sz="2800" smtClean="0"/>
              <a:t>	(One calcium ion, two nitrate ions)</a:t>
            </a:r>
          </a:p>
        </p:txBody>
      </p:sp>
      <p:sp>
        <p:nvSpPr>
          <p:cNvPr id="17412" name="Text Box 4"/>
          <p:cNvSpPr txBox="1">
            <a:spLocks noChangeArrowheads="1"/>
          </p:cNvSpPr>
          <p:nvPr/>
        </p:nvSpPr>
        <p:spPr bwMode="auto">
          <a:xfrm>
            <a:off x="7112000" y="2105025"/>
            <a:ext cx="1193800"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CaBr</a:t>
            </a:r>
            <a:r>
              <a:rPr lang="en-GB" b="1" baseline="-25000">
                <a:latin typeface="Arial" pitchFamily="34" charset="0"/>
              </a:rPr>
              <a:t>2</a:t>
            </a:r>
          </a:p>
        </p:txBody>
      </p:sp>
      <p:sp>
        <p:nvSpPr>
          <p:cNvPr id="17413" name="Text Box 5"/>
          <p:cNvSpPr txBox="1">
            <a:spLocks noChangeArrowheads="1"/>
          </p:cNvSpPr>
          <p:nvPr/>
        </p:nvSpPr>
        <p:spPr bwMode="auto">
          <a:xfrm>
            <a:off x="7924800" y="3048000"/>
            <a:ext cx="1016000"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C</a:t>
            </a:r>
            <a:r>
              <a:rPr lang="en-GB" b="1" baseline="-25000">
                <a:latin typeface="Arial" pitchFamily="34" charset="0"/>
              </a:rPr>
              <a:t>2</a:t>
            </a:r>
            <a:r>
              <a:rPr lang="en-GB" b="1">
                <a:latin typeface="Arial" pitchFamily="34" charset="0"/>
              </a:rPr>
              <a:t>H</a:t>
            </a:r>
            <a:r>
              <a:rPr lang="en-GB" b="1" baseline="-25000">
                <a:latin typeface="Arial" pitchFamily="34" charset="0"/>
              </a:rPr>
              <a:t>6</a:t>
            </a:r>
          </a:p>
        </p:txBody>
      </p:sp>
      <p:sp>
        <p:nvSpPr>
          <p:cNvPr id="17414" name="Text Box 6"/>
          <p:cNvSpPr txBox="1">
            <a:spLocks noChangeArrowheads="1"/>
          </p:cNvSpPr>
          <p:nvPr/>
        </p:nvSpPr>
        <p:spPr bwMode="auto">
          <a:xfrm>
            <a:off x="7140575" y="3816350"/>
            <a:ext cx="1016000"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Na</a:t>
            </a:r>
            <a:r>
              <a:rPr lang="en-GB" b="1" baseline="-25000">
                <a:latin typeface="Arial" pitchFamily="34" charset="0"/>
              </a:rPr>
              <a:t>2</a:t>
            </a:r>
            <a:r>
              <a:rPr lang="en-GB" b="1">
                <a:latin typeface="Arial" pitchFamily="34" charset="0"/>
              </a:rPr>
              <a:t>O</a:t>
            </a:r>
            <a:endParaRPr lang="en-GB" b="1" baseline="-25000">
              <a:latin typeface="Arial" pitchFamily="34" charset="0"/>
            </a:endParaRPr>
          </a:p>
        </p:txBody>
      </p:sp>
      <p:sp>
        <p:nvSpPr>
          <p:cNvPr id="17415" name="Text Box 7"/>
          <p:cNvSpPr txBox="1">
            <a:spLocks noChangeArrowheads="1"/>
          </p:cNvSpPr>
          <p:nvPr/>
        </p:nvSpPr>
        <p:spPr bwMode="auto">
          <a:xfrm>
            <a:off x="7146925" y="4635500"/>
            <a:ext cx="1524000"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Mg(OH)</a:t>
            </a:r>
            <a:r>
              <a:rPr lang="en-GB" b="1" baseline="-25000">
                <a:latin typeface="Arial" pitchFamily="34" charset="0"/>
              </a:rPr>
              <a:t>2</a:t>
            </a:r>
          </a:p>
        </p:txBody>
      </p:sp>
      <p:sp>
        <p:nvSpPr>
          <p:cNvPr id="17416" name="Text Box 8"/>
          <p:cNvSpPr txBox="1">
            <a:spLocks noChangeArrowheads="1"/>
          </p:cNvSpPr>
          <p:nvPr/>
        </p:nvSpPr>
        <p:spPr bwMode="auto">
          <a:xfrm>
            <a:off x="7140575" y="5367338"/>
            <a:ext cx="1582738"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Ca(NO</a:t>
            </a:r>
            <a:r>
              <a:rPr lang="en-GB" b="1" baseline="-25000">
                <a:latin typeface="Arial" pitchFamily="34" charset="0"/>
              </a:rPr>
              <a:t>3</a:t>
            </a:r>
            <a:r>
              <a:rPr lang="en-GB" b="1">
                <a:latin typeface="Arial" pitchFamily="34" charset="0"/>
              </a:rPr>
              <a:t>)</a:t>
            </a:r>
            <a:r>
              <a:rPr lang="en-GB" b="1" baseline="-25000">
                <a:latin typeface="Arial" pitchFamily="34" charset="0"/>
              </a:rPr>
              <a:t>2</a:t>
            </a:r>
          </a:p>
        </p:txBody>
      </p:sp>
      <p:sp>
        <p:nvSpPr>
          <p:cNvPr id="36872" name="Rectangle 11"/>
          <p:cNvSpPr>
            <a:spLocks noGrp="1" noChangeArrowheads="1"/>
          </p:cNvSpPr>
          <p:nvPr>
            <p:ph type="title"/>
          </p:nvPr>
        </p:nvSpPr>
        <p:spPr/>
        <p:txBody>
          <a:bodyPr/>
          <a:lstStyle/>
          <a:p>
            <a:pPr eaLnBrk="1" hangingPunct="1"/>
            <a:r>
              <a:rPr lang="en-GB" smtClean="0"/>
              <a:t>      What’s the formula?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dissolve">
                                      <p:cBhvr>
                                        <p:cTn id="12" dur="500"/>
                                        <p:tgtEl>
                                          <p:spTgt spid="17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dissolve">
                                      <p:cBhvr>
                                        <p:cTn id="17" dur="500"/>
                                        <p:tgtEl>
                                          <p:spTgt spid="174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dissolve">
                                      <p:cBhvr>
                                        <p:cTn id="22" dur="500"/>
                                        <p:tgtEl>
                                          <p:spTgt spid="17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dissolve">
                                      <p:cBhvr>
                                        <p:cTn id="27"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autoUpdateAnimBg="0"/>
      <p:bldP spid="17413" grpId="0" animBg="1" autoUpdateAnimBg="0"/>
      <p:bldP spid="17414" grpId="0" animBg="1" autoUpdateAnimBg="0"/>
      <p:bldP spid="17415" grpId="0" animBg="1" autoUpdateAnimBg="0"/>
      <p:bldP spid="1741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AutoShape 17"/>
          <p:cNvSpPr>
            <a:spLocks noChangeArrowheads="1"/>
          </p:cNvSpPr>
          <p:nvPr/>
        </p:nvSpPr>
        <p:spPr bwMode="auto">
          <a:xfrm>
            <a:off x="971550" y="836613"/>
            <a:ext cx="7197725" cy="719137"/>
          </a:xfrm>
          <a:prstGeom prst="roundRect">
            <a:avLst>
              <a:gd name="adj" fmla="val 43579"/>
            </a:avLst>
          </a:prstGeom>
          <a:solidFill>
            <a:srgbClr val="010066"/>
          </a:solidFill>
          <a:ln w="63500">
            <a:solidFill>
              <a:srgbClr val="9900CC"/>
            </a:solidFill>
            <a:round/>
            <a:headEnd/>
            <a:tailEnd/>
          </a:ln>
        </p:spPr>
        <p:txBody>
          <a:bodyPr/>
          <a:lstStyle/>
          <a:p>
            <a:pPr marL="342900" indent="-342900" algn="ctr" eaLnBrk="1" hangingPunct="1">
              <a:lnSpc>
                <a:spcPct val="90000"/>
              </a:lnSpc>
            </a:pPr>
            <a:r>
              <a:rPr lang="en-GB" sz="3600" b="1">
                <a:solidFill>
                  <a:schemeClr val="bg1"/>
                </a:solidFill>
                <a:latin typeface="Arial" pitchFamily="34" charset="0"/>
              </a:rPr>
              <a:t>Quantitative Chemistry</a:t>
            </a:r>
            <a:endParaRPr lang="en-GB" sz="3600">
              <a:solidFill>
                <a:schemeClr val="bg1"/>
              </a:solidFill>
              <a:latin typeface="Arial" pitchFamily="34" charset="0"/>
            </a:endParaRPr>
          </a:p>
        </p:txBody>
      </p:sp>
      <p:sp>
        <p:nvSpPr>
          <p:cNvPr id="167954" name="Oval 18"/>
          <p:cNvSpPr>
            <a:spLocks noChangeAspect="1" noChangeArrowheads="1"/>
          </p:cNvSpPr>
          <p:nvPr/>
        </p:nvSpPr>
        <p:spPr bwMode="auto">
          <a:xfrm>
            <a:off x="971550" y="3579813"/>
            <a:ext cx="252413" cy="252412"/>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9460" name="AutoShape 19"/>
          <p:cNvSpPr>
            <a:spLocks noChangeArrowheads="1"/>
          </p:cNvSpPr>
          <p:nvPr/>
        </p:nvSpPr>
        <p:spPr bwMode="auto">
          <a:xfrm>
            <a:off x="1436688" y="3382963"/>
            <a:ext cx="7023100" cy="647700"/>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pPr>
            <a:r>
              <a:rPr lang="en-GB" sz="3200" b="1">
                <a:solidFill>
                  <a:srgbClr val="FF6600"/>
                </a:solidFill>
                <a:latin typeface="Arial" pitchFamily="34" charset="0"/>
              </a:rPr>
              <a:t>Mass and percentage composition</a:t>
            </a:r>
            <a:endParaRPr lang="en-GB" sz="2800" b="1">
              <a:solidFill>
                <a:srgbClr val="FF6600"/>
              </a:solidFill>
              <a:latin typeface="Arial" pitchFamily="34" charset="0"/>
            </a:endParaRPr>
          </a:p>
        </p:txBody>
      </p:sp>
      <p:sp>
        <p:nvSpPr>
          <p:cNvPr id="167956" name="Oval 20"/>
          <p:cNvSpPr>
            <a:spLocks noChangeAspect="1" noChangeArrowheads="1"/>
          </p:cNvSpPr>
          <p:nvPr/>
        </p:nvSpPr>
        <p:spPr bwMode="auto">
          <a:xfrm>
            <a:off x="971550" y="4381500"/>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9462" name="AutoShape 21"/>
          <p:cNvSpPr>
            <a:spLocks noChangeArrowheads="1"/>
          </p:cNvSpPr>
          <p:nvPr/>
        </p:nvSpPr>
        <p:spPr bwMode="auto">
          <a:xfrm>
            <a:off x="1436688" y="4170363"/>
            <a:ext cx="4071937" cy="676275"/>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pPr>
            <a:r>
              <a:rPr lang="en-GB" sz="3200" b="1">
                <a:solidFill>
                  <a:srgbClr val="FF6600"/>
                </a:solidFill>
                <a:latin typeface="Arial" pitchFamily="34" charset="0"/>
              </a:rPr>
              <a:t>Empirical formulae</a:t>
            </a:r>
          </a:p>
        </p:txBody>
      </p:sp>
      <p:sp>
        <p:nvSpPr>
          <p:cNvPr id="167958" name="Oval 22"/>
          <p:cNvSpPr>
            <a:spLocks noChangeAspect="1" noChangeArrowheads="1"/>
          </p:cNvSpPr>
          <p:nvPr/>
        </p:nvSpPr>
        <p:spPr bwMode="auto">
          <a:xfrm>
            <a:off x="971550" y="1971675"/>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9464" name="AutoShape 23"/>
          <p:cNvSpPr>
            <a:spLocks noChangeArrowheads="1"/>
          </p:cNvSpPr>
          <p:nvPr/>
        </p:nvSpPr>
        <p:spPr bwMode="auto">
          <a:xfrm>
            <a:off x="1436688" y="1773238"/>
            <a:ext cx="6735762" cy="647700"/>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Chemical symbols and formulae</a:t>
            </a:r>
            <a:endParaRPr lang="en-GB" sz="3200">
              <a:solidFill>
                <a:schemeClr val="bg1"/>
              </a:solidFill>
              <a:latin typeface="Arial" pitchFamily="34" charset="0"/>
            </a:endParaRPr>
          </a:p>
        </p:txBody>
      </p:sp>
      <p:sp>
        <p:nvSpPr>
          <p:cNvPr id="19465" name="AutoShape 24"/>
          <p:cNvSpPr>
            <a:spLocks noChangeArrowheads="1"/>
          </p:cNvSpPr>
          <p:nvPr/>
        </p:nvSpPr>
        <p:spPr bwMode="auto">
          <a:xfrm>
            <a:off x="1436688" y="5805488"/>
            <a:ext cx="4078287" cy="681037"/>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pPr>
            <a:r>
              <a:rPr lang="en-GB" sz="3200" b="1">
                <a:solidFill>
                  <a:srgbClr val="FF6600"/>
                </a:solidFill>
                <a:latin typeface="Arial" pitchFamily="34" charset="0"/>
              </a:rPr>
              <a:t>Summary activities</a:t>
            </a:r>
          </a:p>
        </p:txBody>
      </p:sp>
      <p:sp>
        <p:nvSpPr>
          <p:cNvPr id="167961" name="Oval 25"/>
          <p:cNvSpPr>
            <a:spLocks noChangeAspect="1" noChangeArrowheads="1"/>
          </p:cNvSpPr>
          <p:nvPr/>
        </p:nvSpPr>
        <p:spPr bwMode="auto">
          <a:xfrm>
            <a:off x="971550" y="6019800"/>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67962" name="Oval 26"/>
          <p:cNvSpPr>
            <a:spLocks noChangeAspect="1" noChangeArrowheads="1"/>
          </p:cNvSpPr>
          <p:nvPr/>
        </p:nvSpPr>
        <p:spPr bwMode="auto">
          <a:xfrm>
            <a:off x="971550" y="2774950"/>
            <a:ext cx="252413"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9468" name="AutoShape 27"/>
          <p:cNvSpPr>
            <a:spLocks noChangeArrowheads="1"/>
          </p:cNvSpPr>
          <p:nvPr/>
        </p:nvSpPr>
        <p:spPr bwMode="auto">
          <a:xfrm>
            <a:off x="1436688" y="2560638"/>
            <a:ext cx="4935537" cy="681037"/>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pPr>
            <a:r>
              <a:rPr lang="en-GB" sz="3200" b="1">
                <a:solidFill>
                  <a:srgbClr val="FF6600"/>
                </a:solidFill>
                <a:latin typeface="Arial" pitchFamily="34" charset="0"/>
              </a:rPr>
              <a:t>Representing reactions</a:t>
            </a:r>
          </a:p>
        </p:txBody>
      </p:sp>
      <p:sp>
        <p:nvSpPr>
          <p:cNvPr id="167972" name="Oval 36"/>
          <p:cNvSpPr>
            <a:spLocks noChangeAspect="1" noChangeArrowheads="1"/>
          </p:cNvSpPr>
          <p:nvPr/>
        </p:nvSpPr>
        <p:spPr bwMode="auto">
          <a:xfrm>
            <a:off x="971550" y="5199063"/>
            <a:ext cx="252413" cy="252412"/>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sp>
        <p:nvSpPr>
          <p:cNvPr id="19470" name="AutoShape 37"/>
          <p:cNvSpPr>
            <a:spLocks noChangeArrowheads="1"/>
          </p:cNvSpPr>
          <p:nvPr/>
        </p:nvSpPr>
        <p:spPr bwMode="auto">
          <a:xfrm>
            <a:off x="1436688" y="4987925"/>
            <a:ext cx="3711575" cy="676275"/>
          </a:xfrm>
          <a:prstGeom prst="roundRect">
            <a:avLst>
              <a:gd name="adj" fmla="val 43579"/>
            </a:avLst>
          </a:pr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lnSpc>
                <a:spcPct val="90000"/>
              </a:lnSpc>
            </a:pPr>
            <a:r>
              <a:rPr lang="en-GB" sz="3200" b="1">
                <a:solidFill>
                  <a:srgbClr val="FF6600"/>
                </a:solidFill>
                <a:latin typeface="Arial" pitchFamily="34" charset="0"/>
              </a:rPr>
              <a:t>Reacting masses</a:t>
            </a:r>
          </a:p>
        </p:txBody>
      </p:sp>
      <p:sp>
        <p:nvSpPr>
          <p:cNvPr id="19471" name="Rectangle 39"/>
          <p:cNvSpPr>
            <a:spLocks noGrp="1" noChangeArrowheads="1"/>
          </p:cNvSpPr>
          <p:nvPr>
            <p:ph type="title" idx="4294967295"/>
          </p:nvPr>
        </p:nvSpPr>
        <p:spPr/>
        <p:txBody>
          <a:bodyPr/>
          <a:lstStyle/>
          <a:p>
            <a:pPr eaLnBrk="1" hangingPunct="1"/>
            <a:r>
              <a:rPr lang="en-GB" smtClean="0"/>
              <a:t>      Contents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AutoShape 26"/>
          <p:cNvSpPr>
            <a:spLocks noChangeArrowheads="1"/>
          </p:cNvSpPr>
          <p:nvPr/>
        </p:nvSpPr>
        <p:spPr bwMode="auto">
          <a:xfrm>
            <a:off x="1436688" y="2560638"/>
            <a:ext cx="4935537" cy="681037"/>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Representing reactions</a:t>
            </a:r>
          </a:p>
        </p:txBody>
      </p:sp>
      <p:sp>
        <p:nvSpPr>
          <p:cNvPr id="37891" name="Rectangle 30"/>
          <p:cNvSpPr>
            <a:spLocks noGrp="1" noChangeArrowheads="1"/>
          </p:cNvSpPr>
          <p:nvPr>
            <p:ph type="title" idx="4294967295"/>
          </p:nvPr>
        </p:nvSpPr>
        <p:spPr/>
        <p:txBody>
          <a:bodyPr/>
          <a:lstStyle/>
          <a:p>
            <a:pPr eaLnBrk="1" hangingPunct="1"/>
            <a:r>
              <a:rPr lang="en-GB" smtClean="0"/>
              <a:t>      Contents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Rectangle 2"/>
          <p:cNvSpPr>
            <a:spLocks noChangeArrowheads="1"/>
          </p:cNvSpPr>
          <p:nvPr>
            <p:ph type="body" idx="1"/>
          </p:nvPr>
        </p:nvSpPr>
        <p:spPr bwMode="auto">
          <a:xfrm>
            <a:off x="304800" y="838200"/>
            <a:ext cx="8839200" cy="1565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eaLnBrk="1" hangingPunct="1">
              <a:lnSpc>
                <a:spcPct val="90000"/>
              </a:lnSpc>
              <a:spcBef>
                <a:spcPct val="0"/>
              </a:spcBef>
            </a:pPr>
            <a:r>
              <a:rPr lang="en-GB" sz="2400" smtClean="0"/>
              <a:t>All equations take the general form:</a:t>
            </a:r>
          </a:p>
          <a:p>
            <a:pPr marL="288925" indent="-288925" algn="ctr" eaLnBrk="1" hangingPunct="1">
              <a:lnSpc>
                <a:spcPct val="90000"/>
              </a:lnSpc>
              <a:spcBef>
                <a:spcPct val="0"/>
              </a:spcBef>
              <a:buFontTx/>
              <a:buNone/>
            </a:pPr>
            <a:r>
              <a:rPr lang="en-GB" sz="2400" smtClean="0"/>
              <a:t>Reactants </a:t>
            </a:r>
            <a:r>
              <a:rPr lang="en-GB" sz="2400" smtClean="0">
                <a:sym typeface="Monotype Sorts" pitchFamily="2" charset="2"/>
              </a:rPr>
              <a:t> Products</a:t>
            </a:r>
          </a:p>
          <a:p>
            <a:pPr marL="288925" indent="-288925" eaLnBrk="1" hangingPunct="1">
              <a:lnSpc>
                <a:spcPct val="90000"/>
              </a:lnSpc>
              <a:spcBef>
                <a:spcPct val="0"/>
              </a:spcBef>
              <a:buFontTx/>
              <a:buNone/>
            </a:pPr>
            <a:r>
              <a:rPr lang="en-GB" sz="2400" smtClean="0">
                <a:sym typeface="Monotype Sorts" pitchFamily="2" charset="2"/>
              </a:rPr>
              <a:t>Word equations simply replace “reactants and products” with the names of the actual reactants and products. E.g.</a:t>
            </a:r>
            <a:endParaRPr lang="en-GB" sz="2400" smtClean="0"/>
          </a:p>
        </p:txBody>
      </p:sp>
      <p:graphicFrame>
        <p:nvGraphicFramePr>
          <p:cNvPr id="286723" name="Group 3"/>
          <p:cNvGraphicFramePr>
            <a:graphicFrameLocks noGrp="1"/>
          </p:cNvGraphicFramePr>
          <p:nvPr/>
        </p:nvGraphicFramePr>
        <p:xfrm>
          <a:off x="334963" y="2427288"/>
          <a:ext cx="8562975" cy="3641725"/>
        </p:xfrm>
        <a:graphic>
          <a:graphicData uri="http://schemas.openxmlformats.org/drawingml/2006/table">
            <a:tbl>
              <a:tblPr/>
              <a:tblGrid>
                <a:gridCol w="4149725"/>
                <a:gridCol w="450850"/>
                <a:gridCol w="3962400"/>
              </a:tblGrid>
              <a:tr h="6999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outerShdw blurRad="38100" dist="38100" dir="2700000" algn="tl">
                              <a:srgbClr val="C0C0C0"/>
                            </a:outerShdw>
                          </a:effectLst>
                          <a:latin typeface="Arial" charset="0"/>
                        </a:rPr>
                        <a:t>Reactants</a:t>
                      </a:r>
                    </a:p>
                  </a:txBody>
                  <a:tcPr marT="45712" marB="45712"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2" marB="45712"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outerShdw blurRad="38100" dist="38100" dir="2700000" algn="tl">
                              <a:srgbClr val="C0C0C0"/>
                            </a:outerShdw>
                          </a:effectLst>
                          <a:latin typeface="Arial" charset="0"/>
                        </a:rPr>
                        <a:t>Products</a:t>
                      </a:r>
                    </a:p>
                  </a:txBody>
                  <a:tcPr marT="45712" marB="45712"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83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rPr>
                        <a:t>Magnesium + oxygen</a:t>
                      </a:r>
                    </a:p>
                  </a:txBody>
                  <a:tcPr marT="45712" marB="45712"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sym typeface="Monotype Sorts" pitchFamily="2" charset="2"/>
                        </a:rPr>
                        <a:t></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2" marB="45712"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21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rPr>
                        <a:t>Sodium + water</a:t>
                      </a:r>
                    </a:p>
                  </a:txBody>
                  <a:tcPr marT="45712" marB="45712"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sym typeface="Monotype Sorts" pitchFamily="2" charset="2"/>
                        </a:rPr>
                        <a:t></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2" marB="45712"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83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rPr>
                        <a:t>Magnesium + lead nitrate</a:t>
                      </a:r>
                    </a:p>
                  </a:txBody>
                  <a:tcPr marT="45712" marB="45712"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sym typeface="Monotype Sorts" pitchFamily="2" charset="2"/>
                        </a:rPr>
                        <a:t></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2" marB="45712"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2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outerShdw blurRad="38100" dist="38100" dir="2700000" algn="tl">
                              <a:srgbClr val="C0C0C0"/>
                            </a:outerShdw>
                          </a:effectLst>
                          <a:latin typeface="Arial" charset="0"/>
                        </a:rPr>
                        <a:t>Nitric acid + calcium hydroxide</a:t>
                      </a:r>
                    </a:p>
                  </a:txBody>
                  <a:tcPr marT="45712" marB="45712"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sym typeface="Monotype Sorts" pitchFamily="2" charset="2"/>
                        </a:rPr>
                        <a:t></a:t>
                      </a:r>
                    </a:p>
                  </a:txBody>
                  <a:tcPr marT="45712" marB="45712"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2" marB="45712"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6751" name="Text Box 31"/>
          <p:cNvSpPr txBox="1">
            <a:spLocks noChangeArrowheads="1"/>
          </p:cNvSpPr>
          <p:nvPr/>
        </p:nvSpPr>
        <p:spPr bwMode="auto">
          <a:xfrm>
            <a:off x="4953000" y="3257550"/>
            <a:ext cx="3932238" cy="396875"/>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000" b="1">
                <a:effectLst>
                  <a:outerShdw blurRad="38100" dist="38100" dir="2700000" algn="tl">
                    <a:srgbClr val="FFFFFF"/>
                  </a:outerShdw>
                </a:effectLst>
                <a:latin typeface="Arial" charset="0"/>
              </a:rPr>
              <a:t>Magnesium oxide</a:t>
            </a:r>
          </a:p>
        </p:txBody>
      </p:sp>
      <p:sp>
        <p:nvSpPr>
          <p:cNvPr id="286752" name="Text Box 32"/>
          <p:cNvSpPr txBox="1">
            <a:spLocks noChangeArrowheads="1"/>
          </p:cNvSpPr>
          <p:nvPr/>
        </p:nvSpPr>
        <p:spPr bwMode="auto">
          <a:xfrm>
            <a:off x="4929188" y="4610100"/>
            <a:ext cx="3917950" cy="396875"/>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000" b="1">
                <a:effectLst>
                  <a:outerShdw blurRad="38100" dist="38100" dir="2700000" algn="tl">
                    <a:srgbClr val="FFFFFF"/>
                  </a:outerShdw>
                </a:effectLst>
                <a:latin typeface="Arial" charset="0"/>
              </a:rPr>
              <a:t>Magnesium nitrate + lead</a:t>
            </a:r>
          </a:p>
        </p:txBody>
      </p:sp>
      <p:sp>
        <p:nvSpPr>
          <p:cNvPr id="286753" name="Text Box 33"/>
          <p:cNvSpPr txBox="1">
            <a:spLocks noChangeArrowheads="1"/>
          </p:cNvSpPr>
          <p:nvPr/>
        </p:nvSpPr>
        <p:spPr bwMode="auto">
          <a:xfrm>
            <a:off x="4953000" y="3943350"/>
            <a:ext cx="3975100" cy="396875"/>
          </a:xfrm>
          <a:prstGeom prst="rect">
            <a:avLst/>
          </a:prstGeom>
          <a:solidFill>
            <a:srgbClr val="FFFF00"/>
          </a:solidFill>
          <a:ln w="9525">
            <a:noFill/>
            <a:miter lim="800000"/>
            <a:headEnd/>
            <a:tailEnd/>
          </a:ln>
          <a:effectLst/>
        </p:spPr>
        <p:txBody>
          <a:bodyPr>
            <a:spAutoFit/>
          </a:bodyPr>
          <a:lstStyle/>
          <a:p>
            <a:pPr>
              <a:spcBef>
                <a:spcPct val="50000"/>
              </a:spcBef>
              <a:defRPr/>
            </a:pPr>
            <a:r>
              <a:rPr lang="en-GB" sz="2000" b="1">
                <a:effectLst>
                  <a:outerShdw blurRad="38100" dist="38100" dir="2700000" algn="tl">
                    <a:srgbClr val="FFFFFF"/>
                  </a:outerShdw>
                </a:effectLst>
                <a:latin typeface="Arial" charset="0"/>
              </a:rPr>
              <a:t>Sodium hydroxide +  hydrogen</a:t>
            </a:r>
          </a:p>
        </p:txBody>
      </p:sp>
      <p:sp>
        <p:nvSpPr>
          <p:cNvPr id="286754" name="Text Box 34"/>
          <p:cNvSpPr txBox="1">
            <a:spLocks noChangeArrowheads="1"/>
          </p:cNvSpPr>
          <p:nvPr/>
        </p:nvSpPr>
        <p:spPr bwMode="auto">
          <a:xfrm>
            <a:off x="5029200" y="5391150"/>
            <a:ext cx="3917950" cy="396875"/>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000" b="1">
                <a:effectLst>
                  <a:outerShdw blurRad="38100" dist="38100" dir="2700000" algn="tl">
                    <a:srgbClr val="FFFFFF"/>
                  </a:outerShdw>
                </a:effectLst>
                <a:latin typeface="Arial" charset="0"/>
              </a:rPr>
              <a:t>Water + calcium nitrate</a:t>
            </a:r>
          </a:p>
        </p:txBody>
      </p:sp>
      <p:sp>
        <p:nvSpPr>
          <p:cNvPr id="38943" name="Rectangle 35"/>
          <p:cNvSpPr>
            <a:spLocks noGrp="1" noChangeArrowheads="1"/>
          </p:cNvSpPr>
          <p:nvPr>
            <p:ph type="title"/>
          </p:nvPr>
        </p:nvSpPr>
        <p:spPr/>
        <p:txBody>
          <a:bodyPr/>
          <a:lstStyle/>
          <a:p>
            <a:pPr eaLnBrk="1" hangingPunct="1"/>
            <a:r>
              <a:rPr lang="en-GB" smtClean="0"/>
              <a:t>      Reactants and products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51"/>
                                        </p:tgtEl>
                                        <p:attrNameLst>
                                          <p:attrName>style.visibility</p:attrName>
                                        </p:attrNameLst>
                                      </p:cBhvr>
                                      <p:to>
                                        <p:strVal val="visible"/>
                                      </p:to>
                                    </p:set>
                                    <p:animEffect transition="in" filter="dissolve">
                                      <p:cBhvr>
                                        <p:cTn id="7" dur="500"/>
                                        <p:tgtEl>
                                          <p:spTgt spid="286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3"/>
                                        </p:tgtEl>
                                        <p:attrNameLst>
                                          <p:attrName>style.visibility</p:attrName>
                                        </p:attrNameLst>
                                      </p:cBhvr>
                                      <p:to>
                                        <p:strVal val="visible"/>
                                      </p:to>
                                    </p:set>
                                    <p:animEffect transition="in" filter="dissolve">
                                      <p:cBhvr>
                                        <p:cTn id="12" dur="500"/>
                                        <p:tgtEl>
                                          <p:spTgt spid="286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52"/>
                                        </p:tgtEl>
                                        <p:attrNameLst>
                                          <p:attrName>style.visibility</p:attrName>
                                        </p:attrNameLst>
                                      </p:cBhvr>
                                      <p:to>
                                        <p:strVal val="visible"/>
                                      </p:to>
                                    </p:set>
                                    <p:animEffect transition="in" filter="dissolve">
                                      <p:cBhvr>
                                        <p:cTn id="17" dur="500"/>
                                        <p:tgtEl>
                                          <p:spTgt spid="2867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6754"/>
                                        </p:tgtEl>
                                        <p:attrNameLst>
                                          <p:attrName>style.visibility</p:attrName>
                                        </p:attrNameLst>
                                      </p:cBhvr>
                                      <p:to>
                                        <p:strVal val="visible"/>
                                      </p:to>
                                    </p:set>
                                    <p:animEffect transition="in" filter="dissolve">
                                      <p:cBhvr>
                                        <p:cTn id="22" dur="500"/>
                                        <p:tgtEl>
                                          <p:spTgt spid="286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1" grpId="0" animBg="1" autoUpdateAnimBg="0"/>
      <p:bldP spid="286752" grpId="0" animBg="1" autoUpdateAnimBg="0"/>
      <p:bldP spid="286753" grpId="0" animBg="1" autoUpdateAnimBg="0"/>
      <p:bldP spid="28675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Rectangle 2"/>
          <p:cNvSpPr>
            <a:spLocks noChangeArrowheads="1"/>
          </p:cNvSpPr>
          <p:nvPr>
            <p:ph type="body" idx="1"/>
          </p:nvPr>
        </p:nvSpPr>
        <p:spPr bwMode="auto">
          <a:xfrm>
            <a:off x="307975" y="952500"/>
            <a:ext cx="8489950" cy="210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spcBef>
                <a:spcPct val="0"/>
              </a:spcBef>
            </a:pPr>
            <a:r>
              <a:rPr lang="en-GB" sz="2400" smtClean="0"/>
              <a:t>Write the word equations for the descriptions below.</a:t>
            </a:r>
          </a:p>
          <a:p>
            <a:pPr marL="457200" indent="-457200" eaLnBrk="1" hangingPunct="1">
              <a:spcBef>
                <a:spcPct val="0"/>
              </a:spcBef>
              <a:buFontTx/>
              <a:buAutoNum type="arabicPeriod"/>
            </a:pPr>
            <a:r>
              <a:rPr lang="en-GB" sz="2400" smtClean="0"/>
              <a:t>The copper oxide was added to hot sulphuric acid and it reacted to give a blue solution of copper sulphate and water. </a:t>
            </a:r>
          </a:p>
          <a:p>
            <a:pPr marL="457200" indent="-457200" eaLnBrk="1" hangingPunct="1">
              <a:spcBef>
                <a:spcPct val="0"/>
              </a:spcBef>
              <a:buFontTx/>
              <a:buNone/>
            </a:pPr>
            <a:endParaRPr lang="en-GB" sz="2400" smtClean="0"/>
          </a:p>
        </p:txBody>
      </p:sp>
      <p:sp>
        <p:nvSpPr>
          <p:cNvPr id="288771" name="Rectangle 3"/>
          <p:cNvSpPr>
            <a:spLocks noChangeArrowheads="1"/>
          </p:cNvSpPr>
          <p:nvPr/>
        </p:nvSpPr>
        <p:spPr bwMode="auto">
          <a:xfrm>
            <a:off x="7027863" y="2511425"/>
            <a:ext cx="1646237"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water</a:t>
            </a:r>
          </a:p>
        </p:txBody>
      </p:sp>
      <p:sp>
        <p:nvSpPr>
          <p:cNvPr id="288772" name="Rectangle 4"/>
          <p:cNvSpPr>
            <a:spLocks noChangeArrowheads="1"/>
          </p:cNvSpPr>
          <p:nvPr/>
        </p:nvSpPr>
        <p:spPr bwMode="auto">
          <a:xfrm>
            <a:off x="6645275" y="2511425"/>
            <a:ext cx="382588"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88773" name="Rectangle 5"/>
          <p:cNvSpPr>
            <a:spLocks noChangeArrowheads="1"/>
          </p:cNvSpPr>
          <p:nvPr/>
        </p:nvSpPr>
        <p:spPr bwMode="auto">
          <a:xfrm>
            <a:off x="4872038" y="2511425"/>
            <a:ext cx="1773237" cy="700088"/>
          </a:xfrm>
          <a:prstGeom prst="rect">
            <a:avLst/>
          </a:prstGeom>
          <a:gradFill rotWithShape="0">
            <a:gsLst>
              <a:gs pos="0">
                <a:schemeClr val="hlink"/>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copper sulphate</a:t>
            </a:r>
          </a:p>
        </p:txBody>
      </p:sp>
      <p:sp>
        <p:nvSpPr>
          <p:cNvPr id="288774" name="Rectangle 6"/>
          <p:cNvSpPr>
            <a:spLocks noChangeArrowheads="1"/>
          </p:cNvSpPr>
          <p:nvPr/>
        </p:nvSpPr>
        <p:spPr bwMode="auto">
          <a:xfrm>
            <a:off x="4443413" y="2511425"/>
            <a:ext cx="428625"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US" sz="2200">
                <a:latin typeface="Arial" pitchFamily="34" charset="0"/>
                <a:sym typeface="Monotype Sorts" pitchFamily="2" charset="2"/>
              </a:rPr>
              <a:t></a:t>
            </a:r>
            <a:endParaRPr lang="en-GB" sz="2200">
              <a:latin typeface="Arial" pitchFamily="34" charset="0"/>
              <a:sym typeface="Monotype Sorts" pitchFamily="2" charset="2"/>
            </a:endParaRPr>
          </a:p>
        </p:txBody>
      </p:sp>
      <p:sp>
        <p:nvSpPr>
          <p:cNvPr id="288775" name="Rectangle 7"/>
          <p:cNvSpPr>
            <a:spLocks noChangeArrowheads="1"/>
          </p:cNvSpPr>
          <p:nvPr/>
        </p:nvSpPr>
        <p:spPr bwMode="auto">
          <a:xfrm>
            <a:off x="2671763" y="2511425"/>
            <a:ext cx="1771650" cy="700088"/>
          </a:xfrm>
          <a:prstGeom prst="rect">
            <a:avLst/>
          </a:prstGeom>
          <a:gradFill rotWithShape="0">
            <a:gsLst>
              <a:gs pos="0">
                <a:srgbClr val="FF9999"/>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sulphuric acid</a:t>
            </a:r>
          </a:p>
        </p:txBody>
      </p:sp>
      <p:sp>
        <p:nvSpPr>
          <p:cNvPr id="288776" name="Rectangle 8"/>
          <p:cNvSpPr>
            <a:spLocks noChangeArrowheads="1"/>
          </p:cNvSpPr>
          <p:nvPr/>
        </p:nvSpPr>
        <p:spPr bwMode="auto">
          <a:xfrm>
            <a:off x="2260600" y="2511425"/>
            <a:ext cx="411163"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88777" name="Rectangle 9"/>
          <p:cNvSpPr>
            <a:spLocks noChangeArrowheads="1"/>
          </p:cNvSpPr>
          <p:nvPr/>
        </p:nvSpPr>
        <p:spPr bwMode="auto">
          <a:xfrm>
            <a:off x="558800" y="2511425"/>
            <a:ext cx="1701800" cy="700088"/>
          </a:xfrm>
          <a:prstGeom prst="rect">
            <a:avLst/>
          </a:prstGeom>
          <a:solidFill>
            <a:srgbClr val="EAEAEA"/>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Copper oxide</a:t>
            </a:r>
          </a:p>
        </p:txBody>
      </p:sp>
      <p:sp>
        <p:nvSpPr>
          <p:cNvPr id="39946" name="Rectangle 10"/>
          <p:cNvSpPr>
            <a:spLocks noChangeArrowheads="1"/>
          </p:cNvSpPr>
          <p:nvPr/>
        </p:nvSpPr>
        <p:spPr bwMode="auto">
          <a:xfrm>
            <a:off x="328613" y="3370263"/>
            <a:ext cx="84899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AutoNum type="arabicPeriod" startAt="2"/>
            </a:pPr>
            <a:r>
              <a:rPr lang="en-GB">
                <a:latin typeface="Arial" pitchFamily="34" charset="0"/>
              </a:rPr>
              <a:t>The magnesium was added to hot sulphuric acid and it reacted to give colourless magnesium sulphate solution plus hydrogen</a:t>
            </a:r>
          </a:p>
        </p:txBody>
      </p:sp>
      <p:sp>
        <p:nvSpPr>
          <p:cNvPr id="288779" name="Rectangle 11"/>
          <p:cNvSpPr>
            <a:spLocks noChangeArrowheads="1"/>
          </p:cNvSpPr>
          <p:nvPr/>
        </p:nvSpPr>
        <p:spPr bwMode="auto">
          <a:xfrm>
            <a:off x="7078663" y="4594225"/>
            <a:ext cx="1646237"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hydrogen</a:t>
            </a:r>
          </a:p>
        </p:txBody>
      </p:sp>
      <p:sp>
        <p:nvSpPr>
          <p:cNvPr id="288780" name="Rectangle 12"/>
          <p:cNvSpPr>
            <a:spLocks noChangeArrowheads="1"/>
          </p:cNvSpPr>
          <p:nvPr/>
        </p:nvSpPr>
        <p:spPr bwMode="auto">
          <a:xfrm>
            <a:off x="6696075" y="4594225"/>
            <a:ext cx="382588"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88781" name="Rectangle 13"/>
          <p:cNvSpPr>
            <a:spLocks noChangeArrowheads="1"/>
          </p:cNvSpPr>
          <p:nvPr/>
        </p:nvSpPr>
        <p:spPr bwMode="auto">
          <a:xfrm>
            <a:off x="4922838" y="4594225"/>
            <a:ext cx="1773237" cy="700088"/>
          </a:xfrm>
          <a:prstGeom prst="rect">
            <a:avLst/>
          </a:prstGeom>
          <a:gradFill rotWithShape="0">
            <a:gsLst>
              <a:gs pos="0">
                <a:schemeClr val="hlink"/>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Magnesium sulphate</a:t>
            </a:r>
          </a:p>
        </p:txBody>
      </p:sp>
      <p:sp>
        <p:nvSpPr>
          <p:cNvPr id="288782" name="Rectangle 14"/>
          <p:cNvSpPr>
            <a:spLocks noChangeArrowheads="1"/>
          </p:cNvSpPr>
          <p:nvPr/>
        </p:nvSpPr>
        <p:spPr bwMode="auto">
          <a:xfrm>
            <a:off x="4494213" y="4594225"/>
            <a:ext cx="428625"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US" sz="2200">
                <a:latin typeface="Arial" pitchFamily="34" charset="0"/>
                <a:sym typeface="Monotype Sorts" pitchFamily="2" charset="2"/>
              </a:rPr>
              <a:t></a:t>
            </a:r>
            <a:endParaRPr lang="en-GB" sz="2200">
              <a:latin typeface="Arial" pitchFamily="34" charset="0"/>
              <a:sym typeface="Monotype Sorts" pitchFamily="2" charset="2"/>
            </a:endParaRPr>
          </a:p>
        </p:txBody>
      </p:sp>
      <p:sp>
        <p:nvSpPr>
          <p:cNvPr id="288783" name="Rectangle 15"/>
          <p:cNvSpPr>
            <a:spLocks noChangeArrowheads="1"/>
          </p:cNvSpPr>
          <p:nvPr/>
        </p:nvSpPr>
        <p:spPr bwMode="auto">
          <a:xfrm>
            <a:off x="2722563" y="4594225"/>
            <a:ext cx="1771650" cy="700088"/>
          </a:xfrm>
          <a:prstGeom prst="rect">
            <a:avLst/>
          </a:prstGeom>
          <a:gradFill rotWithShape="0">
            <a:gsLst>
              <a:gs pos="0">
                <a:srgbClr val="FF9999"/>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sulphuric acid</a:t>
            </a:r>
          </a:p>
        </p:txBody>
      </p:sp>
      <p:sp>
        <p:nvSpPr>
          <p:cNvPr id="288784" name="Rectangle 16"/>
          <p:cNvSpPr>
            <a:spLocks noChangeArrowheads="1"/>
          </p:cNvSpPr>
          <p:nvPr/>
        </p:nvSpPr>
        <p:spPr bwMode="auto">
          <a:xfrm>
            <a:off x="2311400" y="4594225"/>
            <a:ext cx="411163"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88785" name="Rectangle 17"/>
          <p:cNvSpPr>
            <a:spLocks noChangeArrowheads="1"/>
          </p:cNvSpPr>
          <p:nvPr/>
        </p:nvSpPr>
        <p:spPr bwMode="auto">
          <a:xfrm>
            <a:off x="609600" y="4594225"/>
            <a:ext cx="1701800" cy="700088"/>
          </a:xfrm>
          <a:prstGeom prst="rect">
            <a:avLst/>
          </a:prstGeom>
          <a:solidFill>
            <a:srgbClr val="EAEAEA"/>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Magnesium</a:t>
            </a:r>
          </a:p>
        </p:txBody>
      </p:sp>
      <p:sp>
        <p:nvSpPr>
          <p:cNvPr id="39954" name="Rectangle 18"/>
          <p:cNvSpPr>
            <a:spLocks noGrp="1" noChangeArrowheads="1"/>
          </p:cNvSpPr>
          <p:nvPr>
            <p:ph type="title"/>
          </p:nvPr>
        </p:nvSpPr>
        <p:spPr/>
        <p:txBody>
          <a:bodyPr/>
          <a:lstStyle/>
          <a:p>
            <a:pPr eaLnBrk="1" hangingPunct="1"/>
            <a:r>
              <a:rPr lang="en-GB" smtClean="0"/>
              <a:t>      Word equations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777"/>
                                        </p:tgtEl>
                                        <p:attrNameLst>
                                          <p:attrName>style.visibility</p:attrName>
                                        </p:attrNameLst>
                                      </p:cBhvr>
                                      <p:to>
                                        <p:strVal val="visible"/>
                                      </p:to>
                                    </p:set>
                                    <p:animEffect transition="in" filter="dissolve">
                                      <p:cBhvr>
                                        <p:cTn id="7" dur="500"/>
                                        <p:tgtEl>
                                          <p:spTgt spid="288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776"/>
                                        </p:tgtEl>
                                        <p:attrNameLst>
                                          <p:attrName>style.visibility</p:attrName>
                                        </p:attrNameLst>
                                      </p:cBhvr>
                                      <p:to>
                                        <p:strVal val="visible"/>
                                      </p:to>
                                    </p:set>
                                    <p:animEffect transition="in" filter="dissolve">
                                      <p:cBhvr>
                                        <p:cTn id="12" dur="500"/>
                                        <p:tgtEl>
                                          <p:spTgt spid="288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775"/>
                                        </p:tgtEl>
                                        <p:attrNameLst>
                                          <p:attrName>style.visibility</p:attrName>
                                        </p:attrNameLst>
                                      </p:cBhvr>
                                      <p:to>
                                        <p:strVal val="visible"/>
                                      </p:to>
                                    </p:set>
                                    <p:animEffect transition="in" filter="dissolve">
                                      <p:cBhvr>
                                        <p:cTn id="17" dur="500"/>
                                        <p:tgtEl>
                                          <p:spTgt spid="288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8774"/>
                                        </p:tgtEl>
                                        <p:attrNameLst>
                                          <p:attrName>style.visibility</p:attrName>
                                        </p:attrNameLst>
                                      </p:cBhvr>
                                      <p:to>
                                        <p:strVal val="visible"/>
                                      </p:to>
                                    </p:set>
                                    <p:animEffect transition="in" filter="dissolve">
                                      <p:cBhvr>
                                        <p:cTn id="22" dur="500"/>
                                        <p:tgtEl>
                                          <p:spTgt spid="288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8773"/>
                                        </p:tgtEl>
                                        <p:attrNameLst>
                                          <p:attrName>style.visibility</p:attrName>
                                        </p:attrNameLst>
                                      </p:cBhvr>
                                      <p:to>
                                        <p:strVal val="visible"/>
                                      </p:to>
                                    </p:set>
                                    <p:animEffect transition="in" filter="dissolve">
                                      <p:cBhvr>
                                        <p:cTn id="27" dur="500"/>
                                        <p:tgtEl>
                                          <p:spTgt spid="288773"/>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88772"/>
                                        </p:tgtEl>
                                        <p:attrNameLst>
                                          <p:attrName>style.visibility</p:attrName>
                                        </p:attrNameLst>
                                      </p:cBhvr>
                                      <p:to>
                                        <p:strVal val="visible"/>
                                      </p:to>
                                    </p:set>
                                    <p:animEffect transition="in" filter="dissolve">
                                      <p:cBhvr>
                                        <p:cTn id="31" dur="500"/>
                                        <p:tgtEl>
                                          <p:spTgt spid="28877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8771"/>
                                        </p:tgtEl>
                                        <p:attrNameLst>
                                          <p:attrName>style.visibility</p:attrName>
                                        </p:attrNameLst>
                                      </p:cBhvr>
                                      <p:to>
                                        <p:strVal val="visible"/>
                                      </p:to>
                                    </p:set>
                                    <p:animEffect transition="in" filter="dissolve">
                                      <p:cBhvr>
                                        <p:cTn id="36" dur="500"/>
                                        <p:tgtEl>
                                          <p:spTgt spid="2887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88785"/>
                                        </p:tgtEl>
                                        <p:attrNameLst>
                                          <p:attrName>style.visibility</p:attrName>
                                        </p:attrNameLst>
                                      </p:cBhvr>
                                      <p:to>
                                        <p:strVal val="visible"/>
                                      </p:to>
                                    </p:set>
                                    <p:animEffect transition="in" filter="dissolve">
                                      <p:cBhvr>
                                        <p:cTn id="41" dur="500"/>
                                        <p:tgtEl>
                                          <p:spTgt spid="2887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88784"/>
                                        </p:tgtEl>
                                        <p:attrNameLst>
                                          <p:attrName>style.visibility</p:attrName>
                                        </p:attrNameLst>
                                      </p:cBhvr>
                                      <p:to>
                                        <p:strVal val="visible"/>
                                      </p:to>
                                    </p:set>
                                    <p:animEffect transition="in" filter="dissolve">
                                      <p:cBhvr>
                                        <p:cTn id="46" dur="500"/>
                                        <p:tgtEl>
                                          <p:spTgt spid="288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88783"/>
                                        </p:tgtEl>
                                        <p:attrNameLst>
                                          <p:attrName>style.visibility</p:attrName>
                                        </p:attrNameLst>
                                      </p:cBhvr>
                                      <p:to>
                                        <p:strVal val="visible"/>
                                      </p:to>
                                    </p:set>
                                    <p:animEffect transition="in" filter="dissolve">
                                      <p:cBhvr>
                                        <p:cTn id="51" dur="500"/>
                                        <p:tgtEl>
                                          <p:spTgt spid="2887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88782"/>
                                        </p:tgtEl>
                                        <p:attrNameLst>
                                          <p:attrName>style.visibility</p:attrName>
                                        </p:attrNameLst>
                                      </p:cBhvr>
                                      <p:to>
                                        <p:strVal val="visible"/>
                                      </p:to>
                                    </p:set>
                                    <p:animEffect transition="in" filter="dissolve">
                                      <p:cBhvr>
                                        <p:cTn id="56" dur="500"/>
                                        <p:tgtEl>
                                          <p:spTgt spid="2887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88781"/>
                                        </p:tgtEl>
                                        <p:attrNameLst>
                                          <p:attrName>style.visibility</p:attrName>
                                        </p:attrNameLst>
                                      </p:cBhvr>
                                      <p:to>
                                        <p:strVal val="visible"/>
                                      </p:to>
                                    </p:set>
                                    <p:animEffect transition="in" filter="dissolve">
                                      <p:cBhvr>
                                        <p:cTn id="61" dur="500"/>
                                        <p:tgtEl>
                                          <p:spTgt spid="288781"/>
                                        </p:tgtEl>
                                      </p:cBhvr>
                                    </p:animEffect>
                                  </p:childTnLst>
                                </p:cTn>
                              </p:par>
                            </p:childTnLst>
                          </p:cTn>
                        </p:par>
                        <p:par>
                          <p:cTn id="62" fill="hold" nodeType="afterGroup">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288780"/>
                                        </p:tgtEl>
                                        <p:attrNameLst>
                                          <p:attrName>style.visibility</p:attrName>
                                        </p:attrNameLst>
                                      </p:cBhvr>
                                      <p:to>
                                        <p:strVal val="visible"/>
                                      </p:to>
                                    </p:set>
                                    <p:animEffect transition="in" filter="dissolve">
                                      <p:cBhvr>
                                        <p:cTn id="65" dur="500"/>
                                        <p:tgtEl>
                                          <p:spTgt spid="28878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88779"/>
                                        </p:tgtEl>
                                        <p:attrNameLst>
                                          <p:attrName>style.visibility</p:attrName>
                                        </p:attrNameLst>
                                      </p:cBhvr>
                                      <p:to>
                                        <p:strVal val="visible"/>
                                      </p:to>
                                    </p:set>
                                    <p:animEffect transition="in" filter="dissolve">
                                      <p:cBhvr>
                                        <p:cTn id="70" dur="500"/>
                                        <p:tgtEl>
                                          <p:spTgt spid="28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autoUpdateAnimBg="0"/>
      <p:bldP spid="288772" grpId="0" animBg="1" autoUpdateAnimBg="0"/>
      <p:bldP spid="288773" grpId="0" animBg="1" autoUpdateAnimBg="0"/>
      <p:bldP spid="288774" grpId="0" animBg="1" autoUpdateAnimBg="0"/>
      <p:bldP spid="288775" grpId="0" animBg="1" autoUpdateAnimBg="0"/>
      <p:bldP spid="288776" grpId="0" animBg="1" autoUpdateAnimBg="0"/>
      <p:bldP spid="288777" grpId="0" animBg="1" autoUpdateAnimBg="0"/>
      <p:bldP spid="288779" grpId="0" animBg="1" autoUpdateAnimBg="0"/>
      <p:bldP spid="288780" grpId="0" animBg="1" autoUpdateAnimBg="0"/>
      <p:bldP spid="288781" grpId="0" animBg="1" autoUpdateAnimBg="0"/>
      <p:bldP spid="288782" grpId="0" animBg="1" autoUpdateAnimBg="0"/>
      <p:bldP spid="288783" grpId="0" animBg="1" autoUpdateAnimBg="0"/>
      <p:bldP spid="288784" grpId="0" animBg="1" autoUpdateAnimBg="0"/>
      <p:bldP spid="28878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Rectangle 2"/>
          <p:cNvSpPr>
            <a:spLocks noChangeArrowheads="1"/>
          </p:cNvSpPr>
          <p:nvPr>
            <p:ph type="body" idx="1"/>
          </p:nvPr>
        </p:nvSpPr>
        <p:spPr bwMode="auto">
          <a:xfrm>
            <a:off x="307975" y="952500"/>
            <a:ext cx="8489950" cy="210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spcBef>
                <a:spcPct val="0"/>
              </a:spcBef>
            </a:pPr>
            <a:r>
              <a:rPr lang="en-GB" sz="2400" smtClean="0"/>
              <a:t>Write the word equations for the descriptions below.</a:t>
            </a:r>
          </a:p>
          <a:p>
            <a:pPr marL="457200" indent="-457200" eaLnBrk="1" hangingPunct="1">
              <a:spcBef>
                <a:spcPct val="0"/>
              </a:spcBef>
              <a:buFontTx/>
              <a:buAutoNum type="arabicPeriod" startAt="3"/>
            </a:pPr>
            <a:r>
              <a:rPr lang="en-GB" sz="2400" smtClean="0"/>
              <a:t>The methane burned in oxygen and it reacted to give  carbon dioxide and water. </a:t>
            </a:r>
          </a:p>
          <a:p>
            <a:pPr marL="457200" indent="-457200" eaLnBrk="1" hangingPunct="1">
              <a:spcBef>
                <a:spcPct val="0"/>
              </a:spcBef>
              <a:buFontTx/>
              <a:buNone/>
            </a:pPr>
            <a:endParaRPr lang="en-GB" sz="2400" smtClean="0"/>
          </a:p>
        </p:txBody>
      </p:sp>
      <p:sp>
        <p:nvSpPr>
          <p:cNvPr id="290819" name="Rectangle 3"/>
          <p:cNvSpPr>
            <a:spLocks noChangeArrowheads="1"/>
          </p:cNvSpPr>
          <p:nvPr/>
        </p:nvSpPr>
        <p:spPr bwMode="auto">
          <a:xfrm>
            <a:off x="7027863" y="2511425"/>
            <a:ext cx="1646237"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water</a:t>
            </a:r>
          </a:p>
        </p:txBody>
      </p:sp>
      <p:sp>
        <p:nvSpPr>
          <p:cNvPr id="290820" name="Rectangle 4"/>
          <p:cNvSpPr>
            <a:spLocks noChangeArrowheads="1"/>
          </p:cNvSpPr>
          <p:nvPr/>
        </p:nvSpPr>
        <p:spPr bwMode="auto">
          <a:xfrm>
            <a:off x="6645275" y="2511425"/>
            <a:ext cx="382588"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90821" name="Rectangle 5"/>
          <p:cNvSpPr>
            <a:spLocks noChangeArrowheads="1"/>
          </p:cNvSpPr>
          <p:nvPr/>
        </p:nvSpPr>
        <p:spPr bwMode="auto">
          <a:xfrm>
            <a:off x="4872038" y="2511425"/>
            <a:ext cx="1773237" cy="700088"/>
          </a:xfrm>
          <a:prstGeom prst="rect">
            <a:avLst/>
          </a:prstGeom>
          <a:gradFill rotWithShape="0">
            <a:gsLst>
              <a:gs pos="0">
                <a:srgbClr val="CCFF99"/>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Carbon dioxide</a:t>
            </a:r>
          </a:p>
        </p:txBody>
      </p:sp>
      <p:sp>
        <p:nvSpPr>
          <p:cNvPr id="290822" name="Rectangle 6"/>
          <p:cNvSpPr>
            <a:spLocks noChangeArrowheads="1"/>
          </p:cNvSpPr>
          <p:nvPr/>
        </p:nvSpPr>
        <p:spPr bwMode="auto">
          <a:xfrm>
            <a:off x="4443413" y="2511425"/>
            <a:ext cx="428625"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US" sz="2200">
                <a:latin typeface="Arial" pitchFamily="34" charset="0"/>
                <a:sym typeface="Monotype Sorts" pitchFamily="2" charset="2"/>
              </a:rPr>
              <a:t></a:t>
            </a:r>
            <a:endParaRPr lang="en-GB" sz="2200">
              <a:latin typeface="Arial" pitchFamily="34" charset="0"/>
              <a:sym typeface="Monotype Sorts" pitchFamily="2" charset="2"/>
            </a:endParaRPr>
          </a:p>
        </p:txBody>
      </p:sp>
      <p:sp>
        <p:nvSpPr>
          <p:cNvPr id="290823" name="Rectangle 7"/>
          <p:cNvSpPr>
            <a:spLocks noChangeArrowheads="1"/>
          </p:cNvSpPr>
          <p:nvPr/>
        </p:nvSpPr>
        <p:spPr bwMode="auto">
          <a:xfrm>
            <a:off x="2671763" y="2511425"/>
            <a:ext cx="1771650" cy="700088"/>
          </a:xfrm>
          <a:prstGeom prst="rect">
            <a:avLst/>
          </a:prstGeom>
          <a:gradFill rotWithShape="0">
            <a:gsLst>
              <a:gs pos="0">
                <a:srgbClr val="FF9999"/>
              </a:gs>
              <a:gs pos="100000">
                <a:srgbClr val="FFE6E6"/>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oxygen</a:t>
            </a:r>
          </a:p>
        </p:txBody>
      </p:sp>
      <p:sp>
        <p:nvSpPr>
          <p:cNvPr id="290824" name="Rectangle 8"/>
          <p:cNvSpPr>
            <a:spLocks noChangeArrowheads="1"/>
          </p:cNvSpPr>
          <p:nvPr/>
        </p:nvSpPr>
        <p:spPr bwMode="auto">
          <a:xfrm>
            <a:off x="2260600" y="2511425"/>
            <a:ext cx="411163"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90825" name="Rectangle 9"/>
          <p:cNvSpPr>
            <a:spLocks noChangeArrowheads="1"/>
          </p:cNvSpPr>
          <p:nvPr/>
        </p:nvSpPr>
        <p:spPr bwMode="auto">
          <a:xfrm>
            <a:off x="558800" y="2511425"/>
            <a:ext cx="1701800" cy="700088"/>
          </a:xfrm>
          <a:prstGeom prst="rect">
            <a:avLst/>
          </a:prstGeom>
          <a:solidFill>
            <a:srgbClr val="EAEAEA"/>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methane</a:t>
            </a:r>
          </a:p>
        </p:txBody>
      </p:sp>
      <p:sp>
        <p:nvSpPr>
          <p:cNvPr id="40970" name="Rectangle 10"/>
          <p:cNvSpPr>
            <a:spLocks noChangeArrowheads="1"/>
          </p:cNvSpPr>
          <p:nvPr/>
        </p:nvSpPr>
        <p:spPr bwMode="auto">
          <a:xfrm>
            <a:off x="328613" y="3370263"/>
            <a:ext cx="84899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AutoNum type="arabicPeriod" startAt="4"/>
            </a:pPr>
            <a:r>
              <a:rPr lang="en-GB">
                <a:latin typeface="Arial" pitchFamily="34" charset="0"/>
              </a:rPr>
              <a:t>The copper metal was placed in the silver nitrate solution. The copper slowly disappeared forming blue copper nitrate solution and needles of silver metal seemed to grow from the surface of the copper</a:t>
            </a:r>
          </a:p>
        </p:txBody>
      </p:sp>
      <p:sp>
        <p:nvSpPr>
          <p:cNvPr id="290827" name="Rectangle 11"/>
          <p:cNvSpPr>
            <a:spLocks noChangeArrowheads="1"/>
          </p:cNvSpPr>
          <p:nvPr/>
        </p:nvSpPr>
        <p:spPr bwMode="auto">
          <a:xfrm>
            <a:off x="7032625" y="5105400"/>
            <a:ext cx="1646238"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silver</a:t>
            </a:r>
          </a:p>
        </p:txBody>
      </p:sp>
      <p:sp>
        <p:nvSpPr>
          <p:cNvPr id="290828" name="Rectangle 12"/>
          <p:cNvSpPr>
            <a:spLocks noChangeArrowheads="1"/>
          </p:cNvSpPr>
          <p:nvPr/>
        </p:nvSpPr>
        <p:spPr bwMode="auto">
          <a:xfrm>
            <a:off x="6650038" y="5105400"/>
            <a:ext cx="382587"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90829" name="Rectangle 13"/>
          <p:cNvSpPr>
            <a:spLocks noChangeArrowheads="1"/>
          </p:cNvSpPr>
          <p:nvPr/>
        </p:nvSpPr>
        <p:spPr bwMode="auto">
          <a:xfrm>
            <a:off x="4876800" y="5105400"/>
            <a:ext cx="1773238" cy="700088"/>
          </a:xfrm>
          <a:prstGeom prst="rect">
            <a:avLst/>
          </a:prstGeom>
          <a:gradFill rotWithShape="0">
            <a:gsLst>
              <a:gs pos="0">
                <a:srgbClr val="CCFF99"/>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Copper nitrate</a:t>
            </a:r>
          </a:p>
        </p:txBody>
      </p:sp>
      <p:sp>
        <p:nvSpPr>
          <p:cNvPr id="290830" name="Rectangle 14"/>
          <p:cNvSpPr>
            <a:spLocks noChangeArrowheads="1"/>
          </p:cNvSpPr>
          <p:nvPr/>
        </p:nvSpPr>
        <p:spPr bwMode="auto">
          <a:xfrm>
            <a:off x="4448175" y="5105400"/>
            <a:ext cx="428625"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US" sz="2200">
                <a:latin typeface="Arial" pitchFamily="34" charset="0"/>
                <a:sym typeface="Monotype Sorts" pitchFamily="2" charset="2"/>
              </a:rPr>
              <a:t></a:t>
            </a:r>
            <a:endParaRPr lang="en-GB" sz="2200">
              <a:latin typeface="Arial" pitchFamily="34" charset="0"/>
              <a:sym typeface="Monotype Sorts" pitchFamily="2" charset="2"/>
            </a:endParaRPr>
          </a:p>
        </p:txBody>
      </p:sp>
      <p:sp>
        <p:nvSpPr>
          <p:cNvPr id="290831" name="Rectangle 15"/>
          <p:cNvSpPr>
            <a:spLocks noChangeArrowheads="1"/>
          </p:cNvSpPr>
          <p:nvPr/>
        </p:nvSpPr>
        <p:spPr bwMode="auto">
          <a:xfrm>
            <a:off x="2676525" y="5105400"/>
            <a:ext cx="1771650" cy="700088"/>
          </a:xfrm>
          <a:prstGeom prst="rect">
            <a:avLst/>
          </a:prstGeom>
          <a:gradFill rotWithShape="0">
            <a:gsLst>
              <a:gs pos="0">
                <a:srgbClr val="FF9999"/>
              </a:gs>
              <a:gs pos="100000">
                <a:srgbClr val="FFFFFF"/>
              </a:gs>
            </a:gsLst>
            <a:lin ang="18900000" scaled="1"/>
          </a:gradFill>
          <a:ln w="9525">
            <a:solidFill>
              <a:schemeClr val="tx1"/>
            </a:solidFill>
            <a:miter lim="800000"/>
            <a:headEnd/>
            <a:tailEnd/>
          </a:ln>
        </p:spPr>
        <p:txBody>
          <a:bodyPr/>
          <a:lstStyle/>
          <a:p>
            <a:pPr algn="ctr" eaLnBrk="1" hangingPunct="1">
              <a:spcBef>
                <a:spcPct val="20000"/>
              </a:spcBef>
            </a:pPr>
            <a:r>
              <a:rPr lang="en-GB" sz="2200">
                <a:latin typeface="Arial" pitchFamily="34" charset="0"/>
              </a:rPr>
              <a:t>Silver nitrate</a:t>
            </a:r>
          </a:p>
        </p:txBody>
      </p:sp>
      <p:sp>
        <p:nvSpPr>
          <p:cNvPr id="290832" name="Rectangle 16"/>
          <p:cNvSpPr>
            <a:spLocks noChangeArrowheads="1"/>
          </p:cNvSpPr>
          <p:nvPr/>
        </p:nvSpPr>
        <p:spPr bwMode="auto">
          <a:xfrm>
            <a:off x="2265363" y="5105400"/>
            <a:ext cx="411162" cy="700088"/>
          </a:xfrm>
          <a:prstGeom prst="rect">
            <a:avLst/>
          </a:prstGeom>
          <a:solidFill>
            <a:schemeClr val="bg1"/>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a:t>
            </a:r>
          </a:p>
        </p:txBody>
      </p:sp>
      <p:sp>
        <p:nvSpPr>
          <p:cNvPr id="290833" name="Rectangle 17"/>
          <p:cNvSpPr>
            <a:spLocks noChangeArrowheads="1"/>
          </p:cNvSpPr>
          <p:nvPr/>
        </p:nvSpPr>
        <p:spPr bwMode="auto">
          <a:xfrm>
            <a:off x="563563" y="5105400"/>
            <a:ext cx="1701800" cy="700088"/>
          </a:xfrm>
          <a:prstGeom prst="rect">
            <a:avLst/>
          </a:prstGeom>
          <a:solidFill>
            <a:srgbClr val="EAEAEA"/>
          </a:solidFill>
          <a:ln w="9525">
            <a:solidFill>
              <a:schemeClr val="tx1"/>
            </a:solidFill>
            <a:miter lim="800000"/>
            <a:headEnd/>
            <a:tailEnd/>
          </a:ln>
        </p:spPr>
        <p:txBody>
          <a:bodyPr/>
          <a:lstStyle/>
          <a:p>
            <a:pPr algn="ctr" eaLnBrk="1" hangingPunct="1">
              <a:spcBef>
                <a:spcPct val="20000"/>
              </a:spcBef>
            </a:pPr>
            <a:r>
              <a:rPr lang="en-GB" sz="2200">
                <a:latin typeface="Arial" pitchFamily="34" charset="0"/>
              </a:rPr>
              <a:t>copper</a:t>
            </a:r>
          </a:p>
        </p:txBody>
      </p:sp>
      <p:sp>
        <p:nvSpPr>
          <p:cNvPr id="40978" name="Rectangle 19"/>
          <p:cNvSpPr>
            <a:spLocks noGrp="1" noChangeArrowheads="1"/>
          </p:cNvSpPr>
          <p:nvPr>
            <p:ph type="title"/>
          </p:nvPr>
        </p:nvSpPr>
        <p:spPr/>
        <p:txBody>
          <a:bodyPr/>
          <a:lstStyle/>
          <a:p>
            <a:pPr eaLnBrk="1" hangingPunct="1"/>
            <a:r>
              <a:rPr lang="en-GB" smtClean="0"/>
              <a:t>      More word equations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25"/>
                                        </p:tgtEl>
                                        <p:attrNameLst>
                                          <p:attrName>style.visibility</p:attrName>
                                        </p:attrNameLst>
                                      </p:cBhvr>
                                      <p:to>
                                        <p:strVal val="visible"/>
                                      </p:to>
                                    </p:set>
                                    <p:animEffect transition="in" filter="dissolve">
                                      <p:cBhvr>
                                        <p:cTn id="7" dur="500"/>
                                        <p:tgtEl>
                                          <p:spTgt spid="290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0824"/>
                                        </p:tgtEl>
                                        <p:attrNameLst>
                                          <p:attrName>style.visibility</p:attrName>
                                        </p:attrNameLst>
                                      </p:cBhvr>
                                      <p:to>
                                        <p:strVal val="visible"/>
                                      </p:to>
                                    </p:set>
                                    <p:animEffect transition="in" filter="dissolve">
                                      <p:cBhvr>
                                        <p:cTn id="12" dur="500"/>
                                        <p:tgtEl>
                                          <p:spTgt spid="29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3"/>
                                        </p:tgtEl>
                                        <p:attrNameLst>
                                          <p:attrName>style.visibility</p:attrName>
                                        </p:attrNameLst>
                                      </p:cBhvr>
                                      <p:to>
                                        <p:strVal val="visible"/>
                                      </p:to>
                                    </p:set>
                                    <p:animEffect transition="in" filter="dissolve">
                                      <p:cBhvr>
                                        <p:cTn id="17" dur="500"/>
                                        <p:tgtEl>
                                          <p:spTgt spid="290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822"/>
                                        </p:tgtEl>
                                        <p:attrNameLst>
                                          <p:attrName>style.visibility</p:attrName>
                                        </p:attrNameLst>
                                      </p:cBhvr>
                                      <p:to>
                                        <p:strVal val="visible"/>
                                      </p:to>
                                    </p:set>
                                    <p:animEffect transition="in" filter="dissolve">
                                      <p:cBhvr>
                                        <p:cTn id="22" dur="500"/>
                                        <p:tgtEl>
                                          <p:spTgt spid="290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21"/>
                                        </p:tgtEl>
                                        <p:attrNameLst>
                                          <p:attrName>style.visibility</p:attrName>
                                        </p:attrNameLst>
                                      </p:cBhvr>
                                      <p:to>
                                        <p:strVal val="visible"/>
                                      </p:to>
                                    </p:set>
                                    <p:animEffect transition="in" filter="dissolve">
                                      <p:cBhvr>
                                        <p:cTn id="27" dur="500"/>
                                        <p:tgtEl>
                                          <p:spTgt spid="290821"/>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90820"/>
                                        </p:tgtEl>
                                        <p:attrNameLst>
                                          <p:attrName>style.visibility</p:attrName>
                                        </p:attrNameLst>
                                      </p:cBhvr>
                                      <p:to>
                                        <p:strVal val="visible"/>
                                      </p:to>
                                    </p:set>
                                    <p:animEffect transition="in" filter="dissolve">
                                      <p:cBhvr>
                                        <p:cTn id="31" dur="500"/>
                                        <p:tgtEl>
                                          <p:spTgt spid="2908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90819"/>
                                        </p:tgtEl>
                                        <p:attrNameLst>
                                          <p:attrName>style.visibility</p:attrName>
                                        </p:attrNameLst>
                                      </p:cBhvr>
                                      <p:to>
                                        <p:strVal val="visible"/>
                                      </p:to>
                                    </p:set>
                                    <p:animEffect transition="in" filter="dissolve">
                                      <p:cBhvr>
                                        <p:cTn id="36" dur="500"/>
                                        <p:tgtEl>
                                          <p:spTgt spid="2908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0833"/>
                                        </p:tgtEl>
                                        <p:attrNameLst>
                                          <p:attrName>style.visibility</p:attrName>
                                        </p:attrNameLst>
                                      </p:cBhvr>
                                      <p:to>
                                        <p:strVal val="visible"/>
                                      </p:to>
                                    </p:set>
                                    <p:animEffect transition="in" filter="dissolve">
                                      <p:cBhvr>
                                        <p:cTn id="41" dur="500"/>
                                        <p:tgtEl>
                                          <p:spTgt spid="2908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90832"/>
                                        </p:tgtEl>
                                        <p:attrNameLst>
                                          <p:attrName>style.visibility</p:attrName>
                                        </p:attrNameLst>
                                      </p:cBhvr>
                                      <p:to>
                                        <p:strVal val="visible"/>
                                      </p:to>
                                    </p:set>
                                    <p:animEffect transition="in" filter="dissolve">
                                      <p:cBhvr>
                                        <p:cTn id="46" dur="500"/>
                                        <p:tgtEl>
                                          <p:spTgt spid="2908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90831"/>
                                        </p:tgtEl>
                                        <p:attrNameLst>
                                          <p:attrName>style.visibility</p:attrName>
                                        </p:attrNameLst>
                                      </p:cBhvr>
                                      <p:to>
                                        <p:strVal val="visible"/>
                                      </p:to>
                                    </p:set>
                                    <p:animEffect transition="in" filter="dissolve">
                                      <p:cBhvr>
                                        <p:cTn id="51" dur="500"/>
                                        <p:tgtEl>
                                          <p:spTgt spid="2908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0830"/>
                                        </p:tgtEl>
                                        <p:attrNameLst>
                                          <p:attrName>style.visibility</p:attrName>
                                        </p:attrNameLst>
                                      </p:cBhvr>
                                      <p:to>
                                        <p:strVal val="visible"/>
                                      </p:to>
                                    </p:set>
                                    <p:animEffect transition="in" filter="dissolve">
                                      <p:cBhvr>
                                        <p:cTn id="56" dur="500"/>
                                        <p:tgtEl>
                                          <p:spTgt spid="29083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90829"/>
                                        </p:tgtEl>
                                        <p:attrNameLst>
                                          <p:attrName>style.visibility</p:attrName>
                                        </p:attrNameLst>
                                      </p:cBhvr>
                                      <p:to>
                                        <p:strVal val="visible"/>
                                      </p:to>
                                    </p:set>
                                    <p:animEffect transition="in" filter="dissolve">
                                      <p:cBhvr>
                                        <p:cTn id="61" dur="500"/>
                                        <p:tgtEl>
                                          <p:spTgt spid="290829"/>
                                        </p:tgtEl>
                                      </p:cBhvr>
                                    </p:animEffect>
                                  </p:childTnLst>
                                </p:cTn>
                              </p:par>
                            </p:childTnLst>
                          </p:cTn>
                        </p:par>
                        <p:par>
                          <p:cTn id="62" fill="hold" nodeType="afterGroup">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290828"/>
                                        </p:tgtEl>
                                        <p:attrNameLst>
                                          <p:attrName>style.visibility</p:attrName>
                                        </p:attrNameLst>
                                      </p:cBhvr>
                                      <p:to>
                                        <p:strVal val="visible"/>
                                      </p:to>
                                    </p:set>
                                    <p:animEffect transition="in" filter="dissolve">
                                      <p:cBhvr>
                                        <p:cTn id="65" dur="500"/>
                                        <p:tgtEl>
                                          <p:spTgt spid="2908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90827"/>
                                        </p:tgtEl>
                                        <p:attrNameLst>
                                          <p:attrName>style.visibility</p:attrName>
                                        </p:attrNameLst>
                                      </p:cBhvr>
                                      <p:to>
                                        <p:strVal val="visible"/>
                                      </p:to>
                                    </p:set>
                                    <p:animEffect transition="in" filter="dissolve">
                                      <p:cBhvr>
                                        <p:cTn id="70" dur="500"/>
                                        <p:tgtEl>
                                          <p:spTgt spid="29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nimBg="1" autoUpdateAnimBg="0"/>
      <p:bldP spid="290820" grpId="0" animBg="1" autoUpdateAnimBg="0"/>
      <p:bldP spid="290821" grpId="0" animBg="1" autoUpdateAnimBg="0"/>
      <p:bldP spid="290822" grpId="0" animBg="1" autoUpdateAnimBg="0"/>
      <p:bldP spid="290823" grpId="0" animBg="1" autoUpdateAnimBg="0"/>
      <p:bldP spid="290824" grpId="0" animBg="1" autoUpdateAnimBg="0"/>
      <p:bldP spid="290825" grpId="0" animBg="1" autoUpdateAnimBg="0"/>
      <p:bldP spid="290827" grpId="0" animBg="1" autoUpdateAnimBg="0"/>
      <p:bldP spid="290828" grpId="0" animBg="1" autoUpdateAnimBg="0"/>
      <p:bldP spid="290829" grpId="0" animBg="1" autoUpdateAnimBg="0"/>
      <p:bldP spid="290830" grpId="0" animBg="1" autoUpdateAnimBg="0"/>
      <p:bldP spid="290831" grpId="0" animBg="1" autoUpdateAnimBg="0"/>
      <p:bldP spid="290832" grpId="0" animBg="1" autoUpdateAnimBg="0"/>
      <p:bldP spid="29083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Rectangle 2"/>
          <p:cNvSpPr>
            <a:spLocks noChangeArrowheads="1"/>
          </p:cNvSpPr>
          <p:nvPr>
            <p:ph type="body" idx="1"/>
          </p:nvPr>
        </p:nvSpPr>
        <p:spPr bwMode="auto">
          <a:xfrm>
            <a:off x="307975" y="828675"/>
            <a:ext cx="8607425" cy="230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defTabSz="828675" eaLnBrk="1" hangingPunct="1">
              <a:spcBef>
                <a:spcPct val="0"/>
              </a:spcBef>
            </a:pPr>
            <a:r>
              <a:rPr lang="en-GB" sz="2400" smtClean="0"/>
              <a:t>Step 1:	Write down the </a:t>
            </a:r>
            <a:r>
              <a:rPr lang="en-GB" sz="2400" smtClean="0">
                <a:sym typeface="Monotype Sorts" pitchFamily="2" charset="2"/>
              </a:rPr>
              <a:t>word equation.</a:t>
            </a:r>
          </a:p>
          <a:p>
            <a:pPr marL="288925" indent="-288925" defTabSz="828675" eaLnBrk="1" hangingPunct="1">
              <a:spcBef>
                <a:spcPct val="0"/>
              </a:spcBef>
            </a:pPr>
            <a:r>
              <a:rPr lang="en-GB" sz="2400" smtClean="0">
                <a:sym typeface="Monotype Sorts" pitchFamily="2" charset="2"/>
              </a:rPr>
              <a:t>Step 2:	Replace words with the chemical formula	.</a:t>
            </a:r>
          </a:p>
          <a:p>
            <a:pPr marL="288925" indent="-288925" defTabSz="828675" eaLnBrk="1" hangingPunct="1">
              <a:spcBef>
                <a:spcPct val="0"/>
              </a:spcBef>
            </a:pPr>
            <a:r>
              <a:rPr lang="en-GB" sz="2400" smtClean="0">
                <a:sym typeface="Monotype Sorts" pitchFamily="2" charset="2"/>
              </a:rPr>
              <a:t>Step 3: 	Check that there are equal numbers of each type of atom on both sides of the equation. If not, then balance the equation by using more than one.</a:t>
            </a:r>
          </a:p>
          <a:p>
            <a:pPr marL="288925" indent="-288925" defTabSz="828675" eaLnBrk="1" hangingPunct="1">
              <a:spcBef>
                <a:spcPct val="0"/>
              </a:spcBef>
            </a:pPr>
            <a:r>
              <a:rPr lang="en-GB" sz="2400" smtClean="0">
                <a:sym typeface="Monotype Sorts" pitchFamily="2" charset="2"/>
              </a:rPr>
              <a:t>Step 4:   Write in the state symbols (s),  (l),  (g), (aq).</a:t>
            </a:r>
          </a:p>
          <a:p>
            <a:pPr marL="288925" indent="-288925" defTabSz="828675" eaLnBrk="1" hangingPunct="1">
              <a:spcBef>
                <a:spcPct val="0"/>
              </a:spcBef>
            </a:pPr>
            <a:endParaRPr lang="en-GB" sz="2400" smtClean="0"/>
          </a:p>
        </p:txBody>
      </p:sp>
      <p:sp>
        <p:nvSpPr>
          <p:cNvPr id="292867" name="Rectangle 3"/>
          <p:cNvSpPr>
            <a:spLocks noChangeArrowheads="1"/>
          </p:cNvSpPr>
          <p:nvPr/>
        </p:nvSpPr>
        <p:spPr bwMode="auto">
          <a:xfrm>
            <a:off x="4795838" y="5518150"/>
            <a:ext cx="3633787" cy="536575"/>
          </a:xfrm>
          <a:prstGeom prst="rect">
            <a:avLst/>
          </a:prstGeom>
          <a:solidFill>
            <a:schemeClr val="bg1"/>
          </a:solidFill>
          <a:ln w="9525">
            <a:noFill/>
            <a:miter lim="800000"/>
            <a:headEnd/>
            <a:tailEnd/>
          </a:ln>
          <a:effectLst/>
        </p:spPr>
        <p:txBody>
          <a:bodyPr/>
          <a:lstStyle/>
          <a:p>
            <a:pPr eaLnBrk="1" hangingPunct="1">
              <a:spcBef>
                <a:spcPct val="20000"/>
              </a:spcBef>
              <a:defRPr/>
            </a:pPr>
            <a:r>
              <a:rPr lang="en-GB" sz="2600" b="1">
                <a:effectLst>
                  <a:outerShdw blurRad="38100" dist="38100" dir="2700000" algn="tl">
                    <a:srgbClr val="C0C0C0"/>
                  </a:outerShdw>
                </a:effectLst>
                <a:latin typeface="Arial" charset="0"/>
              </a:rPr>
              <a:t>	 </a:t>
            </a:r>
            <a:r>
              <a:rPr lang="en-GB" sz="3200" b="1">
                <a:solidFill>
                  <a:srgbClr val="C62600"/>
                </a:solidFill>
                <a:effectLst>
                  <a:outerShdw blurRad="38100" dist="38100" dir="2700000" algn="tl">
                    <a:srgbClr val="C0C0C0"/>
                  </a:outerShdw>
                </a:effectLst>
                <a:latin typeface="Arial" charset="0"/>
              </a:rPr>
              <a:t>2</a:t>
            </a:r>
            <a:r>
              <a:rPr lang="en-GB" sz="2600" b="1">
                <a:effectLst>
                  <a:outerShdw blurRad="38100" dist="38100" dir="2700000" algn="tl">
                    <a:srgbClr val="C0C0C0"/>
                  </a:outerShdw>
                </a:effectLst>
                <a:latin typeface="Arial" charset="0"/>
              </a:rPr>
              <a:t>MgO(s)</a:t>
            </a:r>
          </a:p>
        </p:txBody>
      </p:sp>
      <p:sp>
        <p:nvSpPr>
          <p:cNvPr id="292868" name="Rectangle 4"/>
          <p:cNvSpPr>
            <a:spLocks noChangeArrowheads="1"/>
          </p:cNvSpPr>
          <p:nvPr/>
        </p:nvSpPr>
        <p:spPr bwMode="auto">
          <a:xfrm>
            <a:off x="4383088" y="5518150"/>
            <a:ext cx="412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800">
                <a:latin typeface="Arial" pitchFamily="34" charset="0"/>
                <a:sym typeface="Monotype Sorts" pitchFamily="2" charset="2"/>
              </a:rPr>
              <a:t></a:t>
            </a:r>
          </a:p>
        </p:txBody>
      </p:sp>
      <p:sp>
        <p:nvSpPr>
          <p:cNvPr id="292869" name="Rectangle 5"/>
          <p:cNvSpPr>
            <a:spLocks noChangeArrowheads="1"/>
          </p:cNvSpPr>
          <p:nvPr/>
        </p:nvSpPr>
        <p:spPr bwMode="auto">
          <a:xfrm>
            <a:off x="304800" y="5518150"/>
            <a:ext cx="4078288" cy="536575"/>
          </a:xfrm>
          <a:prstGeom prst="rect">
            <a:avLst/>
          </a:prstGeom>
          <a:solidFill>
            <a:schemeClr val="bg1"/>
          </a:solidFill>
          <a:ln w="9525">
            <a:noFill/>
            <a:miter lim="800000"/>
            <a:headEnd/>
            <a:tailEnd/>
          </a:ln>
          <a:effectLst/>
        </p:spPr>
        <p:txBody>
          <a:bodyPr/>
          <a:lstStyle/>
          <a:p>
            <a:pPr defTabSz="1905000" eaLnBrk="1" hangingPunct="1">
              <a:spcBef>
                <a:spcPct val="20000"/>
              </a:spcBef>
              <a:tabLst>
                <a:tab pos="374650" algn="l"/>
                <a:tab pos="1139825" algn="l"/>
                <a:tab pos="2092325" algn="l"/>
              </a:tabLst>
              <a:defRPr/>
            </a:pPr>
            <a:r>
              <a:rPr lang="en-GB" sz="2600" b="1">
                <a:effectLst>
                  <a:outerShdw blurRad="38100" dist="38100" dir="2700000" algn="tl">
                    <a:srgbClr val="C0C0C0"/>
                  </a:outerShdw>
                </a:effectLst>
                <a:latin typeface="Arial" charset="0"/>
              </a:rPr>
              <a:t>	</a:t>
            </a:r>
            <a:r>
              <a:rPr lang="en-GB" sz="3200" b="1">
                <a:solidFill>
                  <a:srgbClr val="C62600"/>
                </a:solidFill>
                <a:effectLst>
                  <a:outerShdw blurRad="38100" dist="38100" dir="2700000" algn="tl">
                    <a:srgbClr val="C0C0C0"/>
                  </a:outerShdw>
                </a:effectLst>
                <a:latin typeface="Arial" charset="0"/>
              </a:rPr>
              <a:t>2</a:t>
            </a:r>
            <a:r>
              <a:rPr lang="en-GB" sz="2600" b="1">
                <a:effectLst>
                  <a:outerShdw blurRad="38100" dist="38100" dir="2700000" algn="tl">
                    <a:srgbClr val="C0C0C0"/>
                  </a:outerShdw>
                </a:effectLst>
                <a:latin typeface="Arial" charset="0"/>
              </a:rPr>
              <a:t>Mg(s)	+O</a:t>
            </a:r>
            <a:r>
              <a:rPr lang="en-GB" sz="2600" b="1" baseline="-25000">
                <a:effectLst>
                  <a:outerShdw blurRad="38100" dist="38100" dir="2700000" algn="tl">
                    <a:srgbClr val="C0C0C0"/>
                  </a:outerShdw>
                </a:effectLst>
                <a:latin typeface="Arial" charset="0"/>
              </a:rPr>
              <a:t>2</a:t>
            </a:r>
            <a:r>
              <a:rPr lang="en-GB" sz="2600" b="1">
                <a:effectLst>
                  <a:outerShdw blurRad="38100" dist="38100" dir="2700000" algn="tl">
                    <a:srgbClr val="C0C0C0"/>
                  </a:outerShdw>
                </a:effectLst>
                <a:latin typeface="Arial" charset="0"/>
              </a:rPr>
              <a:t>(g)</a:t>
            </a:r>
          </a:p>
        </p:txBody>
      </p:sp>
      <p:sp>
        <p:nvSpPr>
          <p:cNvPr id="292870" name="Rectangle 6"/>
          <p:cNvSpPr>
            <a:spLocks noChangeArrowheads="1"/>
          </p:cNvSpPr>
          <p:nvPr/>
        </p:nvSpPr>
        <p:spPr bwMode="auto">
          <a:xfrm>
            <a:off x="4795838" y="4981575"/>
            <a:ext cx="3633787" cy="536575"/>
          </a:xfrm>
          <a:prstGeom prst="rect">
            <a:avLst/>
          </a:prstGeom>
          <a:solidFill>
            <a:schemeClr val="bg1"/>
          </a:solidFill>
          <a:ln w="9525">
            <a:noFill/>
            <a:miter lim="800000"/>
            <a:headEnd/>
            <a:tailEnd/>
          </a:ln>
          <a:effectLst/>
        </p:spPr>
        <p:txBody>
          <a:bodyPr/>
          <a:lstStyle/>
          <a:p>
            <a:pPr eaLnBrk="1" hangingPunct="1">
              <a:spcBef>
                <a:spcPct val="20000"/>
              </a:spcBef>
              <a:defRPr/>
            </a:pPr>
            <a:r>
              <a:rPr lang="en-GB" sz="2600" b="1">
                <a:effectLst>
                  <a:outerShdw blurRad="38100" dist="38100" dir="2700000" algn="tl">
                    <a:srgbClr val="C0C0C0"/>
                  </a:outerShdw>
                </a:effectLst>
                <a:latin typeface="Arial" charset="0"/>
              </a:rPr>
              <a:t>	 </a:t>
            </a:r>
            <a:r>
              <a:rPr lang="en-GB" sz="3200" b="1">
                <a:solidFill>
                  <a:srgbClr val="C62600"/>
                </a:solidFill>
                <a:effectLst>
                  <a:outerShdw blurRad="38100" dist="38100" dir="2700000" algn="tl">
                    <a:srgbClr val="C0C0C0"/>
                  </a:outerShdw>
                </a:effectLst>
                <a:latin typeface="Arial" charset="0"/>
              </a:rPr>
              <a:t>2</a:t>
            </a:r>
            <a:r>
              <a:rPr lang="en-GB" sz="2600" b="1">
                <a:effectLst>
                  <a:outerShdw blurRad="38100" dist="38100" dir="2700000" algn="tl">
                    <a:srgbClr val="C0C0C0"/>
                  </a:outerShdw>
                </a:effectLst>
                <a:latin typeface="Arial" charset="0"/>
              </a:rPr>
              <a:t>MgO</a:t>
            </a:r>
          </a:p>
        </p:txBody>
      </p:sp>
      <p:sp>
        <p:nvSpPr>
          <p:cNvPr id="292871" name="Rectangle 7"/>
          <p:cNvSpPr>
            <a:spLocks noChangeArrowheads="1"/>
          </p:cNvSpPr>
          <p:nvPr/>
        </p:nvSpPr>
        <p:spPr bwMode="auto">
          <a:xfrm>
            <a:off x="4383088" y="4981575"/>
            <a:ext cx="412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800">
                <a:latin typeface="Arial" pitchFamily="34" charset="0"/>
                <a:sym typeface="Monotype Sorts" pitchFamily="2" charset="2"/>
              </a:rPr>
              <a:t></a:t>
            </a:r>
          </a:p>
        </p:txBody>
      </p:sp>
      <p:sp>
        <p:nvSpPr>
          <p:cNvPr id="292872" name="Rectangle 8"/>
          <p:cNvSpPr>
            <a:spLocks noChangeArrowheads="1"/>
          </p:cNvSpPr>
          <p:nvPr/>
        </p:nvSpPr>
        <p:spPr bwMode="auto">
          <a:xfrm>
            <a:off x="304800" y="4981575"/>
            <a:ext cx="4078288" cy="536575"/>
          </a:xfrm>
          <a:prstGeom prst="rect">
            <a:avLst/>
          </a:prstGeom>
          <a:solidFill>
            <a:schemeClr val="bg1"/>
          </a:solidFill>
          <a:ln w="9525">
            <a:noFill/>
            <a:miter lim="800000"/>
            <a:headEnd/>
            <a:tailEnd/>
          </a:ln>
          <a:effectLst/>
        </p:spPr>
        <p:txBody>
          <a:bodyPr/>
          <a:lstStyle/>
          <a:p>
            <a:pPr defTabSz="1905000" eaLnBrk="1" hangingPunct="1">
              <a:spcBef>
                <a:spcPct val="20000"/>
              </a:spcBef>
              <a:tabLst>
                <a:tab pos="374650" algn="l"/>
                <a:tab pos="1139825" algn="l"/>
                <a:tab pos="2092325" algn="l"/>
              </a:tabLst>
              <a:defRPr/>
            </a:pPr>
            <a:r>
              <a:rPr lang="en-GB" sz="2600" b="1">
                <a:effectLst>
                  <a:outerShdw blurRad="38100" dist="38100" dir="2700000" algn="tl">
                    <a:srgbClr val="C0C0C0"/>
                  </a:outerShdw>
                </a:effectLst>
                <a:latin typeface="Arial" charset="0"/>
              </a:rPr>
              <a:t>	</a:t>
            </a:r>
            <a:r>
              <a:rPr lang="en-GB" sz="3200" b="1">
                <a:solidFill>
                  <a:srgbClr val="C62600"/>
                </a:solidFill>
                <a:effectLst>
                  <a:outerShdw blurRad="38100" dist="38100" dir="2700000" algn="tl">
                    <a:srgbClr val="C0C0C0"/>
                  </a:outerShdw>
                </a:effectLst>
                <a:latin typeface="Arial" charset="0"/>
              </a:rPr>
              <a:t>2</a:t>
            </a:r>
            <a:r>
              <a:rPr lang="en-GB" sz="2600" b="1">
                <a:effectLst>
                  <a:outerShdw blurRad="38100" dist="38100" dir="2700000" algn="tl">
                    <a:srgbClr val="C0C0C0"/>
                  </a:outerShdw>
                </a:effectLst>
                <a:latin typeface="Arial" charset="0"/>
              </a:rPr>
              <a:t>Mg	+	O</a:t>
            </a:r>
            <a:r>
              <a:rPr lang="en-GB" sz="2600" b="1" baseline="-25000">
                <a:effectLst>
                  <a:outerShdw blurRad="38100" dist="38100" dir="2700000" algn="tl">
                    <a:srgbClr val="C0C0C0"/>
                  </a:outerShdw>
                </a:effectLst>
                <a:latin typeface="Arial" charset="0"/>
              </a:rPr>
              <a:t>2</a:t>
            </a:r>
          </a:p>
        </p:txBody>
      </p:sp>
      <p:sp>
        <p:nvSpPr>
          <p:cNvPr id="292873" name="Rectangle 9"/>
          <p:cNvSpPr>
            <a:spLocks noChangeArrowheads="1"/>
          </p:cNvSpPr>
          <p:nvPr/>
        </p:nvSpPr>
        <p:spPr bwMode="auto">
          <a:xfrm>
            <a:off x="304800" y="4529138"/>
            <a:ext cx="8124825" cy="452437"/>
          </a:xfrm>
          <a:prstGeom prst="rect">
            <a:avLst/>
          </a:prstGeom>
          <a:solidFill>
            <a:schemeClr val="bg1"/>
          </a:solidFill>
          <a:ln w="9525">
            <a:noFill/>
            <a:miter lim="800000"/>
            <a:headEnd/>
            <a:tailEnd/>
          </a:ln>
          <a:effectLst/>
        </p:spPr>
        <p:txBody>
          <a:bodyPr/>
          <a:lstStyle/>
          <a:p>
            <a:pPr eaLnBrk="1" hangingPunct="1">
              <a:spcBef>
                <a:spcPct val="20000"/>
              </a:spcBef>
              <a:defRPr/>
            </a:pPr>
            <a:r>
              <a:rPr lang="en-GB" sz="2200" b="1">
                <a:solidFill>
                  <a:schemeClr val="accent2"/>
                </a:solidFill>
                <a:effectLst>
                  <a:outerShdw blurRad="38100" dist="38100" dir="2700000" algn="tl">
                    <a:srgbClr val="C0C0C0"/>
                  </a:outerShdw>
                </a:effectLst>
                <a:latin typeface="Arial" charset="0"/>
              </a:rPr>
              <a:t>Oxygen doesn’t balance.Need 2 MgO and so need 2 Mg</a:t>
            </a:r>
          </a:p>
        </p:txBody>
      </p:sp>
      <p:sp>
        <p:nvSpPr>
          <p:cNvPr id="292874" name="Rectangle 10"/>
          <p:cNvSpPr>
            <a:spLocks noChangeArrowheads="1"/>
          </p:cNvSpPr>
          <p:nvPr/>
        </p:nvSpPr>
        <p:spPr bwMode="auto">
          <a:xfrm>
            <a:off x="4795838" y="4073525"/>
            <a:ext cx="3633787" cy="455613"/>
          </a:xfrm>
          <a:prstGeom prst="rect">
            <a:avLst/>
          </a:prstGeom>
          <a:solidFill>
            <a:schemeClr val="bg1"/>
          </a:solidFill>
          <a:ln w="9525">
            <a:noFill/>
            <a:miter lim="800000"/>
            <a:headEnd/>
            <a:tailEnd/>
          </a:ln>
          <a:effectLst/>
        </p:spPr>
        <p:txBody>
          <a:bodyPr/>
          <a:lstStyle/>
          <a:p>
            <a:pPr eaLnBrk="1" hangingPunct="1">
              <a:spcBef>
                <a:spcPct val="20000"/>
              </a:spcBef>
              <a:defRPr/>
            </a:pPr>
            <a:r>
              <a:rPr lang="en-GB" sz="2600" b="1">
                <a:effectLst>
                  <a:outerShdw blurRad="38100" dist="38100" dir="2700000" algn="tl">
                    <a:srgbClr val="C0C0C0"/>
                  </a:outerShdw>
                </a:effectLst>
                <a:latin typeface="Arial" charset="0"/>
              </a:rPr>
              <a:t>	 MgO</a:t>
            </a:r>
          </a:p>
        </p:txBody>
      </p:sp>
      <p:sp>
        <p:nvSpPr>
          <p:cNvPr id="292875" name="Rectangle 11"/>
          <p:cNvSpPr>
            <a:spLocks noChangeArrowheads="1"/>
          </p:cNvSpPr>
          <p:nvPr/>
        </p:nvSpPr>
        <p:spPr bwMode="auto">
          <a:xfrm>
            <a:off x="4383088" y="4073525"/>
            <a:ext cx="412750" cy="455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800">
                <a:latin typeface="Arial" pitchFamily="34" charset="0"/>
                <a:sym typeface="Monotype Sorts" pitchFamily="2" charset="2"/>
              </a:rPr>
              <a:t></a:t>
            </a:r>
          </a:p>
        </p:txBody>
      </p:sp>
      <p:sp>
        <p:nvSpPr>
          <p:cNvPr id="292876" name="Rectangle 12"/>
          <p:cNvSpPr>
            <a:spLocks noChangeArrowheads="1"/>
          </p:cNvSpPr>
          <p:nvPr/>
        </p:nvSpPr>
        <p:spPr bwMode="auto">
          <a:xfrm>
            <a:off x="304800" y="4073525"/>
            <a:ext cx="4078288" cy="455613"/>
          </a:xfrm>
          <a:prstGeom prst="rect">
            <a:avLst/>
          </a:prstGeom>
          <a:solidFill>
            <a:schemeClr val="bg1"/>
          </a:solidFill>
          <a:ln w="9525">
            <a:noFill/>
            <a:miter lim="800000"/>
            <a:headEnd/>
            <a:tailEnd/>
          </a:ln>
          <a:effectLst/>
        </p:spPr>
        <p:txBody>
          <a:bodyPr/>
          <a:lstStyle/>
          <a:p>
            <a:pPr defTabSz="1054100" eaLnBrk="1" hangingPunct="1">
              <a:spcBef>
                <a:spcPct val="20000"/>
              </a:spcBef>
              <a:tabLst>
                <a:tab pos="374650" algn="l"/>
                <a:tab pos="1139825" algn="l"/>
                <a:tab pos="2092325" algn="l"/>
              </a:tabLst>
              <a:defRPr/>
            </a:pPr>
            <a:r>
              <a:rPr lang="en-GB" sz="2600" b="1">
                <a:effectLst>
                  <a:outerShdw blurRad="38100" dist="38100" dir="2700000" algn="tl">
                    <a:srgbClr val="C0C0C0"/>
                  </a:outerShdw>
                </a:effectLst>
                <a:latin typeface="Arial" charset="0"/>
              </a:rPr>
              <a:t>	Mg	+	O</a:t>
            </a:r>
            <a:r>
              <a:rPr lang="en-GB" sz="2600" b="1" baseline="-25000">
                <a:effectLst>
                  <a:outerShdw blurRad="38100" dist="38100" dir="2700000" algn="tl">
                    <a:srgbClr val="C0C0C0"/>
                  </a:outerShdw>
                </a:effectLst>
                <a:latin typeface="Arial" charset="0"/>
              </a:rPr>
              <a:t>2</a:t>
            </a:r>
          </a:p>
        </p:txBody>
      </p:sp>
      <p:sp>
        <p:nvSpPr>
          <p:cNvPr id="292877" name="Rectangle 13"/>
          <p:cNvSpPr>
            <a:spLocks noChangeArrowheads="1"/>
          </p:cNvSpPr>
          <p:nvPr/>
        </p:nvSpPr>
        <p:spPr bwMode="auto">
          <a:xfrm>
            <a:off x="4795838" y="3617913"/>
            <a:ext cx="3633787" cy="455612"/>
          </a:xfrm>
          <a:prstGeom prst="rect">
            <a:avLst/>
          </a:prstGeom>
          <a:solidFill>
            <a:schemeClr val="bg1"/>
          </a:solidFill>
          <a:ln w="9525">
            <a:noFill/>
            <a:miter lim="800000"/>
            <a:headEnd/>
            <a:tailEnd/>
          </a:ln>
          <a:effectLst/>
        </p:spPr>
        <p:txBody>
          <a:bodyPr/>
          <a:lstStyle/>
          <a:p>
            <a:pPr eaLnBrk="1" hangingPunct="1">
              <a:spcBef>
                <a:spcPct val="20000"/>
              </a:spcBef>
              <a:defRPr/>
            </a:pPr>
            <a:r>
              <a:rPr lang="en-GB" sz="2600" b="1">
                <a:effectLst>
                  <a:outerShdw blurRad="38100" dist="38100" dir="2700000" algn="tl">
                    <a:srgbClr val="C0C0C0"/>
                  </a:outerShdw>
                </a:effectLst>
                <a:latin typeface="Arial" charset="0"/>
              </a:rPr>
              <a:t> magnesium oxide</a:t>
            </a:r>
          </a:p>
        </p:txBody>
      </p:sp>
      <p:sp>
        <p:nvSpPr>
          <p:cNvPr id="292878" name="Rectangle 14"/>
          <p:cNvSpPr>
            <a:spLocks noChangeArrowheads="1"/>
          </p:cNvSpPr>
          <p:nvPr/>
        </p:nvSpPr>
        <p:spPr bwMode="auto">
          <a:xfrm>
            <a:off x="4383088" y="3617913"/>
            <a:ext cx="412750" cy="455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800">
                <a:latin typeface="Arial" pitchFamily="34" charset="0"/>
                <a:sym typeface="Monotype Sorts" pitchFamily="2" charset="2"/>
              </a:rPr>
              <a:t></a:t>
            </a:r>
          </a:p>
        </p:txBody>
      </p:sp>
      <p:sp>
        <p:nvSpPr>
          <p:cNvPr id="292879" name="Rectangle 15"/>
          <p:cNvSpPr>
            <a:spLocks noChangeArrowheads="1"/>
          </p:cNvSpPr>
          <p:nvPr/>
        </p:nvSpPr>
        <p:spPr bwMode="auto">
          <a:xfrm>
            <a:off x="304800" y="3617913"/>
            <a:ext cx="4078288" cy="455612"/>
          </a:xfrm>
          <a:prstGeom prst="rect">
            <a:avLst/>
          </a:prstGeom>
          <a:solidFill>
            <a:schemeClr val="bg1"/>
          </a:solidFill>
          <a:ln w="9525">
            <a:noFill/>
            <a:miter lim="800000"/>
            <a:headEnd/>
            <a:tailEnd/>
          </a:ln>
          <a:effectLst/>
        </p:spPr>
        <p:txBody>
          <a:bodyPr/>
          <a:lstStyle/>
          <a:p>
            <a:pPr defTabSz="1054100" eaLnBrk="1" hangingPunct="1">
              <a:spcBef>
                <a:spcPct val="20000"/>
              </a:spcBef>
              <a:tabLst>
                <a:tab pos="374650" algn="l"/>
                <a:tab pos="1241425" algn="l"/>
                <a:tab pos="2092325" algn="l"/>
              </a:tabLst>
              <a:defRPr/>
            </a:pPr>
            <a:r>
              <a:rPr lang="en-GB" sz="2600" b="1">
                <a:effectLst>
                  <a:outerShdw blurRad="38100" dist="38100" dir="2700000" algn="tl">
                    <a:srgbClr val="C0C0C0"/>
                  </a:outerShdw>
                </a:effectLst>
                <a:latin typeface="Arial" charset="0"/>
              </a:rPr>
              <a:t>	magnesium + oxygen</a:t>
            </a:r>
          </a:p>
        </p:txBody>
      </p:sp>
      <p:grpSp>
        <p:nvGrpSpPr>
          <p:cNvPr id="2" name="Group 16"/>
          <p:cNvGrpSpPr>
            <a:grpSpLocks/>
          </p:cNvGrpSpPr>
          <p:nvPr/>
        </p:nvGrpSpPr>
        <p:grpSpPr bwMode="auto">
          <a:xfrm>
            <a:off x="304800" y="3152775"/>
            <a:ext cx="8124825" cy="465138"/>
            <a:chOff x="366" y="2140"/>
            <a:chExt cx="4946" cy="293"/>
          </a:xfrm>
        </p:grpSpPr>
        <p:sp>
          <p:nvSpPr>
            <p:cNvPr id="292881" name="Rectangle 17"/>
            <p:cNvSpPr>
              <a:spLocks noChangeArrowheads="1"/>
            </p:cNvSpPr>
            <p:nvPr/>
          </p:nvSpPr>
          <p:spPr bwMode="auto">
            <a:xfrm>
              <a:off x="3023" y="2140"/>
              <a:ext cx="2289" cy="293"/>
            </a:xfrm>
            <a:prstGeom prst="rect">
              <a:avLst/>
            </a:prstGeom>
            <a:solidFill>
              <a:schemeClr val="bg1"/>
            </a:solidFill>
            <a:ln w="9525">
              <a:noFill/>
              <a:miter lim="800000"/>
              <a:headEnd/>
              <a:tailEnd/>
            </a:ln>
            <a:effectLst/>
          </p:spPr>
          <p:txBody>
            <a:bodyPr/>
            <a:lstStyle/>
            <a:p>
              <a:pPr algn="ctr" eaLnBrk="1" hangingPunct="1">
                <a:spcBef>
                  <a:spcPct val="20000"/>
                </a:spcBef>
                <a:defRPr/>
              </a:pPr>
              <a:r>
                <a:rPr lang="en-GB" sz="2800" b="1">
                  <a:effectLst>
                    <a:outerShdw blurRad="38100" dist="38100" dir="2700000" algn="tl">
                      <a:srgbClr val="C0C0C0"/>
                    </a:outerShdw>
                  </a:effectLst>
                  <a:latin typeface="Arial" charset="0"/>
                </a:rPr>
                <a:t>Products</a:t>
              </a:r>
            </a:p>
          </p:txBody>
        </p:sp>
        <p:sp>
          <p:nvSpPr>
            <p:cNvPr id="292882" name="Rectangle 18"/>
            <p:cNvSpPr>
              <a:spLocks noChangeArrowheads="1"/>
            </p:cNvSpPr>
            <p:nvPr/>
          </p:nvSpPr>
          <p:spPr bwMode="auto">
            <a:xfrm>
              <a:off x="2763" y="2140"/>
              <a:ext cx="260" cy="293"/>
            </a:xfrm>
            <a:prstGeom prst="rect">
              <a:avLst/>
            </a:prstGeom>
            <a:solidFill>
              <a:schemeClr val="bg1"/>
            </a:solidFill>
            <a:ln w="9525">
              <a:noFill/>
              <a:miter lim="800000"/>
              <a:headEnd/>
              <a:tailEnd/>
            </a:ln>
            <a:effectLst/>
          </p:spPr>
          <p:txBody>
            <a:bodyPr/>
            <a:lstStyle/>
            <a:p>
              <a:pPr algn="ctr" eaLnBrk="1" hangingPunct="1">
                <a:spcBef>
                  <a:spcPct val="20000"/>
                </a:spcBef>
                <a:defRPr/>
              </a:pPr>
              <a:endParaRPr lang="en-GB" sz="2800" b="1">
                <a:effectLst>
                  <a:outerShdw blurRad="38100" dist="38100" dir="2700000" algn="tl">
                    <a:srgbClr val="C0C0C0"/>
                  </a:outerShdw>
                </a:effectLst>
                <a:latin typeface="Arial" charset="0"/>
              </a:endParaRPr>
            </a:p>
          </p:txBody>
        </p:sp>
        <p:sp>
          <p:nvSpPr>
            <p:cNvPr id="292883" name="Rectangle 19"/>
            <p:cNvSpPr>
              <a:spLocks noChangeArrowheads="1"/>
            </p:cNvSpPr>
            <p:nvPr/>
          </p:nvSpPr>
          <p:spPr bwMode="auto">
            <a:xfrm>
              <a:off x="366" y="2140"/>
              <a:ext cx="2397" cy="293"/>
            </a:xfrm>
            <a:prstGeom prst="rect">
              <a:avLst/>
            </a:prstGeom>
            <a:solidFill>
              <a:schemeClr val="bg1"/>
            </a:solidFill>
            <a:ln w="9525">
              <a:noFill/>
              <a:miter lim="800000"/>
              <a:headEnd/>
              <a:tailEnd/>
            </a:ln>
            <a:effectLst/>
          </p:spPr>
          <p:txBody>
            <a:bodyPr/>
            <a:lstStyle/>
            <a:p>
              <a:pPr algn="ctr" eaLnBrk="1" hangingPunct="1">
                <a:spcBef>
                  <a:spcPct val="20000"/>
                </a:spcBef>
                <a:defRPr/>
              </a:pPr>
              <a:r>
                <a:rPr lang="en-GB" sz="2800" b="1">
                  <a:effectLst>
                    <a:outerShdw blurRad="38100" dist="38100" dir="2700000" algn="tl">
                      <a:srgbClr val="C0C0C0"/>
                    </a:outerShdw>
                  </a:effectLst>
                  <a:latin typeface="Arial" charset="0"/>
                </a:rPr>
                <a:t>Reactants</a:t>
              </a:r>
            </a:p>
          </p:txBody>
        </p:sp>
      </p:grpSp>
      <p:grpSp>
        <p:nvGrpSpPr>
          <p:cNvPr id="3" name="Group 20"/>
          <p:cNvGrpSpPr>
            <a:grpSpLocks/>
          </p:cNvGrpSpPr>
          <p:nvPr/>
        </p:nvGrpSpPr>
        <p:grpSpPr bwMode="auto">
          <a:xfrm>
            <a:off x="304800" y="3152775"/>
            <a:ext cx="8124825" cy="2901950"/>
            <a:chOff x="366" y="2140"/>
            <a:chExt cx="4946" cy="1828"/>
          </a:xfrm>
        </p:grpSpPr>
        <p:sp>
          <p:nvSpPr>
            <p:cNvPr id="42003" name="Line 21"/>
            <p:cNvSpPr>
              <a:spLocks noChangeShapeType="1"/>
            </p:cNvSpPr>
            <p:nvPr/>
          </p:nvSpPr>
          <p:spPr bwMode="auto">
            <a:xfrm>
              <a:off x="2763" y="3968"/>
              <a:ext cx="2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04" name="Group 22"/>
            <p:cNvGrpSpPr>
              <a:grpSpLocks/>
            </p:cNvGrpSpPr>
            <p:nvPr/>
          </p:nvGrpSpPr>
          <p:grpSpPr bwMode="auto">
            <a:xfrm>
              <a:off x="366" y="2140"/>
              <a:ext cx="4946" cy="1828"/>
              <a:chOff x="366" y="2140"/>
              <a:chExt cx="4946" cy="1828"/>
            </a:xfrm>
          </p:grpSpPr>
          <p:sp>
            <p:nvSpPr>
              <p:cNvPr id="42005" name="Line 23"/>
              <p:cNvSpPr>
                <a:spLocks noChangeShapeType="1"/>
              </p:cNvSpPr>
              <p:nvPr/>
            </p:nvSpPr>
            <p:spPr bwMode="auto">
              <a:xfrm>
                <a:off x="2763" y="2140"/>
                <a:ext cx="2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06" name="Group 24"/>
              <p:cNvGrpSpPr>
                <a:grpSpLocks/>
              </p:cNvGrpSpPr>
              <p:nvPr/>
            </p:nvGrpSpPr>
            <p:grpSpPr bwMode="auto">
              <a:xfrm>
                <a:off x="366" y="2140"/>
                <a:ext cx="4946" cy="1828"/>
                <a:chOff x="366" y="2140"/>
                <a:chExt cx="4946" cy="1828"/>
              </a:xfrm>
            </p:grpSpPr>
            <p:sp>
              <p:nvSpPr>
                <p:cNvPr id="42007" name="Line 25"/>
                <p:cNvSpPr>
                  <a:spLocks noChangeShapeType="1"/>
                </p:cNvSpPr>
                <p:nvPr/>
              </p:nvSpPr>
              <p:spPr bwMode="auto">
                <a:xfrm>
                  <a:off x="5312" y="2140"/>
                  <a:ext cx="0" cy="18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26"/>
                <p:cNvSpPr>
                  <a:spLocks noChangeShapeType="1"/>
                </p:cNvSpPr>
                <p:nvPr/>
              </p:nvSpPr>
              <p:spPr bwMode="auto">
                <a:xfrm>
                  <a:off x="3023" y="3968"/>
                  <a:ext cx="22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09" name="Group 27"/>
                <p:cNvGrpSpPr>
                  <a:grpSpLocks/>
                </p:cNvGrpSpPr>
                <p:nvPr/>
              </p:nvGrpSpPr>
              <p:grpSpPr bwMode="auto">
                <a:xfrm>
                  <a:off x="366" y="2140"/>
                  <a:ext cx="4946" cy="1828"/>
                  <a:chOff x="366" y="2140"/>
                  <a:chExt cx="4946" cy="1828"/>
                </a:xfrm>
              </p:grpSpPr>
              <p:sp>
                <p:nvSpPr>
                  <p:cNvPr id="42010" name="Line 28"/>
                  <p:cNvSpPr>
                    <a:spLocks noChangeShapeType="1"/>
                  </p:cNvSpPr>
                  <p:nvPr/>
                </p:nvSpPr>
                <p:spPr bwMode="auto">
                  <a:xfrm>
                    <a:off x="3023" y="2140"/>
                    <a:ext cx="22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11" name="Group 29"/>
                  <p:cNvGrpSpPr>
                    <a:grpSpLocks/>
                  </p:cNvGrpSpPr>
                  <p:nvPr/>
                </p:nvGrpSpPr>
                <p:grpSpPr bwMode="auto">
                  <a:xfrm>
                    <a:off x="366" y="2140"/>
                    <a:ext cx="4946" cy="1828"/>
                    <a:chOff x="366" y="2140"/>
                    <a:chExt cx="4946" cy="1828"/>
                  </a:xfrm>
                </p:grpSpPr>
                <p:sp>
                  <p:nvSpPr>
                    <p:cNvPr id="42012" name="Line 30"/>
                    <p:cNvSpPr>
                      <a:spLocks noChangeShapeType="1"/>
                    </p:cNvSpPr>
                    <p:nvPr/>
                  </p:nvSpPr>
                  <p:spPr bwMode="auto">
                    <a:xfrm>
                      <a:off x="366" y="2433"/>
                      <a:ext cx="4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31"/>
                    <p:cNvSpPr>
                      <a:spLocks noChangeShapeType="1"/>
                    </p:cNvSpPr>
                    <p:nvPr/>
                  </p:nvSpPr>
                  <p:spPr bwMode="auto">
                    <a:xfrm>
                      <a:off x="366" y="2720"/>
                      <a:ext cx="4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32"/>
                    <p:cNvSpPr>
                      <a:spLocks noChangeShapeType="1"/>
                    </p:cNvSpPr>
                    <p:nvPr/>
                  </p:nvSpPr>
                  <p:spPr bwMode="auto">
                    <a:xfrm>
                      <a:off x="366" y="3007"/>
                      <a:ext cx="4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Line 33"/>
                    <p:cNvSpPr>
                      <a:spLocks noChangeShapeType="1"/>
                    </p:cNvSpPr>
                    <p:nvPr/>
                  </p:nvSpPr>
                  <p:spPr bwMode="auto">
                    <a:xfrm>
                      <a:off x="366" y="2140"/>
                      <a:ext cx="0" cy="18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Line 34"/>
                    <p:cNvSpPr>
                      <a:spLocks noChangeShapeType="1"/>
                    </p:cNvSpPr>
                    <p:nvPr/>
                  </p:nvSpPr>
                  <p:spPr bwMode="auto">
                    <a:xfrm>
                      <a:off x="366" y="2140"/>
                      <a:ext cx="239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35"/>
                    <p:cNvSpPr>
                      <a:spLocks noChangeShapeType="1"/>
                    </p:cNvSpPr>
                    <p:nvPr/>
                  </p:nvSpPr>
                  <p:spPr bwMode="auto">
                    <a:xfrm>
                      <a:off x="366" y="3292"/>
                      <a:ext cx="4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Line 36"/>
                    <p:cNvSpPr>
                      <a:spLocks noChangeShapeType="1"/>
                    </p:cNvSpPr>
                    <p:nvPr/>
                  </p:nvSpPr>
                  <p:spPr bwMode="auto">
                    <a:xfrm>
                      <a:off x="366" y="3968"/>
                      <a:ext cx="239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37"/>
                    <p:cNvSpPr>
                      <a:spLocks noChangeShapeType="1"/>
                    </p:cNvSpPr>
                    <p:nvPr/>
                  </p:nvSpPr>
                  <p:spPr bwMode="auto">
                    <a:xfrm>
                      <a:off x="366" y="3630"/>
                      <a:ext cx="49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grpSp>
      <p:sp>
        <p:nvSpPr>
          <p:cNvPr id="42002" name="Rectangle 38"/>
          <p:cNvSpPr>
            <a:spLocks noGrp="1" noChangeArrowheads="1"/>
          </p:cNvSpPr>
          <p:nvPr>
            <p:ph type="title"/>
          </p:nvPr>
        </p:nvSpPr>
        <p:spPr/>
        <p:txBody>
          <a:bodyPr/>
          <a:lstStyle/>
          <a:p>
            <a:pPr eaLnBrk="1" hangingPunct="1"/>
            <a:r>
              <a:rPr lang="en-GB" smtClean="0"/>
              <a:t>      Chemical formulae equations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92879"/>
                                        </p:tgtEl>
                                        <p:attrNameLst>
                                          <p:attrName>style.visibility</p:attrName>
                                        </p:attrNameLst>
                                      </p:cBhvr>
                                      <p:to>
                                        <p:strVal val="visible"/>
                                      </p:to>
                                    </p:set>
                                    <p:animEffect transition="in" filter="dissolve">
                                      <p:cBhvr>
                                        <p:cTn id="16" dur="500"/>
                                        <p:tgtEl>
                                          <p:spTgt spid="2928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92878"/>
                                        </p:tgtEl>
                                        <p:attrNameLst>
                                          <p:attrName>style.visibility</p:attrName>
                                        </p:attrNameLst>
                                      </p:cBhvr>
                                      <p:to>
                                        <p:strVal val="visible"/>
                                      </p:to>
                                    </p:set>
                                    <p:animEffect transition="in" filter="dissolve">
                                      <p:cBhvr>
                                        <p:cTn id="21" dur="500"/>
                                        <p:tgtEl>
                                          <p:spTgt spid="2928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2877"/>
                                        </p:tgtEl>
                                        <p:attrNameLst>
                                          <p:attrName>style.visibility</p:attrName>
                                        </p:attrNameLst>
                                      </p:cBhvr>
                                      <p:to>
                                        <p:strVal val="visible"/>
                                      </p:to>
                                    </p:set>
                                    <p:animEffect transition="in" filter="dissolve">
                                      <p:cBhvr>
                                        <p:cTn id="26" dur="500"/>
                                        <p:tgtEl>
                                          <p:spTgt spid="2928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92876"/>
                                        </p:tgtEl>
                                        <p:attrNameLst>
                                          <p:attrName>style.visibility</p:attrName>
                                        </p:attrNameLst>
                                      </p:cBhvr>
                                      <p:to>
                                        <p:strVal val="visible"/>
                                      </p:to>
                                    </p:set>
                                    <p:animEffect transition="in" filter="dissolve">
                                      <p:cBhvr>
                                        <p:cTn id="31" dur="500"/>
                                        <p:tgtEl>
                                          <p:spTgt spid="2928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92875"/>
                                        </p:tgtEl>
                                        <p:attrNameLst>
                                          <p:attrName>style.visibility</p:attrName>
                                        </p:attrNameLst>
                                      </p:cBhvr>
                                      <p:to>
                                        <p:strVal val="visible"/>
                                      </p:to>
                                    </p:set>
                                    <p:animEffect transition="in" filter="dissolve">
                                      <p:cBhvr>
                                        <p:cTn id="36" dur="500"/>
                                        <p:tgtEl>
                                          <p:spTgt spid="2928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2874"/>
                                        </p:tgtEl>
                                        <p:attrNameLst>
                                          <p:attrName>style.visibility</p:attrName>
                                        </p:attrNameLst>
                                      </p:cBhvr>
                                      <p:to>
                                        <p:strVal val="visible"/>
                                      </p:to>
                                    </p:set>
                                    <p:animEffect transition="in" filter="dissolve">
                                      <p:cBhvr>
                                        <p:cTn id="41" dur="500"/>
                                        <p:tgtEl>
                                          <p:spTgt spid="2928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92873"/>
                                        </p:tgtEl>
                                        <p:attrNameLst>
                                          <p:attrName>style.visibility</p:attrName>
                                        </p:attrNameLst>
                                      </p:cBhvr>
                                      <p:to>
                                        <p:strVal val="visible"/>
                                      </p:to>
                                    </p:set>
                                    <p:animEffect transition="in" filter="dissolve">
                                      <p:cBhvr>
                                        <p:cTn id="46" dur="500"/>
                                        <p:tgtEl>
                                          <p:spTgt spid="2928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92872"/>
                                        </p:tgtEl>
                                        <p:attrNameLst>
                                          <p:attrName>style.visibility</p:attrName>
                                        </p:attrNameLst>
                                      </p:cBhvr>
                                      <p:to>
                                        <p:strVal val="visible"/>
                                      </p:to>
                                    </p:set>
                                    <p:animEffect transition="in" filter="dissolve">
                                      <p:cBhvr>
                                        <p:cTn id="51" dur="500"/>
                                        <p:tgtEl>
                                          <p:spTgt spid="29287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2871"/>
                                        </p:tgtEl>
                                        <p:attrNameLst>
                                          <p:attrName>style.visibility</p:attrName>
                                        </p:attrNameLst>
                                      </p:cBhvr>
                                      <p:to>
                                        <p:strVal val="visible"/>
                                      </p:to>
                                    </p:set>
                                    <p:animEffect transition="in" filter="dissolve">
                                      <p:cBhvr>
                                        <p:cTn id="56" dur="500"/>
                                        <p:tgtEl>
                                          <p:spTgt spid="29287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92870"/>
                                        </p:tgtEl>
                                        <p:attrNameLst>
                                          <p:attrName>style.visibility</p:attrName>
                                        </p:attrNameLst>
                                      </p:cBhvr>
                                      <p:to>
                                        <p:strVal val="visible"/>
                                      </p:to>
                                    </p:set>
                                    <p:animEffect transition="in" filter="dissolve">
                                      <p:cBhvr>
                                        <p:cTn id="61" dur="500"/>
                                        <p:tgtEl>
                                          <p:spTgt spid="29287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92869"/>
                                        </p:tgtEl>
                                        <p:attrNameLst>
                                          <p:attrName>style.visibility</p:attrName>
                                        </p:attrNameLst>
                                      </p:cBhvr>
                                      <p:to>
                                        <p:strVal val="visible"/>
                                      </p:to>
                                    </p:set>
                                    <p:animEffect transition="in" filter="dissolve">
                                      <p:cBhvr>
                                        <p:cTn id="66" dur="500"/>
                                        <p:tgtEl>
                                          <p:spTgt spid="29286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92868"/>
                                        </p:tgtEl>
                                        <p:attrNameLst>
                                          <p:attrName>style.visibility</p:attrName>
                                        </p:attrNameLst>
                                      </p:cBhvr>
                                      <p:to>
                                        <p:strVal val="visible"/>
                                      </p:to>
                                    </p:set>
                                    <p:animEffect transition="in" filter="dissolve">
                                      <p:cBhvr>
                                        <p:cTn id="71" dur="500"/>
                                        <p:tgtEl>
                                          <p:spTgt spid="2928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92867"/>
                                        </p:tgtEl>
                                        <p:attrNameLst>
                                          <p:attrName>style.visibility</p:attrName>
                                        </p:attrNameLst>
                                      </p:cBhvr>
                                      <p:to>
                                        <p:strVal val="visible"/>
                                      </p:to>
                                    </p:set>
                                    <p:animEffect transition="in" filter="dissolve">
                                      <p:cBhvr>
                                        <p:cTn id="76" dur="500"/>
                                        <p:tgtEl>
                                          <p:spTgt spid="29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nimBg="1" autoUpdateAnimBg="0"/>
      <p:bldP spid="292868" grpId="0" animBg="1" autoUpdateAnimBg="0"/>
      <p:bldP spid="292869" grpId="0" animBg="1" autoUpdateAnimBg="0"/>
      <p:bldP spid="292870" grpId="0" animBg="1" autoUpdateAnimBg="0"/>
      <p:bldP spid="292871" grpId="0" animBg="1" autoUpdateAnimBg="0"/>
      <p:bldP spid="292872" grpId="0" animBg="1" autoUpdateAnimBg="0"/>
      <p:bldP spid="292873" grpId="0" animBg="1" autoUpdateAnimBg="0"/>
      <p:bldP spid="292874" grpId="0" animBg="1" autoUpdateAnimBg="0"/>
      <p:bldP spid="292875" grpId="0" animBg="1" autoUpdateAnimBg="0"/>
      <p:bldP spid="292876" grpId="0" animBg="1" autoUpdateAnimBg="0"/>
      <p:bldP spid="292877" grpId="0" animBg="1" autoUpdateAnimBg="0"/>
      <p:bldP spid="292878" grpId="0" animBg="1" autoUpdateAnimBg="0"/>
      <p:bldP spid="29287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body" idx="1"/>
          </p:nvPr>
        </p:nvSpPr>
        <p:spPr bwMode="auto">
          <a:xfrm>
            <a:off x="307975" y="952500"/>
            <a:ext cx="8836025" cy="2306638"/>
          </a:xfrm>
          <a:ln>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rPr>
              <a:t>Step 1:</a:t>
            </a:r>
            <a:r>
              <a:rPr lang="en-GB" sz="2400" smtClean="0"/>
              <a:t>	Write down the </a:t>
            </a:r>
            <a:r>
              <a:rPr lang="en-GB" sz="2400" smtClean="0">
                <a:sym typeface="Monotype Sorts" pitchFamily="2" charset="2"/>
              </a:rPr>
              <a:t>word equation.</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2:</a:t>
            </a:r>
            <a:r>
              <a:rPr lang="en-GB" sz="2400" smtClean="0">
                <a:sym typeface="Monotype Sorts" pitchFamily="2" charset="2"/>
              </a:rPr>
              <a:t>	Replace words with the chemical formula	.</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3:</a:t>
            </a:r>
            <a:r>
              <a:rPr lang="en-GB" sz="2400" smtClean="0">
                <a:sym typeface="Monotype Sorts" pitchFamily="2" charset="2"/>
              </a:rPr>
              <a:t> 	Check that there are equal numbers of each type of atom on both sides of the equation. If not, then balance the equation by using more than one.</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4:</a:t>
            </a:r>
            <a:r>
              <a:rPr lang="en-GB" sz="2400" smtClean="0">
                <a:sym typeface="Monotype Sorts" pitchFamily="2" charset="2"/>
              </a:rPr>
              <a:t>   Write in the state symbols (s), (l), (g), (aq).</a:t>
            </a:r>
          </a:p>
          <a:p>
            <a:pPr marL="288925" indent="-288925" defTabSz="828675" eaLnBrk="1" hangingPunct="1">
              <a:spcBef>
                <a:spcPct val="0"/>
              </a:spcBef>
              <a:defRPr/>
            </a:pPr>
            <a:endParaRPr lang="en-GB" sz="2400" smtClean="0"/>
          </a:p>
        </p:txBody>
      </p:sp>
      <p:graphicFrame>
        <p:nvGraphicFramePr>
          <p:cNvPr id="296963" name="Group 3"/>
          <p:cNvGraphicFramePr>
            <a:graphicFrameLocks noGrp="1"/>
          </p:cNvGraphicFramePr>
          <p:nvPr/>
        </p:nvGraphicFramePr>
        <p:xfrm>
          <a:off x="654050" y="3273425"/>
          <a:ext cx="7851775" cy="2986088"/>
        </p:xfrm>
        <a:graphic>
          <a:graphicData uri="http://schemas.openxmlformats.org/drawingml/2006/table">
            <a:tbl>
              <a:tblPr/>
              <a:tblGrid>
                <a:gridCol w="3149600"/>
                <a:gridCol w="508000"/>
                <a:gridCol w="4194175"/>
              </a:tblGrid>
              <a:tr h="465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Reactants</a:t>
                      </a:r>
                    </a:p>
                  </a:txBody>
                  <a:tcPr marT="45715" marB="4571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5" marB="45715"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Products</a:t>
                      </a:r>
                    </a:p>
                  </a:txBody>
                  <a:tcPr marT="45715" marB="4571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9215">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sodium + water</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hydrogen + sodium hydroxide</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2866">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139825"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	</a:t>
                      </a:r>
                      <a:endPar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239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640012">
                <a:tc>
                  <a:txBody>
                    <a:bodyPr/>
                    <a:lstStyle/>
                    <a:p>
                      <a:pPr marL="0" marR="0" lvl="0" indent="0" algn="l" defTabSz="1905000" rtl="0" eaLnBrk="1" fontAlgn="base" latinLnBrk="0" hangingPunct="1">
                        <a:lnSpc>
                          <a:spcPct val="100000"/>
                        </a:lnSpc>
                        <a:spcBef>
                          <a:spcPct val="20000"/>
                        </a:spcBef>
                        <a:spcAft>
                          <a:spcPct val="0"/>
                        </a:spcAft>
                        <a:buClrTx/>
                        <a:buSzTx/>
                        <a:buFontTx/>
                        <a:buNone/>
                        <a:tabLst>
                          <a:tab pos="374650" algn="l"/>
                          <a:tab pos="1139825" algn="l"/>
                          <a:tab pos="2092325" algn="l"/>
                        </a:tabLst>
                      </a:pPr>
                      <a:r>
                        <a:rPr kumimoji="0" lang="en-GB" sz="2000" b="1" i="0" u="none" strike="noStrike" cap="none" normalizeH="0" baseline="0" smtClean="0">
                          <a:ln>
                            <a:noFill/>
                          </a:ln>
                          <a:solidFill>
                            <a:srgbClr val="C62600"/>
                          </a:solidFill>
                          <a:effectLst>
                            <a:outerShdw blurRad="38100" dist="38100" dir="2700000" algn="tl">
                              <a:srgbClr val="C0C0C0"/>
                            </a:outerShdw>
                          </a:effectLst>
                          <a:latin typeface="Arial" charset="0"/>
                        </a:rPr>
                        <a:t>	</a:t>
                      </a: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	</a:t>
                      </a:r>
                    </a:p>
                    <a:p>
                      <a:pPr marL="0" marR="0" lvl="0" indent="0" algn="l" defTabSz="1905000" rtl="0" eaLnBrk="1" fontAlgn="base" latinLnBrk="0" hangingPunct="1">
                        <a:lnSpc>
                          <a:spcPct val="100000"/>
                        </a:lnSpc>
                        <a:spcBef>
                          <a:spcPct val="20000"/>
                        </a:spcBef>
                        <a:spcAft>
                          <a:spcPct val="0"/>
                        </a:spcAft>
                        <a:buClrTx/>
                        <a:buSzTx/>
                        <a:buFontTx/>
                        <a:buNone/>
                        <a:tabLst>
                          <a:tab pos="374650" algn="l"/>
                          <a:tab pos="1139825" algn="l"/>
                          <a:tab pos="2092325" algn="l"/>
                        </a:tabLst>
                      </a:pPr>
                      <a:endPar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01675"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rgbClr val="C62600"/>
                          </a:solidFill>
                          <a:effectLst>
                            <a:outerShdw blurRad="38100" dist="38100" dir="2700000" algn="tl">
                              <a:srgbClr val="C0C0C0"/>
                            </a:outerShdw>
                          </a:effectLst>
                          <a:latin typeface="Arial" charset="0"/>
                        </a:rPr>
                        <a:t>		+</a:t>
                      </a: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18">
                <a:tc>
                  <a:txBody>
                    <a:bodyPr/>
                    <a:lstStyle/>
                    <a:p>
                      <a:pPr marL="0" marR="0" lvl="0" indent="0" algn="l" defTabSz="1905000" rtl="0" eaLnBrk="1" fontAlgn="base" latinLnBrk="0" hangingPunct="1">
                        <a:lnSpc>
                          <a:spcPct val="100000"/>
                        </a:lnSpc>
                        <a:spcBef>
                          <a:spcPct val="20000"/>
                        </a:spcBef>
                        <a:spcAft>
                          <a:spcPct val="0"/>
                        </a:spcAft>
                        <a:buClrTx/>
                        <a:buSzTx/>
                        <a:buFontTx/>
                        <a:buNone/>
                        <a:tabLst>
                          <a:tab pos="374650" algn="l"/>
                          <a:tab pos="1428750"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85775"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96993" name="Text Box 33"/>
          <p:cNvSpPr txBox="1">
            <a:spLocks noChangeArrowheads="1"/>
          </p:cNvSpPr>
          <p:nvPr/>
        </p:nvSpPr>
        <p:spPr bwMode="auto">
          <a:xfrm>
            <a:off x="1060450" y="4214813"/>
            <a:ext cx="709613"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Na</a:t>
            </a:r>
          </a:p>
        </p:txBody>
      </p:sp>
      <p:sp>
        <p:nvSpPr>
          <p:cNvPr id="296994" name="Text Box 34"/>
          <p:cNvSpPr txBox="1">
            <a:spLocks noChangeArrowheads="1"/>
          </p:cNvSpPr>
          <p:nvPr/>
        </p:nvSpPr>
        <p:spPr bwMode="auto">
          <a:xfrm>
            <a:off x="2344738" y="4208463"/>
            <a:ext cx="971550"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O</a:t>
            </a:r>
          </a:p>
        </p:txBody>
      </p:sp>
      <p:sp>
        <p:nvSpPr>
          <p:cNvPr id="296995" name="Text Box 35"/>
          <p:cNvSpPr txBox="1">
            <a:spLocks noChangeArrowheads="1"/>
          </p:cNvSpPr>
          <p:nvPr/>
        </p:nvSpPr>
        <p:spPr bwMode="auto">
          <a:xfrm>
            <a:off x="4630738" y="4214813"/>
            <a:ext cx="754062"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endParaRPr lang="en-GB" sz="2200" b="1">
              <a:effectLst>
                <a:outerShdw blurRad="38100" dist="38100" dir="2700000" algn="tl">
                  <a:srgbClr val="FFFFFF"/>
                </a:outerShdw>
              </a:effectLst>
              <a:latin typeface="Arial" charset="0"/>
            </a:endParaRPr>
          </a:p>
        </p:txBody>
      </p:sp>
      <p:sp>
        <p:nvSpPr>
          <p:cNvPr id="296996" name="Text Box 36"/>
          <p:cNvSpPr txBox="1">
            <a:spLocks noChangeArrowheads="1"/>
          </p:cNvSpPr>
          <p:nvPr/>
        </p:nvSpPr>
        <p:spPr bwMode="auto">
          <a:xfrm>
            <a:off x="6610350" y="4221163"/>
            <a:ext cx="1189038"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NaOH</a:t>
            </a:r>
          </a:p>
        </p:txBody>
      </p:sp>
      <p:sp>
        <p:nvSpPr>
          <p:cNvPr id="296997" name="Text Box 37"/>
          <p:cNvSpPr txBox="1">
            <a:spLocks noChangeArrowheads="1"/>
          </p:cNvSpPr>
          <p:nvPr/>
        </p:nvSpPr>
        <p:spPr bwMode="auto">
          <a:xfrm>
            <a:off x="784225" y="5194300"/>
            <a:ext cx="955675" cy="519113"/>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Na</a:t>
            </a:r>
          </a:p>
        </p:txBody>
      </p:sp>
      <p:sp>
        <p:nvSpPr>
          <p:cNvPr id="296998" name="Text Box 38"/>
          <p:cNvSpPr txBox="1">
            <a:spLocks noChangeArrowheads="1"/>
          </p:cNvSpPr>
          <p:nvPr/>
        </p:nvSpPr>
        <p:spPr bwMode="auto">
          <a:xfrm>
            <a:off x="2430463" y="5214938"/>
            <a:ext cx="955675" cy="519112"/>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O</a:t>
            </a:r>
          </a:p>
        </p:txBody>
      </p:sp>
      <p:sp>
        <p:nvSpPr>
          <p:cNvPr id="296999" name="Text Box 39"/>
          <p:cNvSpPr txBox="1">
            <a:spLocks noChangeArrowheads="1"/>
          </p:cNvSpPr>
          <p:nvPr/>
        </p:nvSpPr>
        <p:spPr bwMode="auto">
          <a:xfrm>
            <a:off x="6507163" y="5216525"/>
            <a:ext cx="1449387" cy="519113"/>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NaOH</a:t>
            </a:r>
            <a:endParaRPr lang="en-GB" sz="2200" b="1" baseline="-25000">
              <a:effectLst>
                <a:outerShdw blurRad="38100" dist="38100" dir="2700000" algn="tl">
                  <a:srgbClr val="FFFFFF"/>
                </a:outerShdw>
              </a:effectLst>
              <a:latin typeface="Arial" charset="0"/>
            </a:endParaRPr>
          </a:p>
        </p:txBody>
      </p:sp>
      <p:sp>
        <p:nvSpPr>
          <p:cNvPr id="297000" name="Text Box 40"/>
          <p:cNvSpPr txBox="1">
            <a:spLocks noChangeArrowheads="1"/>
          </p:cNvSpPr>
          <p:nvPr/>
        </p:nvSpPr>
        <p:spPr bwMode="auto">
          <a:xfrm>
            <a:off x="4600575" y="5251450"/>
            <a:ext cx="955675"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endParaRPr lang="en-GB" sz="2200" b="1">
              <a:effectLst>
                <a:outerShdw blurRad="38100" dist="38100" dir="2700000" algn="tl">
                  <a:srgbClr val="FFFFFF"/>
                </a:outerShdw>
              </a:effectLst>
              <a:latin typeface="Arial" charset="0"/>
            </a:endParaRPr>
          </a:p>
        </p:txBody>
      </p:sp>
      <p:sp>
        <p:nvSpPr>
          <p:cNvPr id="297001" name="Text Box 41"/>
          <p:cNvSpPr txBox="1">
            <a:spLocks noChangeArrowheads="1"/>
          </p:cNvSpPr>
          <p:nvPr/>
        </p:nvSpPr>
        <p:spPr bwMode="auto">
          <a:xfrm>
            <a:off x="806450" y="5854700"/>
            <a:ext cx="1130300" cy="519113"/>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Na(s)</a:t>
            </a:r>
          </a:p>
        </p:txBody>
      </p:sp>
      <p:sp>
        <p:nvSpPr>
          <p:cNvPr id="297002" name="Text Box 42"/>
          <p:cNvSpPr txBox="1">
            <a:spLocks noChangeArrowheads="1"/>
          </p:cNvSpPr>
          <p:nvPr/>
        </p:nvSpPr>
        <p:spPr bwMode="auto">
          <a:xfrm>
            <a:off x="2451100" y="5903913"/>
            <a:ext cx="1449388" cy="519112"/>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O(l)</a:t>
            </a:r>
          </a:p>
        </p:txBody>
      </p:sp>
      <p:sp>
        <p:nvSpPr>
          <p:cNvPr id="297003" name="Text Box 43"/>
          <p:cNvSpPr txBox="1">
            <a:spLocks noChangeArrowheads="1"/>
          </p:cNvSpPr>
          <p:nvPr/>
        </p:nvSpPr>
        <p:spPr bwMode="auto">
          <a:xfrm>
            <a:off x="4608513" y="5927725"/>
            <a:ext cx="955675"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H</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(g)</a:t>
            </a:r>
          </a:p>
        </p:txBody>
      </p:sp>
      <p:sp>
        <p:nvSpPr>
          <p:cNvPr id="297004" name="Text Box 44"/>
          <p:cNvSpPr txBox="1">
            <a:spLocks noChangeArrowheads="1"/>
          </p:cNvSpPr>
          <p:nvPr/>
        </p:nvSpPr>
        <p:spPr bwMode="auto">
          <a:xfrm>
            <a:off x="6440488" y="5862638"/>
            <a:ext cx="1870075" cy="519112"/>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800" b="1">
                <a:solidFill>
                  <a:srgbClr val="C62600"/>
                </a:solidFill>
                <a:effectLst>
                  <a:outerShdw blurRad="38100" dist="38100" dir="2700000" algn="tl">
                    <a:srgbClr val="000000"/>
                  </a:outerShdw>
                </a:effectLst>
                <a:latin typeface="Arial" charset="0"/>
              </a:rPr>
              <a:t>2</a:t>
            </a:r>
            <a:r>
              <a:rPr lang="en-GB" sz="2200" b="1">
                <a:effectLst>
                  <a:outerShdw blurRad="38100" dist="38100" dir="2700000" algn="tl">
                    <a:srgbClr val="FFFFFF"/>
                  </a:outerShdw>
                </a:effectLst>
                <a:latin typeface="Arial" charset="0"/>
              </a:rPr>
              <a:t>NaOH(aq)</a:t>
            </a:r>
            <a:endParaRPr lang="en-GB" sz="2200" b="1" baseline="-25000">
              <a:effectLst>
                <a:outerShdw blurRad="38100" dist="38100" dir="2700000" algn="tl">
                  <a:srgbClr val="FFFFFF"/>
                </a:outerShdw>
              </a:effectLst>
              <a:latin typeface="Arial" charset="0"/>
            </a:endParaRPr>
          </a:p>
        </p:txBody>
      </p:sp>
      <p:sp>
        <p:nvSpPr>
          <p:cNvPr id="297006" name="Text Box 46"/>
          <p:cNvSpPr txBox="1">
            <a:spLocks noChangeArrowheads="1"/>
          </p:cNvSpPr>
          <p:nvPr/>
        </p:nvSpPr>
        <p:spPr bwMode="auto">
          <a:xfrm>
            <a:off x="1149350" y="4692650"/>
            <a:ext cx="3540125" cy="396875"/>
          </a:xfrm>
          <a:prstGeom prst="rect">
            <a:avLst/>
          </a:prstGeom>
          <a:noFill/>
          <a:ln w="9525">
            <a:noFill/>
            <a:miter lim="800000"/>
            <a:headEnd/>
            <a:tailEnd/>
          </a:ln>
          <a:effectLst/>
        </p:spPr>
        <p:txBody>
          <a:bodyPr>
            <a:spAutoFit/>
          </a:bodyPr>
          <a:lstStyle/>
          <a:p>
            <a:pPr>
              <a:spcBef>
                <a:spcPct val="50000"/>
              </a:spcBef>
              <a:defRPr/>
            </a:pPr>
            <a:r>
              <a:rPr lang="en-GB" sz="2000" b="1">
                <a:solidFill>
                  <a:schemeClr val="accent2"/>
                </a:solidFill>
                <a:effectLst>
                  <a:outerShdw blurRad="38100" dist="38100" dir="2700000" algn="tl">
                    <a:srgbClr val="C0C0C0"/>
                  </a:outerShdw>
                </a:effectLst>
                <a:latin typeface="Arial" charset="0"/>
              </a:rPr>
              <a:t>Hydrogen doesn’t balance. </a:t>
            </a:r>
          </a:p>
        </p:txBody>
      </p:sp>
      <p:sp>
        <p:nvSpPr>
          <p:cNvPr id="297007" name="Text Box 47"/>
          <p:cNvSpPr txBox="1">
            <a:spLocks noChangeArrowheads="1"/>
          </p:cNvSpPr>
          <p:nvPr/>
        </p:nvSpPr>
        <p:spPr bwMode="auto">
          <a:xfrm>
            <a:off x="4878388" y="4665663"/>
            <a:ext cx="3252787" cy="396875"/>
          </a:xfrm>
          <a:prstGeom prst="rect">
            <a:avLst/>
          </a:prstGeom>
          <a:noFill/>
          <a:ln w="9525">
            <a:noFill/>
            <a:miter lim="800000"/>
            <a:headEnd/>
            <a:tailEnd/>
          </a:ln>
          <a:effectLst/>
        </p:spPr>
        <p:txBody>
          <a:bodyPr>
            <a:spAutoFit/>
          </a:bodyPr>
          <a:lstStyle/>
          <a:p>
            <a:pPr>
              <a:spcBef>
                <a:spcPct val="50000"/>
              </a:spcBef>
              <a:defRPr/>
            </a:pPr>
            <a:r>
              <a:rPr lang="en-GB" sz="2000" b="1">
                <a:solidFill>
                  <a:schemeClr val="accent2"/>
                </a:solidFill>
                <a:effectLst>
                  <a:outerShdw blurRad="38100" dist="38100" dir="2700000" algn="tl">
                    <a:srgbClr val="C0C0C0"/>
                  </a:outerShdw>
                </a:effectLst>
                <a:latin typeface="Arial" charset="0"/>
              </a:rPr>
              <a:t>Use 2 H</a:t>
            </a:r>
            <a:r>
              <a:rPr lang="en-GB" sz="2000" b="1" baseline="-25000">
                <a:solidFill>
                  <a:schemeClr val="accent2"/>
                </a:solidFill>
                <a:effectLst>
                  <a:outerShdw blurRad="38100" dist="38100" dir="2700000" algn="tl">
                    <a:srgbClr val="C0C0C0"/>
                  </a:outerShdw>
                </a:effectLst>
                <a:latin typeface="Arial" charset="0"/>
              </a:rPr>
              <a:t>2</a:t>
            </a:r>
            <a:r>
              <a:rPr lang="en-GB" sz="2000" b="1">
                <a:solidFill>
                  <a:schemeClr val="accent2"/>
                </a:solidFill>
                <a:effectLst>
                  <a:outerShdw blurRad="38100" dist="38100" dir="2700000" algn="tl">
                    <a:srgbClr val="C0C0C0"/>
                  </a:outerShdw>
                </a:effectLst>
                <a:latin typeface="Arial" charset="0"/>
              </a:rPr>
              <a:t>O, NaOH, 2Na</a:t>
            </a:r>
            <a:endParaRPr lang="en-GB">
              <a:latin typeface="Arial" charset="0"/>
            </a:endParaRPr>
          </a:p>
        </p:txBody>
      </p:sp>
      <p:sp>
        <p:nvSpPr>
          <p:cNvPr id="43051" name="Rectangle 48"/>
          <p:cNvSpPr>
            <a:spLocks noGrp="1" noChangeArrowheads="1"/>
          </p:cNvSpPr>
          <p:nvPr>
            <p:ph type="title"/>
          </p:nvPr>
        </p:nvSpPr>
        <p:spPr/>
        <p:txBody>
          <a:bodyPr/>
          <a:lstStyle/>
          <a:p>
            <a:pPr eaLnBrk="1" hangingPunct="1"/>
            <a:r>
              <a:rPr lang="en-GB" smtClean="0"/>
              <a:t>      Sodium + water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93"/>
                                        </p:tgtEl>
                                        <p:attrNameLst>
                                          <p:attrName>style.visibility</p:attrName>
                                        </p:attrNameLst>
                                      </p:cBhvr>
                                      <p:to>
                                        <p:strVal val="visible"/>
                                      </p:to>
                                    </p:set>
                                    <p:animEffect transition="in" filter="dissolve">
                                      <p:cBhvr>
                                        <p:cTn id="7" dur="500"/>
                                        <p:tgtEl>
                                          <p:spTgt spid="296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94"/>
                                        </p:tgtEl>
                                        <p:attrNameLst>
                                          <p:attrName>style.visibility</p:attrName>
                                        </p:attrNameLst>
                                      </p:cBhvr>
                                      <p:to>
                                        <p:strVal val="visible"/>
                                      </p:to>
                                    </p:set>
                                    <p:animEffect transition="in" filter="dissolve">
                                      <p:cBhvr>
                                        <p:cTn id="12" dur="500"/>
                                        <p:tgtEl>
                                          <p:spTgt spid="296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6995"/>
                                        </p:tgtEl>
                                        <p:attrNameLst>
                                          <p:attrName>style.visibility</p:attrName>
                                        </p:attrNameLst>
                                      </p:cBhvr>
                                      <p:to>
                                        <p:strVal val="visible"/>
                                      </p:to>
                                    </p:set>
                                    <p:animEffect transition="in" filter="dissolve">
                                      <p:cBhvr>
                                        <p:cTn id="17" dur="500"/>
                                        <p:tgtEl>
                                          <p:spTgt spid="296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6996"/>
                                        </p:tgtEl>
                                        <p:attrNameLst>
                                          <p:attrName>style.visibility</p:attrName>
                                        </p:attrNameLst>
                                      </p:cBhvr>
                                      <p:to>
                                        <p:strVal val="visible"/>
                                      </p:to>
                                    </p:set>
                                    <p:animEffect transition="in" filter="dissolve">
                                      <p:cBhvr>
                                        <p:cTn id="22" dur="500"/>
                                        <p:tgtEl>
                                          <p:spTgt spid="2969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7006"/>
                                        </p:tgtEl>
                                        <p:attrNameLst>
                                          <p:attrName>style.visibility</p:attrName>
                                        </p:attrNameLst>
                                      </p:cBhvr>
                                      <p:to>
                                        <p:strVal val="visible"/>
                                      </p:to>
                                    </p:set>
                                    <p:animEffect transition="in" filter="dissolve">
                                      <p:cBhvr>
                                        <p:cTn id="27" dur="500"/>
                                        <p:tgtEl>
                                          <p:spTgt spid="2970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7007"/>
                                        </p:tgtEl>
                                        <p:attrNameLst>
                                          <p:attrName>style.visibility</p:attrName>
                                        </p:attrNameLst>
                                      </p:cBhvr>
                                      <p:to>
                                        <p:strVal val="visible"/>
                                      </p:to>
                                    </p:set>
                                    <p:animEffect transition="in" filter="dissolve">
                                      <p:cBhvr>
                                        <p:cTn id="32" dur="500"/>
                                        <p:tgtEl>
                                          <p:spTgt spid="2970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6997"/>
                                        </p:tgtEl>
                                        <p:attrNameLst>
                                          <p:attrName>style.visibility</p:attrName>
                                        </p:attrNameLst>
                                      </p:cBhvr>
                                      <p:to>
                                        <p:strVal val="visible"/>
                                      </p:to>
                                    </p:set>
                                    <p:animEffect transition="in" filter="dissolve">
                                      <p:cBhvr>
                                        <p:cTn id="37" dur="500"/>
                                        <p:tgtEl>
                                          <p:spTgt spid="2969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6998"/>
                                        </p:tgtEl>
                                        <p:attrNameLst>
                                          <p:attrName>style.visibility</p:attrName>
                                        </p:attrNameLst>
                                      </p:cBhvr>
                                      <p:to>
                                        <p:strVal val="visible"/>
                                      </p:to>
                                    </p:set>
                                    <p:animEffect transition="in" filter="dissolve">
                                      <p:cBhvr>
                                        <p:cTn id="42" dur="500"/>
                                        <p:tgtEl>
                                          <p:spTgt spid="2969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7000"/>
                                        </p:tgtEl>
                                        <p:attrNameLst>
                                          <p:attrName>style.visibility</p:attrName>
                                        </p:attrNameLst>
                                      </p:cBhvr>
                                      <p:to>
                                        <p:strVal val="visible"/>
                                      </p:to>
                                    </p:set>
                                    <p:animEffect transition="in" filter="dissolve">
                                      <p:cBhvr>
                                        <p:cTn id="47" dur="500"/>
                                        <p:tgtEl>
                                          <p:spTgt spid="2970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6999"/>
                                        </p:tgtEl>
                                        <p:attrNameLst>
                                          <p:attrName>style.visibility</p:attrName>
                                        </p:attrNameLst>
                                      </p:cBhvr>
                                      <p:to>
                                        <p:strVal val="visible"/>
                                      </p:to>
                                    </p:set>
                                    <p:animEffect transition="in" filter="dissolve">
                                      <p:cBhvr>
                                        <p:cTn id="52" dur="500"/>
                                        <p:tgtEl>
                                          <p:spTgt spid="2969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7001"/>
                                        </p:tgtEl>
                                        <p:attrNameLst>
                                          <p:attrName>style.visibility</p:attrName>
                                        </p:attrNameLst>
                                      </p:cBhvr>
                                      <p:to>
                                        <p:strVal val="visible"/>
                                      </p:to>
                                    </p:set>
                                    <p:animEffect transition="in" filter="dissolve">
                                      <p:cBhvr>
                                        <p:cTn id="57" dur="500"/>
                                        <p:tgtEl>
                                          <p:spTgt spid="2970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7002"/>
                                        </p:tgtEl>
                                        <p:attrNameLst>
                                          <p:attrName>style.visibility</p:attrName>
                                        </p:attrNameLst>
                                      </p:cBhvr>
                                      <p:to>
                                        <p:strVal val="visible"/>
                                      </p:to>
                                    </p:set>
                                    <p:animEffect transition="in" filter="dissolve">
                                      <p:cBhvr>
                                        <p:cTn id="62" dur="500"/>
                                        <p:tgtEl>
                                          <p:spTgt spid="2970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7003"/>
                                        </p:tgtEl>
                                        <p:attrNameLst>
                                          <p:attrName>style.visibility</p:attrName>
                                        </p:attrNameLst>
                                      </p:cBhvr>
                                      <p:to>
                                        <p:strVal val="visible"/>
                                      </p:to>
                                    </p:set>
                                    <p:animEffect transition="in" filter="dissolve">
                                      <p:cBhvr>
                                        <p:cTn id="67" dur="500"/>
                                        <p:tgtEl>
                                          <p:spTgt spid="2970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7004"/>
                                        </p:tgtEl>
                                        <p:attrNameLst>
                                          <p:attrName>style.visibility</p:attrName>
                                        </p:attrNameLst>
                                      </p:cBhvr>
                                      <p:to>
                                        <p:strVal val="visible"/>
                                      </p:to>
                                    </p:set>
                                    <p:animEffect transition="in" filter="dissolve">
                                      <p:cBhvr>
                                        <p:cTn id="72" dur="500"/>
                                        <p:tgtEl>
                                          <p:spTgt spid="29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3" grpId="0" animBg="1" autoUpdateAnimBg="0"/>
      <p:bldP spid="296994" grpId="0" animBg="1" autoUpdateAnimBg="0"/>
      <p:bldP spid="296995" grpId="0" animBg="1" autoUpdateAnimBg="0"/>
      <p:bldP spid="296996" grpId="0" animBg="1" autoUpdateAnimBg="0"/>
      <p:bldP spid="296997" grpId="0" animBg="1" autoUpdateAnimBg="0"/>
      <p:bldP spid="296998" grpId="0" animBg="1" autoUpdateAnimBg="0"/>
      <p:bldP spid="296999" grpId="0" animBg="1" autoUpdateAnimBg="0"/>
      <p:bldP spid="297000" grpId="0" animBg="1" autoUpdateAnimBg="0"/>
      <p:bldP spid="297001" grpId="0" animBg="1" autoUpdateAnimBg="0"/>
      <p:bldP spid="297002" grpId="0" animBg="1" autoUpdateAnimBg="0"/>
      <p:bldP spid="297003" grpId="0" animBg="1" autoUpdateAnimBg="0"/>
      <p:bldP spid="297004" grpId="0" animBg="1" autoUpdateAnimBg="0"/>
      <p:bldP spid="297006" grpId="0" autoUpdateAnimBg="0"/>
      <p:bldP spid="2970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body" idx="1"/>
          </p:nvPr>
        </p:nvSpPr>
        <p:spPr bwMode="auto">
          <a:xfrm>
            <a:off x="307975" y="952500"/>
            <a:ext cx="8607425" cy="2306638"/>
          </a:xfrm>
          <a:ln>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rPr>
              <a:t>Step 1:</a:t>
            </a:r>
            <a:r>
              <a:rPr lang="en-GB" sz="2400" smtClean="0"/>
              <a:t>	Write down the </a:t>
            </a:r>
            <a:r>
              <a:rPr lang="en-GB" sz="2400" smtClean="0">
                <a:sym typeface="Monotype Sorts" pitchFamily="2" charset="2"/>
              </a:rPr>
              <a:t>word equation.</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2:</a:t>
            </a:r>
            <a:r>
              <a:rPr lang="en-GB" sz="2400" smtClean="0">
                <a:sym typeface="Monotype Sorts" pitchFamily="2" charset="2"/>
              </a:rPr>
              <a:t>	Replace words with the chemical formula	.</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3:</a:t>
            </a:r>
            <a:r>
              <a:rPr lang="en-GB" sz="2400" smtClean="0">
                <a:sym typeface="Monotype Sorts" pitchFamily="2" charset="2"/>
              </a:rPr>
              <a:t> 	Check that there are equal numbers of each type of atom on both sides of the equation. If not, then balance the equation by using more than one.</a:t>
            </a:r>
          </a:p>
          <a:p>
            <a:pPr marL="288925" indent="-288925" defTabSz="828675" eaLnBrk="1" hangingPunct="1">
              <a:spcBef>
                <a:spcPct val="0"/>
              </a:spcBef>
              <a:defRPr/>
            </a:pPr>
            <a:r>
              <a:rPr lang="en-GB" sz="2400" smtClean="0">
                <a:solidFill>
                  <a:schemeClr val="accent2"/>
                </a:solidFill>
                <a:effectLst>
                  <a:outerShdw blurRad="38100" dist="38100" dir="2700000" algn="tl">
                    <a:srgbClr val="C0C0C0"/>
                  </a:outerShdw>
                </a:effectLst>
                <a:sym typeface="Monotype Sorts" pitchFamily="2" charset="2"/>
              </a:rPr>
              <a:t>Step 4:</a:t>
            </a:r>
            <a:r>
              <a:rPr lang="en-GB" sz="2400" smtClean="0">
                <a:sym typeface="Monotype Sorts" pitchFamily="2" charset="2"/>
              </a:rPr>
              <a:t>   Write in the state symbols (s),  (l),  (g), (aq).</a:t>
            </a:r>
          </a:p>
          <a:p>
            <a:pPr marL="288925" indent="-288925" defTabSz="828675" eaLnBrk="1" hangingPunct="1">
              <a:spcBef>
                <a:spcPct val="0"/>
              </a:spcBef>
              <a:defRPr/>
            </a:pPr>
            <a:endParaRPr lang="en-GB" sz="2400" smtClean="0"/>
          </a:p>
        </p:txBody>
      </p:sp>
      <p:graphicFrame>
        <p:nvGraphicFramePr>
          <p:cNvPr id="299011" name="Group 3"/>
          <p:cNvGraphicFramePr>
            <a:graphicFrameLocks noGrp="1"/>
          </p:cNvGraphicFramePr>
          <p:nvPr/>
        </p:nvGraphicFramePr>
        <p:xfrm>
          <a:off x="739775" y="3340100"/>
          <a:ext cx="7851775" cy="2346325"/>
        </p:xfrm>
        <a:graphic>
          <a:graphicData uri="http://schemas.openxmlformats.org/drawingml/2006/table">
            <a:tbl>
              <a:tblPr/>
              <a:tblGrid>
                <a:gridCol w="3684588"/>
                <a:gridCol w="365125"/>
                <a:gridCol w="182562"/>
                <a:gridCol w="3619500"/>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Reactants</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Products</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9263">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magnesium + lead nitrate</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magnesium nitrate + lead</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2913">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139825"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	</a:t>
                      </a:r>
                      <a:endPar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2438">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36575">
                <a:tc>
                  <a:txBody>
                    <a:bodyPr/>
                    <a:lstStyle/>
                    <a:p>
                      <a:pPr marL="0" marR="0" lvl="0" indent="0" algn="l" defTabSz="1905000" rtl="0" eaLnBrk="1" fontAlgn="base" latinLnBrk="0" hangingPunct="1">
                        <a:lnSpc>
                          <a:spcPct val="100000"/>
                        </a:lnSpc>
                        <a:spcBef>
                          <a:spcPct val="20000"/>
                        </a:spcBef>
                        <a:spcAft>
                          <a:spcPct val="0"/>
                        </a:spcAft>
                        <a:buClrTx/>
                        <a:buSzTx/>
                        <a:buFontTx/>
                        <a:buNone/>
                        <a:tabLst>
                          <a:tab pos="374650" algn="l"/>
                          <a:tab pos="1428750" algn="l"/>
                          <a:tab pos="2092325" algn="l"/>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sym typeface="Monotype Sorts" pitchFamily="2" charset="2"/>
                        </a:rPr>
                        <a:t></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447675"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					+</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bl>
          </a:graphicData>
        </a:graphic>
      </p:graphicFrame>
      <p:sp>
        <p:nvSpPr>
          <p:cNvPr id="299037" name="Text Box 29"/>
          <p:cNvSpPr txBox="1">
            <a:spLocks noChangeArrowheads="1"/>
          </p:cNvSpPr>
          <p:nvPr/>
        </p:nvSpPr>
        <p:spPr bwMode="auto">
          <a:xfrm>
            <a:off x="1146175" y="4281488"/>
            <a:ext cx="709613"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Mg</a:t>
            </a:r>
          </a:p>
        </p:txBody>
      </p:sp>
      <p:sp>
        <p:nvSpPr>
          <p:cNvPr id="299038" name="Text Box 30"/>
          <p:cNvSpPr txBox="1">
            <a:spLocks noChangeArrowheads="1"/>
          </p:cNvSpPr>
          <p:nvPr/>
        </p:nvSpPr>
        <p:spPr bwMode="auto">
          <a:xfrm>
            <a:off x="4818063" y="4268788"/>
            <a:ext cx="1739900"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Mg(NO</a:t>
            </a:r>
            <a:r>
              <a:rPr lang="en-GB" sz="2200" b="1" baseline="-25000">
                <a:effectLst>
                  <a:outerShdw blurRad="38100" dist="38100" dir="2700000" algn="tl">
                    <a:srgbClr val="FFFFFF"/>
                  </a:outerShdw>
                </a:effectLst>
                <a:latin typeface="Arial" charset="0"/>
              </a:rPr>
              <a:t>3</a:t>
            </a:r>
            <a:r>
              <a:rPr lang="en-GB" sz="2200" b="1">
                <a:effectLst>
                  <a:outerShdw blurRad="38100" dist="38100" dir="2700000" algn="tl">
                    <a:srgbClr val="FFFFFF"/>
                  </a:outerShdw>
                </a:effectLst>
                <a:latin typeface="Arial" charset="0"/>
              </a:rPr>
              <a:t>)</a:t>
            </a:r>
            <a:r>
              <a:rPr lang="en-GB" sz="2200" b="1" baseline="-25000">
                <a:effectLst>
                  <a:outerShdw blurRad="38100" dist="38100" dir="2700000" algn="tl">
                    <a:srgbClr val="FFFFFF"/>
                  </a:outerShdw>
                </a:effectLst>
                <a:latin typeface="Arial" charset="0"/>
              </a:rPr>
              <a:t>2</a:t>
            </a:r>
          </a:p>
        </p:txBody>
      </p:sp>
      <p:sp>
        <p:nvSpPr>
          <p:cNvPr id="299039" name="Text Box 31"/>
          <p:cNvSpPr txBox="1">
            <a:spLocks noChangeArrowheads="1"/>
          </p:cNvSpPr>
          <p:nvPr/>
        </p:nvSpPr>
        <p:spPr bwMode="auto">
          <a:xfrm>
            <a:off x="7102475" y="4273550"/>
            <a:ext cx="1189038"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Pb</a:t>
            </a:r>
          </a:p>
        </p:txBody>
      </p:sp>
      <p:sp>
        <p:nvSpPr>
          <p:cNvPr id="299040" name="Text Box 32"/>
          <p:cNvSpPr txBox="1">
            <a:spLocks noChangeArrowheads="1"/>
          </p:cNvSpPr>
          <p:nvPr/>
        </p:nvSpPr>
        <p:spPr bwMode="auto">
          <a:xfrm>
            <a:off x="993775" y="5194300"/>
            <a:ext cx="1130300"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Mg(s)</a:t>
            </a:r>
          </a:p>
        </p:txBody>
      </p:sp>
      <p:sp>
        <p:nvSpPr>
          <p:cNvPr id="299041" name="Text Box 33"/>
          <p:cNvSpPr txBox="1">
            <a:spLocks noChangeArrowheads="1"/>
          </p:cNvSpPr>
          <p:nvPr/>
        </p:nvSpPr>
        <p:spPr bwMode="auto">
          <a:xfrm>
            <a:off x="2493963" y="5229225"/>
            <a:ext cx="1911350"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Pb(NO</a:t>
            </a:r>
            <a:r>
              <a:rPr lang="en-GB" sz="2200" b="1" baseline="-25000">
                <a:effectLst>
                  <a:outerShdw blurRad="38100" dist="38100" dir="2700000" algn="tl">
                    <a:srgbClr val="FFFFFF"/>
                  </a:outerShdw>
                </a:effectLst>
                <a:latin typeface="Arial" charset="0"/>
              </a:rPr>
              <a:t>3</a:t>
            </a:r>
            <a:r>
              <a:rPr lang="en-GB" sz="2200" b="1">
                <a:effectLst>
                  <a:outerShdw blurRad="38100" dist="38100" dir="2700000" algn="tl">
                    <a:srgbClr val="FFFFFF"/>
                  </a:outerShdw>
                </a:effectLst>
                <a:latin typeface="Arial" charset="0"/>
              </a:rPr>
              <a:t>)</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(aq)</a:t>
            </a:r>
          </a:p>
        </p:txBody>
      </p:sp>
      <p:sp>
        <p:nvSpPr>
          <p:cNvPr id="299042" name="Text Box 34"/>
          <p:cNvSpPr txBox="1">
            <a:spLocks noChangeArrowheads="1"/>
          </p:cNvSpPr>
          <p:nvPr/>
        </p:nvSpPr>
        <p:spPr bwMode="auto">
          <a:xfrm>
            <a:off x="4824413" y="5224463"/>
            <a:ext cx="2146300"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Mg(NO</a:t>
            </a:r>
            <a:r>
              <a:rPr lang="en-GB" sz="2200" b="1" baseline="-25000">
                <a:effectLst>
                  <a:outerShdw blurRad="38100" dist="38100" dir="2700000" algn="tl">
                    <a:srgbClr val="FFFFFF"/>
                  </a:outerShdw>
                </a:effectLst>
                <a:latin typeface="Arial" charset="0"/>
              </a:rPr>
              <a:t>3</a:t>
            </a:r>
            <a:r>
              <a:rPr lang="en-GB" sz="2200" b="1">
                <a:effectLst>
                  <a:outerShdw blurRad="38100" dist="38100" dir="2700000" algn="tl">
                    <a:srgbClr val="FFFFFF"/>
                  </a:outerShdw>
                </a:effectLst>
                <a:latin typeface="Arial" charset="0"/>
              </a:rPr>
              <a:t>)</a:t>
            </a:r>
            <a:r>
              <a:rPr lang="en-GB" sz="2200" b="1" baseline="-25000">
                <a:effectLst>
                  <a:outerShdw blurRad="38100" dist="38100" dir="2700000" algn="tl">
                    <a:srgbClr val="FFFFFF"/>
                  </a:outerShdw>
                </a:effectLst>
                <a:latin typeface="Arial" charset="0"/>
              </a:rPr>
              <a:t>2</a:t>
            </a:r>
            <a:r>
              <a:rPr lang="en-GB" sz="2200" b="1">
                <a:effectLst>
                  <a:outerShdw blurRad="38100" dist="38100" dir="2700000" algn="tl">
                    <a:srgbClr val="FFFFFF"/>
                  </a:outerShdw>
                </a:effectLst>
                <a:latin typeface="Arial" charset="0"/>
              </a:rPr>
              <a:t>(aq)</a:t>
            </a:r>
          </a:p>
        </p:txBody>
      </p:sp>
      <p:sp>
        <p:nvSpPr>
          <p:cNvPr id="299043" name="Text Box 35"/>
          <p:cNvSpPr txBox="1">
            <a:spLocks noChangeArrowheads="1"/>
          </p:cNvSpPr>
          <p:nvPr/>
        </p:nvSpPr>
        <p:spPr bwMode="auto">
          <a:xfrm>
            <a:off x="7454900" y="5203825"/>
            <a:ext cx="941388" cy="427038"/>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Pb(s)</a:t>
            </a:r>
          </a:p>
        </p:txBody>
      </p:sp>
      <p:sp>
        <p:nvSpPr>
          <p:cNvPr id="44064" name="Text Box 36"/>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299045" name="Text Box 37"/>
          <p:cNvSpPr txBox="1">
            <a:spLocks noChangeArrowheads="1"/>
          </p:cNvSpPr>
          <p:nvPr/>
        </p:nvSpPr>
        <p:spPr bwMode="auto">
          <a:xfrm>
            <a:off x="1235075" y="4759325"/>
            <a:ext cx="3540125" cy="396875"/>
          </a:xfrm>
          <a:prstGeom prst="rect">
            <a:avLst/>
          </a:prstGeom>
          <a:noFill/>
          <a:ln w="9525">
            <a:noFill/>
            <a:miter lim="800000"/>
            <a:headEnd/>
            <a:tailEnd/>
          </a:ln>
          <a:effectLst/>
        </p:spPr>
        <p:txBody>
          <a:bodyPr>
            <a:spAutoFit/>
          </a:bodyPr>
          <a:lstStyle/>
          <a:p>
            <a:pPr>
              <a:spcBef>
                <a:spcPct val="50000"/>
              </a:spcBef>
              <a:defRPr/>
            </a:pPr>
            <a:r>
              <a:rPr lang="en-GB" sz="2000" b="1">
                <a:solidFill>
                  <a:schemeClr val="accent2"/>
                </a:solidFill>
                <a:effectLst>
                  <a:outerShdw blurRad="38100" dist="38100" dir="2700000" algn="tl">
                    <a:srgbClr val="C0C0C0"/>
                  </a:outerShdw>
                </a:effectLst>
                <a:latin typeface="Arial" charset="0"/>
              </a:rPr>
              <a:t>Already balances. </a:t>
            </a:r>
          </a:p>
        </p:txBody>
      </p:sp>
      <p:sp>
        <p:nvSpPr>
          <p:cNvPr id="299046" name="Text Box 38"/>
          <p:cNvSpPr txBox="1">
            <a:spLocks noChangeArrowheads="1"/>
          </p:cNvSpPr>
          <p:nvPr/>
        </p:nvSpPr>
        <p:spPr bwMode="auto">
          <a:xfrm>
            <a:off x="4964113" y="4732338"/>
            <a:ext cx="3252787" cy="396875"/>
          </a:xfrm>
          <a:prstGeom prst="rect">
            <a:avLst/>
          </a:prstGeom>
          <a:noFill/>
          <a:ln w="9525">
            <a:noFill/>
            <a:miter lim="800000"/>
            <a:headEnd/>
            <a:tailEnd/>
          </a:ln>
          <a:effectLst/>
        </p:spPr>
        <p:txBody>
          <a:bodyPr>
            <a:spAutoFit/>
          </a:bodyPr>
          <a:lstStyle/>
          <a:p>
            <a:pPr>
              <a:spcBef>
                <a:spcPct val="50000"/>
              </a:spcBef>
              <a:defRPr/>
            </a:pPr>
            <a:r>
              <a:rPr lang="en-GB" sz="2000" b="1">
                <a:solidFill>
                  <a:schemeClr val="accent2"/>
                </a:solidFill>
                <a:effectLst>
                  <a:outerShdw blurRad="38100" dist="38100" dir="2700000" algn="tl">
                    <a:srgbClr val="C0C0C0"/>
                  </a:outerShdw>
                </a:effectLst>
                <a:latin typeface="Arial" charset="0"/>
              </a:rPr>
              <a:t>Just add state symbols</a:t>
            </a:r>
            <a:endParaRPr lang="en-GB">
              <a:latin typeface="Arial" charset="0"/>
            </a:endParaRPr>
          </a:p>
        </p:txBody>
      </p:sp>
      <p:sp>
        <p:nvSpPr>
          <p:cNvPr id="299047" name="Text Box 39"/>
          <p:cNvSpPr txBox="1">
            <a:spLocks noChangeArrowheads="1"/>
          </p:cNvSpPr>
          <p:nvPr/>
        </p:nvSpPr>
        <p:spPr bwMode="auto">
          <a:xfrm>
            <a:off x="2430463" y="4275138"/>
            <a:ext cx="1711325" cy="427037"/>
          </a:xfrm>
          <a:prstGeom prst="rect">
            <a:avLst/>
          </a:prstGeom>
          <a:solidFill>
            <a:srgbClr val="FFFF00"/>
          </a:solidFill>
          <a:ln w="9525">
            <a:noFill/>
            <a:miter lim="800000"/>
            <a:headEnd/>
            <a:tailEnd/>
          </a:ln>
          <a:effectLst/>
        </p:spPr>
        <p:txBody>
          <a:bodyPr>
            <a:spAutoFit/>
          </a:bodyPr>
          <a:lstStyle/>
          <a:p>
            <a:pPr algn="ctr">
              <a:spcBef>
                <a:spcPct val="50000"/>
              </a:spcBef>
              <a:defRPr/>
            </a:pPr>
            <a:r>
              <a:rPr lang="en-GB" sz="2200" b="1">
                <a:effectLst>
                  <a:outerShdw blurRad="38100" dist="38100" dir="2700000" algn="tl">
                    <a:srgbClr val="FFFFFF"/>
                  </a:outerShdw>
                </a:effectLst>
                <a:latin typeface="Arial" charset="0"/>
              </a:rPr>
              <a:t>Pb(NO</a:t>
            </a:r>
            <a:r>
              <a:rPr lang="en-GB" sz="2200" b="1" baseline="-25000">
                <a:effectLst>
                  <a:outerShdw blurRad="38100" dist="38100" dir="2700000" algn="tl">
                    <a:srgbClr val="FFFFFF"/>
                  </a:outerShdw>
                </a:effectLst>
                <a:latin typeface="Arial" charset="0"/>
              </a:rPr>
              <a:t>3</a:t>
            </a:r>
            <a:r>
              <a:rPr lang="en-GB" sz="2200" b="1">
                <a:effectLst>
                  <a:outerShdw blurRad="38100" dist="38100" dir="2700000" algn="tl">
                    <a:srgbClr val="FFFFFF"/>
                  </a:outerShdw>
                </a:effectLst>
                <a:latin typeface="Arial" charset="0"/>
              </a:rPr>
              <a:t>)</a:t>
            </a:r>
            <a:r>
              <a:rPr lang="en-GB" sz="2200" b="1" baseline="-25000">
                <a:effectLst>
                  <a:outerShdw blurRad="38100" dist="38100" dir="2700000" algn="tl">
                    <a:srgbClr val="FFFFFF"/>
                  </a:outerShdw>
                </a:effectLst>
                <a:latin typeface="Arial" charset="0"/>
              </a:rPr>
              <a:t>2</a:t>
            </a:r>
          </a:p>
        </p:txBody>
      </p:sp>
      <p:sp>
        <p:nvSpPr>
          <p:cNvPr id="44068" name="Rectangle 40"/>
          <p:cNvSpPr>
            <a:spLocks noGrp="1" noChangeArrowheads="1"/>
          </p:cNvSpPr>
          <p:nvPr>
            <p:ph type="title"/>
          </p:nvPr>
        </p:nvSpPr>
        <p:spPr/>
        <p:txBody>
          <a:bodyPr/>
          <a:lstStyle/>
          <a:p>
            <a:pPr eaLnBrk="1" hangingPunct="1"/>
            <a:r>
              <a:rPr lang="en-GB" smtClean="0"/>
              <a:t>      Magnesium + lead nitrate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9037"/>
                                        </p:tgtEl>
                                        <p:attrNameLst>
                                          <p:attrName>style.visibility</p:attrName>
                                        </p:attrNameLst>
                                      </p:cBhvr>
                                      <p:to>
                                        <p:strVal val="visible"/>
                                      </p:to>
                                    </p:set>
                                    <p:animEffect transition="in" filter="dissolve">
                                      <p:cBhvr>
                                        <p:cTn id="7" dur="500"/>
                                        <p:tgtEl>
                                          <p:spTgt spid="299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9047"/>
                                        </p:tgtEl>
                                        <p:attrNameLst>
                                          <p:attrName>style.visibility</p:attrName>
                                        </p:attrNameLst>
                                      </p:cBhvr>
                                      <p:to>
                                        <p:strVal val="visible"/>
                                      </p:to>
                                    </p:set>
                                    <p:animEffect transition="in" filter="dissolve">
                                      <p:cBhvr>
                                        <p:cTn id="12" dur="500"/>
                                        <p:tgtEl>
                                          <p:spTgt spid="299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9038"/>
                                        </p:tgtEl>
                                        <p:attrNameLst>
                                          <p:attrName>style.visibility</p:attrName>
                                        </p:attrNameLst>
                                      </p:cBhvr>
                                      <p:to>
                                        <p:strVal val="visible"/>
                                      </p:to>
                                    </p:set>
                                    <p:animEffect transition="in" filter="dissolve">
                                      <p:cBhvr>
                                        <p:cTn id="17" dur="500"/>
                                        <p:tgtEl>
                                          <p:spTgt spid="2990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9039"/>
                                        </p:tgtEl>
                                        <p:attrNameLst>
                                          <p:attrName>style.visibility</p:attrName>
                                        </p:attrNameLst>
                                      </p:cBhvr>
                                      <p:to>
                                        <p:strVal val="visible"/>
                                      </p:to>
                                    </p:set>
                                    <p:animEffect transition="in" filter="dissolve">
                                      <p:cBhvr>
                                        <p:cTn id="22" dur="500"/>
                                        <p:tgtEl>
                                          <p:spTgt spid="2990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9045"/>
                                        </p:tgtEl>
                                        <p:attrNameLst>
                                          <p:attrName>style.visibility</p:attrName>
                                        </p:attrNameLst>
                                      </p:cBhvr>
                                      <p:to>
                                        <p:strVal val="visible"/>
                                      </p:to>
                                    </p:set>
                                    <p:animEffect transition="in" filter="dissolve">
                                      <p:cBhvr>
                                        <p:cTn id="27" dur="500"/>
                                        <p:tgtEl>
                                          <p:spTgt spid="299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9046"/>
                                        </p:tgtEl>
                                        <p:attrNameLst>
                                          <p:attrName>style.visibility</p:attrName>
                                        </p:attrNameLst>
                                      </p:cBhvr>
                                      <p:to>
                                        <p:strVal val="visible"/>
                                      </p:to>
                                    </p:set>
                                    <p:animEffect transition="in" filter="dissolve">
                                      <p:cBhvr>
                                        <p:cTn id="32" dur="500"/>
                                        <p:tgtEl>
                                          <p:spTgt spid="2990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9040"/>
                                        </p:tgtEl>
                                        <p:attrNameLst>
                                          <p:attrName>style.visibility</p:attrName>
                                        </p:attrNameLst>
                                      </p:cBhvr>
                                      <p:to>
                                        <p:strVal val="visible"/>
                                      </p:to>
                                    </p:set>
                                    <p:animEffect transition="in" filter="dissolve">
                                      <p:cBhvr>
                                        <p:cTn id="37" dur="500"/>
                                        <p:tgtEl>
                                          <p:spTgt spid="2990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9041"/>
                                        </p:tgtEl>
                                        <p:attrNameLst>
                                          <p:attrName>style.visibility</p:attrName>
                                        </p:attrNameLst>
                                      </p:cBhvr>
                                      <p:to>
                                        <p:strVal val="visible"/>
                                      </p:to>
                                    </p:set>
                                    <p:animEffect transition="in" filter="dissolve">
                                      <p:cBhvr>
                                        <p:cTn id="42" dur="500"/>
                                        <p:tgtEl>
                                          <p:spTgt spid="2990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9042"/>
                                        </p:tgtEl>
                                        <p:attrNameLst>
                                          <p:attrName>style.visibility</p:attrName>
                                        </p:attrNameLst>
                                      </p:cBhvr>
                                      <p:to>
                                        <p:strVal val="visible"/>
                                      </p:to>
                                    </p:set>
                                    <p:animEffect transition="in" filter="dissolve">
                                      <p:cBhvr>
                                        <p:cTn id="47" dur="500"/>
                                        <p:tgtEl>
                                          <p:spTgt spid="2990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9043"/>
                                        </p:tgtEl>
                                        <p:attrNameLst>
                                          <p:attrName>style.visibility</p:attrName>
                                        </p:attrNameLst>
                                      </p:cBhvr>
                                      <p:to>
                                        <p:strVal val="visible"/>
                                      </p:to>
                                    </p:set>
                                    <p:animEffect transition="in" filter="dissolve">
                                      <p:cBhvr>
                                        <p:cTn id="52" dur="500"/>
                                        <p:tgtEl>
                                          <p:spTgt spid="29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7" grpId="0" animBg="1" autoUpdateAnimBg="0"/>
      <p:bldP spid="299038" grpId="0" animBg="1" autoUpdateAnimBg="0"/>
      <p:bldP spid="299039" grpId="0" animBg="1" autoUpdateAnimBg="0"/>
      <p:bldP spid="299040" grpId="0" animBg="1" autoUpdateAnimBg="0"/>
      <p:bldP spid="299041" grpId="0" animBg="1" autoUpdateAnimBg="0"/>
      <p:bldP spid="299042" grpId="0" animBg="1" autoUpdateAnimBg="0"/>
      <p:bldP spid="299043" grpId="0" animBg="1" autoUpdateAnimBg="0"/>
      <p:bldP spid="299045" grpId="0" autoUpdateAnimBg="0"/>
      <p:bldP spid="299046" grpId="0" autoUpdateAnimBg="0"/>
      <p:bldP spid="29904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      Balance the equations</a:t>
            </a:r>
          </a:p>
        </p:txBody>
      </p:sp>
      <p:sp>
        <p:nvSpPr>
          <p:cNvPr id="301059" name="Rectangle 3"/>
          <p:cNvSpPr>
            <a:spLocks noGrp="1" noChangeArrowheads="1"/>
          </p:cNvSpPr>
          <p:nvPr>
            <p:ph type="body" idx="1"/>
          </p:nvPr>
        </p:nvSpPr>
        <p:spPr bwMode="auto">
          <a:xfrm>
            <a:off x="304800" y="762000"/>
            <a:ext cx="8607425" cy="898525"/>
          </a:xfrm>
          <a:ln>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lnSpc>
                <a:spcPct val="90000"/>
              </a:lnSpc>
              <a:spcBef>
                <a:spcPct val="0"/>
              </a:spcBef>
              <a:defRPr/>
            </a:pPr>
            <a:r>
              <a:rPr lang="en-GB" sz="2800" smtClean="0"/>
              <a:t>Below are some chemical equations where the formulae are correct but the balancing  step has not been done</a:t>
            </a:r>
            <a:r>
              <a:rPr lang="en-GB" sz="2800" smtClean="0">
                <a:solidFill>
                  <a:schemeClr val="accent2"/>
                </a:solidFill>
                <a:effectLst>
                  <a:outerShdw blurRad="38100" dist="38100" dir="2700000" algn="tl">
                    <a:srgbClr val="C0C0C0"/>
                  </a:outerShdw>
                </a:effectLst>
              </a:rPr>
              <a:t>. </a:t>
            </a:r>
            <a:r>
              <a:rPr lang="en-GB" sz="2800" smtClean="0"/>
              <a:t>Write in appropriate coefficients (numbers)  to make them balance. </a:t>
            </a:r>
          </a:p>
        </p:txBody>
      </p:sp>
      <p:graphicFrame>
        <p:nvGraphicFramePr>
          <p:cNvPr id="301060" name="Group 4"/>
          <p:cNvGraphicFramePr>
            <a:graphicFrameLocks noGrp="1"/>
          </p:cNvGraphicFramePr>
          <p:nvPr/>
        </p:nvGraphicFramePr>
        <p:xfrm>
          <a:off x="595313" y="2571750"/>
          <a:ext cx="7851775" cy="3233738"/>
        </p:xfrm>
        <a:graphic>
          <a:graphicData uri="http://schemas.openxmlformats.org/drawingml/2006/table">
            <a:tbl>
              <a:tblPr/>
              <a:tblGrid>
                <a:gridCol w="3684587"/>
                <a:gridCol w="547688"/>
                <a:gridCol w="3619500"/>
              </a:tblGrid>
              <a:tr h="4650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Reactants</a:t>
                      </a:r>
                    </a:p>
                  </a:txBody>
                  <a:tcPr marT="45715" marB="4571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15" marB="45715"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Products</a:t>
                      </a:r>
                    </a:p>
                  </a:txBody>
                  <a:tcPr marT="45715" marB="4571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0017">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1803400" algn="l"/>
                          <a:tab pos="23812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	AgNO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3</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(aq)	+	CaCl</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(aq)	</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Ca(NO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3</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(aq)	+       AgCl(s)</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9543">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1803400" algn="l"/>
                          <a:tab pos="23812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	CH</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4</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(g)  	+       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(g)</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717675" algn="l"/>
                          <a:tab pos="22796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CO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(g)	+	 H</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O(g)	</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9543">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1803400" algn="l"/>
                          <a:tab pos="23812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	Mg(s)		+	Ag</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O(s)</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717675" algn="l"/>
                          <a:tab pos="22796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MgO(s)	+	 Ag(s)</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9543">
                <a:tc>
                  <a:txBody>
                    <a:bodyPr/>
                    <a:lstStyle/>
                    <a:p>
                      <a:pPr marL="0" marR="0" lvl="0" indent="0" algn="l" defTabSz="1054100" rtl="0" eaLnBrk="1" fontAlgn="base" latinLnBrk="0" hangingPunct="1">
                        <a:lnSpc>
                          <a:spcPct val="100000"/>
                        </a:lnSpc>
                        <a:spcBef>
                          <a:spcPct val="20000"/>
                        </a:spcBef>
                        <a:spcAft>
                          <a:spcPct val="0"/>
                        </a:spcAft>
                        <a:buClrTx/>
                        <a:buSzTx/>
                        <a:buFontTx/>
                        <a:buNone/>
                        <a:tabLst>
                          <a:tab pos="374650" algn="l"/>
                          <a:tab pos="1241425" algn="l"/>
                          <a:tab pos="1803400" algn="l"/>
                          <a:tab pos="22796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	NaOH		+  H</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SO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4</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(aq)</a:t>
                      </a:r>
                    </a:p>
                  </a:txBody>
                  <a:tcPr marT="45715" marB="45715"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Arial" charset="0"/>
                          <a:sym typeface="Monotype Sorts" pitchFamily="2" charset="2"/>
                        </a:rPr>
                        <a:t></a:t>
                      </a:r>
                    </a:p>
                  </a:txBody>
                  <a:tcPr marT="45715" marB="45715"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717675" algn="l"/>
                          <a:tab pos="2279650" algn="l"/>
                        </a:tabLst>
                      </a:pP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Na</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SO</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4</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(aq)	+	 H</a:t>
                      </a:r>
                      <a:r>
                        <a:rPr kumimoji="0" lang="en-GB" sz="18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1800" b="1" i="0" u="none" strike="noStrike" cap="none" normalizeH="0" baseline="0" smtClean="0">
                          <a:ln>
                            <a:noFill/>
                          </a:ln>
                          <a:solidFill>
                            <a:schemeClr val="tx1"/>
                          </a:solidFill>
                          <a:effectLst>
                            <a:outerShdw blurRad="38100" dist="38100" dir="2700000" algn="tl">
                              <a:srgbClr val="C0C0C0"/>
                            </a:outerShdw>
                          </a:effectLst>
                          <a:latin typeface="Arial" charset="0"/>
                        </a:rPr>
                        <a:t>O(l)</a:t>
                      </a:r>
                    </a:p>
                  </a:txBody>
                  <a:tcPr marT="45715" marB="45715"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01087" name="Text Box 31"/>
          <p:cNvSpPr txBox="1">
            <a:spLocks noChangeArrowheads="1"/>
          </p:cNvSpPr>
          <p:nvPr/>
        </p:nvSpPr>
        <p:spPr bwMode="auto">
          <a:xfrm>
            <a:off x="6929438" y="3013075"/>
            <a:ext cx="376237" cy="427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89" name="Text Box 33"/>
          <p:cNvSpPr txBox="1">
            <a:spLocks noChangeArrowheads="1"/>
          </p:cNvSpPr>
          <p:nvPr/>
        </p:nvSpPr>
        <p:spPr bwMode="auto">
          <a:xfrm>
            <a:off x="638175" y="3094038"/>
            <a:ext cx="376238" cy="427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90" name="Text Box 34"/>
          <p:cNvSpPr txBox="1">
            <a:spLocks noChangeArrowheads="1"/>
          </p:cNvSpPr>
          <p:nvPr/>
        </p:nvSpPr>
        <p:spPr bwMode="auto">
          <a:xfrm>
            <a:off x="2133600" y="3733800"/>
            <a:ext cx="376238" cy="427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91" name="Text Box 35"/>
          <p:cNvSpPr txBox="1">
            <a:spLocks noChangeArrowheads="1"/>
          </p:cNvSpPr>
          <p:nvPr/>
        </p:nvSpPr>
        <p:spPr bwMode="auto">
          <a:xfrm>
            <a:off x="6827838" y="3736975"/>
            <a:ext cx="376237" cy="427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92" name="Text Box 36"/>
          <p:cNvSpPr txBox="1">
            <a:spLocks noChangeArrowheads="1"/>
          </p:cNvSpPr>
          <p:nvPr/>
        </p:nvSpPr>
        <p:spPr bwMode="auto">
          <a:xfrm>
            <a:off x="6819900" y="4468813"/>
            <a:ext cx="376238" cy="427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93" name="Text Box 37"/>
          <p:cNvSpPr txBox="1">
            <a:spLocks noChangeArrowheads="1"/>
          </p:cNvSpPr>
          <p:nvPr/>
        </p:nvSpPr>
        <p:spPr bwMode="auto">
          <a:xfrm>
            <a:off x="658813" y="5143500"/>
            <a:ext cx="376237" cy="427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
        <p:nvSpPr>
          <p:cNvPr id="301094" name="Text Box 38"/>
          <p:cNvSpPr txBox="1">
            <a:spLocks noChangeArrowheads="1"/>
          </p:cNvSpPr>
          <p:nvPr/>
        </p:nvSpPr>
        <p:spPr bwMode="auto">
          <a:xfrm>
            <a:off x="6791325" y="5164138"/>
            <a:ext cx="376238" cy="427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200" b="1">
                <a:latin typeface="Arial"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1089"/>
                                        </p:tgtEl>
                                        <p:attrNameLst>
                                          <p:attrName>style.visibility</p:attrName>
                                        </p:attrNameLst>
                                      </p:cBhvr>
                                      <p:to>
                                        <p:strVal val="visible"/>
                                      </p:to>
                                    </p:set>
                                    <p:animEffect transition="in" filter="dissolve">
                                      <p:cBhvr>
                                        <p:cTn id="7" dur="500"/>
                                        <p:tgtEl>
                                          <p:spTgt spid="301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1087"/>
                                        </p:tgtEl>
                                        <p:attrNameLst>
                                          <p:attrName>style.visibility</p:attrName>
                                        </p:attrNameLst>
                                      </p:cBhvr>
                                      <p:to>
                                        <p:strVal val="visible"/>
                                      </p:to>
                                    </p:set>
                                    <p:animEffect transition="in" filter="dissolve">
                                      <p:cBhvr>
                                        <p:cTn id="12" dur="500"/>
                                        <p:tgtEl>
                                          <p:spTgt spid="301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1090"/>
                                        </p:tgtEl>
                                        <p:attrNameLst>
                                          <p:attrName>style.visibility</p:attrName>
                                        </p:attrNameLst>
                                      </p:cBhvr>
                                      <p:to>
                                        <p:strVal val="visible"/>
                                      </p:to>
                                    </p:set>
                                    <p:animEffect transition="in" filter="dissolve">
                                      <p:cBhvr>
                                        <p:cTn id="17" dur="500"/>
                                        <p:tgtEl>
                                          <p:spTgt spid="301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1091"/>
                                        </p:tgtEl>
                                        <p:attrNameLst>
                                          <p:attrName>style.visibility</p:attrName>
                                        </p:attrNameLst>
                                      </p:cBhvr>
                                      <p:to>
                                        <p:strVal val="visible"/>
                                      </p:to>
                                    </p:set>
                                    <p:animEffect transition="in" filter="dissolve">
                                      <p:cBhvr>
                                        <p:cTn id="22" dur="500"/>
                                        <p:tgtEl>
                                          <p:spTgt spid="301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1092"/>
                                        </p:tgtEl>
                                        <p:attrNameLst>
                                          <p:attrName>style.visibility</p:attrName>
                                        </p:attrNameLst>
                                      </p:cBhvr>
                                      <p:to>
                                        <p:strVal val="visible"/>
                                      </p:to>
                                    </p:set>
                                    <p:animEffect transition="in" filter="dissolve">
                                      <p:cBhvr>
                                        <p:cTn id="27" dur="500"/>
                                        <p:tgtEl>
                                          <p:spTgt spid="3010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1093"/>
                                        </p:tgtEl>
                                        <p:attrNameLst>
                                          <p:attrName>style.visibility</p:attrName>
                                        </p:attrNameLst>
                                      </p:cBhvr>
                                      <p:to>
                                        <p:strVal val="visible"/>
                                      </p:to>
                                    </p:set>
                                    <p:animEffect transition="in" filter="dissolve">
                                      <p:cBhvr>
                                        <p:cTn id="32" dur="500"/>
                                        <p:tgtEl>
                                          <p:spTgt spid="3010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1094"/>
                                        </p:tgtEl>
                                        <p:attrNameLst>
                                          <p:attrName>style.visibility</p:attrName>
                                        </p:attrNameLst>
                                      </p:cBhvr>
                                      <p:to>
                                        <p:strVal val="visible"/>
                                      </p:to>
                                    </p:set>
                                    <p:animEffect transition="in" filter="dissolve">
                                      <p:cBhvr>
                                        <p:cTn id="37" dur="500"/>
                                        <p:tgtEl>
                                          <p:spTgt spid="30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87" grpId="0" animBg="1" autoUpdateAnimBg="0"/>
      <p:bldP spid="301089" grpId="0" animBg="1" autoUpdateAnimBg="0"/>
      <p:bldP spid="301090" grpId="0" animBg="1" autoUpdateAnimBg="0"/>
      <p:bldP spid="301091" grpId="0" animBg="1" autoUpdateAnimBg="0"/>
      <p:bldP spid="301092" grpId="0" animBg="1" autoUpdateAnimBg="0"/>
      <p:bldP spid="301093" grpId="0" animBg="1" autoUpdateAnimBg="0"/>
      <p:bldP spid="30109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AutoShape 18"/>
          <p:cNvSpPr>
            <a:spLocks noChangeArrowheads="1"/>
          </p:cNvSpPr>
          <p:nvPr/>
        </p:nvSpPr>
        <p:spPr bwMode="auto">
          <a:xfrm>
            <a:off x="1414463" y="1401763"/>
            <a:ext cx="7023100" cy="647700"/>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Mass and percentage composition</a:t>
            </a:r>
            <a:endParaRPr lang="en-GB" sz="2800" b="1">
              <a:solidFill>
                <a:schemeClr val="bg1"/>
              </a:solidFill>
              <a:latin typeface="Arial" pitchFamily="34" charset="0"/>
            </a:endParaRPr>
          </a:p>
        </p:txBody>
      </p:sp>
      <p:sp>
        <p:nvSpPr>
          <p:cNvPr id="46083" name="Rectangle 30"/>
          <p:cNvSpPr>
            <a:spLocks noGrp="1" noChangeArrowheads="1"/>
          </p:cNvSpPr>
          <p:nvPr>
            <p:ph type="title" idx="4294967295"/>
          </p:nvPr>
        </p:nvSpPr>
        <p:spPr/>
        <p:txBody>
          <a:bodyPr/>
          <a:lstStyle/>
          <a:p>
            <a:pPr eaLnBrk="1" hangingPunct="1"/>
            <a:r>
              <a:rPr lang="en-GB" smtClean="0"/>
              <a:t>      Contents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5154" name="Rectangle 2"/>
          <p:cNvSpPr>
            <a:spLocks noGrp="1" noChangeArrowheads="1"/>
          </p:cNvSpPr>
          <p:nvPr>
            <p:ph type="body" idx="1"/>
          </p:nvPr>
        </p:nvSpPr>
        <p:spPr bwMode="auto">
          <a:xfrm>
            <a:off x="228600" y="742950"/>
            <a:ext cx="8915400" cy="2320925"/>
          </a:xfrm>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defRPr/>
            </a:pPr>
            <a:r>
              <a:rPr lang="en-GB" sz="2400" smtClean="0"/>
              <a:t>The atoms of each element have a different mass.</a:t>
            </a:r>
          </a:p>
          <a:p>
            <a:pPr eaLnBrk="1" hangingPunct="1">
              <a:spcBef>
                <a:spcPct val="0"/>
              </a:spcBef>
              <a:defRPr/>
            </a:pPr>
            <a:r>
              <a:rPr lang="en-GB" sz="2400" b="1" smtClean="0">
                <a:solidFill>
                  <a:schemeClr val="accent2"/>
                </a:solidFill>
                <a:effectLst>
                  <a:outerShdw blurRad="38100" dist="38100" dir="2700000" algn="tl">
                    <a:srgbClr val="C0C0C0"/>
                  </a:outerShdw>
                </a:effectLst>
              </a:rPr>
              <a:t>Carbon is given a relative atomic mass (RAM) of 12</a:t>
            </a:r>
            <a:r>
              <a:rPr lang="en-GB" sz="2400" b="1" smtClean="0">
                <a:effectLst>
                  <a:outerShdw blurRad="38100" dist="38100" dir="2700000" algn="tl">
                    <a:srgbClr val="C0C0C0"/>
                  </a:outerShdw>
                </a:effectLst>
              </a:rPr>
              <a:t>.</a:t>
            </a:r>
          </a:p>
          <a:p>
            <a:pPr eaLnBrk="1" hangingPunct="1">
              <a:spcBef>
                <a:spcPct val="0"/>
              </a:spcBef>
              <a:defRPr/>
            </a:pPr>
            <a:r>
              <a:rPr lang="en-GB" sz="2400" smtClean="0"/>
              <a:t>The RAM of other atoms compares them with carbon.</a:t>
            </a:r>
          </a:p>
          <a:p>
            <a:pPr eaLnBrk="1" hangingPunct="1">
              <a:spcBef>
                <a:spcPct val="0"/>
              </a:spcBef>
              <a:defRPr/>
            </a:pPr>
            <a:r>
              <a:rPr lang="en-GB" sz="2400" smtClean="0"/>
              <a:t>Eg. Hydrogen has a mass of only one twelfth that of carbon and so has a RAM of 1.</a:t>
            </a:r>
          </a:p>
          <a:p>
            <a:pPr eaLnBrk="1" hangingPunct="1">
              <a:spcBef>
                <a:spcPct val="0"/>
              </a:spcBef>
              <a:defRPr/>
            </a:pPr>
            <a:r>
              <a:rPr lang="en-GB" sz="2400" smtClean="0"/>
              <a:t>Below are the RAMs of some other elements.</a:t>
            </a:r>
          </a:p>
        </p:txBody>
      </p:sp>
      <p:sp>
        <p:nvSpPr>
          <p:cNvPr id="47107" name="Text Box 3"/>
          <p:cNvSpPr txBox="1">
            <a:spLocks noChangeArrowheads="1"/>
          </p:cNvSpPr>
          <p:nvPr/>
        </p:nvSpPr>
        <p:spPr bwMode="auto">
          <a:xfrm>
            <a:off x="3816350" y="289242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graphicFrame>
        <p:nvGraphicFramePr>
          <p:cNvPr id="305213" name="Group 61"/>
          <p:cNvGraphicFramePr>
            <a:graphicFrameLocks noGrp="1"/>
          </p:cNvGraphicFramePr>
          <p:nvPr/>
        </p:nvGraphicFramePr>
        <p:xfrm>
          <a:off x="742950" y="3009900"/>
          <a:ext cx="7677150" cy="3267075"/>
        </p:xfrm>
        <a:graphic>
          <a:graphicData uri="http://schemas.openxmlformats.org/drawingml/2006/table">
            <a:tbl>
              <a:tblPr/>
              <a:tblGrid>
                <a:gridCol w="1701800"/>
                <a:gridCol w="1306513"/>
                <a:gridCol w="3382962"/>
                <a:gridCol w="1285875"/>
              </a:tblGrid>
              <a:tr h="4936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Element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Symbol</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Times as heavy as carbon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R.A.M</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Helium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He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One third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Beryllium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Be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Three quarters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Molybdenum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Mo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Eight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Krypton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Kr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Seven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Oxygen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One and one third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Silver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Ag</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Nine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Calcium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Ca</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Three and one third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05203" name="Text Box 51"/>
          <p:cNvSpPr txBox="1">
            <a:spLocks noChangeArrowheads="1"/>
          </p:cNvSpPr>
          <p:nvPr/>
        </p:nvSpPr>
        <p:spPr bwMode="auto">
          <a:xfrm>
            <a:off x="7234238" y="3546475"/>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4</a:t>
            </a:r>
          </a:p>
        </p:txBody>
      </p:sp>
      <p:sp>
        <p:nvSpPr>
          <p:cNvPr id="305204" name="Text Box 52"/>
          <p:cNvSpPr txBox="1">
            <a:spLocks noChangeArrowheads="1"/>
          </p:cNvSpPr>
          <p:nvPr/>
        </p:nvSpPr>
        <p:spPr bwMode="auto">
          <a:xfrm>
            <a:off x="7234238" y="3944938"/>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12</a:t>
            </a:r>
          </a:p>
        </p:txBody>
      </p:sp>
      <p:sp>
        <p:nvSpPr>
          <p:cNvPr id="305205" name="Text Box 53"/>
          <p:cNvSpPr txBox="1">
            <a:spLocks noChangeArrowheads="1"/>
          </p:cNvSpPr>
          <p:nvPr/>
        </p:nvSpPr>
        <p:spPr bwMode="auto">
          <a:xfrm>
            <a:off x="7234238" y="4330700"/>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96</a:t>
            </a:r>
          </a:p>
        </p:txBody>
      </p:sp>
      <p:sp>
        <p:nvSpPr>
          <p:cNvPr id="305206" name="Text Box 54"/>
          <p:cNvSpPr txBox="1">
            <a:spLocks noChangeArrowheads="1"/>
          </p:cNvSpPr>
          <p:nvPr/>
        </p:nvSpPr>
        <p:spPr bwMode="auto">
          <a:xfrm>
            <a:off x="7234238" y="4729163"/>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84</a:t>
            </a:r>
          </a:p>
        </p:txBody>
      </p:sp>
      <p:sp>
        <p:nvSpPr>
          <p:cNvPr id="305207" name="Text Box 55"/>
          <p:cNvSpPr txBox="1">
            <a:spLocks noChangeArrowheads="1"/>
          </p:cNvSpPr>
          <p:nvPr/>
        </p:nvSpPr>
        <p:spPr bwMode="auto">
          <a:xfrm>
            <a:off x="7234238" y="5143500"/>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16</a:t>
            </a:r>
          </a:p>
        </p:txBody>
      </p:sp>
      <p:sp>
        <p:nvSpPr>
          <p:cNvPr id="305208" name="Text Box 56"/>
          <p:cNvSpPr txBox="1">
            <a:spLocks noChangeArrowheads="1"/>
          </p:cNvSpPr>
          <p:nvPr/>
        </p:nvSpPr>
        <p:spPr bwMode="auto">
          <a:xfrm>
            <a:off x="7234238" y="5527675"/>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108</a:t>
            </a:r>
          </a:p>
        </p:txBody>
      </p:sp>
      <p:sp>
        <p:nvSpPr>
          <p:cNvPr id="305209" name="Text Box 57"/>
          <p:cNvSpPr txBox="1">
            <a:spLocks noChangeArrowheads="1"/>
          </p:cNvSpPr>
          <p:nvPr/>
        </p:nvSpPr>
        <p:spPr bwMode="auto">
          <a:xfrm>
            <a:off x="7234238" y="5899150"/>
            <a:ext cx="1060450" cy="336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40</a:t>
            </a:r>
          </a:p>
        </p:txBody>
      </p:sp>
      <p:sp>
        <p:nvSpPr>
          <p:cNvPr id="47162" name="Rectangle 58"/>
          <p:cNvSpPr>
            <a:spLocks noGrp="1" noChangeArrowheads="1"/>
          </p:cNvSpPr>
          <p:nvPr>
            <p:ph type="title"/>
          </p:nvPr>
        </p:nvSpPr>
        <p:spPr/>
        <p:txBody>
          <a:bodyPr/>
          <a:lstStyle/>
          <a:p>
            <a:pPr eaLnBrk="1" hangingPunct="1"/>
            <a:r>
              <a:rPr lang="en-GB" smtClean="0"/>
              <a:t>      Relative atomic mass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203"/>
                                        </p:tgtEl>
                                        <p:attrNameLst>
                                          <p:attrName>style.visibility</p:attrName>
                                        </p:attrNameLst>
                                      </p:cBhvr>
                                      <p:to>
                                        <p:strVal val="visible"/>
                                      </p:to>
                                    </p:set>
                                    <p:animEffect transition="in" filter="dissolve">
                                      <p:cBhvr>
                                        <p:cTn id="7" dur="500"/>
                                        <p:tgtEl>
                                          <p:spTgt spid="305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204"/>
                                        </p:tgtEl>
                                        <p:attrNameLst>
                                          <p:attrName>style.visibility</p:attrName>
                                        </p:attrNameLst>
                                      </p:cBhvr>
                                      <p:to>
                                        <p:strVal val="visible"/>
                                      </p:to>
                                    </p:set>
                                    <p:animEffect transition="in" filter="dissolve">
                                      <p:cBhvr>
                                        <p:cTn id="12" dur="500"/>
                                        <p:tgtEl>
                                          <p:spTgt spid="305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5205"/>
                                        </p:tgtEl>
                                        <p:attrNameLst>
                                          <p:attrName>style.visibility</p:attrName>
                                        </p:attrNameLst>
                                      </p:cBhvr>
                                      <p:to>
                                        <p:strVal val="visible"/>
                                      </p:to>
                                    </p:set>
                                    <p:animEffect transition="in" filter="dissolve">
                                      <p:cBhvr>
                                        <p:cTn id="17" dur="500"/>
                                        <p:tgtEl>
                                          <p:spTgt spid="305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5206"/>
                                        </p:tgtEl>
                                        <p:attrNameLst>
                                          <p:attrName>style.visibility</p:attrName>
                                        </p:attrNameLst>
                                      </p:cBhvr>
                                      <p:to>
                                        <p:strVal val="visible"/>
                                      </p:to>
                                    </p:set>
                                    <p:animEffect transition="in" filter="dissolve">
                                      <p:cBhvr>
                                        <p:cTn id="22" dur="500"/>
                                        <p:tgtEl>
                                          <p:spTgt spid="305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5207"/>
                                        </p:tgtEl>
                                        <p:attrNameLst>
                                          <p:attrName>style.visibility</p:attrName>
                                        </p:attrNameLst>
                                      </p:cBhvr>
                                      <p:to>
                                        <p:strVal val="visible"/>
                                      </p:to>
                                    </p:set>
                                    <p:animEffect transition="in" filter="dissolve">
                                      <p:cBhvr>
                                        <p:cTn id="27" dur="500"/>
                                        <p:tgtEl>
                                          <p:spTgt spid="3052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5208"/>
                                        </p:tgtEl>
                                        <p:attrNameLst>
                                          <p:attrName>style.visibility</p:attrName>
                                        </p:attrNameLst>
                                      </p:cBhvr>
                                      <p:to>
                                        <p:strVal val="visible"/>
                                      </p:to>
                                    </p:set>
                                    <p:animEffect transition="in" filter="dissolve">
                                      <p:cBhvr>
                                        <p:cTn id="32" dur="500"/>
                                        <p:tgtEl>
                                          <p:spTgt spid="3052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5209"/>
                                        </p:tgtEl>
                                        <p:attrNameLst>
                                          <p:attrName>style.visibility</p:attrName>
                                        </p:attrNameLst>
                                      </p:cBhvr>
                                      <p:to>
                                        <p:strVal val="visible"/>
                                      </p:to>
                                    </p:set>
                                    <p:animEffect transition="in" filter="dissolve">
                                      <p:cBhvr>
                                        <p:cTn id="37" dur="500"/>
                                        <p:tgtEl>
                                          <p:spTgt spid="305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03" grpId="0" animBg="1" autoUpdateAnimBg="0"/>
      <p:bldP spid="305204" grpId="0" animBg="1" autoUpdateAnimBg="0"/>
      <p:bldP spid="305205" grpId="0" animBg="1" autoUpdateAnimBg="0"/>
      <p:bldP spid="305206" grpId="0" animBg="1" autoUpdateAnimBg="0"/>
      <p:bldP spid="305207" grpId="0" animBg="1" autoUpdateAnimBg="0"/>
      <p:bldP spid="305208" grpId="0" animBg="1" autoUpdateAnimBg="0"/>
      <p:bldP spid="30520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3"/>
          <p:cNvSpPr>
            <a:spLocks noChangeArrowheads="1"/>
          </p:cNvSpPr>
          <p:nvPr>
            <p:ph type="body" idx="1"/>
          </p:nvPr>
        </p:nvSpPr>
        <p:spPr bwMode="auto">
          <a:xfrm>
            <a:off x="334963" y="995363"/>
            <a:ext cx="8343900" cy="136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pPr>
            <a:r>
              <a:rPr lang="en-GB" sz="2800" smtClean="0"/>
              <a:t>Each element has a symbol. </a:t>
            </a:r>
          </a:p>
          <a:p>
            <a:pPr eaLnBrk="1" hangingPunct="1">
              <a:lnSpc>
                <a:spcPct val="90000"/>
              </a:lnSpc>
              <a:spcBef>
                <a:spcPct val="0"/>
              </a:spcBef>
            </a:pPr>
            <a:r>
              <a:rPr lang="en-GB" sz="2800" smtClean="0"/>
              <a:t>Many you can predict from the name of the element.</a:t>
            </a:r>
          </a:p>
        </p:txBody>
      </p:sp>
      <p:sp>
        <p:nvSpPr>
          <p:cNvPr id="20483" name="Text Box 4"/>
          <p:cNvSpPr txBox="1">
            <a:spLocks noChangeArrowheads="1"/>
          </p:cNvSpPr>
          <p:nvPr/>
        </p:nvSpPr>
        <p:spPr bwMode="auto">
          <a:xfrm>
            <a:off x="304800" y="2401888"/>
            <a:ext cx="7983538" cy="519112"/>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GB" sz="2800">
                <a:latin typeface="Arial" pitchFamily="34" charset="0"/>
              </a:rPr>
              <a:t>And some you can’t!</a:t>
            </a:r>
          </a:p>
        </p:txBody>
      </p:sp>
      <p:grpSp>
        <p:nvGrpSpPr>
          <p:cNvPr id="20484" name="Group 6"/>
          <p:cNvGrpSpPr>
            <a:grpSpLocks/>
          </p:cNvGrpSpPr>
          <p:nvPr/>
        </p:nvGrpSpPr>
        <p:grpSpPr bwMode="auto">
          <a:xfrm>
            <a:off x="228600" y="3124200"/>
            <a:ext cx="4724400" cy="2895600"/>
            <a:chOff x="400" y="2115"/>
            <a:chExt cx="2442" cy="1598"/>
          </a:xfrm>
        </p:grpSpPr>
        <p:sp>
          <p:nvSpPr>
            <p:cNvPr id="20522" name="Rectangle 7"/>
            <p:cNvSpPr>
              <a:spLocks noChangeArrowheads="1"/>
            </p:cNvSpPr>
            <p:nvPr/>
          </p:nvSpPr>
          <p:spPr bwMode="auto">
            <a:xfrm>
              <a:off x="1474" y="3381"/>
              <a:ext cx="684" cy="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a:latin typeface="Arial" pitchFamily="34" charset="0"/>
              </a:endParaRPr>
            </a:p>
          </p:txBody>
        </p:sp>
        <p:sp>
          <p:nvSpPr>
            <p:cNvPr id="20523" name="Rectangle 8"/>
            <p:cNvSpPr>
              <a:spLocks noChangeArrowheads="1"/>
            </p:cNvSpPr>
            <p:nvPr/>
          </p:nvSpPr>
          <p:spPr bwMode="auto">
            <a:xfrm>
              <a:off x="1474" y="3078"/>
              <a:ext cx="684" cy="30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baseline="-25000">
                <a:latin typeface="Arial" pitchFamily="34" charset="0"/>
              </a:endParaRPr>
            </a:p>
          </p:txBody>
        </p:sp>
        <p:sp>
          <p:nvSpPr>
            <p:cNvPr id="20524" name="Rectangle 9"/>
            <p:cNvSpPr>
              <a:spLocks noChangeArrowheads="1"/>
            </p:cNvSpPr>
            <p:nvPr/>
          </p:nvSpPr>
          <p:spPr bwMode="auto">
            <a:xfrm>
              <a:off x="1474" y="2731"/>
              <a:ext cx="684" cy="34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baseline="-25000">
                <a:latin typeface="Arial" pitchFamily="34" charset="0"/>
              </a:endParaRPr>
            </a:p>
          </p:txBody>
        </p:sp>
        <p:sp>
          <p:nvSpPr>
            <p:cNvPr id="20525" name="Rectangle 10"/>
            <p:cNvSpPr>
              <a:spLocks noChangeArrowheads="1"/>
            </p:cNvSpPr>
            <p:nvPr/>
          </p:nvSpPr>
          <p:spPr bwMode="auto">
            <a:xfrm>
              <a:off x="1474" y="2364"/>
              <a:ext cx="684" cy="36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baseline="-25000">
                <a:latin typeface="Arial" pitchFamily="34" charset="0"/>
              </a:endParaRPr>
            </a:p>
          </p:txBody>
        </p:sp>
        <p:sp>
          <p:nvSpPr>
            <p:cNvPr id="20526" name="Rectangle 11"/>
            <p:cNvSpPr>
              <a:spLocks noChangeArrowheads="1"/>
            </p:cNvSpPr>
            <p:nvPr/>
          </p:nvSpPr>
          <p:spPr bwMode="auto">
            <a:xfrm>
              <a:off x="1474" y="2115"/>
              <a:ext cx="684" cy="2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b="1">
                  <a:latin typeface="Arial" pitchFamily="34" charset="0"/>
                </a:rPr>
                <a:t>Atom</a:t>
              </a:r>
            </a:p>
          </p:txBody>
        </p:sp>
        <p:sp>
          <p:nvSpPr>
            <p:cNvPr id="11276" name="Rectangle 12"/>
            <p:cNvSpPr>
              <a:spLocks noChangeArrowheads="1"/>
            </p:cNvSpPr>
            <p:nvPr/>
          </p:nvSpPr>
          <p:spPr bwMode="auto">
            <a:xfrm>
              <a:off x="2158" y="3381"/>
              <a:ext cx="684" cy="332"/>
            </a:xfrm>
            <a:prstGeom prst="rect">
              <a:avLst/>
            </a:prstGeom>
            <a:solidFill>
              <a:srgbClr val="FFFF00"/>
            </a:soli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P</a:t>
              </a:r>
            </a:p>
          </p:txBody>
        </p:sp>
        <p:sp>
          <p:nvSpPr>
            <p:cNvPr id="20528" name="Rectangle 13"/>
            <p:cNvSpPr>
              <a:spLocks noChangeArrowheads="1"/>
            </p:cNvSpPr>
            <p:nvPr/>
          </p:nvSpPr>
          <p:spPr bwMode="auto">
            <a:xfrm>
              <a:off x="400" y="3381"/>
              <a:ext cx="1074" cy="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Phosphorus</a:t>
              </a:r>
            </a:p>
          </p:txBody>
        </p:sp>
        <p:sp>
          <p:nvSpPr>
            <p:cNvPr id="11278" name="Rectangle 14"/>
            <p:cNvSpPr>
              <a:spLocks noChangeArrowheads="1"/>
            </p:cNvSpPr>
            <p:nvPr/>
          </p:nvSpPr>
          <p:spPr bwMode="auto">
            <a:xfrm>
              <a:off x="2158" y="3078"/>
              <a:ext cx="684" cy="303"/>
            </a:xfrm>
            <a:prstGeom prst="rect">
              <a:avLst/>
            </a:prstGeom>
            <a:solidFill>
              <a:srgbClr val="FFFF00"/>
            </a:soli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N</a:t>
              </a:r>
            </a:p>
          </p:txBody>
        </p:sp>
        <p:sp>
          <p:nvSpPr>
            <p:cNvPr id="20530" name="Rectangle 15"/>
            <p:cNvSpPr>
              <a:spLocks noChangeArrowheads="1"/>
            </p:cNvSpPr>
            <p:nvPr/>
          </p:nvSpPr>
          <p:spPr bwMode="auto">
            <a:xfrm>
              <a:off x="400" y="3078"/>
              <a:ext cx="1074" cy="30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Nitrogen</a:t>
              </a:r>
            </a:p>
          </p:txBody>
        </p:sp>
        <p:sp>
          <p:nvSpPr>
            <p:cNvPr id="11280" name="Rectangle 16"/>
            <p:cNvSpPr>
              <a:spLocks noChangeArrowheads="1"/>
            </p:cNvSpPr>
            <p:nvPr/>
          </p:nvSpPr>
          <p:spPr bwMode="auto">
            <a:xfrm>
              <a:off x="2158" y="2731"/>
              <a:ext cx="684" cy="347"/>
            </a:xfrm>
            <a:prstGeom prst="rect">
              <a:avLst/>
            </a:prstGeom>
            <a:solidFill>
              <a:srgbClr val="FFFF00"/>
            </a:soli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O</a:t>
              </a:r>
            </a:p>
          </p:txBody>
        </p:sp>
        <p:sp>
          <p:nvSpPr>
            <p:cNvPr id="20532" name="Rectangle 17"/>
            <p:cNvSpPr>
              <a:spLocks noChangeArrowheads="1"/>
            </p:cNvSpPr>
            <p:nvPr/>
          </p:nvSpPr>
          <p:spPr bwMode="auto">
            <a:xfrm>
              <a:off x="400" y="2731"/>
              <a:ext cx="1074" cy="34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Oxygen</a:t>
              </a:r>
            </a:p>
          </p:txBody>
        </p:sp>
        <p:sp>
          <p:nvSpPr>
            <p:cNvPr id="11282" name="Rectangle 18"/>
            <p:cNvSpPr>
              <a:spLocks noChangeArrowheads="1"/>
            </p:cNvSpPr>
            <p:nvPr/>
          </p:nvSpPr>
          <p:spPr bwMode="auto">
            <a:xfrm>
              <a:off x="2158" y="2364"/>
              <a:ext cx="684" cy="367"/>
            </a:xfrm>
            <a:prstGeom prst="rect">
              <a:avLst/>
            </a:prstGeom>
            <a:solidFill>
              <a:srgbClr val="FFFF00"/>
            </a:soli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H</a:t>
              </a:r>
            </a:p>
          </p:txBody>
        </p:sp>
        <p:sp>
          <p:nvSpPr>
            <p:cNvPr id="20534" name="Rectangle 19"/>
            <p:cNvSpPr>
              <a:spLocks noChangeArrowheads="1"/>
            </p:cNvSpPr>
            <p:nvPr/>
          </p:nvSpPr>
          <p:spPr bwMode="auto">
            <a:xfrm>
              <a:off x="400" y="2364"/>
              <a:ext cx="1074" cy="36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Hydrogen</a:t>
              </a:r>
            </a:p>
          </p:txBody>
        </p:sp>
        <p:sp>
          <p:nvSpPr>
            <p:cNvPr id="20535" name="Rectangle 20"/>
            <p:cNvSpPr>
              <a:spLocks noChangeArrowheads="1"/>
            </p:cNvSpPr>
            <p:nvPr/>
          </p:nvSpPr>
          <p:spPr bwMode="auto">
            <a:xfrm>
              <a:off x="2158" y="2115"/>
              <a:ext cx="684" cy="2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b="1">
                  <a:latin typeface="Arial" pitchFamily="34" charset="0"/>
                </a:rPr>
                <a:t>Symbol</a:t>
              </a:r>
            </a:p>
          </p:txBody>
        </p:sp>
        <p:sp>
          <p:nvSpPr>
            <p:cNvPr id="20536" name="Rectangle 21"/>
            <p:cNvSpPr>
              <a:spLocks noChangeArrowheads="1"/>
            </p:cNvSpPr>
            <p:nvPr/>
          </p:nvSpPr>
          <p:spPr bwMode="auto">
            <a:xfrm>
              <a:off x="400" y="2115"/>
              <a:ext cx="1074" cy="2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b="1">
                  <a:latin typeface="Arial" pitchFamily="34" charset="0"/>
                </a:rPr>
                <a:t>Name</a:t>
              </a:r>
            </a:p>
          </p:txBody>
        </p:sp>
        <p:sp>
          <p:nvSpPr>
            <p:cNvPr id="20537" name="Line 22"/>
            <p:cNvSpPr>
              <a:spLocks noChangeShapeType="1"/>
            </p:cNvSpPr>
            <p:nvPr/>
          </p:nvSpPr>
          <p:spPr bwMode="auto">
            <a:xfrm>
              <a:off x="400" y="2115"/>
              <a:ext cx="244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8" name="Line 23"/>
            <p:cNvSpPr>
              <a:spLocks noChangeShapeType="1"/>
            </p:cNvSpPr>
            <p:nvPr/>
          </p:nvSpPr>
          <p:spPr bwMode="auto">
            <a:xfrm>
              <a:off x="400" y="2364"/>
              <a:ext cx="24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9" name="Line 24"/>
            <p:cNvSpPr>
              <a:spLocks noChangeShapeType="1"/>
            </p:cNvSpPr>
            <p:nvPr/>
          </p:nvSpPr>
          <p:spPr bwMode="auto">
            <a:xfrm>
              <a:off x="400" y="2731"/>
              <a:ext cx="24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0" name="Line 25"/>
            <p:cNvSpPr>
              <a:spLocks noChangeShapeType="1"/>
            </p:cNvSpPr>
            <p:nvPr/>
          </p:nvSpPr>
          <p:spPr bwMode="auto">
            <a:xfrm>
              <a:off x="400" y="3078"/>
              <a:ext cx="24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1" name="Line 26"/>
            <p:cNvSpPr>
              <a:spLocks noChangeShapeType="1"/>
            </p:cNvSpPr>
            <p:nvPr/>
          </p:nvSpPr>
          <p:spPr bwMode="auto">
            <a:xfrm>
              <a:off x="400" y="3381"/>
              <a:ext cx="244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2" name="Line 27"/>
            <p:cNvSpPr>
              <a:spLocks noChangeShapeType="1"/>
            </p:cNvSpPr>
            <p:nvPr/>
          </p:nvSpPr>
          <p:spPr bwMode="auto">
            <a:xfrm>
              <a:off x="400" y="3713"/>
              <a:ext cx="244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Line 28"/>
            <p:cNvSpPr>
              <a:spLocks noChangeShapeType="1"/>
            </p:cNvSpPr>
            <p:nvPr/>
          </p:nvSpPr>
          <p:spPr bwMode="auto">
            <a:xfrm>
              <a:off x="400" y="2115"/>
              <a:ext cx="0" cy="15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4" name="Line 29"/>
            <p:cNvSpPr>
              <a:spLocks noChangeShapeType="1"/>
            </p:cNvSpPr>
            <p:nvPr/>
          </p:nvSpPr>
          <p:spPr bwMode="auto">
            <a:xfrm>
              <a:off x="1474" y="2115"/>
              <a:ext cx="0" cy="15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30"/>
            <p:cNvSpPr>
              <a:spLocks noChangeShapeType="1"/>
            </p:cNvSpPr>
            <p:nvPr/>
          </p:nvSpPr>
          <p:spPr bwMode="auto">
            <a:xfrm>
              <a:off x="2842" y="2115"/>
              <a:ext cx="0" cy="15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31"/>
            <p:cNvSpPr>
              <a:spLocks noChangeShapeType="1"/>
            </p:cNvSpPr>
            <p:nvPr/>
          </p:nvSpPr>
          <p:spPr bwMode="auto">
            <a:xfrm>
              <a:off x="2158" y="2115"/>
              <a:ext cx="0" cy="15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6" name="Oval 32"/>
          <p:cNvSpPr>
            <a:spLocks noChangeArrowheads="1"/>
          </p:cNvSpPr>
          <p:nvPr/>
        </p:nvSpPr>
        <p:spPr bwMode="auto">
          <a:xfrm>
            <a:off x="2641600" y="4279900"/>
            <a:ext cx="565150" cy="530225"/>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a:latin typeface="Arial" pitchFamily="34" charset="0"/>
              </a:rPr>
              <a:t>O</a:t>
            </a:r>
          </a:p>
        </p:txBody>
      </p:sp>
      <p:sp>
        <p:nvSpPr>
          <p:cNvPr id="11297" name="Oval 33"/>
          <p:cNvSpPr>
            <a:spLocks noChangeArrowheads="1"/>
          </p:cNvSpPr>
          <p:nvPr/>
        </p:nvSpPr>
        <p:spPr bwMode="auto">
          <a:xfrm>
            <a:off x="2667000" y="4884738"/>
            <a:ext cx="563563" cy="530225"/>
          </a:xfrm>
          <a:prstGeom prst="ellipse">
            <a:avLst/>
          </a:prstGeom>
          <a:solidFill>
            <a:schemeClr val="accent2"/>
          </a:solidFill>
          <a:ln w="9525">
            <a:solidFill>
              <a:schemeClr val="tx1"/>
            </a:solidFill>
            <a:round/>
            <a:headEnd/>
            <a:tailEnd/>
          </a:ln>
        </p:spPr>
        <p:txBody>
          <a:bodyPr wrap="none" anchor="ctr"/>
          <a:lstStyle/>
          <a:p>
            <a:pPr algn="ctr"/>
            <a:r>
              <a:rPr lang="en-GB">
                <a:solidFill>
                  <a:srgbClr val="FFFF00"/>
                </a:solidFill>
                <a:latin typeface="Arial" pitchFamily="34" charset="0"/>
              </a:rPr>
              <a:t>N</a:t>
            </a:r>
          </a:p>
        </p:txBody>
      </p:sp>
      <p:sp>
        <p:nvSpPr>
          <p:cNvPr id="11298" name="Oval 34"/>
          <p:cNvSpPr>
            <a:spLocks noChangeArrowheads="1"/>
          </p:cNvSpPr>
          <p:nvPr/>
        </p:nvSpPr>
        <p:spPr bwMode="auto">
          <a:xfrm>
            <a:off x="2673350" y="3667125"/>
            <a:ext cx="565150" cy="530225"/>
          </a:xfrm>
          <a:prstGeom prst="ellipse">
            <a:avLst/>
          </a:prstGeom>
          <a:solidFill>
            <a:schemeClr val="bg1"/>
          </a:solidFill>
          <a:ln w="9525">
            <a:solidFill>
              <a:schemeClr val="tx1"/>
            </a:solidFill>
            <a:round/>
            <a:headEnd/>
            <a:tailEnd/>
          </a:ln>
        </p:spPr>
        <p:txBody>
          <a:bodyPr wrap="none" anchor="ctr"/>
          <a:lstStyle/>
          <a:p>
            <a:pPr algn="ctr"/>
            <a:r>
              <a:rPr lang="en-GB">
                <a:latin typeface="Arial" pitchFamily="34" charset="0"/>
              </a:rPr>
              <a:t>H</a:t>
            </a:r>
          </a:p>
        </p:txBody>
      </p:sp>
      <p:sp>
        <p:nvSpPr>
          <p:cNvPr id="11299" name="Oval 35"/>
          <p:cNvSpPr>
            <a:spLocks noChangeArrowheads="1"/>
          </p:cNvSpPr>
          <p:nvPr/>
        </p:nvSpPr>
        <p:spPr bwMode="auto">
          <a:xfrm>
            <a:off x="2682875" y="5464175"/>
            <a:ext cx="565150" cy="528638"/>
          </a:xfrm>
          <a:prstGeom prst="ellipse">
            <a:avLst/>
          </a:prstGeom>
          <a:solidFill>
            <a:srgbClr val="FFCCCC"/>
          </a:solidFill>
          <a:ln w="9525">
            <a:solidFill>
              <a:schemeClr val="tx1"/>
            </a:solidFill>
            <a:round/>
            <a:headEnd/>
            <a:tailEnd/>
          </a:ln>
        </p:spPr>
        <p:txBody>
          <a:bodyPr wrap="none" anchor="ctr"/>
          <a:lstStyle/>
          <a:p>
            <a:pPr algn="ctr"/>
            <a:r>
              <a:rPr lang="en-GB">
                <a:latin typeface="Arial" pitchFamily="34" charset="0"/>
              </a:rPr>
              <a:t>P</a:t>
            </a:r>
          </a:p>
        </p:txBody>
      </p:sp>
      <p:grpSp>
        <p:nvGrpSpPr>
          <p:cNvPr id="3" name="Group 36"/>
          <p:cNvGrpSpPr>
            <a:grpSpLocks/>
          </p:cNvGrpSpPr>
          <p:nvPr/>
        </p:nvGrpSpPr>
        <p:grpSpPr bwMode="auto">
          <a:xfrm>
            <a:off x="5108575" y="3303588"/>
            <a:ext cx="3875088" cy="2455862"/>
            <a:chOff x="3008" y="2156"/>
            <a:chExt cx="2441" cy="1547"/>
          </a:xfrm>
        </p:grpSpPr>
        <p:grpSp>
          <p:nvGrpSpPr>
            <p:cNvPr id="20491" name="Group 37"/>
            <p:cNvGrpSpPr>
              <a:grpSpLocks/>
            </p:cNvGrpSpPr>
            <p:nvPr/>
          </p:nvGrpSpPr>
          <p:grpSpPr bwMode="auto">
            <a:xfrm>
              <a:off x="3008" y="2156"/>
              <a:ext cx="2441" cy="1547"/>
              <a:chOff x="3008" y="2156"/>
              <a:chExt cx="2441" cy="1547"/>
            </a:xfrm>
          </p:grpSpPr>
          <p:sp>
            <p:nvSpPr>
              <p:cNvPr id="20496" name="Rectangle 38"/>
              <p:cNvSpPr>
                <a:spLocks noChangeArrowheads="1"/>
              </p:cNvSpPr>
              <p:nvPr/>
            </p:nvSpPr>
            <p:spPr bwMode="auto">
              <a:xfrm>
                <a:off x="3822" y="2405"/>
                <a:ext cx="813" cy="325"/>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a:latin typeface="Arial" pitchFamily="34" charset="0"/>
                </a:endParaRPr>
              </a:p>
            </p:txBody>
          </p:sp>
          <p:grpSp>
            <p:nvGrpSpPr>
              <p:cNvPr id="20497" name="Group 39"/>
              <p:cNvGrpSpPr>
                <a:grpSpLocks/>
              </p:cNvGrpSpPr>
              <p:nvPr/>
            </p:nvGrpSpPr>
            <p:grpSpPr bwMode="auto">
              <a:xfrm>
                <a:off x="3008" y="2156"/>
                <a:ext cx="2441" cy="1547"/>
                <a:chOff x="3008" y="2156"/>
                <a:chExt cx="2441" cy="1547"/>
              </a:xfrm>
            </p:grpSpPr>
            <p:sp>
              <p:nvSpPr>
                <p:cNvPr id="11304" name="Rectangle 40"/>
                <p:cNvSpPr>
                  <a:spLocks noChangeArrowheads="1"/>
                </p:cNvSpPr>
                <p:nvPr/>
              </p:nvSpPr>
              <p:spPr bwMode="auto">
                <a:xfrm>
                  <a:off x="4635" y="3055"/>
                  <a:ext cx="814" cy="324"/>
                </a:xfrm>
                <a:prstGeom prst="rect">
                  <a:avLst/>
                </a:prstGeom>
                <a:gradFill rotWithShape="0">
                  <a:gsLst>
                    <a:gs pos="0">
                      <a:schemeClr val="bg1"/>
                    </a:gs>
                    <a:gs pos="100000">
                      <a:srgbClr val="FFFFCC"/>
                    </a:gs>
                  </a:gsLst>
                  <a:lin ang="18900000" scaled="1"/>
                </a:gra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Ag</a:t>
                  </a:r>
                </a:p>
              </p:txBody>
            </p:sp>
            <p:sp>
              <p:nvSpPr>
                <p:cNvPr id="20499" name="Rectangle 41"/>
                <p:cNvSpPr>
                  <a:spLocks noChangeArrowheads="1"/>
                </p:cNvSpPr>
                <p:nvPr/>
              </p:nvSpPr>
              <p:spPr bwMode="auto">
                <a:xfrm>
                  <a:off x="3822" y="3055"/>
                  <a:ext cx="813" cy="324"/>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a:latin typeface="Arial" pitchFamily="34" charset="0"/>
                  </a:endParaRPr>
                </a:p>
              </p:txBody>
            </p:sp>
            <p:sp>
              <p:nvSpPr>
                <p:cNvPr id="20500" name="Rectangle 42"/>
                <p:cNvSpPr>
                  <a:spLocks noChangeArrowheads="1"/>
                </p:cNvSpPr>
                <p:nvPr/>
              </p:nvSpPr>
              <p:spPr bwMode="auto">
                <a:xfrm>
                  <a:off x="3008" y="3055"/>
                  <a:ext cx="814" cy="324"/>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Silver</a:t>
                  </a:r>
                </a:p>
              </p:txBody>
            </p:sp>
            <p:sp>
              <p:nvSpPr>
                <p:cNvPr id="11307" name="Rectangle 43"/>
                <p:cNvSpPr>
                  <a:spLocks noChangeArrowheads="1"/>
                </p:cNvSpPr>
                <p:nvPr/>
              </p:nvSpPr>
              <p:spPr bwMode="auto">
                <a:xfrm>
                  <a:off x="4635" y="3379"/>
                  <a:ext cx="814" cy="324"/>
                </a:xfrm>
                <a:prstGeom prst="rect">
                  <a:avLst/>
                </a:prstGeom>
                <a:gradFill rotWithShape="0">
                  <a:gsLst>
                    <a:gs pos="0">
                      <a:schemeClr val="bg1"/>
                    </a:gs>
                    <a:gs pos="100000">
                      <a:srgbClr val="FFFFCC"/>
                    </a:gs>
                  </a:gsLst>
                  <a:lin ang="18900000" scaled="1"/>
                </a:gra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Pb</a:t>
                  </a:r>
                </a:p>
              </p:txBody>
            </p:sp>
            <p:sp>
              <p:nvSpPr>
                <p:cNvPr id="20502" name="Rectangle 44"/>
                <p:cNvSpPr>
                  <a:spLocks noChangeArrowheads="1"/>
                </p:cNvSpPr>
                <p:nvPr/>
              </p:nvSpPr>
              <p:spPr bwMode="auto">
                <a:xfrm>
                  <a:off x="3822" y="3379"/>
                  <a:ext cx="813" cy="324"/>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a:latin typeface="Arial" pitchFamily="34" charset="0"/>
                  </a:endParaRPr>
                </a:p>
              </p:txBody>
            </p:sp>
            <p:sp>
              <p:nvSpPr>
                <p:cNvPr id="20503" name="Rectangle 45"/>
                <p:cNvSpPr>
                  <a:spLocks noChangeArrowheads="1"/>
                </p:cNvSpPr>
                <p:nvPr/>
              </p:nvSpPr>
              <p:spPr bwMode="auto">
                <a:xfrm>
                  <a:off x="3008" y="3379"/>
                  <a:ext cx="814" cy="324"/>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Lead</a:t>
                  </a:r>
                </a:p>
              </p:txBody>
            </p:sp>
            <p:sp>
              <p:nvSpPr>
                <p:cNvPr id="11310" name="Rectangle 46"/>
                <p:cNvSpPr>
                  <a:spLocks noChangeArrowheads="1"/>
                </p:cNvSpPr>
                <p:nvPr/>
              </p:nvSpPr>
              <p:spPr bwMode="auto">
                <a:xfrm>
                  <a:off x="4635" y="2730"/>
                  <a:ext cx="814" cy="325"/>
                </a:xfrm>
                <a:prstGeom prst="rect">
                  <a:avLst/>
                </a:prstGeom>
                <a:gradFill rotWithShape="0">
                  <a:gsLst>
                    <a:gs pos="0">
                      <a:schemeClr val="bg1"/>
                    </a:gs>
                    <a:gs pos="100000">
                      <a:srgbClr val="FFFFCC"/>
                    </a:gs>
                  </a:gsLst>
                  <a:lin ang="18900000" scaled="1"/>
                </a:gra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Cu</a:t>
                  </a:r>
                </a:p>
              </p:txBody>
            </p:sp>
            <p:sp>
              <p:nvSpPr>
                <p:cNvPr id="20505" name="Rectangle 47"/>
                <p:cNvSpPr>
                  <a:spLocks noChangeArrowheads="1"/>
                </p:cNvSpPr>
                <p:nvPr/>
              </p:nvSpPr>
              <p:spPr bwMode="auto">
                <a:xfrm>
                  <a:off x="3822" y="2730"/>
                  <a:ext cx="813" cy="325"/>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a:latin typeface="Arial" pitchFamily="34" charset="0"/>
                  </a:endParaRPr>
                </a:p>
              </p:txBody>
            </p:sp>
            <p:sp>
              <p:nvSpPr>
                <p:cNvPr id="20506" name="Rectangle 48"/>
                <p:cNvSpPr>
                  <a:spLocks noChangeArrowheads="1"/>
                </p:cNvSpPr>
                <p:nvPr/>
              </p:nvSpPr>
              <p:spPr bwMode="auto">
                <a:xfrm>
                  <a:off x="3008" y="2730"/>
                  <a:ext cx="814" cy="325"/>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Copper</a:t>
                  </a:r>
                </a:p>
              </p:txBody>
            </p:sp>
            <p:sp>
              <p:nvSpPr>
                <p:cNvPr id="11313" name="Rectangle 49"/>
                <p:cNvSpPr>
                  <a:spLocks noChangeArrowheads="1"/>
                </p:cNvSpPr>
                <p:nvPr/>
              </p:nvSpPr>
              <p:spPr bwMode="auto">
                <a:xfrm>
                  <a:off x="4635" y="2405"/>
                  <a:ext cx="814" cy="325"/>
                </a:xfrm>
                <a:prstGeom prst="rect">
                  <a:avLst/>
                </a:prstGeom>
                <a:gradFill rotWithShape="0">
                  <a:gsLst>
                    <a:gs pos="0">
                      <a:schemeClr val="bg1"/>
                    </a:gs>
                    <a:gs pos="100000">
                      <a:srgbClr val="FFFFCC"/>
                    </a:gs>
                  </a:gsLst>
                  <a:lin ang="18900000" scaled="1"/>
                </a:gradFill>
                <a:ln w="9525">
                  <a:noFill/>
                  <a:miter lim="800000"/>
                  <a:headEnd/>
                  <a:tailEnd/>
                </a:ln>
                <a:effectLst/>
              </p:spPr>
              <p:txBody>
                <a:bodyPr/>
                <a:lstStyle/>
                <a:p>
                  <a:pPr algn="ctr" eaLnBrk="1" hangingPunct="1">
                    <a:spcBef>
                      <a:spcPct val="20000"/>
                    </a:spcBef>
                    <a:defRPr/>
                  </a:pPr>
                  <a:r>
                    <a:rPr lang="en-GB" b="1">
                      <a:effectLst>
                        <a:outerShdw blurRad="38100" dist="38100" dir="2700000" algn="tl">
                          <a:srgbClr val="FFFFFF"/>
                        </a:outerShdw>
                      </a:effectLst>
                      <a:latin typeface="Arial" charset="0"/>
                    </a:rPr>
                    <a:t>Na</a:t>
                  </a:r>
                </a:p>
              </p:txBody>
            </p:sp>
            <p:sp>
              <p:nvSpPr>
                <p:cNvPr id="20508" name="Rectangle 50"/>
                <p:cNvSpPr>
                  <a:spLocks noChangeArrowheads="1"/>
                </p:cNvSpPr>
                <p:nvPr/>
              </p:nvSpPr>
              <p:spPr bwMode="auto">
                <a:xfrm>
                  <a:off x="3008" y="2405"/>
                  <a:ext cx="814" cy="325"/>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a:latin typeface="Arial" pitchFamily="34" charset="0"/>
                    </a:rPr>
                    <a:t>Sodium</a:t>
                  </a:r>
                </a:p>
              </p:txBody>
            </p:sp>
            <p:sp>
              <p:nvSpPr>
                <p:cNvPr id="20509" name="Rectangle 51"/>
                <p:cNvSpPr>
                  <a:spLocks noChangeArrowheads="1"/>
                </p:cNvSpPr>
                <p:nvPr/>
              </p:nvSpPr>
              <p:spPr bwMode="auto">
                <a:xfrm>
                  <a:off x="4635" y="2156"/>
                  <a:ext cx="814" cy="249"/>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b="1">
                      <a:latin typeface="Arial" pitchFamily="34" charset="0"/>
                    </a:rPr>
                    <a:t>Symbol</a:t>
                  </a:r>
                </a:p>
              </p:txBody>
            </p:sp>
            <p:sp>
              <p:nvSpPr>
                <p:cNvPr id="20510" name="Rectangle 52"/>
                <p:cNvSpPr>
                  <a:spLocks noChangeArrowheads="1"/>
                </p:cNvSpPr>
                <p:nvPr/>
              </p:nvSpPr>
              <p:spPr bwMode="auto">
                <a:xfrm>
                  <a:off x="3822" y="2156"/>
                  <a:ext cx="813" cy="249"/>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b="1">
                      <a:latin typeface="Arial" pitchFamily="34" charset="0"/>
                    </a:rPr>
                    <a:t>Atom</a:t>
                  </a:r>
                </a:p>
              </p:txBody>
            </p:sp>
            <p:sp>
              <p:nvSpPr>
                <p:cNvPr id="20511" name="Rectangle 53"/>
                <p:cNvSpPr>
                  <a:spLocks noChangeArrowheads="1"/>
                </p:cNvSpPr>
                <p:nvPr/>
              </p:nvSpPr>
              <p:spPr bwMode="auto">
                <a:xfrm>
                  <a:off x="3008" y="2156"/>
                  <a:ext cx="814" cy="249"/>
                </a:xfrm>
                <a:prstGeom prst="rect">
                  <a:avLst/>
                </a:prstGeom>
                <a:gradFill rotWithShape="0">
                  <a:gsLst>
                    <a:gs pos="0">
                      <a:schemeClr val="bg1"/>
                    </a:gs>
                    <a:gs pos="100000">
                      <a:srgbClr val="FFFF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b="1">
                      <a:latin typeface="Arial" pitchFamily="34" charset="0"/>
                    </a:rPr>
                    <a:t>Name</a:t>
                  </a:r>
                </a:p>
              </p:txBody>
            </p:sp>
            <p:sp>
              <p:nvSpPr>
                <p:cNvPr id="20512" name="Line 54"/>
                <p:cNvSpPr>
                  <a:spLocks noChangeShapeType="1"/>
                </p:cNvSpPr>
                <p:nvPr/>
              </p:nvSpPr>
              <p:spPr bwMode="auto">
                <a:xfrm>
                  <a:off x="3008" y="2156"/>
                  <a:ext cx="244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55"/>
                <p:cNvSpPr>
                  <a:spLocks noChangeShapeType="1"/>
                </p:cNvSpPr>
                <p:nvPr/>
              </p:nvSpPr>
              <p:spPr bwMode="auto">
                <a:xfrm>
                  <a:off x="3008" y="2405"/>
                  <a:ext cx="24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56"/>
                <p:cNvSpPr>
                  <a:spLocks noChangeShapeType="1"/>
                </p:cNvSpPr>
                <p:nvPr/>
              </p:nvSpPr>
              <p:spPr bwMode="auto">
                <a:xfrm>
                  <a:off x="3008" y="2730"/>
                  <a:ext cx="24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57"/>
                <p:cNvSpPr>
                  <a:spLocks noChangeShapeType="1"/>
                </p:cNvSpPr>
                <p:nvPr/>
              </p:nvSpPr>
              <p:spPr bwMode="auto">
                <a:xfrm>
                  <a:off x="3008" y="3055"/>
                  <a:ext cx="24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58"/>
                <p:cNvSpPr>
                  <a:spLocks noChangeShapeType="1"/>
                </p:cNvSpPr>
                <p:nvPr/>
              </p:nvSpPr>
              <p:spPr bwMode="auto">
                <a:xfrm>
                  <a:off x="3008" y="3703"/>
                  <a:ext cx="244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59"/>
                <p:cNvSpPr>
                  <a:spLocks noChangeShapeType="1"/>
                </p:cNvSpPr>
                <p:nvPr/>
              </p:nvSpPr>
              <p:spPr bwMode="auto">
                <a:xfrm>
                  <a:off x="3008" y="2156"/>
                  <a:ext cx="0" cy="154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Line 60"/>
                <p:cNvSpPr>
                  <a:spLocks noChangeShapeType="1"/>
                </p:cNvSpPr>
                <p:nvPr/>
              </p:nvSpPr>
              <p:spPr bwMode="auto">
                <a:xfrm>
                  <a:off x="3822" y="2156"/>
                  <a:ext cx="0" cy="1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9" name="Line 61"/>
                <p:cNvSpPr>
                  <a:spLocks noChangeShapeType="1"/>
                </p:cNvSpPr>
                <p:nvPr/>
              </p:nvSpPr>
              <p:spPr bwMode="auto">
                <a:xfrm>
                  <a:off x="4635" y="2156"/>
                  <a:ext cx="0" cy="1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62"/>
                <p:cNvSpPr>
                  <a:spLocks noChangeShapeType="1"/>
                </p:cNvSpPr>
                <p:nvPr/>
              </p:nvSpPr>
              <p:spPr bwMode="auto">
                <a:xfrm>
                  <a:off x="5449" y="2156"/>
                  <a:ext cx="0" cy="154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63"/>
                <p:cNvSpPr>
                  <a:spLocks noChangeShapeType="1"/>
                </p:cNvSpPr>
                <p:nvPr/>
              </p:nvSpPr>
              <p:spPr bwMode="auto">
                <a:xfrm>
                  <a:off x="3008" y="3379"/>
                  <a:ext cx="24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492" name="Oval 64"/>
            <p:cNvSpPr>
              <a:spLocks noChangeArrowheads="1"/>
            </p:cNvSpPr>
            <p:nvPr/>
          </p:nvSpPr>
          <p:spPr bwMode="auto">
            <a:xfrm>
              <a:off x="4041" y="2414"/>
              <a:ext cx="302" cy="302"/>
            </a:xfrm>
            <a:prstGeom prst="ellipse">
              <a:avLst/>
            </a:prstGeom>
            <a:solidFill>
              <a:srgbClr val="FFFF00"/>
            </a:solidFill>
            <a:ln w="9525">
              <a:solidFill>
                <a:schemeClr val="tx1"/>
              </a:solidFill>
              <a:round/>
              <a:headEnd/>
              <a:tailEnd/>
            </a:ln>
          </p:spPr>
          <p:txBody>
            <a:bodyPr wrap="none" anchor="ctr"/>
            <a:lstStyle/>
            <a:p>
              <a:pPr algn="ctr"/>
              <a:r>
                <a:rPr lang="en-GB">
                  <a:latin typeface="Arial" pitchFamily="34" charset="0"/>
                </a:rPr>
                <a:t>Na</a:t>
              </a:r>
            </a:p>
          </p:txBody>
        </p:sp>
        <p:sp>
          <p:nvSpPr>
            <p:cNvPr id="20493" name="Oval 65"/>
            <p:cNvSpPr>
              <a:spLocks noChangeArrowheads="1"/>
            </p:cNvSpPr>
            <p:nvPr/>
          </p:nvSpPr>
          <p:spPr bwMode="auto">
            <a:xfrm>
              <a:off x="4046" y="2730"/>
              <a:ext cx="302" cy="302"/>
            </a:xfrm>
            <a:prstGeom prst="ellipse">
              <a:avLst/>
            </a:prstGeom>
            <a:gradFill rotWithShape="0">
              <a:gsLst>
                <a:gs pos="0">
                  <a:srgbClr val="FFFFFF"/>
                </a:gs>
                <a:gs pos="100000">
                  <a:srgbClr val="FFCC66"/>
                </a:gs>
              </a:gsLst>
              <a:path path="shape">
                <a:fillToRect l="50000" t="50000" r="50000" b="50000"/>
              </a:path>
            </a:gradFill>
            <a:ln w="9525">
              <a:solidFill>
                <a:schemeClr val="tx1"/>
              </a:solidFill>
              <a:round/>
              <a:headEnd/>
              <a:tailEnd/>
            </a:ln>
          </p:spPr>
          <p:txBody>
            <a:bodyPr wrap="none" anchor="ctr"/>
            <a:lstStyle/>
            <a:p>
              <a:pPr algn="ctr"/>
              <a:r>
                <a:rPr lang="en-GB">
                  <a:latin typeface="Arial" pitchFamily="34" charset="0"/>
                </a:rPr>
                <a:t>Cu</a:t>
              </a:r>
            </a:p>
          </p:txBody>
        </p:sp>
        <p:sp>
          <p:nvSpPr>
            <p:cNvPr id="20494" name="Oval 66"/>
            <p:cNvSpPr>
              <a:spLocks noChangeArrowheads="1"/>
            </p:cNvSpPr>
            <p:nvPr/>
          </p:nvSpPr>
          <p:spPr bwMode="auto">
            <a:xfrm>
              <a:off x="4060" y="3063"/>
              <a:ext cx="302" cy="302"/>
            </a:xfrm>
            <a:prstGeom prst="ellipse">
              <a:avLst/>
            </a:prstGeom>
            <a:gradFill rotWithShape="0">
              <a:gsLst>
                <a:gs pos="0">
                  <a:srgbClr val="FFFFFF"/>
                </a:gs>
                <a:gs pos="100000">
                  <a:srgbClr val="E1FFFF"/>
                </a:gs>
              </a:gsLst>
              <a:path path="shape">
                <a:fillToRect l="50000" t="50000" r="50000" b="50000"/>
              </a:path>
            </a:gradFill>
            <a:ln w="9525">
              <a:solidFill>
                <a:schemeClr val="tx1"/>
              </a:solidFill>
              <a:round/>
              <a:headEnd/>
              <a:tailEnd/>
            </a:ln>
          </p:spPr>
          <p:txBody>
            <a:bodyPr wrap="none" anchor="ctr"/>
            <a:lstStyle/>
            <a:p>
              <a:pPr algn="ctr"/>
              <a:r>
                <a:rPr lang="en-GB">
                  <a:latin typeface="Arial" pitchFamily="34" charset="0"/>
                </a:rPr>
                <a:t>Ag</a:t>
              </a:r>
            </a:p>
          </p:txBody>
        </p:sp>
        <p:sp>
          <p:nvSpPr>
            <p:cNvPr id="20495" name="Oval 67"/>
            <p:cNvSpPr>
              <a:spLocks noChangeArrowheads="1"/>
            </p:cNvSpPr>
            <p:nvPr/>
          </p:nvSpPr>
          <p:spPr bwMode="auto">
            <a:xfrm>
              <a:off x="4056" y="3378"/>
              <a:ext cx="302" cy="302"/>
            </a:xfrm>
            <a:prstGeom prst="ellipse">
              <a:avLst/>
            </a:prstGeom>
            <a:gradFill rotWithShape="0">
              <a:gsLst>
                <a:gs pos="0">
                  <a:srgbClr val="FFFFFF"/>
                </a:gs>
                <a:gs pos="100000">
                  <a:srgbClr val="EEF2F2"/>
                </a:gs>
              </a:gsLst>
              <a:path path="shape">
                <a:fillToRect l="50000" t="50000" r="50000" b="50000"/>
              </a:path>
            </a:gradFill>
            <a:ln w="9525">
              <a:solidFill>
                <a:schemeClr val="tx1"/>
              </a:solidFill>
              <a:round/>
              <a:headEnd/>
              <a:tailEnd/>
            </a:ln>
          </p:spPr>
          <p:txBody>
            <a:bodyPr wrap="none" anchor="ctr"/>
            <a:lstStyle/>
            <a:p>
              <a:pPr algn="ctr"/>
              <a:r>
                <a:rPr lang="en-GB">
                  <a:latin typeface="Arial" pitchFamily="34" charset="0"/>
                </a:rPr>
                <a:t>Pb</a:t>
              </a:r>
            </a:p>
          </p:txBody>
        </p:sp>
      </p:grpSp>
      <p:sp>
        <p:nvSpPr>
          <p:cNvPr id="20490" name="Rectangle 68"/>
          <p:cNvSpPr>
            <a:spLocks noGrp="1" noChangeArrowheads="1"/>
          </p:cNvSpPr>
          <p:nvPr>
            <p:ph type="title"/>
          </p:nvPr>
        </p:nvSpPr>
        <p:spPr/>
        <p:txBody>
          <a:bodyPr/>
          <a:lstStyle/>
          <a:p>
            <a:pPr eaLnBrk="1" hangingPunct="1"/>
            <a:r>
              <a:rPr lang="en-GB" smtClean="0"/>
              <a:t>      Elements and chemical symbols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96"/>
                                        </p:tgtEl>
                                        <p:attrNameLst>
                                          <p:attrName>style.visibility</p:attrName>
                                        </p:attrNameLst>
                                      </p:cBhvr>
                                      <p:to>
                                        <p:strVal val="visible"/>
                                      </p:to>
                                    </p:set>
                                    <p:animEffect transition="in" filter="dissolve">
                                      <p:cBhvr>
                                        <p:cTn id="7" dur="500"/>
                                        <p:tgtEl>
                                          <p:spTgt spid="1129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297"/>
                                        </p:tgtEl>
                                        <p:attrNameLst>
                                          <p:attrName>style.visibility</p:attrName>
                                        </p:attrNameLst>
                                      </p:cBhvr>
                                      <p:to>
                                        <p:strVal val="visible"/>
                                      </p:to>
                                    </p:set>
                                    <p:animEffect transition="in" filter="dissolve">
                                      <p:cBhvr>
                                        <p:cTn id="11" dur="500"/>
                                        <p:tgtEl>
                                          <p:spTgt spid="1129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298"/>
                                        </p:tgtEl>
                                        <p:attrNameLst>
                                          <p:attrName>style.visibility</p:attrName>
                                        </p:attrNameLst>
                                      </p:cBhvr>
                                      <p:to>
                                        <p:strVal val="visible"/>
                                      </p:to>
                                    </p:set>
                                    <p:animEffect transition="in" filter="dissolve">
                                      <p:cBhvr>
                                        <p:cTn id="15" dur="500"/>
                                        <p:tgtEl>
                                          <p:spTgt spid="1129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299"/>
                                        </p:tgtEl>
                                        <p:attrNameLst>
                                          <p:attrName>style.visibility</p:attrName>
                                        </p:attrNameLst>
                                      </p:cBhvr>
                                      <p:to>
                                        <p:strVal val="visible"/>
                                      </p:to>
                                    </p:set>
                                    <p:animEffect transition="in" filter="dissolve">
                                      <p:cBhvr>
                                        <p:cTn id="23" dur="500"/>
                                        <p:tgtEl>
                                          <p:spTgt spid="1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6" grpId="0" animBg="1" autoUpdateAnimBg="0"/>
      <p:bldP spid="11297" grpId="0" animBg="1" autoUpdateAnimBg="0"/>
      <p:bldP spid="11298" grpId="0" animBg="1" autoUpdateAnimBg="0"/>
      <p:bldP spid="1129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Rectangle 2"/>
          <p:cNvSpPr>
            <a:spLocks noChangeArrowheads="1"/>
          </p:cNvSpPr>
          <p:nvPr>
            <p:ph type="body" idx="1"/>
          </p:nvPr>
        </p:nvSpPr>
        <p:spPr bwMode="auto">
          <a:xfrm>
            <a:off x="384175" y="774700"/>
            <a:ext cx="8402638" cy="2320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800" smtClean="0"/>
              <a:t>For a number of reasons it is useful to use something called the formula mass.</a:t>
            </a:r>
          </a:p>
          <a:p>
            <a:pPr eaLnBrk="1" hangingPunct="1">
              <a:spcBef>
                <a:spcPct val="0"/>
              </a:spcBef>
            </a:pPr>
            <a:r>
              <a:rPr lang="en-GB" sz="2800" smtClean="0"/>
              <a:t>To calculate this we simply add together the atomic masses of all the atoms shown in the formula.  </a:t>
            </a:r>
            <a:r>
              <a:rPr lang="en-GB" sz="2000" smtClean="0"/>
              <a:t>(N=14;   H=1;   Na=23;   O=16;   Mg=24;   Ca=40)</a:t>
            </a:r>
          </a:p>
        </p:txBody>
      </p:sp>
      <p:graphicFrame>
        <p:nvGraphicFramePr>
          <p:cNvPr id="307203" name="Group 3"/>
          <p:cNvGraphicFramePr>
            <a:graphicFrameLocks noGrp="1"/>
          </p:cNvGraphicFramePr>
          <p:nvPr/>
        </p:nvGraphicFramePr>
        <p:xfrm>
          <a:off x="396875" y="3132138"/>
          <a:ext cx="8459788" cy="2927350"/>
        </p:xfrm>
        <a:graphic>
          <a:graphicData uri="http://schemas.openxmlformats.org/drawingml/2006/table">
            <a:tbl>
              <a:tblPr/>
              <a:tblGrid>
                <a:gridCol w="3241675"/>
                <a:gridCol w="1570038"/>
                <a:gridCol w="3648075"/>
              </a:tblGrid>
              <a:tr h="492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Substance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Formula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Formula Mass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33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Ammonia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NH</a:t>
                      </a:r>
                      <a:r>
                        <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Sodium oxide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Na</a:t>
                      </a:r>
                      <a:r>
                        <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rPr>
                        <a:t>2</a:t>
                      </a: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Magnesium hydroxide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Mg(OH)</a:t>
                      </a:r>
                      <a:r>
                        <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Calcium nitrate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Ca(NO</a:t>
                      </a:r>
                      <a:r>
                        <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rPr>
                        <a:t>3</a:t>
                      </a: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a:t>
                      </a:r>
                      <a:r>
                        <a:rPr kumimoji="0" lang="en-GB" sz="2000" b="1" i="0" u="none" strike="noStrike" cap="none" normalizeH="0" baseline="-25000" smtClean="0">
                          <a:ln>
                            <a:noFill/>
                          </a:ln>
                          <a:solidFill>
                            <a:schemeClr val="tx1"/>
                          </a:solidFill>
                          <a:effectLst>
                            <a:outerShdw blurRad="38100" dist="38100" dir="2700000" algn="tl">
                              <a:srgbClr val="C0C0C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8157" name="Text Box 29"/>
          <p:cNvSpPr txBox="1">
            <a:spLocks noChangeArrowheads="1"/>
          </p:cNvSpPr>
          <p:nvPr/>
        </p:nvSpPr>
        <p:spPr bwMode="auto">
          <a:xfrm>
            <a:off x="3762375" y="26955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307230" name="Text Box 30"/>
          <p:cNvSpPr txBox="1">
            <a:spLocks noChangeArrowheads="1"/>
          </p:cNvSpPr>
          <p:nvPr/>
        </p:nvSpPr>
        <p:spPr bwMode="auto">
          <a:xfrm>
            <a:off x="5373688" y="3706813"/>
            <a:ext cx="255587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a:latin typeface="Arial" pitchFamily="34" charset="0"/>
              </a:rPr>
              <a:t>14 + (3x1)=17</a:t>
            </a:r>
          </a:p>
        </p:txBody>
      </p:sp>
      <p:sp>
        <p:nvSpPr>
          <p:cNvPr id="307231" name="Text Box 31"/>
          <p:cNvSpPr txBox="1">
            <a:spLocks noChangeArrowheads="1"/>
          </p:cNvSpPr>
          <p:nvPr/>
        </p:nvSpPr>
        <p:spPr bwMode="auto">
          <a:xfrm>
            <a:off x="5381625" y="4356100"/>
            <a:ext cx="255587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a:latin typeface="Arial" pitchFamily="34" charset="0"/>
              </a:rPr>
              <a:t>(2x23) + 16 =62</a:t>
            </a:r>
          </a:p>
        </p:txBody>
      </p:sp>
      <p:sp>
        <p:nvSpPr>
          <p:cNvPr id="307232" name="Text Box 32"/>
          <p:cNvSpPr txBox="1">
            <a:spLocks noChangeArrowheads="1"/>
          </p:cNvSpPr>
          <p:nvPr/>
        </p:nvSpPr>
        <p:spPr bwMode="auto">
          <a:xfrm>
            <a:off x="5387975" y="4940300"/>
            <a:ext cx="255587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a:latin typeface="Arial" pitchFamily="34" charset="0"/>
              </a:rPr>
              <a:t>24+ 2(16+1)=58</a:t>
            </a:r>
          </a:p>
        </p:txBody>
      </p:sp>
      <p:sp>
        <p:nvSpPr>
          <p:cNvPr id="307233" name="Text Box 33"/>
          <p:cNvSpPr txBox="1">
            <a:spLocks noChangeArrowheads="1"/>
          </p:cNvSpPr>
          <p:nvPr/>
        </p:nvSpPr>
        <p:spPr bwMode="auto">
          <a:xfrm>
            <a:off x="5372100" y="5470525"/>
            <a:ext cx="342582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a:latin typeface="Arial" pitchFamily="34" charset="0"/>
              </a:rPr>
              <a:t>40+ 2(14+(3x16))=164</a:t>
            </a:r>
          </a:p>
        </p:txBody>
      </p:sp>
      <p:sp>
        <p:nvSpPr>
          <p:cNvPr id="307234" name="AutoShape 34"/>
          <p:cNvSpPr>
            <a:spLocks noChangeArrowheads="1"/>
          </p:cNvSpPr>
          <p:nvPr/>
        </p:nvSpPr>
        <p:spPr bwMode="auto">
          <a:xfrm>
            <a:off x="4935538" y="5318125"/>
            <a:ext cx="1509712" cy="204788"/>
          </a:xfrm>
          <a:prstGeom prst="curvedUpArrow">
            <a:avLst>
              <a:gd name="adj1" fmla="val 76246"/>
              <a:gd name="adj2" fmla="val 294883"/>
              <a:gd name="adj3" fmla="val 33333"/>
            </a:avLst>
          </a:prstGeom>
          <a:solidFill>
            <a:schemeClr val="accent2"/>
          </a:solidFill>
          <a:ln w="9525">
            <a:solidFill>
              <a:schemeClr val="tx1"/>
            </a:solidFill>
            <a:miter lim="800000"/>
            <a:headEnd/>
            <a:tailEnd/>
          </a:ln>
        </p:spPr>
        <p:txBody>
          <a:bodyPr wrap="none" anchor="ctr"/>
          <a:lstStyle/>
          <a:p>
            <a:endParaRPr lang="en-US"/>
          </a:p>
        </p:txBody>
      </p:sp>
      <p:sp>
        <p:nvSpPr>
          <p:cNvPr id="307235" name="AutoShape 35"/>
          <p:cNvSpPr>
            <a:spLocks noChangeArrowheads="1"/>
          </p:cNvSpPr>
          <p:nvPr/>
        </p:nvSpPr>
        <p:spPr bwMode="auto">
          <a:xfrm>
            <a:off x="5119688" y="5875338"/>
            <a:ext cx="1349375" cy="204787"/>
          </a:xfrm>
          <a:prstGeom prst="curvedUpArrow">
            <a:avLst>
              <a:gd name="adj1" fmla="val 66685"/>
              <a:gd name="adj2" fmla="val 263567"/>
              <a:gd name="adj3" fmla="val 49611"/>
            </a:avLst>
          </a:prstGeom>
          <a:solidFill>
            <a:schemeClr val="accent2"/>
          </a:solidFill>
          <a:ln w="9525">
            <a:solidFill>
              <a:schemeClr val="tx1"/>
            </a:solidFill>
            <a:miter lim="800000"/>
            <a:headEnd/>
            <a:tailEnd/>
          </a:ln>
        </p:spPr>
        <p:txBody>
          <a:bodyPr wrap="none" anchor="ctr"/>
          <a:lstStyle/>
          <a:p>
            <a:endParaRPr lang="en-US"/>
          </a:p>
        </p:txBody>
      </p:sp>
      <p:sp>
        <p:nvSpPr>
          <p:cNvPr id="48164" name="Rectangle 36"/>
          <p:cNvSpPr>
            <a:spLocks noGrp="1" noChangeArrowheads="1"/>
          </p:cNvSpPr>
          <p:nvPr>
            <p:ph type="title"/>
          </p:nvPr>
        </p:nvSpPr>
        <p:spPr/>
        <p:txBody>
          <a:bodyPr/>
          <a:lstStyle/>
          <a:p>
            <a:pPr eaLnBrk="1" hangingPunct="1"/>
            <a:r>
              <a:rPr lang="en-GB" smtClean="0"/>
              <a:t>      Formula mass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30"/>
                                        </p:tgtEl>
                                        <p:attrNameLst>
                                          <p:attrName>style.visibility</p:attrName>
                                        </p:attrNameLst>
                                      </p:cBhvr>
                                      <p:to>
                                        <p:strVal val="visible"/>
                                      </p:to>
                                    </p:set>
                                    <p:animEffect transition="in" filter="dissolve">
                                      <p:cBhvr>
                                        <p:cTn id="7" dur="500"/>
                                        <p:tgtEl>
                                          <p:spTgt spid="3072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31"/>
                                        </p:tgtEl>
                                        <p:attrNameLst>
                                          <p:attrName>style.visibility</p:attrName>
                                        </p:attrNameLst>
                                      </p:cBhvr>
                                      <p:to>
                                        <p:strVal val="visible"/>
                                      </p:to>
                                    </p:set>
                                    <p:animEffect transition="in" filter="dissolve">
                                      <p:cBhvr>
                                        <p:cTn id="12" dur="500"/>
                                        <p:tgtEl>
                                          <p:spTgt spid="3072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32"/>
                                        </p:tgtEl>
                                        <p:attrNameLst>
                                          <p:attrName>style.visibility</p:attrName>
                                        </p:attrNameLst>
                                      </p:cBhvr>
                                      <p:to>
                                        <p:strVal val="visible"/>
                                      </p:to>
                                    </p:set>
                                    <p:animEffect transition="in" filter="dissolve">
                                      <p:cBhvr>
                                        <p:cTn id="17" dur="500"/>
                                        <p:tgtEl>
                                          <p:spTgt spid="307232"/>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07234"/>
                                        </p:tgtEl>
                                        <p:attrNameLst>
                                          <p:attrName>style.visibility</p:attrName>
                                        </p:attrNameLst>
                                      </p:cBhvr>
                                      <p:to>
                                        <p:strVal val="visible"/>
                                      </p:to>
                                    </p:set>
                                    <p:animEffect transition="in" filter="wipe(left)">
                                      <p:cBhvr>
                                        <p:cTn id="21" dur="500"/>
                                        <p:tgtEl>
                                          <p:spTgt spid="3072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07233"/>
                                        </p:tgtEl>
                                        <p:attrNameLst>
                                          <p:attrName>style.visibility</p:attrName>
                                        </p:attrNameLst>
                                      </p:cBhvr>
                                      <p:to>
                                        <p:strVal val="visible"/>
                                      </p:to>
                                    </p:set>
                                    <p:animEffect transition="in" filter="dissolve">
                                      <p:cBhvr>
                                        <p:cTn id="26" dur="500"/>
                                        <p:tgtEl>
                                          <p:spTgt spid="307233"/>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07235"/>
                                        </p:tgtEl>
                                        <p:attrNameLst>
                                          <p:attrName>style.visibility</p:attrName>
                                        </p:attrNameLst>
                                      </p:cBhvr>
                                      <p:to>
                                        <p:strVal val="visible"/>
                                      </p:to>
                                    </p:set>
                                    <p:animEffect transition="in" filter="wipe(left)">
                                      <p:cBhvr>
                                        <p:cTn id="30" dur="500"/>
                                        <p:tgtEl>
                                          <p:spTgt spid="3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0" grpId="0" animBg="1" autoUpdateAnimBg="0"/>
      <p:bldP spid="307231" grpId="0" animBg="1" autoUpdateAnimBg="0"/>
      <p:bldP spid="307232" grpId="0" animBg="1" autoUpdateAnimBg="0"/>
      <p:bldP spid="307233" grpId="0" animBg="1" autoUpdateAnimBg="0"/>
      <p:bldP spid="307234" grpId="0" animBg="1"/>
      <p:bldP spid="30723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      RAM and formula mass</a:t>
            </a:r>
          </a:p>
        </p:txBody>
      </p:sp>
      <p:sp>
        <p:nvSpPr>
          <p:cNvPr id="49155" name="Rectangle 3"/>
          <p:cNvSpPr>
            <a:spLocks noChangeArrowheads="1"/>
          </p:cNvSpPr>
          <p:nvPr/>
        </p:nvSpPr>
        <p:spPr bwMode="auto">
          <a:xfrm>
            <a:off x="568325" y="701675"/>
            <a:ext cx="857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solidFill>
                  <a:srgbClr val="010066"/>
                </a:solidFill>
                <a:latin typeface="Arial" pitchFamily="34" charset="0"/>
              </a:rPr>
              <a:t>How is formula mass calculated?</a:t>
            </a:r>
          </a:p>
        </p:txBody>
      </p:sp>
      <p:sp>
        <p:nvSpPr>
          <p:cNvPr id="309252" name="Oval 4"/>
          <p:cNvSpPr>
            <a:spLocks noChangeAspect="1" noChangeArrowheads="1"/>
          </p:cNvSpPr>
          <p:nvPr/>
        </p:nvSpPr>
        <p:spPr bwMode="auto">
          <a:xfrm>
            <a:off x="239713" y="809625"/>
            <a:ext cx="252412" cy="252413"/>
          </a:xfrm>
          <a:prstGeom prst="ellipse">
            <a:avLst/>
          </a:prstGeom>
          <a:gradFill rotWithShape="1">
            <a:gsLst>
              <a:gs pos="0">
                <a:schemeClr val="bg1"/>
              </a:gs>
              <a:gs pos="100000">
                <a:srgbClr val="9900CC"/>
              </a:gs>
            </a:gsLst>
            <a:path path="shape">
              <a:fillToRect l="50000" t="50000" r="50000" b="50000"/>
            </a:path>
          </a:gradFill>
          <a:ln w="9525">
            <a:noFill/>
            <a:round/>
            <a:headEnd/>
            <a:tailEnd/>
          </a:ln>
          <a:effectLst>
            <a:outerShdw dist="35921" dir="2700000" algn="ctr" rotWithShape="0">
              <a:srgbClr val="B2B2B2"/>
            </a:outerShdw>
          </a:effectLst>
        </p:spPr>
        <p:txBody>
          <a:bodyPr wrap="none" anchor="ctr"/>
          <a:lstStyle/>
          <a:p>
            <a:pPr>
              <a:defRPr/>
            </a:pPr>
            <a:endParaRPr lang="en-US"/>
          </a:p>
        </p:txBody>
      </p:sp>
      <p:pic>
        <p:nvPicPr>
          <p:cNvPr id="49157" name="Picture 6" descr="C3 6a_cart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214438"/>
            <a:ext cx="8658225"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7" name="Rectangle 2"/>
          <p:cNvSpPr>
            <a:spLocks noChangeArrowheads="1"/>
          </p:cNvSpPr>
          <p:nvPr>
            <p:ph type="body" idx="1"/>
          </p:nvPr>
        </p:nvSpPr>
        <p:spPr bwMode="auto">
          <a:xfrm>
            <a:off x="409575" y="952500"/>
            <a:ext cx="8402638" cy="1290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400" smtClean="0"/>
              <a:t>It is sometimes useful to know how much of a compound is made up of some particular element. </a:t>
            </a:r>
          </a:p>
          <a:p>
            <a:pPr eaLnBrk="1" hangingPunct="1">
              <a:spcBef>
                <a:spcPct val="0"/>
              </a:spcBef>
            </a:pPr>
            <a:r>
              <a:rPr lang="en-GB" sz="2400" smtClean="0"/>
              <a:t>This is called the percentage composition by mass.</a:t>
            </a:r>
          </a:p>
        </p:txBody>
      </p:sp>
      <p:sp>
        <p:nvSpPr>
          <p:cNvPr id="1028" name="Text Box 3"/>
          <p:cNvSpPr txBox="1">
            <a:spLocks noChangeArrowheads="1"/>
          </p:cNvSpPr>
          <p:nvPr/>
        </p:nvSpPr>
        <p:spPr bwMode="auto">
          <a:xfrm>
            <a:off x="3787775" y="28733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1029" name="Text Box 4"/>
          <p:cNvSpPr txBox="1">
            <a:spLocks noChangeArrowheads="1"/>
          </p:cNvSpPr>
          <p:nvPr/>
        </p:nvSpPr>
        <p:spPr bwMode="auto">
          <a:xfrm>
            <a:off x="782638" y="2263775"/>
            <a:ext cx="7693025" cy="730250"/>
          </a:xfrm>
          <a:prstGeom prst="rect">
            <a:avLst/>
          </a:prstGeom>
          <a:solidFill>
            <a:srgbClr val="FFFF00"/>
          </a:solidFill>
          <a:ln w="285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000" b="1">
                <a:latin typeface="Arial" pitchFamily="34" charset="0"/>
              </a:rPr>
              <a:t>% Z = </a:t>
            </a:r>
            <a:r>
              <a:rPr lang="en-GB" sz="2000" b="1" u="sng">
                <a:latin typeface="Arial" pitchFamily="34" charset="0"/>
              </a:rPr>
              <a:t>(Number of atoms of Z)  x (atomic Mass of Z)</a:t>
            </a:r>
            <a:r>
              <a:rPr lang="en-GB" sz="2000" b="1">
                <a:latin typeface="Arial" pitchFamily="34" charset="0"/>
              </a:rPr>
              <a:t>			Formula Mass of the compound</a:t>
            </a:r>
          </a:p>
        </p:txBody>
      </p:sp>
      <p:graphicFrame>
        <p:nvGraphicFramePr>
          <p:cNvPr id="313349" name="Object 5"/>
          <p:cNvGraphicFramePr>
            <a:graphicFrameLocks noChangeAspect="1"/>
          </p:cNvGraphicFramePr>
          <p:nvPr/>
        </p:nvGraphicFramePr>
        <p:xfrm>
          <a:off x="6010275" y="3249613"/>
          <a:ext cx="2830513" cy="2832100"/>
        </p:xfrm>
        <a:graphic>
          <a:graphicData uri="http://schemas.openxmlformats.org/presentationml/2006/ole">
            <mc:AlternateContent xmlns:mc="http://schemas.openxmlformats.org/markup-compatibility/2006">
              <mc:Choice xmlns:v="urn:schemas-microsoft-com:vml" Requires="v">
                <p:oleObj spid="_x0000_s1036" name="Chart" r:id="rId4" imgW="6096000" imgH="4067251" progId="MSGraph.Chart.8">
                  <p:embed followColorScheme="full"/>
                </p:oleObj>
              </mc:Choice>
              <mc:Fallback>
                <p:oleObj name="Chart" r:id="rId4" imgW="6096000" imgH="4067251" progId="MSGraph.Chart.8">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275" y="3249613"/>
                        <a:ext cx="2830513" cy="2832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50" name="Text Box 6"/>
          <p:cNvSpPr txBox="1">
            <a:spLocks noChangeArrowheads="1"/>
          </p:cNvSpPr>
          <p:nvPr/>
        </p:nvSpPr>
        <p:spPr bwMode="auto">
          <a:xfrm>
            <a:off x="381000" y="3276600"/>
            <a:ext cx="5557838" cy="2830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atin typeface="Comic Sans MS" pitchFamily="66" charset="0"/>
              </a:rPr>
              <a:t>E.g.  % of oxygen in carbon dioxide (</a:t>
            </a:r>
            <a:r>
              <a:rPr lang="en-GB" sz="2000">
                <a:latin typeface="Comic Sans MS" pitchFamily="66" charset="0"/>
              </a:rPr>
              <a:t>Atomic Masses:  C=12.  O=16)</a:t>
            </a:r>
            <a:r>
              <a:rPr lang="en-GB">
                <a:latin typeface="Comic Sans MS" pitchFamily="66" charset="0"/>
              </a:rPr>
              <a:t>	       Formula =    	 		       Number  oxygen atoms =          Atomic Mass of O = 16  	       Formula Mass CO</a:t>
            </a:r>
            <a:r>
              <a:rPr lang="en-GB" baseline="-25000">
                <a:latin typeface="Comic Sans MS" pitchFamily="66" charset="0"/>
              </a:rPr>
              <a:t>2</a:t>
            </a:r>
            <a:r>
              <a:rPr lang="en-GB">
                <a:latin typeface="Comic Sans MS" pitchFamily="66" charset="0"/>
              </a:rPr>
              <a:t> =</a:t>
            </a:r>
          </a:p>
          <a:p>
            <a:pPr>
              <a:spcBef>
                <a:spcPct val="50000"/>
              </a:spcBef>
            </a:pPr>
            <a:r>
              <a:rPr lang="en-GB">
                <a:latin typeface="Comic Sans MS" pitchFamily="66" charset="0"/>
              </a:rPr>
              <a:t> % oxygen =</a:t>
            </a:r>
          </a:p>
        </p:txBody>
      </p:sp>
      <p:sp>
        <p:nvSpPr>
          <p:cNvPr id="313351" name="Text Box 7"/>
          <p:cNvSpPr txBox="1">
            <a:spLocks noChangeArrowheads="1"/>
          </p:cNvSpPr>
          <p:nvPr/>
        </p:nvSpPr>
        <p:spPr bwMode="auto">
          <a:xfrm>
            <a:off x="4794250" y="3929063"/>
            <a:ext cx="884238"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a:latin typeface="Comic Sans MS" pitchFamily="66" charset="0"/>
              </a:rPr>
              <a:t>CO</a:t>
            </a:r>
            <a:r>
              <a:rPr lang="en-GB" sz="2200" baseline="-25000">
                <a:latin typeface="Comic Sans MS" pitchFamily="66" charset="0"/>
              </a:rPr>
              <a:t>2</a:t>
            </a:r>
          </a:p>
        </p:txBody>
      </p:sp>
      <p:sp>
        <p:nvSpPr>
          <p:cNvPr id="313352" name="Text Box 8"/>
          <p:cNvSpPr txBox="1">
            <a:spLocks noChangeArrowheads="1"/>
          </p:cNvSpPr>
          <p:nvPr/>
        </p:nvSpPr>
        <p:spPr bwMode="auto">
          <a:xfrm>
            <a:off x="4802188" y="4471988"/>
            <a:ext cx="884237"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a:latin typeface="Comic Sans MS" pitchFamily="66" charset="0"/>
              </a:rPr>
              <a:t>2</a:t>
            </a:r>
            <a:endParaRPr lang="en-GB" sz="2200" baseline="-25000">
              <a:latin typeface="Comic Sans MS" pitchFamily="66" charset="0"/>
            </a:endParaRPr>
          </a:p>
        </p:txBody>
      </p:sp>
      <p:sp>
        <p:nvSpPr>
          <p:cNvPr id="313353" name="Text Box 9"/>
          <p:cNvSpPr txBox="1">
            <a:spLocks noChangeArrowheads="1"/>
          </p:cNvSpPr>
          <p:nvPr/>
        </p:nvSpPr>
        <p:spPr bwMode="auto">
          <a:xfrm>
            <a:off x="3533775" y="5118100"/>
            <a:ext cx="226377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Comic Sans MS" pitchFamily="66" charset="0"/>
              </a:rPr>
              <a:t>12 +(2x16)=44</a:t>
            </a:r>
          </a:p>
        </p:txBody>
      </p:sp>
      <p:sp>
        <p:nvSpPr>
          <p:cNvPr id="313354" name="Text Box 10"/>
          <p:cNvSpPr txBox="1">
            <a:spLocks noChangeArrowheads="1"/>
          </p:cNvSpPr>
          <p:nvPr/>
        </p:nvSpPr>
        <p:spPr bwMode="auto">
          <a:xfrm>
            <a:off x="2465388" y="5619750"/>
            <a:ext cx="3300412"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Comic Sans MS" pitchFamily="66" charset="0"/>
              </a:rPr>
              <a:t>2 x 16 / 44 =  72.7%</a:t>
            </a:r>
          </a:p>
        </p:txBody>
      </p:sp>
      <p:sp>
        <p:nvSpPr>
          <p:cNvPr id="1035" name="Rectangle 12"/>
          <p:cNvSpPr>
            <a:spLocks noGrp="1" noChangeArrowheads="1"/>
          </p:cNvSpPr>
          <p:nvPr>
            <p:ph type="title"/>
          </p:nvPr>
        </p:nvSpPr>
        <p:spPr/>
        <p:txBody>
          <a:bodyPr/>
          <a:lstStyle/>
          <a:p>
            <a:pPr eaLnBrk="1" hangingPunct="1"/>
            <a:r>
              <a:rPr lang="en-GB" smtClean="0"/>
              <a:t>      Percentage composition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13351"/>
                                        </p:tgtEl>
                                        <p:attrNameLst>
                                          <p:attrName>style.visibility</p:attrName>
                                        </p:attrNameLst>
                                      </p:cBhvr>
                                      <p:to>
                                        <p:strVal val="visible"/>
                                      </p:to>
                                    </p:set>
                                    <p:animEffect transition="in" filter="dissolve">
                                      <p:cBhvr>
                                        <p:cTn id="11" dur="500"/>
                                        <p:tgtEl>
                                          <p:spTgt spid="3133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3352"/>
                                        </p:tgtEl>
                                        <p:attrNameLst>
                                          <p:attrName>style.visibility</p:attrName>
                                        </p:attrNameLst>
                                      </p:cBhvr>
                                      <p:to>
                                        <p:strVal val="visible"/>
                                      </p:to>
                                    </p:set>
                                    <p:animEffect transition="in" filter="dissolve">
                                      <p:cBhvr>
                                        <p:cTn id="16" dur="500"/>
                                        <p:tgtEl>
                                          <p:spTgt spid="3133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13353"/>
                                        </p:tgtEl>
                                        <p:attrNameLst>
                                          <p:attrName>style.visibility</p:attrName>
                                        </p:attrNameLst>
                                      </p:cBhvr>
                                      <p:to>
                                        <p:strVal val="visible"/>
                                      </p:to>
                                    </p:set>
                                    <p:animEffect transition="in" filter="dissolve">
                                      <p:cBhvr>
                                        <p:cTn id="21" dur="500"/>
                                        <p:tgtEl>
                                          <p:spTgt spid="3133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3354"/>
                                        </p:tgtEl>
                                        <p:attrNameLst>
                                          <p:attrName>style.visibility</p:attrName>
                                        </p:attrNameLst>
                                      </p:cBhvr>
                                      <p:to>
                                        <p:strVal val="visible"/>
                                      </p:to>
                                    </p:set>
                                    <p:animEffect transition="in" filter="dissolve">
                                      <p:cBhvr>
                                        <p:cTn id="26" dur="500"/>
                                        <p:tgtEl>
                                          <p:spTgt spid="313354"/>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13349">
                                            <p:oleChartEl type="gridLegend"/>
                                          </p:spTgt>
                                        </p:tgtEl>
                                        <p:attrNameLst>
                                          <p:attrName>style.visibility</p:attrName>
                                        </p:attrNameLst>
                                      </p:cBhvr>
                                      <p:to>
                                        <p:strVal val="visible"/>
                                      </p:to>
                                    </p:set>
                                    <p:animEffect transition="in" filter="dissolve">
                                      <p:cBhvr>
                                        <p:cTn id="30" dur="500"/>
                                        <p:tgtEl>
                                          <p:spTgt spid="313349">
                                            <p:oleChartEl type="gridLegend"/>
                                          </p:spTgt>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313349">
                                            <p:oleChartEl type="series" lvl="1"/>
                                          </p:spTgt>
                                        </p:tgtEl>
                                        <p:attrNameLst>
                                          <p:attrName>style.visibility</p:attrName>
                                        </p:attrNameLst>
                                      </p:cBhvr>
                                      <p:to>
                                        <p:strVal val="visible"/>
                                      </p:to>
                                    </p:set>
                                    <p:animEffect transition="in" filter="dissolve">
                                      <p:cBhvr>
                                        <p:cTn id="34" dur="500"/>
                                        <p:tgtEl>
                                          <p:spTgt spid="313349">
                                            <p:oleChartEl type="series" lvl="1"/>
                                          </p:spTgt>
                                        </p:tgtEl>
                                      </p:cBhvr>
                                    </p:animEffect>
                                  </p:childTnLst>
                                </p:cTn>
                              </p:par>
                            </p:childTnLst>
                          </p:cTn>
                        </p:par>
                        <p:par>
                          <p:cTn id="35" fill="hold" nodeType="afterGroup">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313349">
                                            <p:oleChartEl type="series" lvl="2"/>
                                          </p:spTgt>
                                        </p:tgtEl>
                                        <p:attrNameLst>
                                          <p:attrName>style.visibility</p:attrName>
                                        </p:attrNameLst>
                                      </p:cBhvr>
                                      <p:to>
                                        <p:strVal val="visible"/>
                                      </p:to>
                                    </p:set>
                                    <p:animEffect transition="in" filter="dissolve">
                                      <p:cBhvr>
                                        <p:cTn id="38" dur="500"/>
                                        <p:tgtEl>
                                          <p:spTgt spid="313349">
                                            <p:oleChartEl type="series" lvl="2"/>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13349" grpId="0" bld="series"/>
      <p:bldP spid="313350" grpId="0" animBg="1" autoUpdateAnimBg="0"/>
      <p:bldP spid="313351" grpId="0" animBg="1" autoUpdateAnimBg="0"/>
      <p:bldP spid="313352" grpId="0" animBg="1" autoUpdateAnimBg="0"/>
      <p:bldP spid="313353" grpId="0" animBg="1" autoUpdateAnimBg="0"/>
      <p:bldP spid="31335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15394" name="Group 2"/>
          <p:cNvGraphicFramePr>
            <a:graphicFrameLocks noGrp="1"/>
          </p:cNvGraphicFramePr>
          <p:nvPr/>
        </p:nvGraphicFramePr>
        <p:xfrm>
          <a:off x="381000" y="2371725"/>
          <a:ext cx="8215313" cy="3686175"/>
        </p:xfrm>
        <a:graphic>
          <a:graphicData uri="http://schemas.openxmlformats.org/drawingml/2006/table">
            <a:tbl>
              <a:tblPr/>
              <a:tblGrid>
                <a:gridCol w="1450975"/>
                <a:gridCol w="1038225"/>
                <a:gridCol w="1223963"/>
                <a:gridCol w="1617662"/>
                <a:gridCol w="2884488"/>
              </a:tblGrid>
              <a:tr h="7011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Formula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Atoms of O</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 Mass of O</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Formula Mass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%age Oxygen</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478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MgO</a:t>
                      </a:r>
                      <a:endParaRPr kumimoji="0" lang="en-GB" sz="2000" b="1" i="0" u="none" strike="noStrike" cap="none" normalizeH="0" baseline="-2500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784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K</a:t>
                      </a:r>
                      <a:r>
                        <a:rPr kumimoji="0" lang="en-GB" sz="2000" b="1" i="0" u="none" strike="noStrike" cap="none" normalizeH="0" baseline="-25000" smtClean="0">
                          <a:ln>
                            <a:noFill/>
                          </a:ln>
                          <a:solidFill>
                            <a:schemeClr val="tx1"/>
                          </a:solidFill>
                          <a:effectLst/>
                          <a:latin typeface="Arial" charset="0"/>
                        </a:rPr>
                        <a:t>2</a:t>
                      </a:r>
                      <a:r>
                        <a:rPr kumimoji="0" lang="en-GB" sz="2000" b="1" i="0" u="none" strike="noStrike" cap="none" normalizeH="0" baseline="0" smtClean="0">
                          <a:ln>
                            <a:noFill/>
                          </a:ln>
                          <a:solidFill>
                            <a:schemeClr val="tx1"/>
                          </a:solidFill>
                          <a:effectLst/>
                          <a:latin typeface="Arial" charset="0"/>
                        </a:rPr>
                        <a:t>O</a:t>
                      </a:r>
                      <a:endParaRPr kumimoji="0" lang="en-GB" sz="2000" b="1" i="0" u="none" strike="noStrike" cap="none" normalizeH="0" baseline="-2500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784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NaOH</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7684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SO</a:t>
                      </a:r>
                      <a:r>
                        <a:rPr kumimoji="0" lang="en-GB" sz="2000" b="1" i="0" u="none" strike="noStrike" cap="none" normalizeH="0" baseline="-25000" smtClean="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0216" name="Rectangle 40"/>
          <p:cNvSpPr>
            <a:spLocks noChangeArrowheads="1"/>
          </p:cNvSpPr>
          <p:nvPr>
            <p:ph type="body" idx="1"/>
          </p:nvPr>
        </p:nvSpPr>
        <p:spPr bwMode="auto">
          <a:xfrm>
            <a:off x="457200" y="533400"/>
            <a:ext cx="7947025" cy="908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2800" smtClean="0"/>
              <a:t>Calculate the percentage of oxygen in the compounds shown below</a:t>
            </a:r>
          </a:p>
        </p:txBody>
      </p:sp>
      <p:sp>
        <p:nvSpPr>
          <p:cNvPr id="315433" name="Text Box 41"/>
          <p:cNvSpPr txBox="1">
            <a:spLocks noChangeArrowheads="1"/>
          </p:cNvSpPr>
          <p:nvPr/>
        </p:nvSpPr>
        <p:spPr bwMode="auto">
          <a:xfrm>
            <a:off x="4156075" y="5392738"/>
            <a:ext cx="1389063"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32+(2x16)=64</a:t>
            </a:r>
          </a:p>
        </p:txBody>
      </p:sp>
      <p:sp>
        <p:nvSpPr>
          <p:cNvPr id="315434" name="Text Box 42"/>
          <p:cNvSpPr txBox="1">
            <a:spLocks noChangeArrowheads="1"/>
          </p:cNvSpPr>
          <p:nvPr/>
        </p:nvSpPr>
        <p:spPr bwMode="auto">
          <a:xfrm>
            <a:off x="3159125" y="5424488"/>
            <a:ext cx="5556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32</a:t>
            </a:r>
          </a:p>
        </p:txBody>
      </p:sp>
      <p:sp>
        <p:nvSpPr>
          <p:cNvPr id="315435" name="Text Box 43"/>
          <p:cNvSpPr txBox="1">
            <a:spLocks noChangeArrowheads="1"/>
          </p:cNvSpPr>
          <p:nvPr/>
        </p:nvSpPr>
        <p:spPr bwMode="auto">
          <a:xfrm>
            <a:off x="4140200" y="4591050"/>
            <a:ext cx="1211263"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23+16+1=40</a:t>
            </a:r>
          </a:p>
        </p:txBody>
      </p:sp>
      <p:sp>
        <p:nvSpPr>
          <p:cNvPr id="315436" name="Text Box 44"/>
          <p:cNvSpPr txBox="1">
            <a:spLocks noChangeArrowheads="1"/>
          </p:cNvSpPr>
          <p:nvPr/>
        </p:nvSpPr>
        <p:spPr bwMode="auto">
          <a:xfrm>
            <a:off x="3152775" y="4708525"/>
            <a:ext cx="5556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16</a:t>
            </a:r>
          </a:p>
        </p:txBody>
      </p:sp>
      <p:sp>
        <p:nvSpPr>
          <p:cNvPr id="315437" name="Text Box 45"/>
          <p:cNvSpPr txBox="1">
            <a:spLocks noChangeArrowheads="1"/>
          </p:cNvSpPr>
          <p:nvPr/>
        </p:nvSpPr>
        <p:spPr bwMode="auto">
          <a:xfrm>
            <a:off x="4151313" y="3811588"/>
            <a:ext cx="1382712"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(2x39)+16 =94</a:t>
            </a:r>
          </a:p>
        </p:txBody>
      </p:sp>
      <p:sp>
        <p:nvSpPr>
          <p:cNvPr id="315438" name="Text Box 46"/>
          <p:cNvSpPr txBox="1">
            <a:spLocks noChangeArrowheads="1"/>
          </p:cNvSpPr>
          <p:nvPr/>
        </p:nvSpPr>
        <p:spPr bwMode="auto">
          <a:xfrm>
            <a:off x="3087688" y="3813175"/>
            <a:ext cx="5556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16</a:t>
            </a:r>
          </a:p>
        </p:txBody>
      </p:sp>
      <p:sp>
        <p:nvSpPr>
          <p:cNvPr id="315439" name="Text Box 47"/>
          <p:cNvSpPr txBox="1">
            <a:spLocks noChangeArrowheads="1"/>
          </p:cNvSpPr>
          <p:nvPr/>
        </p:nvSpPr>
        <p:spPr bwMode="auto">
          <a:xfrm>
            <a:off x="4191000" y="3133725"/>
            <a:ext cx="1285875"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24+16=40</a:t>
            </a:r>
          </a:p>
        </p:txBody>
      </p:sp>
      <p:sp>
        <p:nvSpPr>
          <p:cNvPr id="315440" name="Text Box 48"/>
          <p:cNvSpPr txBox="1">
            <a:spLocks noChangeArrowheads="1"/>
          </p:cNvSpPr>
          <p:nvPr/>
        </p:nvSpPr>
        <p:spPr bwMode="auto">
          <a:xfrm>
            <a:off x="3094038" y="3111500"/>
            <a:ext cx="555625"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16</a:t>
            </a:r>
          </a:p>
        </p:txBody>
      </p:sp>
      <p:sp>
        <p:nvSpPr>
          <p:cNvPr id="315441" name="Text Box 49"/>
          <p:cNvSpPr txBox="1">
            <a:spLocks noChangeArrowheads="1"/>
          </p:cNvSpPr>
          <p:nvPr/>
        </p:nvSpPr>
        <p:spPr bwMode="auto">
          <a:xfrm>
            <a:off x="5822950" y="3230563"/>
            <a:ext cx="2244725"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sz="2000" b="1">
                <a:latin typeface="Arial" pitchFamily="34" charset="0"/>
              </a:rPr>
              <a:t>16x100/40=40%</a:t>
            </a:r>
            <a:endParaRPr lang="en-GB">
              <a:latin typeface="Arial" pitchFamily="34" charset="0"/>
            </a:endParaRPr>
          </a:p>
        </p:txBody>
      </p:sp>
      <p:sp>
        <p:nvSpPr>
          <p:cNvPr id="315442" name="Text Box 50"/>
          <p:cNvSpPr txBox="1">
            <a:spLocks noChangeArrowheads="1"/>
          </p:cNvSpPr>
          <p:nvPr/>
        </p:nvSpPr>
        <p:spPr bwMode="auto">
          <a:xfrm>
            <a:off x="5873750" y="3976688"/>
            <a:ext cx="2287588"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sz="2000" b="1">
                <a:latin typeface="Arial" pitchFamily="34" charset="0"/>
              </a:rPr>
              <a:t>16x100/94=17%</a:t>
            </a:r>
          </a:p>
        </p:txBody>
      </p:sp>
      <p:sp>
        <p:nvSpPr>
          <p:cNvPr id="315443" name="Text Box 51"/>
          <p:cNvSpPr txBox="1">
            <a:spLocks noChangeArrowheads="1"/>
          </p:cNvSpPr>
          <p:nvPr/>
        </p:nvSpPr>
        <p:spPr bwMode="auto">
          <a:xfrm>
            <a:off x="5881688" y="4797425"/>
            <a:ext cx="2259012"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sz="2000" b="1">
                <a:latin typeface="Arial" pitchFamily="34" charset="0"/>
              </a:rPr>
              <a:t>16x100/40=40%</a:t>
            </a:r>
          </a:p>
        </p:txBody>
      </p:sp>
      <p:sp>
        <p:nvSpPr>
          <p:cNvPr id="315444" name="Text Box 52"/>
          <p:cNvSpPr txBox="1">
            <a:spLocks noChangeArrowheads="1"/>
          </p:cNvSpPr>
          <p:nvPr/>
        </p:nvSpPr>
        <p:spPr bwMode="auto">
          <a:xfrm>
            <a:off x="5903913" y="5500688"/>
            <a:ext cx="231775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pPr>
            <a:r>
              <a:rPr lang="en-GB" sz="2000" b="1">
                <a:latin typeface="Arial" pitchFamily="34" charset="0"/>
              </a:rPr>
              <a:t>32x100/64=50%</a:t>
            </a:r>
          </a:p>
        </p:txBody>
      </p:sp>
      <p:sp>
        <p:nvSpPr>
          <p:cNvPr id="50229" name="Text Box 53"/>
          <p:cNvSpPr txBox="1">
            <a:spLocks noChangeArrowheads="1"/>
          </p:cNvSpPr>
          <p:nvPr/>
        </p:nvSpPr>
        <p:spPr bwMode="auto">
          <a:xfrm>
            <a:off x="762000" y="1447800"/>
            <a:ext cx="7823200" cy="730250"/>
          </a:xfrm>
          <a:prstGeom prst="rect">
            <a:avLst/>
          </a:prstGeom>
          <a:solidFill>
            <a:srgbClr val="FFFF00"/>
          </a:solidFill>
          <a:ln w="285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000" b="1">
                <a:latin typeface="Arial" pitchFamily="34" charset="0"/>
              </a:rPr>
              <a:t>% Z = </a:t>
            </a:r>
            <a:r>
              <a:rPr lang="en-GB" sz="2000" b="1" u="sng">
                <a:latin typeface="Arial" pitchFamily="34" charset="0"/>
              </a:rPr>
              <a:t>(Number of atoms of Z)  x (atomic Mass of Z)</a:t>
            </a:r>
            <a:r>
              <a:rPr lang="en-GB" sz="2000" b="1">
                <a:latin typeface="Arial" pitchFamily="34" charset="0"/>
              </a:rPr>
              <a:t>			Formula Mass of the compound</a:t>
            </a:r>
          </a:p>
        </p:txBody>
      </p:sp>
      <p:sp>
        <p:nvSpPr>
          <p:cNvPr id="50230" name="Rectangle 55"/>
          <p:cNvSpPr>
            <a:spLocks noGrp="1" noChangeArrowheads="1"/>
          </p:cNvSpPr>
          <p:nvPr>
            <p:ph type="title"/>
          </p:nvPr>
        </p:nvSpPr>
        <p:spPr/>
        <p:txBody>
          <a:bodyPr/>
          <a:lstStyle/>
          <a:p>
            <a:pPr eaLnBrk="1" hangingPunct="1"/>
            <a:r>
              <a:rPr lang="en-GB" smtClean="0"/>
              <a:t>      How much oxygen?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5440"/>
                                        </p:tgtEl>
                                        <p:attrNameLst>
                                          <p:attrName>style.visibility</p:attrName>
                                        </p:attrNameLst>
                                      </p:cBhvr>
                                      <p:to>
                                        <p:strVal val="visible"/>
                                      </p:to>
                                    </p:set>
                                    <p:animEffect transition="in" filter="dissolve">
                                      <p:cBhvr>
                                        <p:cTn id="7" dur="500"/>
                                        <p:tgtEl>
                                          <p:spTgt spid="315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5439"/>
                                        </p:tgtEl>
                                        <p:attrNameLst>
                                          <p:attrName>style.visibility</p:attrName>
                                        </p:attrNameLst>
                                      </p:cBhvr>
                                      <p:to>
                                        <p:strVal val="visible"/>
                                      </p:to>
                                    </p:set>
                                    <p:animEffect transition="in" filter="dissolve">
                                      <p:cBhvr>
                                        <p:cTn id="12" dur="500"/>
                                        <p:tgtEl>
                                          <p:spTgt spid="315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5441"/>
                                        </p:tgtEl>
                                        <p:attrNameLst>
                                          <p:attrName>style.visibility</p:attrName>
                                        </p:attrNameLst>
                                      </p:cBhvr>
                                      <p:to>
                                        <p:strVal val="visible"/>
                                      </p:to>
                                    </p:set>
                                    <p:animEffect transition="in" filter="dissolve">
                                      <p:cBhvr>
                                        <p:cTn id="17" dur="500"/>
                                        <p:tgtEl>
                                          <p:spTgt spid="3154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5438"/>
                                        </p:tgtEl>
                                        <p:attrNameLst>
                                          <p:attrName>style.visibility</p:attrName>
                                        </p:attrNameLst>
                                      </p:cBhvr>
                                      <p:to>
                                        <p:strVal val="visible"/>
                                      </p:to>
                                    </p:set>
                                    <p:animEffect transition="in" filter="dissolve">
                                      <p:cBhvr>
                                        <p:cTn id="22" dur="500"/>
                                        <p:tgtEl>
                                          <p:spTgt spid="315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5437"/>
                                        </p:tgtEl>
                                        <p:attrNameLst>
                                          <p:attrName>style.visibility</p:attrName>
                                        </p:attrNameLst>
                                      </p:cBhvr>
                                      <p:to>
                                        <p:strVal val="visible"/>
                                      </p:to>
                                    </p:set>
                                    <p:animEffect transition="in" filter="dissolve">
                                      <p:cBhvr>
                                        <p:cTn id="27" dur="500"/>
                                        <p:tgtEl>
                                          <p:spTgt spid="3154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5442"/>
                                        </p:tgtEl>
                                        <p:attrNameLst>
                                          <p:attrName>style.visibility</p:attrName>
                                        </p:attrNameLst>
                                      </p:cBhvr>
                                      <p:to>
                                        <p:strVal val="visible"/>
                                      </p:to>
                                    </p:set>
                                    <p:animEffect transition="in" filter="dissolve">
                                      <p:cBhvr>
                                        <p:cTn id="32" dur="500"/>
                                        <p:tgtEl>
                                          <p:spTgt spid="3154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5436"/>
                                        </p:tgtEl>
                                        <p:attrNameLst>
                                          <p:attrName>style.visibility</p:attrName>
                                        </p:attrNameLst>
                                      </p:cBhvr>
                                      <p:to>
                                        <p:strVal val="visible"/>
                                      </p:to>
                                    </p:set>
                                    <p:animEffect transition="in" filter="dissolve">
                                      <p:cBhvr>
                                        <p:cTn id="37" dur="500"/>
                                        <p:tgtEl>
                                          <p:spTgt spid="315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5435"/>
                                        </p:tgtEl>
                                        <p:attrNameLst>
                                          <p:attrName>style.visibility</p:attrName>
                                        </p:attrNameLst>
                                      </p:cBhvr>
                                      <p:to>
                                        <p:strVal val="visible"/>
                                      </p:to>
                                    </p:set>
                                    <p:animEffect transition="in" filter="dissolve">
                                      <p:cBhvr>
                                        <p:cTn id="42" dur="500"/>
                                        <p:tgtEl>
                                          <p:spTgt spid="3154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15443"/>
                                        </p:tgtEl>
                                        <p:attrNameLst>
                                          <p:attrName>style.visibility</p:attrName>
                                        </p:attrNameLst>
                                      </p:cBhvr>
                                      <p:to>
                                        <p:strVal val="visible"/>
                                      </p:to>
                                    </p:set>
                                    <p:animEffect transition="in" filter="dissolve">
                                      <p:cBhvr>
                                        <p:cTn id="47" dur="500"/>
                                        <p:tgtEl>
                                          <p:spTgt spid="315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5434"/>
                                        </p:tgtEl>
                                        <p:attrNameLst>
                                          <p:attrName>style.visibility</p:attrName>
                                        </p:attrNameLst>
                                      </p:cBhvr>
                                      <p:to>
                                        <p:strVal val="visible"/>
                                      </p:to>
                                    </p:set>
                                    <p:animEffect transition="in" filter="dissolve">
                                      <p:cBhvr>
                                        <p:cTn id="52" dur="500"/>
                                        <p:tgtEl>
                                          <p:spTgt spid="3154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5433"/>
                                        </p:tgtEl>
                                        <p:attrNameLst>
                                          <p:attrName>style.visibility</p:attrName>
                                        </p:attrNameLst>
                                      </p:cBhvr>
                                      <p:to>
                                        <p:strVal val="visible"/>
                                      </p:to>
                                    </p:set>
                                    <p:animEffect transition="in" filter="dissolve">
                                      <p:cBhvr>
                                        <p:cTn id="57" dur="500"/>
                                        <p:tgtEl>
                                          <p:spTgt spid="3154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5444"/>
                                        </p:tgtEl>
                                        <p:attrNameLst>
                                          <p:attrName>style.visibility</p:attrName>
                                        </p:attrNameLst>
                                      </p:cBhvr>
                                      <p:to>
                                        <p:strVal val="visible"/>
                                      </p:to>
                                    </p:set>
                                    <p:animEffect transition="in" filter="dissolve">
                                      <p:cBhvr>
                                        <p:cTn id="62" dur="500"/>
                                        <p:tgtEl>
                                          <p:spTgt spid="31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33" grpId="0" animBg="1" autoUpdateAnimBg="0"/>
      <p:bldP spid="315434" grpId="0" animBg="1" autoUpdateAnimBg="0"/>
      <p:bldP spid="315435" grpId="0" animBg="1" autoUpdateAnimBg="0"/>
      <p:bldP spid="315436" grpId="0" animBg="1" autoUpdateAnimBg="0"/>
      <p:bldP spid="315437" grpId="0" animBg="1" autoUpdateAnimBg="0"/>
      <p:bldP spid="315438" grpId="0" animBg="1" autoUpdateAnimBg="0"/>
      <p:bldP spid="315439" grpId="0" animBg="1" autoUpdateAnimBg="0"/>
      <p:bldP spid="315440" grpId="0" animBg="1" autoUpdateAnimBg="0"/>
      <p:bldP spid="315441" grpId="0" animBg="1" autoUpdateAnimBg="0"/>
      <p:bldP spid="315442" grpId="0" animBg="1" autoUpdateAnimBg="0"/>
      <p:bldP spid="315443" grpId="0" animBg="1" autoUpdateAnimBg="0"/>
      <p:bldP spid="31544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ph type="body" idx="1"/>
          </p:nvPr>
        </p:nvSpPr>
        <p:spPr bwMode="auto">
          <a:xfrm>
            <a:off x="468313" y="1258888"/>
            <a:ext cx="8245475" cy="284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800" smtClean="0"/>
              <a:t>Nitrogen is a vital ingredient of fertiliser that is needed for healthy leaf growth.</a:t>
            </a:r>
          </a:p>
          <a:p>
            <a:pPr eaLnBrk="1" hangingPunct="1">
              <a:spcBef>
                <a:spcPct val="0"/>
              </a:spcBef>
            </a:pPr>
            <a:r>
              <a:rPr lang="en-GB" sz="2800" smtClean="0"/>
              <a:t>But which of the two fertilisers ammonium nitrate  or urea contains most nitrogen?</a:t>
            </a:r>
          </a:p>
          <a:p>
            <a:pPr eaLnBrk="1" hangingPunct="1">
              <a:spcBef>
                <a:spcPct val="0"/>
              </a:spcBef>
            </a:pPr>
            <a:r>
              <a:rPr lang="en-GB" sz="2800" smtClean="0"/>
              <a:t>To answer this we need to calculate what percentage of nitrogen is in each compound</a:t>
            </a:r>
          </a:p>
          <a:p>
            <a:pPr eaLnBrk="1" hangingPunct="1">
              <a:spcBef>
                <a:spcPct val="0"/>
              </a:spcBef>
            </a:pPr>
            <a:endParaRPr lang="en-GB" sz="2800" smtClean="0"/>
          </a:p>
        </p:txBody>
      </p:sp>
      <p:pic>
        <p:nvPicPr>
          <p:cNvPr id="51203" name="Picture 3" descr="fertil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4511675"/>
            <a:ext cx="1651000" cy="18732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1204" name="Picture 4" descr="leav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313" y="4568825"/>
            <a:ext cx="2032000" cy="1524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1205" name="Rectangle 6"/>
          <p:cNvSpPr>
            <a:spLocks noGrp="1" noChangeArrowheads="1"/>
          </p:cNvSpPr>
          <p:nvPr>
            <p:ph type="title"/>
          </p:nvPr>
        </p:nvSpPr>
        <p:spPr/>
        <p:txBody>
          <a:bodyPr/>
          <a:lstStyle/>
          <a:p>
            <a:pPr eaLnBrk="1" hangingPunct="1"/>
            <a:r>
              <a:rPr lang="en-GB" smtClean="0"/>
              <a:t>      Which fertilizer?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19490" name="Group 2"/>
          <p:cNvGraphicFramePr>
            <a:graphicFrameLocks noGrp="1"/>
          </p:cNvGraphicFramePr>
          <p:nvPr/>
        </p:nvGraphicFramePr>
        <p:xfrm>
          <a:off x="406400" y="1652588"/>
          <a:ext cx="8402638" cy="2514600"/>
        </p:xfrm>
        <a:graphic>
          <a:graphicData uri="http://schemas.openxmlformats.org/drawingml/2006/table">
            <a:tbl>
              <a:tblPr/>
              <a:tblGrid>
                <a:gridCol w="1346200"/>
                <a:gridCol w="1066800"/>
                <a:gridCol w="925513"/>
                <a:gridCol w="2743200"/>
                <a:gridCol w="2320925"/>
              </a:tblGrid>
              <a:tr h="7012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Formula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Atoms of 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 Mass of 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Formula Mass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%age Nitrogen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7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NH</a:t>
                      </a:r>
                      <a:r>
                        <a:rPr kumimoji="0" lang="en-GB" sz="2000" b="1" i="0" u="none" strike="noStrike" cap="none" normalizeH="0" baseline="-25000" smtClean="0">
                          <a:ln>
                            <a:noFill/>
                          </a:ln>
                          <a:solidFill>
                            <a:schemeClr val="tx1"/>
                          </a:solidFill>
                          <a:effectLst/>
                          <a:latin typeface="Arial" charset="0"/>
                        </a:rPr>
                        <a:t>4</a:t>
                      </a:r>
                      <a:r>
                        <a:rPr kumimoji="0" lang="en-GB" sz="2000" b="1" i="0" u="none" strike="noStrike" cap="none" normalizeH="0" baseline="0" smtClean="0">
                          <a:ln>
                            <a:noFill/>
                          </a:ln>
                          <a:solidFill>
                            <a:schemeClr val="tx1"/>
                          </a:solidFill>
                          <a:effectLst/>
                          <a:latin typeface="Arial" charset="0"/>
                        </a:rPr>
                        <a:t>NO</a:t>
                      </a:r>
                      <a:r>
                        <a:rPr kumimoji="0" lang="en-GB" sz="2000" b="1" i="0" u="none" strike="noStrike" cap="none" normalizeH="0" baseline="-25000" smtClean="0">
                          <a:ln>
                            <a:noFill/>
                          </a:ln>
                          <a:solidFill>
                            <a:schemeClr val="tx1"/>
                          </a:solidFill>
                          <a:effectLst/>
                          <a:latin typeface="Arial" charset="0"/>
                        </a:rPr>
                        <a:t>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CON</a:t>
                      </a:r>
                      <a:r>
                        <a:rPr kumimoji="0" lang="en-GB" sz="2000" b="1" i="0" u="none" strike="noStrike" cap="none" normalizeH="0" baseline="-25000" smtClean="0">
                          <a:ln>
                            <a:noFill/>
                          </a:ln>
                          <a:solidFill>
                            <a:schemeClr val="tx1"/>
                          </a:solidFill>
                          <a:effectLst/>
                          <a:latin typeface="Arial" charset="0"/>
                        </a:rPr>
                        <a:t>2</a:t>
                      </a:r>
                      <a:r>
                        <a:rPr kumimoji="0" lang="en-GB" sz="2000" b="1" i="0" u="none" strike="noStrike" cap="none" normalizeH="0" baseline="0" smtClean="0">
                          <a:ln>
                            <a:noFill/>
                          </a:ln>
                          <a:solidFill>
                            <a:schemeClr val="tx1"/>
                          </a:solidFill>
                          <a:effectLst/>
                          <a:latin typeface="Arial" charset="0"/>
                        </a:rPr>
                        <a:t>H</a:t>
                      </a:r>
                      <a:r>
                        <a:rPr kumimoji="0" lang="en-GB" sz="2000" b="1" i="0" u="none" strike="noStrike" cap="none" normalizeH="0" baseline="-25000" smtClean="0">
                          <a:ln>
                            <a:noFill/>
                          </a:ln>
                          <a:solidFill>
                            <a:schemeClr val="tx1"/>
                          </a:solidFill>
                          <a:effectLst/>
                          <a:latin typeface="Arial"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7" name="Rectangle 28"/>
          <p:cNvSpPr>
            <a:spLocks noChangeArrowheads="1"/>
          </p:cNvSpPr>
          <p:nvPr>
            <p:ph type="body" idx="1"/>
          </p:nvPr>
        </p:nvSpPr>
        <p:spPr bwMode="auto">
          <a:xfrm>
            <a:off x="304800" y="685800"/>
            <a:ext cx="8439150" cy="603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sz="2400" smtClean="0"/>
              <a:t>Formulae: Ammonium Nitrate </a:t>
            </a:r>
            <a:r>
              <a:rPr lang="en-GB" sz="2400" b="1" smtClean="0"/>
              <a:t>NH</a:t>
            </a:r>
            <a:r>
              <a:rPr lang="en-GB" sz="2400" b="1" baseline="-25000" smtClean="0"/>
              <a:t>4</a:t>
            </a:r>
            <a:r>
              <a:rPr lang="en-GB" sz="2400" b="1" smtClean="0"/>
              <a:t>NO</a:t>
            </a:r>
            <a:r>
              <a:rPr lang="en-GB" sz="2400" b="1" baseline="-25000" smtClean="0"/>
              <a:t>3</a:t>
            </a:r>
            <a:r>
              <a:rPr lang="en-GB" sz="2400" smtClean="0"/>
              <a:t>:  Urea </a:t>
            </a:r>
            <a:r>
              <a:rPr lang="en-GB" sz="2400" b="1" smtClean="0"/>
              <a:t>CON</a:t>
            </a:r>
            <a:r>
              <a:rPr lang="en-GB" sz="2400" b="1" baseline="-25000" smtClean="0"/>
              <a:t>2</a:t>
            </a:r>
            <a:r>
              <a:rPr lang="en-GB" sz="2400" b="1" smtClean="0"/>
              <a:t>H</a:t>
            </a:r>
            <a:r>
              <a:rPr lang="en-GB" sz="2400" b="1" baseline="-25000" smtClean="0"/>
              <a:t>4</a:t>
            </a:r>
          </a:p>
        </p:txBody>
      </p:sp>
      <p:sp>
        <p:nvSpPr>
          <p:cNvPr id="319517" name="Text Box 29"/>
          <p:cNvSpPr txBox="1">
            <a:spLocks noChangeArrowheads="1"/>
          </p:cNvSpPr>
          <p:nvPr/>
        </p:nvSpPr>
        <p:spPr bwMode="auto">
          <a:xfrm>
            <a:off x="6805613" y="2481263"/>
            <a:ext cx="1654175"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GB" sz="1800" b="1">
                <a:latin typeface="Arial" pitchFamily="34" charset="0"/>
              </a:rPr>
              <a:t>28x100 /80 = 35%</a:t>
            </a:r>
            <a:endParaRPr lang="en-GB">
              <a:latin typeface="Arial" pitchFamily="34" charset="0"/>
            </a:endParaRPr>
          </a:p>
        </p:txBody>
      </p:sp>
      <p:sp>
        <p:nvSpPr>
          <p:cNvPr id="319518" name="Text Box 30"/>
          <p:cNvSpPr txBox="1">
            <a:spLocks noChangeArrowheads="1"/>
          </p:cNvSpPr>
          <p:nvPr/>
        </p:nvSpPr>
        <p:spPr bwMode="auto">
          <a:xfrm>
            <a:off x="6800850" y="3330575"/>
            <a:ext cx="1641475"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GB" sz="1800" b="1">
                <a:latin typeface="Arial" pitchFamily="34" charset="0"/>
              </a:rPr>
              <a:t>28x100 /60 = 46.7%</a:t>
            </a:r>
            <a:endParaRPr lang="en-GB">
              <a:latin typeface="Arial" pitchFamily="34" charset="0"/>
            </a:endParaRPr>
          </a:p>
        </p:txBody>
      </p:sp>
      <p:sp>
        <p:nvSpPr>
          <p:cNvPr id="319519" name="Text Box 31"/>
          <p:cNvSpPr txBox="1">
            <a:spLocks noChangeArrowheads="1"/>
          </p:cNvSpPr>
          <p:nvPr/>
        </p:nvSpPr>
        <p:spPr bwMode="auto">
          <a:xfrm>
            <a:off x="3790950" y="2379663"/>
            <a:ext cx="2525713"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14+(1x4)+14+(3x16)=80</a:t>
            </a:r>
          </a:p>
        </p:txBody>
      </p:sp>
      <p:sp>
        <p:nvSpPr>
          <p:cNvPr id="319520" name="Text Box 32"/>
          <p:cNvSpPr txBox="1">
            <a:spLocks noChangeArrowheads="1"/>
          </p:cNvSpPr>
          <p:nvPr/>
        </p:nvSpPr>
        <p:spPr bwMode="auto">
          <a:xfrm>
            <a:off x="3798888" y="3300413"/>
            <a:ext cx="2482850" cy="7794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12+16+(2x14+(4x1)=</a:t>
            </a:r>
          </a:p>
          <a:p>
            <a:pPr>
              <a:spcBef>
                <a:spcPct val="50000"/>
              </a:spcBef>
            </a:pPr>
            <a:r>
              <a:rPr lang="en-GB" sz="1800" b="1">
                <a:latin typeface="Arial" pitchFamily="34" charset="0"/>
              </a:rPr>
              <a:t>60</a:t>
            </a:r>
          </a:p>
        </p:txBody>
      </p:sp>
      <p:sp>
        <p:nvSpPr>
          <p:cNvPr id="319521" name="Text Box 33"/>
          <p:cNvSpPr txBox="1">
            <a:spLocks noChangeArrowheads="1"/>
          </p:cNvSpPr>
          <p:nvPr/>
        </p:nvSpPr>
        <p:spPr bwMode="auto">
          <a:xfrm>
            <a:off x="565150" y="5021263"/>
            <a:ext cx="45593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atin typeface="Arial" pitchFamily="34" charset="0"/>
              </a:rPr>
              <a:t>And so, in terms of % nitrogen urea is a better fertiliser than ammonium nitrate </a:t>
            </a:r>
          </a:p>
        </p:txBody>
      </p:sp>
      <p:graphicFrame>
        <p:nvGraphicFramePr>
          <p:cNvPr id="319522" name="Object 34"/>
          <p:cNvGraphicFramePr>
            <a:graphicFrameLocks noChangeAspect="1"/>
          </p:cNvGraphicFramePr>
          <p:nvPr/>
        </p:nvGraphicFramePr>
        <p:xfrm>
          <a:off x="5146675" y="4306888"/>
          <a:ext cx="3294063" cy="2198687"/>
        </p:xfrm>
        <a:graphic>
          <a:graphicData uri="http://schemas.openxmlformats.org/presentationml/2006/ole">
            <mc:AlternateContent xmlns:mc="http://schemas.openxmlformats.org/markup-compatibility/2006">
              <mc:Choice xmlns:v="urn:schemas-microsoft-com:vml" Requires="v">
                <p:oleObj spid="_x0000_s2085" name="Chart" r:id="rId4" imgW="6096000" imgH="4067251" progId="MSGraph.Chart.8">
                  <p:embed followColorScheme="full"/>
                </p:oleObj>
              </mc:Choice>
              <mc:Fallback>
                <p:oleObj name="Chart" r:id="rId4" imgW="6096000" imgH="4067251" progId="MSGraph.Chart.8">
                  <p:embed followColorScheme="full"/>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6675" y="4306888"/>
                        <a:ext cx="3294063" cy="2198687"/>
                      </a:xfrm>
                      <a:prstGeom prst="rect">
                        <a:avLst/>
                      </a:prstGeom>
                      <a:solidFill>
                        <a:srgbClr val="FF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23" name="Text Box 35"/>
          <p:cNvSpPr txBox="1">
            <a:spLocks noChangeArrowheads="1"/>
          </p:cNvSpPr>
          <p:nvPr/>
        </p:nvSpPr>
        <p:spPr bwMode="auto">
          <a:xfrm>
            <a:off x="420688" y="4368800"/>
            <a:ext cx="4659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a:latin typeface="Arial" pitchFamily="34" charset="0"/>
              </a:rPr>
              <a:t>Atomic masses H=1: C=12: N=14: O=16</a:t>
            </a:r>
          </a:p>
        </p:txBody>
      </p:sp>
      <p:sp>
        <p:nvSpPr>
          <p:cNvPr id="2084" name="Rectangle 37"/>
          <p:cNvSpPr>
            <a:spLocks noGrp="1" noChangeArrowheads="1"/>
          </p:cNvSpPr>
          <p:nvPr>
            <p:ph type="title"/>
          </p:nvPr>
        </p:nvSpPr>
        <p:spPr/>
        <p:txBody>
          <a:bodyPr/>
          <a:lstStyle/>
          <a:p>
            <a:pPr eaLnBrk="1" hangingPunct="1"/>
            <a:r>
              <a:rPr lang="en-GB" smtClean="0"/>
              <a:t>      How much nitrogen?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95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19519"/>
                                        </p:tgtEl>
                                        <p:attrNameLst>
                                          <p:attrName>style.visibility</p:attrName>
                                        </p:attrNameLst>
                                      </p:cBhvr>
                                      <p:to>
                                        <p:strVal val="visible"/>
                                      </p:to>
                                    </p:set>
                                    <p:animEffect transition="in" filter="dissolve">
                                      <p:cBhvr>
                                        <p:cTn id="11" dur="500"/>
                                        <p:tgtEl>
                                          <p:spTgt spid="3195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9517"/>
                                        </p:tgtEl>
                                        <p:attrNameLst>
                                          <p:attrName>style.visibility</p:attrName>
                                        </p:attrNameLst>
                                      </p:cBhvr>
                                      <p:to>
                                        <p:strVal val="visible"/>
                                      </p:to>
                                    </p:set>
                                    <p:animEffect transition="in" filter="dissolve">
                                      <p:cBhvr>
                                        <p:cTn id="16" dur="500"/>
                                        <p:tgtEl>
                                          <p:spTgt spid="319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19520"/>
                                        </p:tgtEl>
                                        <p:attrNameLst>
                                          <p:attrName>style.visibility</p:attrName>
                                        </p:attrNameLst>
                                      </p:cBhvr>
                                      <p:to>
                                        <p:strVal val="visible"/>
                                      </p:to>
                                    </p:set>
                                    <p:animEffect transition="in" filter="dissolve">
                                      <p:cBhvr>
                                        <p:cTn id="21" dur="500"/>
                                        <p:tgtEl>
                                          <p:spTgt spid="3195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9518"/>
                                        </p:tgtEl>
                                        <p:attrNameLst>
                                          <p:attrName>style.visibility</p:attrName>
                                        </p:attrNameLst>
                                      </p:cBhvr>
                                      <p:to>
                                        <p:strVal val="visible"/>
                                      </p:to>
                                    </p:set>
                                    <p:animEffect transition="in" filter="dissolve">
                                      <p:cBhvr>
                                        <p:cTn id="26" dur="500"/>
                                        <p:tgtEl>
                                          <p:spTgt spid="3195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19521"/>
                                        </p:tgtEl>
                                        <p:attrNameLst>
                                          <p:attrName>style.visibility</p:attrName>
                                        </p:attrNameLst>
                                      </p:cBhvr>
                                      <p:to>
                                        <p:strVal val="visible"/>
                                      </p:to>
                                    </p:set>
                                    <p:animEffect transition="in" filter="dissolve">
                                      <p:cBhvr>
                                        <p:cTn id="31" dur="500"/>
                                        <p:tgtEl>
                                          <p:spTgt spid="319521"/>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19522">
                                            <p:oleChartEl type="gridLegend"/>
                                          </p:spTgt>
                                        </p:tgtEl>
                                        <p:attrNameLst>
                                          <p:attrName>style.visibility</p:attrName>
                                        </p:attrNameLst>
                                      </p:cBhvr>
                                      <p:to>
                                        <p:strVal val="visible"/>
                                      </p:to>
                                    </p:set>
                                    <p:animEffect transition="in" filter="dissolve">
                                      <p:cBhvr>
                                        <p:cTn id="35" dur="500"/>
                                        <p:tgtEl>
                                          <p:spTgt spid="319522">
                                            <p:oleChartEl type="gridLegend"/>
                                          </p:spTgt>
                                        </p:tgtEl>
                                      </p:cBhvr>
                                    </p:animEffect>
                                  </p:childTnLst>
                                </p:cTn>
                              </p:par>
                            </p:childTnLst>
                          </p:cTn>
                        </p:par>
                        <p:par>
                          <p:cTn id="36" fill="hold" nodeType="afterGroup">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19522">
                                            <p:oleChartEl type="series" lvl="1"/>
                                          </p:spTgt>
                                        </p:tgtEl>
                                        <p:attrNameLst>
                                          <p:attrName>style.visibility</p:attrName>
                                        </p:attrNameLst>
                                      </p:cBhvr>
                                      <p:to>
                                        <p:strVal val="visible"/>
                                      </p:to>
                                    </p:set>
                                    <p:animEffect transition="in" filter="dissolve">
                                      <p:cBhvr>
                                        <p:cTn id="39" dur="500"/>
                                        <p:tgtEl>
                                          <p:spTgt spid="319522">
                                            <p:oleChartEl type="series" lvl="1"/>
                                          </p:spTgt>
                                        </p:tgtEl>
                                      </p:cBhvr>
                                    </p:animEffect>
                                  </p:childTnLst>
                                </p:cTn>
                              </p:par>
                            </p:childTnLst>
                          </p:cTn>
                        </p:par>
                        <p:par>
                          <p:cTn id="40" fill="hold" nodeType="afterGroup">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319522">
                                            <p:oleChartEl type="series" lvl="2"/>
                                          </p:spTgt>
                                        </p:tgtEl>
                                        <p:attrNameLst>
                                          <p:attrName>style.visibility</p:attrName>
                                        </p:attrNameLst>
                                      </p:cBhvr>
                                      <p:to>
                                        <p:strVal val="visible"/>
                                      </p:to>
                                    </p:set>
                                    <p:animEffect transition="in" filter="dissolve">
                                      <p:cBhvr>
                                        <p:cTn id="43" dur="500"/>
                                        <p:tgtEl>
                                          <p:spTgt spid="319522">
                                            <p:oleChartEl type="series" lvl="2"/>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17" grpId="0" animBg="1" autoUpdateAnimBg="0"/>
      <p:bldP spid="319518" grpId="0" animBg="1" autoUpdateAnimBg="0"/>
      <p:bldP spid="319519" grpId="0" animBg="1" autoUpdateAnimBg="0"/>
      <p:bldP spid="319520" grpId="0" animBg="1" autoUpdateAnimBg="0"/>
      <p:bldP spid="319521" grpId="0" autoUpdateAnimBg="0"/>
      <p:bldOleChart spid="319522" grpId="0" bld="series"/>
      <p:bldP spid="31952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AutoShape 20"/>
          <p:cNvSpPr>
            <a:spLocks noChangeArrowheads="1"/>
          </p:cNvSpPr>
          <p:nvPr/>
        </p:nvSpPr>
        <p:spPr bwMode="auto">
          <a:xfrm>
            <a:off x="2393950" y="1754188"/>
            <a:ext cx="4071938" cy="676275"/>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Empirical formulae</a:t>
            </a:r>
          </a:p>
        </p:txBody>
      </p:sp>
      <p:sp>
        <p:nvSpPr>
          <p:cNvPr id="52227" name="Rectangle 30"/>
          <p:cNvSpPr>
            <a:spLocks noGrp="1" noChangeArrowheads="1"/>
          </p:cNvSpPr>
          <p:nvPr>
            <p:ph type="title" idx="4294967295"/>
          </p:nvPr>
        </p:nvSpPr>
        <p:spPr/>
        <p:txBody>
          <a:bodyPr/>
          <a:lstStyle/>
          <a:p>
            <a:pPr eaLnBrk="1" hangingPunct="1"/>
            <a:r>
              <a:rPr lang="en-GB" smtClean="0"/>
              <a:t>      Contents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ChangeArrowheads="1"/>
          </p:cNvSpPr>
          <p:nvPr>
            <p:ph type="body" idx="1"/>
          </p:nvPr>
        </p:nvSpPr>
        <p:spPr bwMode="auto">
          <a:xfrm>
            <a:off x="409575" y="952500"/>
            <a:ext cx="8489950" cy="510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800" smtClean="0"/>
              <a:t>When a new compound is discovered we have to deduce its formula.</a:t>
            </a:r>
          </a:p>
          <a:p>
            <a:pPr eaLnBrk="1" hangingPunct="1">
              <a:spcBef>
                <a:spcPct val="0"/>
              </a:spcBef>
            </a:pPr>
            <a:r>
              <a:rPr lang="en-GB" sz="2800" smtClean="0"/>
              <a:t>This always involves getting data about the masses of elements that are combined together.</a:t>
            </a:r>
          </a:p>
          <a:p>
            <a:pPr eaLnBrk="1" hangingPunct="1">
              <a:spcBef>
                <a:spcPct val="0"/>
              </a:spcBef>
            </a:pPr>
            <a:r>
              <a:rPr lang="en-GB" sz="2800" smtClean="0"/>
              <a:t>What we have to do is work back from this data to calculate the number of atoms of each element and then calculate the ratio.</a:t>
            </a:r>
          </a:p>
          <a:p>
            <a:pPr eaLnBrk="1" hangingPunct="1">
              <a:spcBef>
                <a:spcPct val="0"/>
              </a:spcBef>
            </a:pPr>
            <a:r>
              <a:rPr lang="en-GB" sz="2800" smtClean="0"/>
              <a:t>In order to do this we divide the mass of each atom by its atomic mass.</a:t>
            </a:r>
          </a:p>
          <a:p>
            <a:pPr eaLnBrk="1" hangingPunct="1">
              <a:spcBef>
                <a:spcPct val="0"/>
              </a:spcBef>
            </a:pPr>
            <a:r>
              <a:rPr lang="en-GB" sz="2800" smtClean="0"/>
              <a:t>The calculation is best done in 5 stages:</a:t>
            </a:r>
          </a:p>
          <a:p>
            <a:pPr eaLnBrk="1" hangingPunct="1">
              <a:spcBef>
                <a:spcPct val="0"/>
              </a:spcBef>
            </a:pPr>
            <a:endParaRPr lang="en-GB" sz="2800" smtClean="0"/>
          </a:p>
        </p:txBody>
      </p:sp>
      <p:sp>
        <p:nvSpPr>
          <p:cNvPr id="53251" name="Text Box 3"/>
          <p:cNvSpPr txBox="1">
            <a:spLocks noChangeArrowheads="1"/>
          </p:cNvSpPr>
          <p:nvPr/>
        </p:nvSpPr>
        <p:spPr bwMode="auto">
          <a:xfrm>
            <a:off x="3787775" y="28733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53252" name="Rectangle 4"/>
          <p:cNvSpPr>
            <a:spLocks noGrp="1" noChangeArrowheads="1"/>
          </p:cNvSpPr>
          <p:nvPr>
            <p:ph type="title"/>
          </p:nvPr>
        </p:nvSpPr>
        <p:spPr/>
        <p:txBody>
          <a:bodyPr/>
          <a:lstStyle/>
          <a:p>
            <a:pPr eaLnBrk="1" hangingPunct="1"/>
            <a:r>
              <a:rPr lang="en-GB" smtClean="0"/>
              <a:t>      Calculating the formula from masses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Rectangle 2"/>
          <p:cNvSpPr>
            <a:spLocks noChangeArrowheads="1"/>
          </p:cNvSpPr>
          <p:nvPr>
            <p:ph type="body" idx="1"/>
          </p:nvPr>
        </p:nvSpPr>
        <p:spPr bwMode="auto">
          <a:xfrm>
            <a:off x="381000" y="609600"/>
            <a:ext cx="8447088" cy="1189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eaLnBrk="1" hangingPunct="1">
              <a:lnSpc>
                <a:spcPct val="90000"/>
              </a:lnSpc>
              <a:spcBef>
                <a:spcPct val="0"/>
              </a:spcBef>
            </a:pPr>
            <a:r>
              <a:rPr lang="en-GB" sz="2800" smtClean="0"/>
              <a:t>We found 3.2g of copper reacted with 0.8g of oxygen. What is the formula of the oxide of copper that was formed?  </a:t>
            </a:r>
            <a:r>
              <a:rPr lang="en-GB" sz="2400" smtClean="0"/>
              <a:t>(At. Mass Cu=64: O=16)</a:t>
            </a:r>
          </a:p>
        </p:txBody>
      </p:sp>
      <p:graphicFrame>
        <p:nvGraphicFramePr>
          <p:cNvPr id="325635" name="Group 3"/>
          <p:cNvGraphicFramePr>
            <a:graphicFrameLocks noGrp="1"/>
          </p:cNvGraphicFramePr>
          <p:nvPr/>
        </p:nvGraphicFramePr>
        <p:xfrm>
          <a:off x="381000" y="2133600"/>
          <a:ext cx="8459788" cy="3643313"/>
        </p:xfrm>
        <a:graphic>
          <a:graphicData uri="http://schemas.openxmlformats.org/drawingml/2006/table">
            <a:tbl>
              <a:tblPr/>
              <a:tblGrid>
                <a:gridCol w="3119438"/>
                <a:gridCol w="2698750"/>
                <a:gridCol w="2641600"/>
              </a:tblGrid>
              <a:tr h="4636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Substance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Copper oxide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5525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 Elements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Cu</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O</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162">
                <a:tc>
                  <a:txBody>
                    <a:bodyPr/>
                    <a:lstStyle/>
                    <a:p>
                      <a:pPr marL="374650" marR="0" lvl="0" indent="-37465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 Mass of each element (g)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70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3. Mass / Atomic Mass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3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4. Ratio</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7351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5. Formula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bl>
          </a:graphicData>
        </a:graphic>
      </p:graphicFrame>
      <p:sp>
        <p:nvSpPr>
          <p:cNvPr id="325662" name="Text Box 30"/>
          <p:cNvSpPr txBox="1">
            <a:spLocks noChangeArrowheads="1"/>
          </p:cNvSpPr>
          <p:nvPr/>
        </p:nvSpPr>
        <p:spPr bwMode="auto">
          <a:xfrm>
            <a:off x="4427538" y="3219450"/>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3.2</a:t>
            </a:r>
          </a:p>
        </p:txBody>
      </p:sp>
      <p:sp>
        <p:nvSpPr>
          <p:cNvPr id="325663" name="Text Box 31"/>
          <p:cNvSpPr txBox="1">
            <a:spLocks noChangeArrowheads="1"/>
          </p:cNvSpPr>
          <p:nvPr/>
        </p:nvSpPr>
        <p:spPr bwMode="auto">
          <a:xfrm>
            <a:off x="6888163" y="3198813"/>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0.8</a:t>
            </a:r>
          </a:p>
        </p:txBody>
      </p:sp>
      <p:sp>
        <p:nvSpPr>
          <p:cNvPr id="325664" name="Text Box 32"/>
          <p:cNvSpPr txBox="1">
            <a:spLocks noChangeArrowheads="1"/>
          </p:cNvSpPr>
          <p:nvPr/>
        </p:nvSpPr>
        <p:spPr bwMode="auto">
          <a:xfrm>
            <a:off x="3716338" y="3903663"/>
            <a:ext cx="2397125"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3.2/64 =0.05</a:t>
            </a:r>
          </a:p>
        </p:txBody>
      </p:sp>
      <p:sp>
        <p:nvSpPr>
          <p:cNvPr id="325665" name="Text Box 33"/>
          <p:cNvSpPr txBox="1">
            <a:spLocks noChangeArrowheads="1"/>
          </p:cNvSpPr>
          <p:nvPr/>
        </p:nvSpPr>
        <p:spPr bwMode="auto">
          <a:xfrm>
            <a:off x="6294438" y="3897313"/>
            <a:ext cx="2397125"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0.8/16 =0.05</a:t>
            </a:r>
          </a:p>
        </p:txBody>
      </p:sp>
      <p:sp>
        <p:nvSpPr>
          <p:cNvPr id="325666" name="Text Box 34"/>
          <p:cNvSpPr txBox="1">
            <a:spLocks noChangeArrowheads="1"/>
          </p:cNvSpPr>
          <p:nvPr/>
        </p:nvSpPr>
        <p:spPr bwMode="auto">
          <a:xfrm>
            <a:off x="5610225" y="4518025"/>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1:1</a:t>
            </a:r>
          </a:p>
        </p:txBody>
      </p:sp>
      <p:sp>
        <p:nvSpPr>
          <p:cNvPr id="325667" name="Text Box 35"/>
          <p:cNvSpPr txBox="1">
            <a:spLocks noChangeArrowheads="1"/>
          </p:cNvSpPr>
          <p:nvPr/>
        </p:nvSpPr>
        <p:spPr bwMode="auto">
          <a:xfrm>
            <a:off x="5630863" y="5178425"/>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CuO</a:t>
            </a:r>
          </a:p>
        </p:txBody>
      </p:sp>
      <p:sp>
        <p:nvSpPr>
          <p:cNvPr id="54308" name="Rectangle 37"/>
          <p:cNvSpPr>
            <a:spLocks noGrp="1" noChangeArrowheads="1"/>
          </p:cNvSpPr>
          <p:nvPr>
            <p:ph type="title"/>
          </p:nvPr>
        </p:nvSpPr>
        <p:spPr/>
        <p:txBody>
          <a:bodyPr/>
          <a:lstStyle/>
          <a:p>
            <a:pPr eaLnBrk="1" hangingPunct="1"/>
            <a:r>
              <a:rPr lang="en-GB" smtClean="0"/>
              <a:t>      Copper oxide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62"/>
                                        </p:tgtEl>
                                        <p:attrNameLst>
                                          <p:attrName>style.visibility</p:attrName>
                                        </p:attrNameLst>
                                      </p:cBhvr>
                                      <p:to>
                                        <p:strVal val="visible"/>
                                      </p:to>
                                    </p:set>
                                    <p:animEffect transition="in" filter="dissolve">
                                      <p:cBhvr>
                                        <p:cTn id="7" dur="500"/>
                                        <p:tgtEl>
                                          <p:spTgt spid="325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5663"/>
                                        </p:tgtEl>
                                        <p:attrNameLst>
                                          <p:attrName>style.visibility</p:attrName>
                                        </p:attrNameLst>
                                      </p:cBhvr>
                                      <p:to>
                                        <p:strVal val="visible"/>
                                      </p:to>
                                    </p:set>
                                    <p:animEffect transition="in" filter="dissolve">
                                      <p:cBhvr>
                                        <p:cTn id="12" dur="500"/>
                                        <p:tgtEl>
                                          <p:spTgt spid="3256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5664"/>
                                        </p:tgtEl>
                                        <p:attrNameLst>
                                          <p:attrName>style.visibility</p:attrName>
                                        </p:attrNameLst>
                                      </p:cBhvr>
                                      <p:to>
                                        <p:strVal val="visible"/>
                                      </p:to>
                                    </p:set>
                                    <p:animEffect transition="in" filter="dissolve">
                                      <p:cBhvr>
                                        <p:cTn id="17" dur="500"/>
                                        <p:tgtEl>
                                          <p:spTgt spid="325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665"/>
                                        </p:tgtEl>
                                        <p:attrNameLst>
                                          <p:attrName>style.visibility</p:attrName>
                                        </p:attrNameLst>
                                      </p:cBhvr>
                                      <p:to>
                                        <p:strVal val="visible"/>
                                      </p:to>
                                    </p:set>
                                    <p:animEffect transition="in" filter="dissolve">
                                      <p:cBhvr>
                                        <p:cTn id="22" dur="500"/>
                                        <p:tgtEl>
                                          <p:spTgt spid="325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5666"/>
                                        </p:tgtEl>
                                        <p:attrNameLst>
                                          <p:attrName>style.visibility</p:attrName>
                                        </p:attrNameLst>
                                      </p:cBhvr>
                                      <p:to>
                                        <p:strVal val="visible"/>
                                      </p:to>
                                    </p:set>
                                    <p:animEffect transition="in" filter="dissolve">
                                      <p:cBhvr>
                                        <p:cTn id="27" dur="500"/>
                                        <p:tgtEl>
                                          <p:spTgt spid="3256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5667"/>
                                        </p:tgtEl>
                                        <p:attrNameLst>
                                          <p:attrName>style.visibility</p:attrName>
                                        </p:attrNameLst>
                                      </p:cBhvr>
                                      <p:to>
                                        <p:strVal val="visible"/>
                                      </p:to>
                                    </p:set>
                                    <p:animEffect transition="in" filter="dissolve">
                                      <p:cBhvr>
                                        <p:cTn id="32" dur="500"/>
                                        <p:tgtEl>
                                          <p:spTgt spid="325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62" grpId="0" animBg="1" autoUpdateAnimBg="0"/>
      <p:bldP spid="325663" grpId="0" animBg="1" autoUpdateAnimBg="0"/>
      <p:bldP spid="325664" grpId="0" animBg="1" autoUpdateAnimBg="0"/>
      <p:bldP spid="325665" grpId="0" animBg="1" autoUpdateAnimBg="0"/>
      <p:bldP spid="325666" grpId="0" animBg="1" autoUpdateAnimBg="0"/>
      <p:bldP spid="32566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Rectangle 2"/>
          <p:cNvSpPr>
            <a:spLocks noChangeArrowheads="1"/>
          </p:cNvSpPr>
          <p:nvPr>
            <p:ph type="body" idx="1"/>
          </p:nvPr>
        </p:nvSpPr>
        <p:spPr bwMode="auto">
          <a:xfrm>
            <a:off x="307975" y="952500"/>
            <a:ext cx="8621713" cy="1189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eaLnBrk="1" hangingPunct="1">
              <a:lnSpc>
                <a:spcPct val="90000"/>
              </a:lnSpc>
              <a:spcBef>
                <a:spcPct val="0"/>
              </a:spcBef>
            </a:pPr>
            <a:r>
              <a:rPr lang="en-GB" sz="2800" smtClean="0"/>
              <a:t>We found 5.5g of manganese reacted with 3.2g of oxygen.  What is the formula of the oxide of manganese formed?   </a:t>
            </a:r>
            <a:r>
              <a:rPr lang="en-GB" sz="2400" smtClean="0"/>
              <a:t>(Atomic. Mass Mn=55: O=16)</a:t>
            </a:r>
          </a:p>
        </p:txBody>
      </p:sp>
      <p:graphicFrame>
        <p:nvGraphicFramePr>
          <p:cNvPr id="327683" name="Group 3"/>
          <p:cNvGraphicFramePr>
            <a:graphicFrameLocks noGrp="1"/>
          </p:cNvGraphicFramePr>
          <p:nvPr/>
        </p:nvGraphicFramePr>
        <p:xfrm>
          <a:off x="393700" y="2424113"/>
          <a:ext cx="8459788" cy="3643312"/>
        </p:xfrm>
        <a:graphic>
          <a:graphicData uri="http://schemas.openxmlformats.org/drawingml/2006/table">
            <a:tbl>
              <a:tblPr/>
              <a:tblGrid>
                <a:gridCol w="3119438"/>
                <a:gridCol w="2698750"/>
                <a:gridCol w="2641600"/>
              </a:tblGrid>
              <a:tr h="4636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Substance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Manganese oxide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5525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 Elements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Mn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O</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162">
                <a:tc>
                  <a:txBody>
                    <a:bodyPr/>
                    <a:lstStyle/>
                    <a:p>
                      <a:pPr marL="374650" marR="0" lvl="0" indent="-37465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 Mass of each element (g)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70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3. Mass / Atomic Mass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38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4. Ratio</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7351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5. Formula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bl>
          </a:graphicData>
        </a:graphic>
      </p:graphicFrame>
      <p:sp>
        <p:nvSpPr>
          <p:cNvPr id="327710" name="Text Box 30"/>
          <p:cNvSpPr txBox="1">
            <a:spLocks noChangeArrowheads="1"/>
          </p:cNvSpPr>
          <p:nvPr/>
        </p:nvSpPr>
        <p:spPr bwMode="auto">
          <a:xfrm>
            <a:off x="4440238" y="3509963"/>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5.5</a:t>
            </a:r>
          </a:p>
        </p:txBody>
      </p:sp>
      <p:sp>
        <p:nvSpPr>
          <p:cNvPr id="327711" name="Text Box 31"/>
          <p:cNvSpPr txBox="1">
            <a:spLocks noChangeArrowheads="1"/>
          </p:cNvSpPr>
          <p:nvPr/>
        </p:nvSpPr>
        <p:spPr bwMode="auto">
          <a:xfrm>
            <a:off x="6900863" y="3489325"/>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3.2</a:t>
            </a:r>
          </a:p>
        </p:txBody>
      </p:sp>
      <p:sp>
        <p:nvSpPr>
          <p:cNvPr id="327712" name="Text Box 32"/>
          <p:cNvSpPr txBox="1">
            <a:spLocks noChangeArrowheads="1"/>
          </p:cNvSpPr>
          <p:nvPr/>
        </p:nvSpPr>
        <p:spPr bwMode="auto">
          <a:xfrm>
            <a:off x="3729038" y="4194175"/>
            <a:ext cx="2397125"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5.5/55 =0.10</a:t>
            </a:r>
          </a:p>
        </p:txBody>
      </p:sp>
      <p:sp>
        <p:nvSpPr>
          <p:cNvPr id="327713" name="Text Box 33"/>
          <p:cNvSpPr txBox="1">
            <a:spLocks noChangeArrowheads="1"/>
          </p:cNvSpPr>
          <p:nvPr/>
        </p:nvSpPr>
        <p:spPr bwMode="auto">
          <a:xfrm>
            <a:off x="6307138" y="4187825"/>
            <a:ext cx="2397125"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3.2/16 =0.20</a:t>
            </a:r>
          </a:p>
        </p:txBody>
      </p:sp>
      <p:sp>
        <p:nvSpPr>
          <p:cNvPr id="327714" name="Text Box 34"/>
          <p:cNvSpPr txBox="1">
            <a:spLocks noChangeArrowheads="1"/>
          </p:cNvSpPr>
          <p:nvPr/>
        </p:nvSpPr>
        <p:spPr bwMode="auto">
          <a:xfrm>
            <a:off x="5622925" y="4808538"/>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1:2</a:t>
            </a:r>
          </a:p>
        </p:txBody>
      </p:sp>
      <p:sp>
        <p:nvSpPr>
          <p:cNvPr id="327715" name="Text Box 35"/>
          <p:cNvSpPr txBox="1">
            <a:spLocks noChangeArrowheads="1"/>
          </p:cNvSpPr>
          <p:nvPr/>
        </p:nvSpPr>
        <p:spPr bwMode="auto">
          <a:xfrm>
            <a:off x="5643563" y="5468938"/>
            <a:ext cx="1090612"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MnO</a:t>
            </a:r>
            <a:r>
              <a:rPr lang="en-GB" b="1" baseline="-25000">
                <a:effectLst>
                  <a:outerShdw blurRad="38100" dist="38100" dir="2700000" algn="tl">
                    <a:srgbClr val="FFFFFF"/>
                  </a:outerShdw>
                </a:effectLst>
                <a:latin typeface="Arial" charset="0"/>
              </a:rPr>
              <a:t>2</a:t>
            </a:r>
          </a:p>
        </p:txBody>
      </p:sp>
      <p:sp>
        <p:nvSpPr>
          <p:cNvPr id="55332" name="Rectangle 37"/>
          <p:cNvSpPr>
            <a:spLocks noGrp="1" noChangeArrowheads="1"/>
          </p:cNvSpPr>
          <p:nvPr>
            <p:ph type="title"/>
          </p:nvPr>
        </p:nvSpPr>
        <p:spPr/>
        <p:txBody>
          <a:bodyPr/>
          <a:lstStyle/>
          <a:p>
            <a:pPr eaLnBrk="1" hangingPunct="1"/>
            <a:r>
              <a:rPr lang="en-GB" smtClean="0"/>
              <a:t>      Manganese oxide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0"/>
                                        </p:tgtEl>
                                        <p:attrNameLst>
                                          <p:attrName>style.visibility</p:attrName>
                                        </p:attrNameLst>
                                      </p:cBhvr>
                                      <p:to>
                                        <p:strVal val="visible"/>
                                      </p:to>
                                    </p:set>
                                    <p:animEffect transition="in" filter="dissolve">
                                      <p:cBhvr>
                                        <p:cTn id="7" dur="500"/>
                                        <p:tgtEl>
                                          <p:spTgt spid="327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1"/>
                                        </p:tgtEl>
                                        <p:attrNameLst>
                                          <p:attrName>style.visibility</p:attrName>
                                        </p:attrNameLst>
                                      </p:cBhvr>
                                      <p:to>
                                        <p:strVal val="visible"/>
                                      </p:to>
                                    </p:set>
                                    <p:animEffect transition="in" filter="dissolve">
                                      <p:cBhvr>
                                        <p:cTn id="12" dur="500"/>
                                        <p:tgtEl>
                                          <p:spTgt spid="3277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2"/>
                                        </p:tgtEl>
                                        <p:attrNameLst>
                                          <p:attrName>style.visibility</p:attrName>
                                        </p:attrNameLst>
                                      </p:cBhvr>
                                      <p:to>
                                        <p:strVal val="visible"/>
                                      </p:to>
                                    </p:set>
                                    <p:animEffect transition="in" filter="dissolve">
                                      <p:cBhvr>
                                        <p:cTn id="17" dur="500"/>
                                        <p:tgtEl>
                                          <p:spTgt spid="3277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13"/>
                                        </p:tgtEl>
                                        <p:attrNameLst>
                                          <p:attrName>style.visibility</p:attrName>
                                        </p:attrNameLst>
                                      </p:cBhvr>
                                      <p:to>
                                        <p:strVal val="visible"/>
                                      </p:to>
                                    </p:set>
                                    <p:animEffect transition="in" filter="dissolve">
                                      <p:cBhvr>
                                        <p:cTn id="22" dur="500"/>
                                        <p:tgtEl>
                                          <p:spTgt spid="3277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714"/>
                                        </p:tgtEl>
                                        <p:attrNameLst>
                                          <p:attrName>style.visibility</p:attrName>
                                        </p:attrNameLst>
                                      </p:cBhvr>
                                      <p:to>
                                        <p:strVal val="visible"/>
                                      </p:to>
                                    </p:set>
                                    <p:animEffect transition="in" filter="dissolve">
                                      <p:cBhvr>
                                        <p:cTn id="27" dur="500"/>
                                        <p:tgtEl>
                                          <p:spTgt spid="3277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715"/>
                                        </p:tgtEl>
                                        <p:attrNameLst>
                                          <p:attrName>style.visibility</p:attrName>
                                        </p:attrNameLst>
                                      </p:cBhvr>
                                      <p:to>
                                        <p:strVal val="visible"/>
                                      </p:to>
                                    </p:set>
                                    <p:animEffect transition="in" filter="dissolve">
                                      <p:cBhvr>
                                        <p:cTn id="32" dur="500"/>
                                        <p:tgtEl>
                                          <p:spTgt spid="32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0" grpId="0" animBg="1" autoUpdateAnimBg="0"/>
      <p:bldP spid="327711" grpId="0" animBg="1" autoUpdateAnimBg="0"/>
      <p:bldP spid="327712" grpId="0" animBg="1" autoUpdateAnimBg="0"/>
      <p:bldP spid="327713" grpId="0" animBg="1" autoUpdateAnimBg="0"/>
      <p:bldP spid="327714" grpId="0" animBg="1" autoUpdateAnimBg="0"/>
      <p:bldP spid="32771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3"/>
          <p:cNvSpPr>
            <a:spLocks noChangeArrowheads="1"/>
          </p:cNvSpPr>
          <p:nvPr>
            <p:ph type="body" idx="1"/>
          </p:nvPr>
        </p:nvSpPr>
        <p:spPr bwMode="auto">
          <a:xfrm>
            <a:off x="393700" y="995363"/>
            <a:ext cx="6078538"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800" smtClean="0"/>
              <a:t>Each element has a symbol. </a:t>
            </a:r>
          </a:p>
        </p:txBody>
      </p:sp>
      <p:sp>
        <p:nvSpPr>
          <p:cNvPr id="21507" name="Rectangle 4"/>
          <p:cNvSpPr>
            <a:spLocks noChangeArrowheads="1"/>
          </p:cNvSpPr>
          <p:nvPr/>
        </p:nvSpPr>
        <p:spPr bwMode="auto">
          <a:xfrm>
            <a:off x="488950" y="1727200"/>
            <a:ext cx="4856163"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Tx/>
              <a:buChar char="•"/>
            </a:pPr>
            <a:r>
              <a:rPr lang="en-GB" sz="2800">
                <a:latin typeface="Arial" pitchFamily="34" charset="0"/>
              </a:rPr>
              <a:t>Some elements exist as particular numbers of atoms bonded together. </a:t>
            </a:r>
          </a:p>
          <a:p>
            <a:pPr marL="342900" indent="-342900">
              <a:buFontTx/>
              <a:buChar char="•"/>
            </a:pPr>
            <a:endParaRPr lang="en-GB" sz="2800">
              <a:latin typeface="Arial" pitchFamily="34" charset="0"/>
            </a:endParaRPr>
          </a:p>
          <a:p>
            <a:pPr marL="342900" indent="-342900">
              <a:buFontTx/>
              <a:buChar char="•"/>
            </a:pPr>
            <a:r>
              <a:rPr lang="en-GB" sz="2800">
                <a:latin typeface="Arial" pitchFamily="34" charset="0"/>
              </a:rPr>
              <a:t>This fact can be  represented in a formula with a number which shows how many atoms. </a:t>
            </a:r>
          </a:p>
        </p:txBody>
      </p:sp>
      <p:grpSp>
        <p:nvGrpSpPr>
          <p:cNvPr id="21508" name="Group 5"/>
          <p:cNvGrpSpPr>
            <a:grpSpLocks/>
          </p:cNvGrpSpPr>
          <p:nvPr/>
        </p:nvGrpSpPr>
        <p:grpSpPr bwMode="auto">
          <a:xfrm>
            <a:off x="5029200" y="1676400"/>
            <a:ext cx="3810000" cy="4165600"/>
            <a:chOff x="3498" y="736"/>
            <a:chExt cx="2070" cy="2624"/>
          </a:xfrm>
        </p:grpSpPr>
        <p:sp>
          <p:nvSpPr>
            <p:cNvPr id="21515" name="Oval 6"/>
            <p:cNvSpPr>
              <a:spLocks noChangeArrowheads="1"/>
            </p:cNvSpPr>
            <p:nvPr/>
          </p:nvSpPr>
          <p:spPr bwMode="auto">
            <a:xfrm>
              <a:off x="3694" y="1080"/>
              <a:ext cx="292" cy="292"/>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2200">
                  <a:latin typeface="Arial" pitchFamily="34" charset="0"/>
                </a:rPr>
                <a:t>O</a:t>
              </a:r>
            </a:p>
          </p:txBody>
        </p:sp>
        <p:sp>
          <p:nvSpPr>
            <p:cNvPr id="21516" name="Oval 7"/>
            <p:cNvSpPr>
              <a:spLocks noChangeArrowheads="1"/>
            </p:cNvSpPr>
            <p:nvPr/>
          </p:nvSpPr>
          <p:spPr bwMode="auto">
            <a:xfrm>
              <a:off x="3707" y="1578"/>
              <a:ext cx="292" cy="292"/>
            </a:xfrm>
            <a:prstGeom prst="ellipse">
              <a:avLst/>
            </a:prstGeom>
            <a:solidFill>
              <a:schemeClr val="accent2"/>
            </a:solidFill>
            <a:ln w="9525">
              <a:solidFill>
                <a:schemeClr val="tx1"/>
              </a:solidFill>
              <a:round/>
              <a:headEnd/>
              <a:tailEnd/>
            </a:ln>
          </p:spPr>
          <p:txBody>
            <a:bodyPr wrap="none" anchor="ctr"/>
            <a:lstStyle/>
            <a:p>
              <a:pPr algn="ctr"/>
              <a:r>
                <a:rPr lang="en-GB" sz="2200">
                  <a:solidFill>
                    <a:srgbClr val="FFFF00"/>
                  </a:solidFill>
                  <a:latin typeface="Arial" pitchFamily="34" charset="0"/>
                </a:rPr>
                <a:t>N</a:t>
              </a:r>
            </a:p>
          </p:txBody>
        </p:sp>
        <p:sp>
          <p:nvSpPr>
            <p:cNvPr id="21517" name="Oval 8"/>
            <p:cNvSpPr>
              <a:spLocks noChangeArrowheads="1"/>
            </p:cNvSpPr>
            <p:nvPr/>
          </p:nvSpPr>
          <p:spPr bwMode="auto">
            <a:xfrm>
              <a:off x="3684" y="2104"/>
              <a:ext cx="292" cy="292"/>
            </a:xfrm>
            <a:prstGeom prst="ellipse">
              <a:avLst/>
            </a:prstGeom>
            <a:solidFill>
              <a:schemeClr val="bg1"/>
            </a:solidFill>
            <a:ln w="9525">
              <a:solidFill>
                <a:schemeClr val="tx1"/>
              </a:solidFill>
              <a:round/>
              <a:headEnd/>
              <a:tailEnd/>
            </a:ln>
          </p:spPr>
          <p:txBody>
            <a:bodyPr wrap="none" anchor="ctr"/>
            <a:lstStyle/>
            <a:p>
              <a:pPr algn="ctr"/>
              <a:r>
                <a:rPr lang="en-GB" sz="2200">
                  <a:latin typeface="Arial" pitchFamily="34" charset="0"/>
                </a:rPr>
                <a:t>H</a:t>
              </a:r>
            </a:p>
          </p:txBody>
        </p:sp>
        <p:sp>
          <p:nvSpPr>
            <p:cNvPr id="21518" name="Oval 9"/>
            <p:cNvSpPr>
              <a:spLocks noChangeArrowheads="1"/>
            </p:cNvSpPr>
            <p:nvPr/>
          </p:nvSpPr>
          <p:spPr bwMode="auto">
            <a:xfrm>
              <a:off x="4173" y="2118"/>
              <a:ext cx="292" cy="292"/>
            </a:xfrm>
            <a:prstGeom prst="ellipse">
              <a:avLst/>
            </a:prstGeom>
            <a:solidFill>
              <a:schemeClr val="bg1"/>
            </a:solidFill>
            <a:ln w="9525">
              <a:solidFill>
                <a:schemeClr val="tx1"/>
              </a:solidFill>
              <a:round/>
              <a:headEnd/>
              <a:tailEnd/>
            </a:ln>
          </p:spPr>
          <p:txBody>
            <a:bodyPr wrap="none" anchor="ctr"/>
            <a:lstStyle/>
            <a:p>
              <a:pPr algn="ctr"/>
              <a:r>
                <a:rPr lang="en-GB" sz="2200">
                  <a:latin typeface="Arial" pitchFamily="34" charset="0"/>
                </a:rPr>
                <a:t>H</a:t>
              </a:r>
            </a:p>
          </p:txBody>
        </p:sp>
        <p:sp>
          <p:nvSpPr>
            <p:cNvPr id="21519" name="Oval 10"/>
            <p:cNvSpPr>
              <a:spLocks noChangeArrowheads="1"/>
            </p:cNvSpPr>
            <p:nvPr/>
          </p:nvSpPr>
          <p:spPr bwMode="auto">
            <a:xfrm>
              <a:off x="4452" y="2122"/>
              <a:ext cx="292" cy="292"/>
            </a:xfrm>
            <a:prstGeom prst="ellipse">
              <a:avLst/>
            </a:prstGeom>
            <a:solidFill>
              <a:schemeClr val="bg1"/>
            </a:solidFill>
            <a:ln w="9525">
              <a:solidFill>
                <a:schemeClr val="tx1"/>
              </a:solidFill>
              <a:round/>
              <a:headEnd/>
              <a:tailEnd/>
            </a:ln>
          </p:spPr>
          <p:txBody>
            <a:bodyPr wrap="none" anchor="ctr"/>
            <a:lstStyle/>
            <a:p>
              <a:pPr algn="ctr"/>
              <a:r>
                <a:rPr lang="en-GB" sz="2200">
                  <a:latin typeface="Arial" pitchFamily="34" charset="0"/>
                </a:rPr>
                <a:t>H</a:t>
              </a:r>
            </a:p>
          </p:txBody>
        </p:sp>
        <p:sp>
          <p:nvSpPr>
            <p:cNvPr id="21520" name="Oval 11"/>
            <p:cNvSpPr>
              <a:spLocks noChangeArrowheads="1"/>
            </p:cNvSpPr>
            <p:nvPr/>
          </p:nvSpPr>
          <p:spPr bwMode="auto">
            <a:xfrm>
              <a:off x="3699" y="2794"/>
              <a:ext cx="292" cy="292"/>
            </a:xfrm>
            <a:prstGeom prst="ellipse">
              <a:avLst/>
            </a:prstGeom>
            <a:solidFill>
              <a:srgbClr val="FFCCCC"/>
            </a:solidFill>
            <a:ln w="9525">
              <a:solidFill>
                <a:schemeClr val="tx1"/>
              </a:solidFill>
              <a:round/>
              <a:headEnd/>
              <a:tailEnd/>
            </a:ln>
          </p:spPr>
          <p:txBody>
            <a:bodyPr wrap="none" anchor="ctr"/>
            <a:lstStyle/>
            <a:p>
              <a:pPr algn="ctr"/>
              <a:r>
                <a:rPr lang="en-GB" sz="2200">
                  <a:latin typeface="Arial" pitchFamily="34" charset="0"/>
                </a:rPr>
                <a:t>P</a:t>
              </a:r>
            </a:p>
          </p:txBody>
        </p:sp>
        <p:sp>
          <p:nvSpPr>
            <p:cNvPr id="21521" name="Oval 12"/>
            <p:cNvSpPr>
              <a:spLocks noChangeArrowheads="1"/>
            </p:cNvSpPr>
            <p:nvPr/>
          </p:nvSpPr>
          <p:spPr bwMode="auto">
            <a:xfrm>
              <a:off x="4186" y="1583"/>
              <a:ext cx="292" cy="292"/>
            </a:xfrm>
            <a:prstGeom prst="ellipse">
              <a:avLst/>
            </a:prstGeom>
            <a:solidFill>
              <a:schemeClr val="accent2"/>
            </a:solidFill>
            <a:ln w="9525">
              <a:solidFill>
                <a:schemeClr val="tx1"/>
              </a:solidFill>
              <a:round/>
              <a:headEnd/>
              <a:tailEnd/>
            </a:ln>
          </p:spPr>
          <p:txBody>
            <a:bodyPr wrap="none" anchor="ctr"/>
            <a:lstStyle/>
            <a:p>
              <a:pPr algn="ctr"/>
              <a:r>
                <a:rPr lang="en-GB" sz="2200">
                  <a:solidFill>
                    <a:srgbClr val="FFFF00"/>
                  </a:solidFill>
                  <a:latin typeface="Arial" pitchFamily="34" charset="0"/>
                </a:rPr>
                <a:t>N</a:t>
              </a:r>
            </a:p>
          </p:txBody>
        </p:sp>
        <p:sp>
          <p:nvSpPr>
            <p:cNvPr id="21522" name="Oval 13"/>
            <p:cNvSpPr>
              <a:spLocks noChangeArrowheads="1"/>
            </p:cNvSpPr>
            <p:nvPr/>
          </p:nvSpPr>
          <p:spPr bwMode="auto">
            <a:xfrm>
              <a:off x="4474" y="1578"/>
              <a:ext cx="292" cy="292"/>
            </a:xfrm>
            <a:prstGeom prst="ellipse">
              <a:avLst/>
            </a:prstGeom>
            <a:solidFill>
              <a:schemeClr val="accent2"/>
            </a:solidFill>
            <a:ln w="9525">
              <a:solidFill>
                <a:schemeClr val="tx1"/>
              </a:solidFill>
              <a:round/>
              <a:headEnd/>
              <a:tailEnd/>
            </a:ln>
          </p:spPr>
          <p:txBody>
            <a:bodyPr wrap="none" anchor="ctr"/>
            <a:lstStyle/>
            <a:p>
              <a:pPr algn="ctr"/>
              <a:r>
                <a:rPr lang="en-GB" sz="2200">
                  <a:solidFill>
                    <a:srgbClr val="FFFF00"/>
                  </a:solidFill>
                  <a:latin typeface="Arial" pitchFamily="34" charset="0"/>
                </a:rPr>
                <a:t>N</a:t>
              </a:r>
            </a:p>
          </p:txBody>
        </p:sp>
        <p:sp>
          <p:nvSpPr>
            <p:cNvPr id="21523" name="Rectangle 14"/>
            <p:cNvSpPr>
              <a:spLocks noChangeArrowheads="1"/>
            </p:cNvSpPr>
            <p:nvPr/>
          </p:nvSpPr>
          <p:spPr bwMode="auto">
            <a:xfrm>
              <a:off x="4828" y="2521"/>
              <a:ext cx="740"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200" baseline="-25000">
                <a:latin typeface="Arial" pitchFamily="34" charset="0"/>
              </a:endParaRPr>
            </a:p>
          </p:txBody>
        </p:sp>
        <p:sp>
          <p:nvSpPr>
            <p:cNvPr id="21524" name="Rectangle 15"/>
            <p:cNvSpPr>
              <a:spLocks noChangeArrowheads="1"/>
            </p:cNvSpPr>
            <p:nvPr/>
          </p:nvSpPr>
          <p:spPr bwMode="auto">
            <a:xfrm>
              <a:off x="4023" y="2521"/>
              <a:ext cx="805"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25" name="Rectangle 16"/>
            <p:cNvSpPr>
              <a:spLocks noChangeArrowheads="1"/>
            </p:cNvSpPr>
            <p:nvPr/>
          </p:nvSpPr>
          <p:spPr bwMode="auto">
            <a:xfrm>
              <a:off x="3498" y="2521"/>
              <a:ext cx="525"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a:p>
              <a:pPr eaLnBrk="1" hangingPunct="1">
                <a:spcBef>
                  <a:spcPct val="20000"/>
                </a:spcBef>
              </a:pPr>
              <a:endParaRPr lang="en-GB" sz="2200">
                <a:latin typeface="Arial" pitchFamily="34" charset="0"/>
              </a:endParaRPr>
            </a:p>
            <a:p>
              <a:pPr eaLnBrk="1" hangingPunct="1">
                <a:spcBef>
                  <a:spcPct val="20000"/>
                </a:spcBef>
              </a:pPr>
              <a:endParaRPr lang="en-GB" sz="2200">
                <a:latin typeface="Arial" pitchFamily="34" charset="0"/>
              </a:endParaRPr>
            </a:p>
          </p:txBody>
        </p:sp>
        <p:sp>
          <p:nvSpPr>
            <p:cNvPr id="21526" name="Rectangle 17"/>
            <p:cNvSpPr>
              <a:spLocks noChangeArrowheads="1"/>
            </p:cNvSpPr>
            <p:nvPr/>
          </p:nvSpPr>
          <p:spPr bwMode="auto">
            <a:xfrm>
              <a:off x="4828" y="2009"/>
              <a:ext cx="74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200" baseline="-25000">
                <a:latin typeface="Arial" pitchFamily="34" charset="0"/>
              </a:endParaRPr>
            </a:p>
          </p:txBody>
        </p:sp>
        <p:sp>
          <p:nvSpPr>
            <p:cNvPr id="21527" name="Rectangle 18"/>
            <p:cNvSpPr>
              <a:spLocks noChangeArrowheads="1"/>
            </p:cNvSpPr>
            <p:nvPr/>
          </p:nvSpPr>
          <p:spPr bwMode="auto">
            <a:xfrm>
              <a:off x="4023" y="2009"/>
              <a:ext cx="80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28" name="Rectangle 19"/>
            <p:cNvSpPr>
              <a:spLocks noChangeArrowheads="1"/>
            </p:cNvSpPr>
            <p:nvPr/>
          </p:nvSpPr>
          <p:spPr bwMode="auto">
            <a:xfrm>
              <a:off x="3498" y="2009"/>
              <a:ext cx="52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29" name="Rectangle 20"/>
            <p:cNvSpPr>
              <a:spLocks noChangeArrowheads="1"/>
            </p:cNvSpPr>
            <p:nvPr/>
          </p:nvSpPr>
          <p:spPr bwMode="auto">
            <a:xfrm>
              <a:off x="4828" y="1497"/>
              <a:ext cx="74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200" baseline="-25000">
                <a:latin typeface="Arial" pitchFamily="34" charset="0"/>
              </a:endParaRPr>
            </a:p>
          </p:txBody>
        </p:sp>
        <p:sp>
          <p:nvSpPr>
            <p:cNvPr id="21530" name="Rectangle 21"/>
            <p:cNvSpPr>
              <a:spLocks noChangeArrowheads="1"/>
            </p:cNvSpPr>
            <p:nvPr/>
          </p:nvSpPr>
          <p:spPr bwMode="auto">
            <a:xfrm>
              <a:off x="4023" y="1497"/>
              <a:ext cx="80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31" name="Rectangle 22"/>
            <p:cNvSpPr>
              <a:spLocks noChangeArrowheads="1"/>
            </p:cNvSpPr>
            <p:nvPr/>
          </p:nvSpPr>
          <p:spPr bwMode="auto">
            <a:xfrm>
              <a:off x="3498" y="1497"/>
              <a:ext cx="52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32" name="Rectangle 23"/>
            <p:cNvSpPr>
              <a:spLocks noChangeArrowheads="1"/>
            </p:cNvSpPr>
            <p:nvPr/>
          </p:nvSpPr>
          <p:spPr bwMode="auto">
            <a:xfrm>
              <a:off x="4828" y="985"/>
              <a:ext cx="74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200" baseline="-25000">
                <a:latin typeface="Arial" pitchFamily="34" charset="0"/>
              </a:endParaRPr>
            </a:p>
          </p:txBody>
        </p:sp>
        <p:sp>
          <p:nvSpPr>
            <p:cNvPr id="21533" name="Rectangle 24"/>
            <p:cNvSpPr>
              <a:spLocks noChangeArrowheads="1"/>
            </p:cNvSpPr>
            <p:nvPr/>
          </p:nvSpPr>
          <p:spPr bwMode="auto">
            <a:xfrm>
              <a:off x="4023" y="985"/>
              <a:ext cx="80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34" name="Rectangle 25"/>
            <p:cNvSpPr>
              <a:spLocks noChangeArrowheads="1"/>
            </p:cNvSpPr>
            <p:nvPr/>
          </p:nvSpPr>
          <p:spPr bwMode="auto">
            <a:xfrm>
              <a:off x="3498" y="985"/>
              <a:ext cx="52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200">
                <a:latin typeface="Arial" pitchFamily="34" charset="0"/>
              </a:endParaRPr>
            </a:p>
          </p:txBody>
        </p:sp>
        <p:sp>
          <p:nvSpPr>
            <p:cNvPr id="21535" name="Rectangle 26"/>
            <p:cNvSpPr>
              <a:spLocks noChangeArrowheads="1"/>
            </p:cNvSpPr>
            <p:nvPr/>
          </p:nvSpPr>
          <p:spPr bwMode="auto">
            <a:xfrm>
              <a:off x="4828" y="736"/>
              <a:ext cx="74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sz="2200" b="1">
                  <a:latin typeface="Arial" pitchFamily="34" charset="0"/>
                </a:rPr>
                <a:t>Formula</a:t>
              </a:r>
            </a:p>
          </p:txBody>
        </p:sp>
        <p:sp>
          <p:nvSpPr>
            <p:cNvPr id="21536" name="Rectangle 27"/>
            <p:cNvSpPr>
              <a:spLocks noChangeArrowheads="1"/>
            </p:cNvSpPr>
            <p:nvPr/>
          </p:nvSpPr>
          <p:spPr bwMode="auto">
            <a:xfrm>
              <a:off x="4023" y="736"/>
              <a:ext cx="80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sz="2200" b="1">
                  <a:latin typeface="Arial" pitchFamily="34" charset="0"/>
                </a:rPr>
                <a:t>Molecule</a:t>
              </a:r>
            </a:p>
          </p:txBody>
        </p:sp>
        <p:sp>
          <p:nvSpPr>
            <p:cNvPr id="21537" name="Rectangle 28"/>
            <p:cNvSpPr>
              <a:spLocks noChangeArrowheads="1"/>
            </p:cNvSpPr>
            <p:nvPr/>
          </p:nvSpPr>
          <p:spPr bwMode="auto">
            <a:xfrm>
              <a:off x="3498" y="736"/>
              <a:ext cx="52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sz="2200" b="1">
                  <a:latin typeface="Arial" pitchFamily="34" charset="0"/>
                </a:rPr>
                <a:t>Atom</a:t>
              </a:r>
            </a:p>
          </p:txBody>
        </p:sp>
        <p:sp>
          <p:nvSpPr>
            <p:cNvPr id="21538" name="Line 29"/>
            <p:cNvSpPr>
              <a:spLocks noChangeShapeType="1"/>
            </p:cNvSpPr>
            <p:nvPr/>
          </p:nvSpPr>
          <p:spPr bwMode="auto">
            <a:xfrm>
              <a:off x="3498" y="736"/>
              <a:ext cx="207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30"/>
            <p:cNvSpPr>
              <a:spLocks noChangeShapeType="1"/>
            </p:cNvSpPr>
            <p:nvPr/>
          </p:nvSpPr>
          <p:spPr bwMode="auto">
            <a:xfrm>
              <a:off x="3498" y="985"/>
              <a:ext cx="207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31"/>
            <p:cNvSpPr>
              <a:spLocks noChangeShapeType="1"/>
            </p:cNvSpPr>
            <p:nvPr/>
          </p:nvSpPr>
          <p:spPr bwMode="auto">
            <a:xfrm>
              <a:off x="3498" y="1497"/>
              <a:ext cx="207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32"/>
            <p:cNvSpPr>
              <a:spLocks noChangeShapeType="1"/>
            </p:cNvSpPr>
            <p:nvPr/>
          </p:nvSpPr>
          <p:spPr bwMode="auto">
            <a:xfrm>
              <a:off x="3498" y="2009"/>
              <a:ext cx="207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33"/>
            <p:cNvSpPr>
              <a:spLocks noChangeShapeType="1"/>
            </p:cNvSpPr>
            <p:nvPr/>
          </p:nvSpPr>
          <p:spPr bwMode="auto">
            <a:xfrm>
              <a:off x="3498" y="2521"/>
              <a:ext cx="207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34"/>
            <p:cNvSpPr>
              <a:spLocks noChangeShapeType="1"/>
            </p:cNvSpPr>
            <p:nvPr/>
          </p:nvSpPr>
          <p:spPr bwMode="auto">
            <a:xfrm>
              <a:off x="3498" y="3360"/>
              <a:ext cx="207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4" name="Line 35"/>
            <p:cNvSpPr>
              <a:spLocks noChangeShapeType="1"/>
            </p:cNvSpPr>
            <p:nvPr/>
          </p:nvSpPr>
          <p:spPr bwMode="auto">
            <a:xfrm>
              <a:off x="3498" y="736"/>
              <a:ext cx="0" cy="262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5" name="Line 36"/>
            <p:cNvSpPr>
              <a:spLocks noChangeShapeType="1"/>
            </p:cNvSpPr>
            <p:nvPr/>
          </p:nvSpPr>
          <p:spPr bwMode="auto">
            <a:xfrm>
              <a:off x="4023" y="736"/>
              <a:ext cx="0" cy="2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37"/>
            <p:cNvSpPr>
              <a:spLocks noChangeShapeType="1"/>
            </p:cNvSpPr>
            <p:nvPr/>
          </p:nvSpPr>
          <p:spPr bwMode="auto">
            <a:xfrm>
              <a:off x="4828" y="736"/>
              <a:ext cx="0" cy="2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38"/>
            <p:cNvSpPr>
              <a:spLocks noChangeShapeType="1"/>
            </p:cNvSpPr>
            <p:nvPr/>
          </p:nvSpPr>
          <p:spPr bwMode="auto">
            <a:xfrm>
              <a:off x="5568" y="736"/>
              <a:ext cx="0" cy="262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Oval 39"/>
            <p:cNvSpPr>
              <a:spLocks noChangeArrowheads="1"/>
            </p:cNvSpPr>
            <p:nvPr/>
          </p:nvSpPr>
          <p:spPr bwMode="auto">
            <a:xfrm>
              <a:off x="4174" y="1086"/>
              <a:ext cx="292" cy="292"/>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2200">
                  <a:latin typeface="Arial" pitchFamily="34" charset="0"/>
                </a:rPr>
                <a:t>O</a:t>
              </a:r>
            </a:p>
          </p:txBody>
        </p:sp>
        <p:sp>
          <p:nvSpPr>
            <p:cNvPr id="21549" name="Oval 40"/>
            <p:cNvSpPr>
              <a:spLocks noChangeArrowheads="1"/>
            </p:cNvSpPr>
            <p:nvPr/>
          </p:nvSpPr>
          <p:spPr bwMode="auto">
            <a:xfrm>
              <a:off x="4462" y="1081"/>
              <a:ext cx="292" cy="292"/>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2200">
                  <a:latin typeface="Arial" pitchFamily="34" charset="0"/>
                </a:rPr>
                <a:t>O</a:t>
              </a:r>
            </a:p>
          </p:txBody>
        </p:sp>
        <p:grpSp>
          <p:nvGrpSpPr>
            <p:cNvPr id="21550" name="Group 41"/>
            <p:cNvGrpSpPr>
              <a:grpSpLocks/>
            </p:cNvGrpSpPr>
            <p:nvPr/>
          </p:nvGrpSpPr>
          <p:grpSpPr bwMode="auto">
            <a:xfrm>
              <a:off x="4174" y="2626"/>
              <a:ext cx="581" cy="470"/>
              <a:chOff x="4110" y="3028"/>
              <a:chExt cx="581" cy="470"/>
            </a:xfrm>
          </p:grpSpPr>
          <p:sp>
            <p:nvSpPr>
              <p:cNvPr id="21552" name="Oval 42"/>
              <p:cNvSpPr>
                <a:spLocks noChangeArrowheads="1"/>
              </p:cNvSpPr>
              <p:nvPr/>
            </p:nvSpPr>
            <p:spPr bwMode="auto">
              <a:xfrm>
                <a:off x="4110" y="3206"/>
                <a:ext cx="292" cy="292"/>
              </a:xfrm>
              <a:prstGeom prst="ellipse">
                <a:avLst/>
              </a:prstGeom>
              <a:solidFill>
                <a:srgbClr val="FFCCCC"/>
              </a:solidFill>
              <a:ln w="9525">
                <a:solidFill>
                  <a:schemeClr val="tx1"/>
                </a:solidFill>
                <a:round/>
                <a:headEnd/>
                <a:tailEnd/>
              </a:ln>
            </p:spPr>
            <p:txBody>
              <a:bodyPr wrap="none" anchor="ctr"/>
              <a:lstStyle/>
              <a:p>
                <a:pPr algn="ctr"/>
                <a:r>
                  <a:rPr lang="en-GB" sz="2200">
                    <a:latin typeface="Arial" pitchFamily="34" charset="0"/>
                  </a:rPr>
                  <a:t>P</a:t>
                </a:r>
              </a:p>
            </p:txBody>
          </p:sp>
          <p:sp>
            <p:nvSpPr>
              <p:cNvPr id="21553" name="Oval 43"/>
              <p:cNvSpPr>
                <a:spLocks noChangeArrowheads="1"/>
              </p:cNvSpPr>
              <p:nvPr/>
            </p:nvSpPr>
            <p:spPr bwMode="auto">
              <a:xfrm>
                <a:off x="4399" y="3201"/>
                <a:ext cx="292" cy="292"/>
              </a:xfrm>
              <a:prstGeom prst="ellipse">
                <a:avLst/>
              </a:prstGeom>
              <a:solidFill>
                <a:srgbClr val="FFCCCC"/>
              </a:solidFill>
              <a:ln w="9525">
                <a:solidFill>
                  <a:schemeClr val="tx1"/>
                </a:solidFill>
                <a:round/>
                <a:headEnd/>
                <a:tailEnd/>
              </a:ln>
            </p:spPr>
            <p:txBody>
              <a:bodyPr wrap="none" anchor="ctr"/>
              <a:lstStyle/>
              <a:p>
                <a:pPr algn="ctr"/>
                <a:r>
                  <a:rPr lang="en-GB" sz="2200">
                    <a:latin typeface="Arial" pitchFamily="34" charset="0"/>
                  </a:rPr>
                  <a:t>P</a:t>
                </a:r>
              </a:p>
            </p:txBody>
          </p:sp>
          <p:sp>
            <p:nvSpPr>
              <p:cNvPr id="21554" name="Oval 44"/>
              <p:cNvSpPr>
                <a:spLocks noChangeArrowheads="1"/>
              </p:cNvSpPr>
              <p:nvPr/>
            </p:nvSpPr>
            <p:spPr bwMode="auto">
              <a:xfrm>
                <a:off x="4252" y="3028"/>
                <a:ext cx="292" cy="292"/>
              </a:xfrm>
              <a:prstGeom prst="ellipse">
                <a:avLst/>
              </a:prstGeom>
              <a:solidFill>
                <a:srgbClr val="FFCCCC"/>
              </a:solidFill>
              <a:ln w="9525">
                <a:solidFill>
                  <a:schemeClr val="tx1"/>
                </a:solidFill>
                <a:round/>
                <a:headEnd/>
                <a:tailEnd/>
              </a:ln>
            </p:spPr>
            <p:txBody>
              <a:bodyPr wrap="none" anchor="ctr"/>
              <a:lstStyle/>
              <a:p>
                <a:pPr algn="ctr"/>
                <a:r>
                  <a:rPr lang="en-GB" sz="2200">
                    <a:latin typeface="Arial" pitchFamily="34" charset="0"/>
                  </a:rPr>
                  <a:t>P</a:t>
                </a:r>
              </a:p>
            </p:txBody>
          </p:sp>
        </p:grpSp>
        <p:sp>
          <p:nvSpPr>
            <p:cNvPr id="21551" name="Oval 45"/>
            <p:cNvSpPr>
              <a:spLocks noChangeArrowheads="1"/>
            </p:cNvSpPr>
            <p:nvPr/>
          </p:nvSpPr>
          <p:spPr bwMode="auto">
            <a:xfrm>
              <a:off x="4339" y="2878"/>
              <a:ext cx="292" cy="292"/>
            </a:xfrm>
            <a:prstGeom prst="ellipse">
              <a:avLst/>
            </a:prstGeom>
            <a:solidFill>
              <a:srgbClr val="FFCCCC"/>
            </a:solidFill>
            <a:ln w="9525">
              <a:solidFill>
                <a:schemeClr val="tx1"/>
              </a:solidFill>
              <a:round/>
              <a:headEnd/>
              <a:tailEnd/>
            </a:ln>
          </p:spPr>
          <p:txBody>
            <a:bodyPr wrap="none" anchor="ctr"/>
            <a:lstStyle/>
            <a:p>
              <a:pPr algn="ctr"/>
              <a:r>
                <a:rPr lang="en-GB" sz="2200">
                  <a:latin typeface="Arial" pitchFamily="34" charset="0"/>
                </a:rPr>
                <a:t>P</a:t>
              </a:r>
            </a:p>
          </p:txBody>
        </p:sp>
      </p:grpSp>
      <p:sp>
        <p:nvSpPr>
          <p:cNvPr id="21509" name="Text Box 46"/>
          <p:cNvSpPr txBox="1">
            <a:spLocks noChangeArrowheads="1"/>
          </p:cNvSpPr>
          <p:nvPr/>
        </p:nvSpPr>
        <p:spPr bwMode="auto">
          <a:xfrm>
            <a:off x="1277938" y="5500688"/>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12335" name="Text Box 47"/>
          <p:cNvSpPr txBox="1">
            <a:spLocks noChangeArrowheads="1"/>
          </p:cNvSpPr>
          <p:nvPr/>
        </p:nvSpPr>
        <p:spPr bwMode="auto">
          <a:xfrm>
            <a:off x="7770813" y="2246313"/>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O</a:t>
            </a:r>
            <a:r>
              <a:rPr lang="en-GB" b="1" baseline="-25000">
                <a:latin typeface="Arial" pitchFamily="34" charset="0"/>
              </a:rPr>
              <a:t>2</a:t>
            </a:r>
          </a:p>
        </p:txBody>
      </p:sp>
      <p:sp>
        <p:nvSpPr>
          <p:cNvPr id="12336" name="Text Box 48"/>
          <p:cNvSpPr txBox="1">
            <a:spLocks noChangeArrowheads="1"/>
          </p:cNvSpPr>
          <p:nvPr/>
        </p:nvSpPr>
        <p:spPr bwMode="auto">
          <a:xfrm>
            <a:off x="7778750" y="3097213"/>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N</a:t>
            </a:r>
            <a:r>
              <a:rPr lang="en-GB" b="1" baseline="-25000">
                <a:latin typeface="Arial" pitchFamily="34" charset="0"/>
              </a:rPr>
              <a:t>2</a:t>
            </a:r>
          </a:p>
        </p:txBody>
      </p:sp>
      <p:sp>
        <p:nvSpPr>
          <p:cNvPr id="12337" name="Text Box 49"/>
          <p:cNvSpPr txBox="1">
            <a:spLocks noChangeArrowheads="1"/>
          </p:cNvSpPr>
          <p:nvPr/>
        </p:nvSpPr>
        <p:spPr bwMode="auto">
          <a:xfrm>
            <a:off x="7772400" y="3886200"/>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H</a:t>
            </a:r>
            <a:r>
              <a:rPr lang="en-GB" b="1" baseline="-25000">
                <a:latin typeface="Arial" pitchFamily="34" charset="0"/>
              </a:rPr>
              <a:t>2</a:t>
            </a:r>
          </a:p>
        </p:txBody>
      </p:sp>
      <p:sp>
        <p:nvSpPr>
          <p:cNvPr id="12338" name="Text Box 50"/>
          <p:cNvSpPr txBox="1">
            <a:spLocks noChangeArrowheads="1"/>
          </p:cNvSpPr>
          <p:nvPr/>
        </p:nvSpPr>
        <p:spPr bwMode="auto">
          <a:xfrm>
            <a:off x="7780338" y="4967288"/>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P</a:t>
            </a:r>
            <a:r>
              <a:rPr lang="en-GB" b="1" baseline="-25000">
                <a:latin typeface="Arial" pitchFamily="34" charset="0"/>
              </a:rPr>
              <a:t>4</a:t>
            </a:r>
          </a:p>
        </p:txBody>
      </p:sp>
      <p:sp>
        <p:nvSpPr>
          <p:cNvPr id="21514" name="Rectangle 51"/>
          <p:cNvSpPr>
            <a:spLocks noGrp="1" noChangeArrowheads="1"/>
          </p:cNvSpPr>
          <p:nvPr>
            <p:ph type="title"/>
          </p:nvPr>
        </p:nvSpPr>
        <p:spPr/>
        <p:txBody>
          <a:bodyPr/>
          <a:lstStyle/>
          <a:p>
            <a:pPr eaLnBrk="1" hangingPunct="1"/>
            <a:r>
              <a:rPr lang="en-GB" smtClean="0"/>
              <a:t>      Elements and chemical formulae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2336"/>
                                        </p:tgtEl>
                                        <p:attrNameLst>
                                          <p:attrName>style.visibility</p:attrName>
                                        </p:attrNameLst>
                                      </p:cBhvr>
                                      <p:to>
                                        <p:strVal val="visible"/>
                                      </p:to>
                                    </p:set>
                                    <p:animEffect transition="in" filter="dissolve">
                                      <p:cBhvr>
                                        <p:cTn id="11" dur="500"/>
                                        <p:tgtEl>
                                          <p:spTgt spid="123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337"/>
                                        </p:tgtEl>
                                        <p:attrNameLst>
                                          <p:attrName>style.visibility</p:attrName>
                                        </p:attrNameLst>
                                      </p:cBhvr>
                                      <p:to>
                                        <p:strVal val="visible"/>
                                      </p:to>
                                    </p:set>
                                    <p:animEffect transition="in" filter="dissolve">
                                      <p:cBhvr>
                                        <p:cTn id="16" dur="500"/>
                                        <p:tgtEl>
                                          <p:spTgt spid="123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338"/>
                                        </p:tgtEl>
                                        <p:attrNameLst>
                                          <p:attrName>style.visibility</p:attrName>
                                        </p:attrNameLst>
                                      </p:cBhvr>
                                      <p:to>
                                        <p:strVal val="visible"/>
                                      </p:to>
                                    </p:set>
                                    <p:animEffect transition="in" filter="dissolve">
                                      <p:cBhvr>
                                        <p:cTn id="21" dur="500"/>
                                        <p:tgtEl>
                                          <p:spTgt spid="1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5" grpId="0" animBg="1" autoUpdateAnimBg="0"/>
      <p:bldP spid="12336" grpId="0" animBg="1" autoUpdateAnimBg="0"/>
      <p:bldP spid="12337" grpId="0" animBg="1" autoUpdateAnimBg="0"/>
      <p:bldP spid="1233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Rectangle 2"/>
          <p:cNvSpPr>
            <a:spLocks noChangeArrowheads="1"/>
          </p:cNvSpPr>
          <p:nvPr>
            <p:ph type="body" idx="1"/>
          </p:nvPr>
        </p:nvSpPr>
        <p:spPr bwMode="auto">
          <a:xfrm>
            <a:off x="0" y="457200"/>
            <a:ext cx="8621713" cy="1189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eaLnBrk="1" hangingPunct="1">
              <a:spcBef>
                <a:spcPct val="0"/>
              </a:spcBef>
            </a:pPr>
            <a:r>
              <a:rPr lang="en-GB" sz="2400" smtClean="0"/>
              <a:t>A chloride of silicon was found to have the following % composition by mass:  Silicon 16.5%:  Chlorine 83.5%</a:t>
            </a:r>
          </a:p>
          <a:p>
            <a:pPr marL="288925" indent="-288925" eaLnBrk="1" hangingPunct="1">
              <a:spcBef>
                <a:spcPct val="0"/>
              </a:spcBef>
              <a:buFontTx/>
              <a:buNone/>
            </a:pPr>
            <a:r>
              <a:rPr lang="en-GB" sz="2400" smtClean="0"/>
              <a:t>   (Atomic. Mass Si=28: Cl=35.5)</a:t>
            </a:r>
          </a:p>
        </p:txBody>
      </p:sp>
      <p:graphicFrame>
        <p:nvGraphicFramePr>
          <p:cNvPr id="329731" name="Group 3"/>
          <p:cNvGraphicFramePr>
            <a:graphicFrameLocks noGrp="1"/>
          </p:cNvGraphicFramePr>
          <p:nvPr/>
        </p:nvGraphicFramePr>
        <p:xfrm>
          <a:off x="404813" y="1784350"/>
          <a:ext cx="8459787" cy="4325938"/>
        </p:xfrm>
        <a:graphic>
          <a:graphicData uri="http://schemas.openxmlformats.org/drawingml/2006/table">
            <a:tbl>
              <a:tblPr/>
              <a:tblGrid>
                <a:gridCol w="3205162"/>
                <a:gridCol w="2613025"/>
                <a:gridCol w="2641600"/>
              </a:tblGrid>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Substance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Silicon Chloride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1. Elements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rgbClr val="FF0000"/>
                          </a:solidFill>
                          <a:effectLst/>
                          <a:latin typeface="Arial" charset="0"/>
                        </a:rPr>
                        <a:t>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1188">
                <a:tc>
                  <a:txBody>
                    <a:bodyPr/>
                    <a:lstStyle/>
                    <a:p>
                      <a:pPr marL="374650" marR="0" lvl="0" indent="-37465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2. Mass of each element (g per 100g)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3. Mass / Atomic Mass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4. Ratio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5. Formula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bl>
          </a:graphicData>
        </a:graphic>
      </p:graphicFrame>
      <p:sp>
        <p:nvSpPr>
          <p:cNvPr id="329758" name="Text Box 30"/>
          <p:cNvSpPr txBox="1">
            <a:spLocks noChangeArrowheads="1"/>
          </p:cNvSpPr>
          <p:nvPr/>
        </p:nvSpPr>
        <p:spPr bwMode="auto">
          <a:xfrm>
            <a:off x="4451350" y="2870200"/>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16.5</a:t>
            </a:r>
          </a:p>
        </p:txBody>
      </p:sp>
      <p:sp>
        <p:nvSpPr>
          <p:cNvPr id="329759" name="Text Box 31"/>
          <p:cNvSpPr txBox="1">
            <a:spLocks noChangeArrowheads="1"/>
          </p:cNvSpPr>
          <p:nvPr/>
        </p:nvSpPr>
        <p:spPr bwMode="auto">
          <a:xfrm>
            <a:off x="6911975" y="2849563"/>
            <a:ext cx="100330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b="1">
                <a:effectLst>
                  <a:outerShdw blurRad="38100" dist="38100" dir="2700000" algn="tl">
                    <a:srgbClr val="FFFFFF"/>
                  </a:outerShdw>
                </a:effectLst>
                <a:latin typeface="Arial" charset="0"/>
              </a:rPr>
              <a:t>83.5</a:t>
            </a:r>
          </a:p>
        </p:txBody>
      </p:sp>
      <p:sp>
        <p:nvSpPr>
          <p:cNvPr id="329760" name="Text Box 32"/>
          <p:cNvSpPr txBox="1">
            <a:spLocks noChangeArrowheads="1"/>
          </p:cNvSpPr>
          <p:nvPr/>
        </p:nvSpPr>
        <p:spPr bwMode="auto">
          <a:xfrm>
            <a:off x="3740150" y="3554413"/>
            <a:ext cx="2397125" cy="406400"/>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sz="2000" b="1">
                <a:effectLst>
                  <a:outerShdw blurRad="38100" dist="38100" dir="2700000" algn="tl">
                    <a:srgbClr val="FFFFFF"/>
                  </a:outerShdw>
                </a:effectLst>
                <a:latin typeface="Arial" charset="0"/>
              </a:rPr>
              <a:t>16.5/28 =0.59</a:t>
            </a:r>
          </a:p>
        </p:txBody>
      </p:sp>
      <p:sp>
        <p:nvSpPr>
          <p:cNvPr id="329761" name="Text Box 33"/>
          <p:cNvSpPr txBox="1">
            <a:spLocks noChangeArrowheads="1"/>
          </p:cNvSpPr>
          <p:nvPr/>
        </p:nvSpPr>
        <p:spPr bwMode="auto">
          <a:xfrm>
            <a:off x="6318250" y="3548063"/>
            <a:ext cx="2397125" cy="406400"/>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sz="2000" b="1">
                <a:effectLst>
                  <a:outerShdw blurRad="38100" dist="38100" dir="2700000" algn="tl">
                    <a:srgbClr val="FFFFFF"/>
                  </a:outerShdw>
                </a:effectLst>
                <a:latin typeface="Arial" charset="0"/>
              </a:rPr>
              <a:t>83.5/35.5 =2.35</a:t>
            </a:r>
          </a:p>
        </p:txBody>
      </p:sp>
      <p:sp>
        <p:nvSpPr>
          <p:cNvPr id="329762" name="Text Box 34"/>
          <p:cNvSpPr txBox="1">
            <a:spLocks noChangeArrowheads="1"/>
          </p:cNvSpPr>
          <p:nvPr/>
        </p:nvSpPr>
        <p:spPr bwMode="auto">
          <a:xfrm>
            <a:off x="3949700" y="4168775"/>
            <a:ext cx="4775200" cy="904875"/>
          </a:xfrm>
          <a:prstGeom prst="rect">
            <a:avLst/>
          </a:prstGeom>
          <a:solidFill>
            <a:srgbClr val="FFFF00"/>
          </a:solidFill>
          <a:ln w="9525">
            <a:solidFill>
              <a:schemeClr val="tx1"/>
            </a:solidFill>
            <a:miter lim="800000"/>
            <a:headEnd/>
            <a:tailEnd/>
          </a:ln>
          <a:effectLst/>
        </p:spPr>
        <p:txBody>
          <a:bodyPr>
            <a:spAutoFit/>
          </a:bodyPr>
          <a:lstStyle/>
          <a:p>
            <a:pPr>
              <a:spcBef>
                <a:spcPct val="20000"/>
              </a:spcBef>
              <a:defRPr/>
            </a:pPr>
            <a:r>
              <a:rPr lang="en-GB" b="1">
                <a:solidFill>
                  <a:srgbClr val="CC6600"/>
                </a:solidFill>
                <a:effectLst>
                  <a:outerShdw blurRad="38100" dist="38100" dir="2700000" algn="tl">
                    <a:srgbClr val="000000"/>
                  </a:outerShdw>
                </a:effectLst>
                <a:latin typeface="Arial" charset="0"/>
              </a:rPr>
              <a:t>Cl</a:t>
            </a:r>
            <a:r>
              <a:rPr lang="en-GB" sz="2000" b="1">
                <a:effectLst>
                  <a:outerShdw blurRad="38100" dist="38100" dir="2700000" algn="tl">
                    <a:srgbClr val="FFFFFF"/>
                  </a:outerShdw>
                </a:effectLst>
                <a:latin typeface="Arial" charset="0"/>
              </a:rPr>
              <a:t>÷Si  = (2.35 ÷ 0.59) = (3.98)  </a:t>
            </a:r>
          </a:p>
          <a:p>
            <a:pPr algn="ctr">
              <a:spcBef>
                <a:spcPct val="20000"/>
              </a:spcBef>
              <a:defRPr/>
            </a:pPr>
            <a:r>
              <a:rPr lang="en-GB" sz="2000" b="1">
                <a:effectLst>
                  <a:outerShdw blurRad="38100" dist="38100" dir="2700000" algn="tl">
                    <a:srgbClr val="FFFFFF"/>
                  </a:outerShdw>
                </a:effectLst>
                <a:latin typeface="Arial" charset="0"/>
              </a:rPr>
              <a:t>Ratio of </a:t>
            </a:r>
            <a:r>
              <a:rPr lang="en-GB" b="1">
                <a:solidFill>
                  <a:srgbClr val="CC6600"/>
                </a:solidFill>
                <a:effectLst>
                  <a:outerShdw blurRad="38100" dist="38100" dir="2700000" algn="tl">
                    <a:srgbClr val="000000"/>
                  </a:outerShdw>
                </a:effectLst>
                <a:latin typeface="Arial" charset="0"/>
              </a:rPr>
              <a:t>Cl</a:t>
            </a:r>
            <a:r>
              <a:rPr lang="en-GB" sz="2000" b="1">
                <a:effectLst>
                  <a:outerShdw blurRad="38100" dist="38100" dir="2700000" algn="tl">
                    <a:srgbClr val="FFFFFF"/>
                  </a:outerShdw>
                </a:effectLst>
                <a:latin typeface="Arial" charset="0"/>
              </a:rPr>
              <a:t>:Si =4:1</a:t>
            </a:r>
          </a:p>
        </p:txBody>
      </p:sp>
      <p:sp>
        <p:nvSpPr>
          <p:cNvPr id="329763" name="Text Box 35"/>
          <p:cNvSpPr txBox="1">
            <a:spLocks noChangeArrowheads="1"/>
          </p:cNvSpPr>
          <p:nvPr/>
        </p:nvSpPr>
        <p:spPr bwMode="auto">
          <a:xfrm>
            <a:off x="5508625" y="5394325"/>
            <a:ext cx="1090613" cy="528638"/>
          </a:xfrm>
          <a:prstGeom prst="rect">
            <a:avLst/>
          </a:prstGeom>
          <a:solidFill>
            <a:srgbClr val="FFFF00"/>
          </a:solidFill>
          <a:ln w="9525">
            <a:solidFill>
              <a:schemeClr val="tx1"/>
            </a:solidFill>
            <a:miter lim="800000"/>
            <a:headEnd/>
            <a:tailEnd/>
          </a:ln>
          <a:effectLst/>
        </p:spPr>
        <p:txBody>
          <a:bodyPr>
            <a:spAutoFit/>
          </a:bodyPr>
          <a:lstStyle/>
          <a:p>
            <a:pPr algn="ctr">
              <a:spcBef>
                <a:spcPct val="20000"/>
              </a:spcBef>
              <a:defRPr/>
            </a:pPr>
            <a:r>
              <a:rPr lang="en-GB" sz="2800" b="1">
                <a:effectLst>
                  <a:outerShdw blurRad="38100" dist="38100" dir="2700000" algn="tl">
                    <a:srgbClr val="FFFFFF"/>
                  </a:outerShdw>
                </a:effectLst>
                <a:latin typeface="Arial" charset="0"/>
              </a:rPr>
              <a:t>Si</a:t>
            </a:r>
            <a:r>
              <a:rPr lang="en-GB" sz="2800" b="1">
                <a:solidFill>
                  <a:srgbClr val="CC6600"/>
                </a:solidFill>
                <a:effectLst>
                  <a:outerShdw blurRad="38100" dist="38100" dir="2700000" algn="tl">
                    <a:srgbClr val="000000"/>
                  </a:outerShdw>
                </a:effectLst>
                <a:latin typeface="Arial" charset="0"/>
              </a:rPr>
              <a:t>Cl</a:t>
            </a:r>
            <a:r>
              <a:rPr lang="en-GB" sz="2800" b="1" baseline="-25000">
                <a:effectLst>
                  <a:outerShdw blurRad="38100" dist="38100" dir="2700000" algn="tl">
                    <a:srgbClr val="FFFFFF"/>
                  </a:outerShdw>
                </a:effectLst>
                <a:latin typeface="Arial" charset="0"/>
              </a:rPr>
              <a:t>4</a:t>
            </a:r>
          </a:p>
        </p:txBody>
      </p:sp>
      <p:sp>
        <p:nvSpPr>
          <p:cNvPr id="329764" name="Text Box 36"/>
          <p:cNvSpPr txBox="1">
            <a:spLocks noChangeArrowheads="1"/>
          </p:cNvSpPr>
          <p:nvPr/>
        </p:nvSpPr>
        <p:spPr bwMode="auto">
          <a:xfrm>
            <a:off x="1374775" y="4452938"/>
            <a:ext cx="2032000" cy="650875"/>
          </a:xfrm>
          <a:prstGeom prst="rect">
            <a:avLst/>
          </a:prstGeom>
          <a:solidFill>
            <a:srgbClr val="FFCCCC"/>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a:latin typeface="Arial" pitchFamily="34" charset="0"/>
              </a:rPr>
              <a:t>Divide biggest by smallest</a:t>
            </a:r>
          </a:p>
        </p:txBody>
      </p:sp>
      <p:sp>
        <p:nvSpPr>
          <p:cNvPr id="56357" name="Rectangle 38"/>
          <p:cNvSpPr>
            <a:spLocks noGrp="1" noChangeArrowheads="1"/>
          </p:cNvSpPr>
          <p:nvPr>
            <p:ph type="title"/>
          </p:nvPr>
        </p:nvSpPr>
        <p:spPr/>
        <p:txBody>
          <a:bodyPr/>
          <a:lstStyle/>
          <a:p>
            <a:pPr eaLnBrk="1" hangingPunct="1"/>
            <a:r>
              <a:rPr lang="en-GB" smtClean="0"/>
              <a:t>      Silicon chloride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58"/>
                                        </p:tgtEl>
                                        <p:attrNameLst>
                                          <p:attrName>style.visibility</p:attrName>
                                        </p:attrNameLst>
                                      </p:cBhvr>
                                      <p:to>
                                        <p:strVal val="visible"/>
                                      </p:to>
                                    </p:set>
                                    <p:animEffect transition="in" filter="dissolve">
                                      <p:cBhvr>
                                        <p:cTn id="7" dur="500"/>
                                        <p:tgtEl>
                                          <p:spTgt spid="329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9759"/>
                                        </p:tgtEl>
                                        <p:attrNameLst>
                                          <p:attrName>style.visibility</p:attrName>
                                        </p:attrNameLst>
                                      </p:cBhvr>
                                      <p:to>
                                        <p:strVal val="visible"/>
                                      </p:to>
                                    </p:set>
                                    <p:animEffect transition="in" filter="dissolve">
                                      <p:cBhvr>
                                        <p:cTn id="12" dur="500"/>
                                        <p:tgtEl>
                                          <p:spTgt spid="329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9760"/>
                                        </p:tgtEl>
                                        <p:attrNameLst>
                                          <p:attrName>style.visibility</p:attrName>
                                        </p:attrNameLst>
                                      </p:cBhvr>
                                      <p:to>
                                        <p:strVal val="visible"/>
                                      </p:to>
                                    </p:set>
                                    <p:animEffect transition="in" filter="dissolve">
                                      <p:cBhvr>
                                        <p:cTn id="17" dur="500"/>
                                        <p:tgtEl>
                                          <p:spTgt spid="329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9761"/>
                                        </p:tgtEl>
                                        <p:attrNameLst>
                                          <p:attrName>style.visibility</p:attrName>
                                        </p:attrNameLst>
                                      </p:cBhvr>
                                      <p:to>
                                        <p:strVal val="visible"/>
                                      </p:to>
                                    </p:set>
                                    <p:animEffect transition="in" filter="dissolve">
                                      <p:cBhvr>
                                        <p:cTn id="22" dur="500"/>
                                        <p:tgtEl>
                                          <p:spTgt spid="3297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764"/>
                                        </p:tgtEl>
                                        <p:attrNameLst>
                                          <p:attrName>style.visibility</p:attrName>
                                        </p:attrNameLst>
                                      </p:cBhvr>
                                      <p:to>
                                        <p:strVal val="visible"/>
                                      </p:to>
                                    </p:set>
                                    <p:animEffect transition="in" filter="strips(downRight)">
                                      <p:cBhvr>
                                        <p:cTn id="27" dur="500"/>
                                        <p:tgtEl>
                                          <p:spTgt spid="329764"/>
                                        </p:tgtEl>
                                      </p:cBhvr>
                                    </p:animEffect>
                                  </p:childTnLst>
                                  <p:subTnLst>
                                    <p:set>
                                      <p:cBhvr override="childStyle">
                                        <p:cTn dur="1" fill="hold" display="0" masterRel="nextClick" afterEffect="1"/>
                                        <p:tgtEl>
                                          <p:spTgt spid="329764"/>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9762"/>
                                        </p:tgtEl>
                                        <p:attrNameLst>
                                          <p:attrName>style.visibility</p:attrName>
                                        </p:attrNameLst>
                                      </p:cBhvr>
                                      <p:to>
                                        <p:strVal val="visible"/>
                                      </p:to>
                                    </p:set>
                                    <p:animEffect transition="in" filter="dissolve">
                                      <p:cBhvr>
                                        <p:cTn id="32" dur="500"/>
                                        <p:tgtEl>
                                          <p:spTgt spid="3297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9763"/>
                                        </p:tgtEl>
                                        <p:attrNameLst>
                                          <p:attrName>style.visibility</p:attrName>
                                        </p:attrNameLst>
                                      </p:cBhvr>
                                      <p:to>
                                        <p:strVal val="visible"/>
                                      </p:to>
                                    </p:set>
                                    <p:animEffect transition="in" filter="dissolve">
                                      <p:cBhvr>
                                        <p:cTn id="37" dur="500"/>
                                        <p:tgtEl>
                                          <p:spTgt spid="329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58" grpId="0" animBg="1" autoUpdateAnimBg="0"/>
      <p:bldP spid="329759" grpId="0" animBg="1" autoUpdateAnimBg="0"/>
      <p:bldP spid="329760" grpId="0" animBg="1" autoUpdateAnimBg="0"/>
      <p:bldP spid="329761" grpId="0" animBg="1" autoUpdateAnimBg="0"/>
      <p:bldP spid="329762" grpId="0" animBg="1" autoUpdateAnimBg="0"/>
      <p:bldP spid="329763" grpId="0" animBg="1" autoUpdateAnimBg="0"/>
      <p:bldP spid="32976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Rectangle 2"/>
          <p:cNvSpPr>
            <a:spLocks noChangeArrowheads="1"/>
          </p:cNvSpPr>
          <p:nvPr>
            <p:ph type="body" idx="1"/>
          </p:nvPr>
        </p:nvSpPr>
        <p:spPr bwMode="auto">
          <a:xfrm>
            <a:off x="307975" y="952500"/>
            <a:ext cx="8621713" cy="1189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eaLnBrk="1" hangingPunct="1">
              <a:spcBef>
                <a:spcPct val="0"/>
              </a:spcBef>
            </a:pPr>
            <a:r>
              <a:rPr lang="en-GB" sz="2400" smtClean="0"/>
              <a:t>Calculate the formula of the compounds formed when the following masses of elements react completely:</a:t>
            </a:r>
          </a:p>
          <a:p>
            <a:pPr marL="288925" indent="-288925" eaLnBrk="1" hangingPunct="1">
              <a:spcBef>
                <a:spcPct val="0"/>
              </a:spcBef>
              <a:buFontTx/>
              <a:buNone/>
            </a:pPr>
            <a:r>
              <a:rPr lang="en-GB" sz="2400" smtClean="0"/>
              <a:t>   (Atomic. Mass Si=28: Cl=35.5)</a:t>
            </a:r>
          </a:p>
        </p:txBody>
      </p:sp>
      <p:graphicFrame>
        <p:nvGraphicFramePr>
          <p:cNvPr id="331779" name="Group 3"/>
          <p:cNvGraphicFramePr>
            <a:graphicFrameLocks noGrp="1"/>
          </p:cNvGraphicFramePr>
          <p:nvPr/>
        </p:nvGraphicFramePr>
        <p:xfrm>
          <a:off x="434975" y="2486025"/>
          <a:ext cx="8332788" cy="3497263"/>
        </p:xfrm>
        <a:graphic>
          <a:graphicData uri="http://schemas.openxmlformats.org/drawingml/2006/table">
            <a:tbl>
              <a:tblPr/>
              <a:tblGrid>
                <a:gridCol w="2082800"/>
                <a:gridCol w="2084388"/>
                <a:gridCol w="2082800"/>
                <a:gridCol w="2082800"/>
              </a:tblGrid>
              <a:tr h="582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Element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Element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Atomic Masses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outerShdw blurRad="38100" dist="38100" dir="2700000" algn="tl">
                              <a:srgbClr val="C0C0C0"/>
                            </a:outerShdw>
                          </a:effectLst>
                          <a:latin typeface="Arial" charset="0"/>
                        </a:rPr>
                        <a:t>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Fe = 5.6g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Cl=106.5g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Fe=56 Cl=35.5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K = 0.78g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Br=1.6g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K=39: Br=80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P=1.55g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Cl=8.8g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P=31: Cl=35.5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C=0.6g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H=0.2g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C=12: H=1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Mg=4.8g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O=3.2g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rPr>
                        <a:t>Mg=24: O=16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31816" name="Text Box 40"/>
          <p:cNvSpPr txBox="1">
            <a:spLocks noChangeArrowheads="1"/>
          </p:cNvSpPr>
          <p:nvPr/>
        </p:nvSpPr>
        <p:spPr bwMode="auto">
          <a:xfrm>
            <a:off x="7010400" y="3106738"/>
            <a:ext cx="117475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defRPr/>
            </a:pPr>
            <a:r>
              <a:rPr lang="en-GB" b="1">
                <a:effectLst>
                  <a:outerShdw blurRad="38100" dist="38100" dir="2700000" algn="tl">
                    <a:srgbClr val="FFFFFF"/>
                  </a:outerShdw>
                </a:effectLst>
                <a:latin typeface="Arial" charset="0"/>
              </a:rPr>
              <a:t>FeCl</a:t>
            </a:r>
            <a:r>
              <a:rPr lang="en-GB" b="1" baseline="-25000">
                <a:effectLst>
                  <a:outerShdw blurRad="38100" dist="38100" dir="2700000" algn="tl">
                    <a:srgbClr val="FFFFFF"/>
                  </a:outerShdw>
                </a:effectLst>
                <a:latin typeface="Arial" charset="0"/>
              </a:rPr>
              <a:t>3</a:t>
            </a:r>
          </a:p>
        </p:txBody>
      </p:sp>
      <p:sp>
        <p:nvSpPr>
          <p:cNvPr id="331817" name="Text Box 41"/>
          <p:cNvSpPr txBox="1">
            <a:spLocks noChangeArrowheads="1"/>
          </p:cNvSpPr>
          <p:nvPr/>
        </p:nvSpPr>
        <p:spPr bwMode="auto">
          <a:xfrm>
            <a:off x="7018338" y="3722688"/>
            <a:ext cx="117475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defRPr/>
            </a:pPr>
            <a:r>
              <a:rPr lang="en-GB" b="1">
                <a:effectLst>
                  <a:outerShdw blurRad="38100" dist="38100" dir="2700000" algn="tl">
                    <a:srgbClr val="FFFFFF"/>
                  </a:outerShdw>
                </a:effectLst>
                <a:latin typeface="Arial" charset="0"/>
              </a:rPr>
              <a:t>KBr</a:t>
            </a:r>
            <a:endParaRPr lang="en-GB" b="1" baseline="-25000">
              <a:effectLst>
                <a:outerShdw blurRad="38100" dist="38100" dir="2700000" algn="tl">
                  <a:srgbClr val="FFFFFF"/>
                </a:outerShdw>
              </a:effectLst>
              <a:latin typeface="Arial" charset="0"/>
            </a:endParaRPr>
          </a:p>
        </p:txBody>
      </p:sp>
      <p:sp>
        <p:nvSpPr>
          <p:cNvPr id="331818" name="Text Box 42"/>
          <p:cNvSpPr txBox="1">
            <a:spLocks noChangeArrowheads="1"/>
          </p:cNvSpPr>
          <p:nvPr/>
        </p:nvSpPr>
        <p:spPr bwMode="auto">
          <a:xfrm>
            <a:off x="7026275" y="4310063"/>
            <a:ext cx="117475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defRPr/>
            </a:pPr>
            <a:r>
              <a:rPr lang="en-GB" b="1">
                <a:effectLst>
                  <a:outerShdw blurRad="38100" dist="38100" dir="2700000" algn="tl">
                    <a:srgbClr val="FFFFFF"/>
                  </a:outerShdw>
                </a:effectLst>
                <a:latin typeface="Arial" charset="0"/>
              </a:rPr>
              <a:t>PCl</a:t>
            </a:r>
            <a:r>
              <a:rPr lang="en-GB" b="1" baseline="-25000">
                <a:effectLst>
                  <a:outerShdw blurRad="38100" dist="38100" dir="2700000" algn="tl">
                    <a:srgbClr val="FFFFFF"/>
                  </a:outerShdw>
                </a:effectLst>
                <a:latin typeface="Arial" charset="0"/>
              </a:rPr>
              <a:t>5</a:t>
            </a:r>
          </a:p>
        </p:txBody>
      </p:sp>
      <p:sp>
        <p:nvSpPr>
          <p:cNvPr id="331819" name="Text Box 43"/>
          <p:cNvSpPr txBox="1">
            <a:spLocks noChangeArrowheads="1"/>
          </p:cNvSpPr>
          <p:nvPr/>
        </p:nvSpPr>
        <p:spPr bwMode="auto">
          <a:xfrm>
            <a:off x="7019925" y="4884738"/>
            <a:ext cx="117475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defRPr/>
            </a:pPr>
            <a:r>
              <a:rPr lang="en-GB" b="1">
                <a:effectLst>
                  <a:outerShdw blurRad="38100" dist="38100" dir="2700000" algn="tl">
                    <a:srgbClr val="FFFFFF"/>
                  </a:outerShdw>
                </a:effectLst>
                <a:latin typeface="Arial" charset="0"/>
              </a:rPr>
              <a:t>CH</a:t>
            </a:r>
            <a:r>
              <a:rPr lang="en-GB" b="1" baseline="-25000">
                <a:effectLst>
                  <a:outerShdw blurRad="38100" dist="38100" dir="2700000" algn="tl">
                    <a:srgbClr val="FFFFFF"/>
                  </a:outerShdw>
                </a:effectLst>
                <a:latin typeface="Arial" charset="0"/>
              </a:rPr>
              <a:t>4</a:t>
            </a:r>
          </a:p>
        </p:txBody>
      </p:sp>
      <p:sp>
        <p:nvSpPr>
          <p:cNvPr id="331820" name="Text Box 44"/>
          <p:cNvSpPr txBox="1">
            <a:spLocks noChangeArrowheads="1"/>
          </p:cNvSpPr>
          <p:nvPr/>
        </p:nvSpPr>
        <p:spPr bwMode="auto">
          <a:xfrm>
            <a:off x="7026275" y="5429250"/>
            <a:ext cx="1174750" cy="466725"/>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defRPr/>
            </a:pPr>
            <a:r>
              <a:rPr lang="en-GB" b="1">
                <a:effectLst>
                  <a:outerShdw blurRad="38100" dist="38100" dir="2700000" algn="tl">
                    <a:srgbClr val="FFFFFF"/>
                  </a:outerShdw>
                </a:effectLst>
                <a:latin typeface="Arial" charset="0"/>
              </a:rPr>
              <a:t>MgO</a:t>
            </a:r>
            <a:endParaRPr lang="en-GB" b="1" baseline="-25000">
              <a:effectLst>
                <a:outerShdw blurRad="38100" dist="38100" dir="2700000" algn="tl">
                  <a:srgbClr val="FFFFFF"/>
                </a:outerShdw>
              </a:effectLst>
              <a:latin typeface="Arial" charset="0"/>
            </a:endParaRPr>
          </a:p>
        </p:txBody>
      </p:sp>
      <p:sp>
        <p:nvSpPr>
          <p:cNvPr id="57389" name="Rectangle 46"/>
          <p:cNvSpPr>
            <a:spLocks noGrp="1" noChangeArrowheads="1"/>
          </p:cNvSpPr>
          <p:nvPr>
            <p:ph type="title"/>
          </p:nvPr>
        </p:nvSpPr>
        <p:spPr/>
        <p:txBody>
          <a:bodyPr/>
          <a:lstStyle/>
          <a:p>
            <a:pPr eaLnBrk="1" hangingPunct="1"/>
            <a:r>
              <a:rPr lang="en-GB" smtClean="0"/>
              <a:t>      Calculate the empirical formulae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1816"/>
                                        </p:tgtEl>
                                        <p:attrNameLst>
                                          <p:attrName>style.visibility</p:attrName>
                                        </p:attrNameLst>
                                      </p:cBhvr>
                                      <p:to>
                                        <p:strVal val="visible"/>
                                      </p:to>
                                    </p:set>
                                    <p:animEffect transition="in" filter="dissolve">
                                      <p:cBhvr>
                                        <p:cTn id="7" dur="500"/>
                                        <p:tgtEl>
                                          <p:spTgt spid="331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1817"/>
                                        </p:tgtEl>
                                        <p:attrNameLst>
                                          <p:attrName>style.visibility</p:attrName>
                                        </p:attrNameLst>
                                      </p:cBhvr>
                                      <p:to>
                                        <p:strVal val="visible"/>
                                      </p:to>
                                    </p:set>
                                    <p:animEffect transition="in" filter="dissolve">
                                      <p:cBhvr>
                                        <p:cTn id="12" dur="500"/>
                                        <p:tgtEl>
                                          <p:spTgt spid="3318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1818"/>
                                        </p:tgtEl>
                                        <p:attrNameLst>
                                          <p:attrName>style.visibility</p:attrName>
                                        </p:attrNameLst>
                                      </p:cBhvr>
                                      <p:to>
                                        <p:strVal val="visible"/>
                                      </p:to>
                                    </p:set>
                                    <p:animEffect transition="in" filter="dissolve">
                                      <p:cBhvr>
                                        <p:cTn id="17" dur="500"/>
                                        <p:tgtEl>
                                          <p:spTgt spid="3318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1819"/>
                                        </p:tgtEl>
                                        <p:attrNameLst>
                                          <p:attrName>style.visibility</p:attrName>
                                        </p:attrNameLst>
                                      </p:cBhvr>
                                      <p:to>
                                        <p:strVal val="visible"/>
                                      </p:to>
                                    </p:set>
                                    <p:animEffect transition="in" filter="dissolve">
                                      <p:cBhvr>
                                        <p:cTn id="22" dur="500"/>
                                        <p:tgtEl>
                                          <p:spTgt spid="3318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1820"/>
                                        </p:tgtEl>
                                        <p:attrNameLst>
                                          <p:attrName>style.visibility</p:attrName>
                                        </p:attrNameLst>
                                      </p:cBhvr>
                                      <p:to>
                                        <p:strVal val="visible"/>
                                      </p:to>
                                    </p:set>
                                    <p:animEffect transition="in" filter="dissolve">
                                      <p:cBhvr>
                                        <p:cTn id="27" dur="500"/>
                                        <p:tgtEl>
                                          <p:spTgt spid="331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16" grpId="0" animBg="1" autoUpdateAnimBg="0"/>
      <p:bldP spid="331817" grpId="0" animBg="1" autoUpdateAnimBg="0"/>
      <p:bldP spid="331818" grpId="0" animBg="1" autoUpdateAnimBg="0"/>
      <p:bldP spid="331819" grpId="0" animBg="1" autoUpdateAnimBg="0"/>
      <p:bldP spid="33182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pPr eaLnBrk="1" hangingPunct="1"/>
            <a:r>
              <a:rPr lang="en-GB" smtClean="0"/>
              <a:t>      Contents</a:t>
            </a:r>
          </a:p>
        </p:txBody>
      </p:sp>
      <p:sp>
        <p:nvSpPr>
          <p:cNvPr id="58371" name="AutoShape 17"/>
          <p:cNvSpPr>
            <a:spLocks noChangeArrowheads="1"/>
          </p:cNvSpPr>
          <p:nvPr/>
        </p:nvSpPr>
        <p:spPr bwMode="auto">
          <a:xfrm>
            <a:off x="3222625" y="1547813"/>
            <a:ext cx="3711575" cy="676275"/>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Reacting masses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6" name="Rectangle 3"/>
          <p:cNvSpPr>
            <a:spLocks noChangeArrowheads="1"/>
          </p:cNvSpPr>
          <p:nvPr>
            <p:ph type="body" idx="1"/>
          </p:nvPr>
        </p:nvSpPr>
        <p:spPr bwMode="auto">
          <a:xfrm>
            <a:off x="307975" y="952500"/>
            <a:ext cx="8434388" cy="2652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8925" indent="-288925" defTabSz="828675" eaLnBrk="1" hangingPunct="1">
              <a:spcBef>
                <a:spcPct val="0"/>
              </a:spcBef>
            </a:pPr>
            <a:r>
              <a:rPr lang="en-GB" sz="2400" smtClean="0"/>
              <a:t>New substances are made during chemical reactions.</a:t>
            </a:r>
          </a:p>
          <a:p>
            <a:pPr marL="288925" indent="-288925" defTabSz="828675" eaLnBrk="1" hangingPunct="1">
              <a:spcBef>
                <a:spcPct val="0"/>
              </a:spcBef>
            </a:pPr>
            <a:r>
              <a:rPr lang="en-GB" sz="2400" smtClean="0"/>
              <a:t>However, the same atoms are present before and after reaction. They have just joined up in different ways.</a:t>
            </a:r>
          </a:p>
          <a:p>
            <a:pPr marL="288925" indent="-288925" defTabSz="828675" eaLnBrk="1" hangingPunct="1">
              <a:spcBef>
                <a:spcPct val="0"/>
              </a:spcBef>
            </a:pPr>
            <a:r>
              <a:rPr lang="en-GB" sz="2400" smtClean="0"/>
              <a:t>Because of this the total mass of reactants is always equal to the total mass of products.  </a:t>
            </a:r>
          </a:p>
          <a:p>
            <a:pPr marL="288925" indent="-288925" defTabSz="828675" eaLnBrk="1" hangingPunct="1">
              <a:spcBef>
                <a:spcPct val="0"/>
              </a:spcBef>
            </a:pPr>
            <a:r>
              <a:rPr lang="en-GB" sz="2400" smtClean="0"/>
              <a:t>This idea is known as the Law of Conservation of Mass.</a:t>
            </a:r>
          </a:p>
        </p:txBody>
      </p:sp>
      <p:sp>
        <p:nvSpPr>
          <p:cNvPr id="3077" name="Text Box 4"/>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graphicFrame>
        <p:nvGraphicFramePr>
          <p:cNvPr id="50181" name="Object 5"/>
          <p:cNvGraphicFramePr>
            <a:graphicFrameLocks noChangeAspect="1"/>
          </p:cNvGraphicFramePr>
          <p:nvPr/>
        </p:nvGraphicFramePr>
        <p:xfrm>
          <a:off x="5808663" y="3706813"/>
          <a:ext cx="2587625" cy="2532062"/>
        </p:xfrm>
        <a:graphic>
          <a:graphicData uri="http://schemas.openxmlformats.org/presentationml/2006/ole">
            <mc:AlternateContent xmlns:mc="http://schemas.openxmlformats.org/markup-compatibility/2006">
              <mc:Choice xmlns:v="urn:schemas-microsoft-com:vml" Requires="v">
                <p:oleObj spid="_x0000_s3080" name="Picture Publisher Image" r:id="rId4" imgW="2657520" imgH="2600280" progId="PictPub.Image.7">
                  <p:embed/>
                </p:oleObj>
              </mc:Choice>
              <mc:Fallback>
                <p:oleObj name="Picture Publisher Image" r:id="rId4" imgW="2657520" imgH="2600280" progId="PictPub.Image.7">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8663" y="3706813"/>
                        <a:ext cx="2587625" cy="25320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752475" y="3709988"/>
          <a:ext cx="2589213" cy="2508250"/>
        </p:xfrm>
        <a:graphic>
          <a:graphicData uri="http://schemas.openxmlformats.org/presentationml/2006/ole">
            <mc:AlternateContent xmlns:mc="http://schemas.openxmlformats.org/markup-compatibility/2006">
              <mc:Choice xmlns:v="urn:schemas-microsoft-com:vml" Requires="v">
                <p:oleObj spid="_x0000_s3081" name="Picture Publisher Image" r:id="rId6" imgW="2705040" imgH="2619360" progId="PictPub.Image.7">
                  <p:embed/>
                </p:oleObj>
              </mc:Choice>
              <mc:Fallback>
                <p:oleObj name="Picture Publisher Image" r:id="rId6" imgW="2705040" imgH="2619360" progId="PictPub.Image.7">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5" y="3709988"/>
                        <a:ext cx="2589213" cy="25082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AutoShape 7"/>
          <p:cNvSpPr>
            <a:spLocks noChangeArrowheads="1"/>
          </p:cNvSpPr>
          <p:nvPr/>
        </p:nvSpPr>
        <p:spPr bwMode="auto">
          <a:xfrm>
            <a:off x="3629025" y="4702175"/>
            <a:ext cx="2046288" cy="885825"/>
          </a:xfrm>
          <a:prstGeom prst="rightArrow">
            <a:avLst>
              <a:gd name="adj1" fmla="val 50000"/>
              <a:gd name="adj2" fmla="val 57751"/>
            </a:avLst>
          </a:prstGeom>
          <a:gradFill rotWithShape="0">
            <a:gsLst>
              <a:gs pos="0">
                <a:srgbClr val="FFFFCC"/>
              </a:gs>
              <a:gs pos="100000">
                <a:schemeClr val="bg1"/>
              </a:gs>
            </a:gsLst>
            <a:lin ang="18900000" scaled="1"/>
          </a:gradFill>
          <a:ln w="9525">
            <a:solidFill>
              <a:schemeClr val="tx1"/>
            </a:solidFill>
            <a:miter lim="800000"/>
            <a:headEnd/>
            <a:tailEnd/>
          </a:ln>
        </p:spPr>
        <p:txBody>
          <a:bodyPr wrap="none" anchor="ctr"/>
          <a:lstStyle/>
          <a:p>
            <a:pPr algn="ctr"/>
            <a:r>
              <a:rPr lang="en-GB">
                <a:latin typeface="Arial" pitchFamily="34" charset="0"/>
              </a:rPr>
              <a:t>Reaction </a:t>
            </a:r>
          </a:p>
          <a:p>
            <a:pPr algn="ctr"/>
            <a:r>
              <a:rPr lang="en-GB">
                <a:latin typeface="Arial" pitchFamily="34" charset="0"/>
              </a:rPr>
              <a:t>but no </a:t>
            </a:r>
          </a:p>
          <a:p>
            <a:pPr algn="ctr"/>
            <a:r>
              <a:rPr lang="en-GB">
                <a:latin typeface="Arial" pitchFamily="34" charset="0"/>
              </a:rPr>
              <a:t>mass change</a:t>
            </a:r>
          </a:p>
        </p:txBody>
      </p:sp>
      <p:sp>
        <p:nvSpPr>
          <p:cNvPr id="3079" name="Rectangle 13"/>
          <p:cNvSpPr>
            <a:spLocks noGrp="1" noChangeArrowheads="1"/>
          </p:cNvSpPr>
          <p:nvPr>
            <p:ph type="title"/>
          </p:nvPr>
        </p:nvSpPr>
        <p:spPr/>
        <p:txBody>
          <a:bodyPr/>
          <a:lstStyle/>
          <a:p>
            <a:pPr eaLnBrk="1" hangingPunct="1"/>
            <a:r>
              <a:rPr lang="en-GB" smtClean="0"/>
              <a:t>      Conservation of mass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dissolve">
                                      <p:cBhvr>
                                        <p:cTn id="12" dur="500"/>
                                        <p:tgtEl>
                                          <p:spTgt spid="50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dissolve">
                                      <p:cBhvr>
                                        <p:cTn id="1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bwMode="auto">
          <a:xfrm>
            <a:off x="307975" y="952500"/>
            <a:ext cx="8434388" cy="2652713"/>
          </a:xfrm>
          <a:ln>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spcBef>
                <a:spcPct val="0"/>
              </a:spcBef>
              <a:defRPr/>
            </a:pPr>
            <a:r>
              <a:rPr lang="en-GB" sz="2400" smtClean="0"/>
              <a:t>There are examples where the mass may </a:t>
            </a:r>
            <a:r>
              <a:rPr lang="en-GB" sz="2400" b="1" i="1" smtClean="0">
                <a:effectLst>
                  <a:outerShdw blurRad="38100" dist="38100" dir="2700000" algn="tl">
                    <a:srgbClr val="C0C0C0"/>
                  </a:outerShdw>
                </a:effectLst>
              </a:rPr>
              <a:t>seem</a:t>
            </a:r>
            <a:r>
              <a:rPr lang="en-GB" sz="2400" smtClean="0"/>
              <a:t> to change during a reaction.</a:t>
            </a:r>
          </a:p>
          <a:p>
            <a:pPr marL="288925" indent="-288925" defTabSz="828675" eaLnBrk="1" hangingPunct="1">
              <a:spcBef>
                <a:spcPct val="0"/>
              </a:spcBef>
              <a:defRPr/>
            </a:pPr>
            <a:r>
              <a:rPr lang="en-GB" sz="2400" smtClean="0"/>
              <a:t>Eg. In reactions where a gas is given off the mass of the chemicals in the flask will decrease because gas atoms will leave the flask.  If we carry the same reaction in a strong sealed container the mass is unchanged.</a:t>
            </a:r>
          </a:p>
        </p:txBody>
      </p:sp>
      <p:grpSp>
        <p:nvGrpSpPr>
          <p:cNvPr id="2" name="Group 5"/>
          <p:cNvGrpSpPr>
            <a:grpSpLocks/>
          </p:cNvGrpSpPr>
          <p:nvPr/>
        </p:nvGrpSpPr>
        <p:grpSpPr bwMode="auto">
          <a:xfrm>
            <a:off x="565150" y="3433763"/>
            <a:ext cx="2743200" cy="2659062"/>
            <a:chOff x="3757" y="2371"/>
            <a:chExt cx="1728" cy="1675"/>
          </a:xfrm>
        </p:grpSpPr>
        <p:pic>
          <p:nvPicPr>
            <p:cNvPr id="41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 y="2371"/>
              <a:ext cx="1728" cy="1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14" name="Text Box 7"/>
            <p:cNvSpPr txBox="1">
              <a:spLocks noChangeArrowheads="1"/>
            </p:cNvSpPr>
            <p:nvPr/>
          </p:nvSpPr>
          <p:spPr bwMode="auto">
            <a:xfrm>
              <a:off x="5074" y="3246"/>
              <a:ext cx="3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600" b="1">
                  <a:latin typeface="Arial" pitchFamily="34" charset="0"/>
                </a:rPr>
                <a:t>Mg</a:t>
              </a:r>
            </a:p>
          </p:txBody>
        </p:sp>
        <p:sp>
          <p:nvSpPr>
            <p:cNvPr id="4115" name="Text Box 8"/>
            <p:cNvSpPr txBox="1">
              <a:spLocks noChangeArrowheads="1"/>
            </p:cNvSpPr>
            <p:nvPr/>
          </p:nvSpPr>
          <p:spPr bwMode="auto">
            <a:xfrm>
              <a:off x="5029" y="3017"/>
              <a:ext cx="3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600" b="1">
                  <a:latin typeface="Arial" pitchFamily="34" charset="0"/>
                </a:rPr>
                <a:t>HCl</a:t>
              </a:r>
            </a:p>
          </p:txBody>
        </p:sp>
        <p:sp>
          <p:nvSpPr>
            <p:cNvPr id="4116" name="Line 9"/>
            <p:cNvSpPr>
              <a:spLocks noChangeShapeType="1"/>
            </p:cNvSpPr>
            <p:nvPr/>
          </p:nvSpPr>
          <p:spPr bwMode="auto">
            <a:xfrm flipH="1">
              <a:off x="4891" y="3355"/>
              <a:ext cx="211" cy="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7" name="Line 10"/>
            <p:cNvSpPr>
              <a:spLocks noChangeShapeType="1"/>
            </p:cNvSpPr>
            <p:nvPr/>
          </p:nvSpPr>
          <p:spPr bwMode="auto">
            <a:xfrm flipH="1">
              <a:off x="4891" y="3136"/>
              <a:ext cx="156" cy="1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1"/>
          <p:cNvGrpSpPr>
            <a:grpSpLocks/>
          </p:cNvGrpSpPr>
          <p:nvPr/>
        </p:nvGrpSpPr>
        <p:grpSpPr bwMode="auto">
          <a:xfrm>
            <a:off x="2349500" y="3267075"/>
            <a:ext cx="3354388" cy="1338263"/>
            <a:chOff x="1480" y="2112"/>
            <a:chExt cx="2113" cy="843"/>
          </a:xfrm>
        </p:grpSpPr>
        <p:sp>
          <p:nvSpPr>
            <p:cNvPr id="4111" name="Text Box 12"/>
            <p:cNvSpPr txBox="1">
              <a:spLocks noChangeArrowheads="1"/>
            </p:cNvSpPr>
            <p:nvPr/>
          </p:nvSpPr>
          <p:spPr bwMode="auto">
            <a:xfrm>
              <a:off x="2231" y="2112"/>
              <a:ext cx="1362" cy="84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Gas given off.</a:t>
              </a:r>
            </a:p>
            <a:p>
              <a:pPr>
                <a:spcBef>
                  <a:spcPct val="50000"/>
                </a:spcBef>
              </a:pPr>
              <a:r>
                <a:rPr lang="en-GB" sz="1800" b="1">
                  <a:latin typeface="Arial" pitchFamily="34" charset="0"/>
                </a:rPr>
                <a:t>Mass of chemicals in flask decreases</a:t>
              </a:r>
            </a:p>
          </p:txBody>
        </p:sp>
        <p:sp>
          <p:nvSpPr>
            <p:cNvPr id="4112" name="Line 13"/>
            <p:cNvSpPr>
              <a:spLocks noChangeShapeType="1"/>
            </p:cNvSpPr>
            <p:nvPr/>
          </p:nvSpPr>
          <p:spPr bwMode="auto">
            <a:xfrm flipH="1" flipV="1">
              <a:off x="1480" y="2505"/>
              <a:ext cx="760"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14" name="Rectangle 14"/>
          <p:cNvSpPr>
            <a:spLocks noChangeArrowheads="1"/>
          </p:cNvSpPr>
          <p:nvPr/>
        </p:nvSpPr>
        <p:spPr bwMode="auto">
          <a:xfrm>
            <a:off x="1465263" y="5503863"/>
            <a:ext cx="914400" cy="217487"/>
          </a:xfrm>
          <a:prstGeom prst="rect">
            <a:avLst/>
          </a:prstGeom>
          <a:solidFill>
            <a:srgbClr val="CCECFF"/>
          </a:solidFill>
          <a:ln w="9525">
            <a:solidFill>
              <a:schemeClr val="tx1"/>
            </a:solidFill>
            <a:miter lim="800000"/>
            <a:headEnd/>
            <a:tailEnd/>
          </a:ln>
        </p:spPr>
        <p:txBody>
          <a:bodyPr wrap="none" anchor="ctr"/>
          <a:lstStyle/>
          <a:p>
            <a:pPr algn="ctr"/>
            <a:r>
              <a:rPr lang="en-GB" sz="1600" b="1">
                <a:latin typeface="Arial" pitchFamily="34" charset="0"/>
              </a:rPr>
              <a:t>11.71</a:t>
            </a:r>
          </a:p>
        </p:txBody>
      </p:sp>
      <p:grpSp>
        <p:nvGrpSpPr>
          <p:cNvPr id="4" name="Group 15"/>
          <p:cNvGrpSpPr>
            <a:grpSpLocks/>
          </p:cNvGrpSpPr>
          <p:nvPr/>
        </p:nvGrpSpPr>
        <p:grpSpPr bwMode="auto">
          <a:xfrm>
            <a:off x="5907088" y="3298825"/>
            <a:ext cx="2743200" cy="2670175"/>
            <a:chOff x="3721" y="2222"/>
            <a:chExt cx="1728" cy="1682"/>
          </a:xfrm>
        </p:grpSpPr>
        <p:sp>
          <p:nvSpPr>
            <p:cNvPr id="4110" name="Rectangle 16"/>
            <p:cNvSpPr>
              <a:spLocks noChangeArrowheads="1"/>
            </p:cNvSpPr>
            <p:nvPr/>
          </p:nvSpPr>
          <p:spPr bwMode="auto">
            <a:xfrm>
              <a:off x="3721" y="2222"/>
              <a:ext cx="1728" cy="1682"/>
            </a:xfrm>
            <a:prstGeom prst="rect">
              <a:avLst/>
            </a:prstGeom>
            <a:gradFill rotWithShape="0">
              <a:gsLst>
                <a:gs pos="0">
                  <a:srgbClr val="FFFFCC"/>
                </a:gs>
                <a:gs pos="100000">
                  <a:srgbClr val="CCFFFF"/>
                </a:gs>
              </a:gsLst>
              <a:lin ang="5400000" scaled="1"/>
            </a:gradFill>
            <a:ln w="38100">
              <a:solidFill>
                <a:schemeClr val="tx1"/>
              </a:solidFill>
              <a:miter lim="800000"/>
              <a:headEnd/>
              <a:tailEnd/>
            </a:ln>
          </p:spPr>
          <p:txBody>
            <a:bodyPr wrap="none" anchor="ctr"/>
            <a:lstStyle/>
            <a:p>
              <a:endParaRPr lang="en-US"/>
            </a:p>
          </p:txBody>
        </p:sp>
        <p:graphicFrame>
          <p:nvGraphicFramePr>
            <p:cNvPr id="4098" name="Object 17"/>
            <p:cNvGraphicFramePr>
              <a:graphicFrameLocks noChangeAspect="1"/>
            </p:cNvGraphicFramePr>
            <p:nvPr/>
          </p:nvGraphicFramePr>
          <p:xfrm>
            <a:off x="3758" y="3338"/>
            <a:ext cx="1626" cy="516"/>
          </p:xfrm>
          <a:graphic>
            <a:graphicData uri="http://schemas.openxmlformats.org/presentationml/2006/ole">
              <mc:AlternateContent xmlns:mc="http://schemas.openxmlformats.org/markup-compatibility/2006">
                <mc:Choice xmlns:v="urn:schemas-microsoft-com:vml" Requires="v">
                  <p:oleObj spid="_x0000_s4118" name="Picture Publisher Image" r:id="rId5" imgW="2581200" imgH="819000" progId="PictPub.Image.7">
                    <p:embed/>
                  </p:oleObj>
                </mc:Choice>
                <mc:Fallback>
                  <p:oleObj name="Picture Publisher Image" r:id="rId5" imgW="2581200" imgH="819000" progId="PictPub.Image.7">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 y="3338"/>
                          <a:ext cx="162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8"/>
            <p:cNvGraphicFramePr>
              <a:graphicFrameLocks noChangeAspect="1"/>
            </p:cNvGraphicFramePr>
            <p:nvPr/>
          </p:nvGraphicFramePr>
          <p:xfrm>
            <a:off x="4292" y="2693"/>
            <a:ext cx="504" cy="672"/>
          </p:xfrm>
          <a:graphic>
            <a:graphicData uri="http://schemas.openxmlformats.org/presentationml/2006/ole">
              <mc:AlternateContent xmlns:mc="http://schemas.openxmlformats.org/markup-compatibility/2006">
                <mc:Choice xmlns:v="urn:schemas-microsoft-com:vml" Requires="v">
                  <p:oleObj spid="_x0000_s4119" name="Picture Publisher Image" r:id="rId7" imgW="800212" imgH="1066667" progId="PictPub.Image.7">
                    <p:embed/>
                  </p:oleObj>
                </mc:Choice>
                <mc:Fallback>
                  <p:oleObj name="Picture Publisher Image" r:id="rId7" imgW="800212" imgH="1066667" progId="PictPub.Image.7">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2" y="2693"/>
                          <a:ext cx="5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9"/>
          <p:cNvGrpSpPr>
            <a:grpSpLocks/>
          </p:cNvGrpSpPr>
          <p:nvPr/>
        </p:nvGrpSpPr>
        <p:grpSpPr bwMode="auto">
          <a:xfrm>
            <a:off x="3578225" y="4727575"/>
            <a:ext cx="3236913" cy="1338263"/>
            <a:chOff x="2254" y="3068"/>
            <a:chExt cx="2039" cy="843"/>
          </a:xfrm>
        </p:grpSpPr>
        <p:sp>
          <p:nvSpPr>
            <p:cNvPr id="4108" name="Text Box 20"/>
            <p:cNvSpPr txBox="1">
              <a:spLocks noChangeArrowheads="1"/>
            </p:cNvSpPr>
            <p:nvPr/>
          </p:nvSpPr>
          <p:spPr bwMode="auto">
            <a:xfrm>
              <a:off x="2254" y="3068"/>
              <a:ext cx="1362" cy="84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Same reaction in sealed container:</a:t>
              </a:r>
            </a:p>
            <a:p>
              <a:pPr>
                <a:spcBef>
                  <a:spcPct val="50000"/>
                </a:spcBef>
              </a:pPr>
              <a:r>
                <a:rPr lang="en-GB" sz="1800" b="1">
                  <a:latin typeface="Arial" pitchFamily="34" charset="0"/>
                </a:rPr>
                <a:t>No change in mass</a:t>
              </a:r>
            </a:p>
          </p:txBody>
        </p:sp>
        <p:sp>
          <p:nvSpPr>
            <p:cNvPr id="4109" name="Line 21"/>
            <p:cNvSpPr>
              <a:spLocks noChangeShapeType="1"/>
            </p:cNvSpPr>
            <p:nvPr/>
          </p:nvSpPr>
          <p:spPr bwMode="auto">
            <a:xfrm>
              <a:off x="3617" y="3140"/>
              <a:ext cx="676"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1222" name="AutoShape 22"/>
          <p:cNvSpPr>
            <a:spLocks noChangeArrowheads="1"/>
          </p:cNvSpPr>
          <p:nvPr/>
        </p:nvSpPr>
        <p:spPr bwMode="auto">
          <a:xfrm>
            <a:off x="1333500" y="5187950"/>
            <a:ext cx="1235075" cy="841375"/>
          </a:xfrm>
          <a:prstGeom prst="irregularSeal2">
            <a:avLst/>
          </a:prstGeom>
          <a:gradFill rotWithShape="0">
            <a:gsLst>
              <a:gs pos="0">
                <a:srgbClr val="FFFF00"/>
              </a:gs>
              <a:gs pos="100000">
                <a:srgbClr val="FF3300"/>
              </a:gs>
            </a:gsLst>
            <a:path path="shape">
              <a:fillToRect l="50000" t="50000" r="50000" b="50000"/>
            </a:path>
          </a:gradFill>
          <a:ln w="9525">
            <a:solidFill>
              <a:schemeClr val="tx1"/>
            </a:solidFill>
            <a:miter lim="800000"/>
            <a:headEnd/>
            <a:tailEnd/>
          </a:ln>
        </p:spPr>
        <p:txBody>
          <a:bodyPr wrap="none" anchor="ctr"/>
          <a:lstStyle/>
          <a:p>
            <a:endParaRPr lang="en-US"/>
          </a:p>
        </p:txBody>
      </p:sp>
      <p:sp>
        <p:nvSpPr>
          <p:cNvPr id="4107" name="Rectangle 25"/>
          <p:cNvSpPr>
            <a:spLocks noGrp="1" noChangeArrowheads="1"/>
          </p:cNvSpPr>
          <p:nvPr>
            <p:ph type="title"/>
          </p:nvPr>
        </p:nvSpPr>
        <p:spPr/>
        <p:txBody>
          <a:bodyPr/>
          <a:lstStyle/>
          <a:p>
            <a:pPr eaLnBrk="1" hangingPunct="1"/>
            <a:r>
              <a:rPr lang="en-GB" smtClean="0"/>
              <a:t>      More on conservation of mass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1" presetClass="entr" presetSubtype="0" fill="hold" grpId="0" nodeType="clickEffect">
                                  <p:stCondLst>
                                    <p:cond delay="0"/>
                                  </p:stCondLst>
                                  <p:childTnLst>
                                    <p:set>
                                      <p:cBhvr>
                                        <p:cTn id="16" dur="75">
                                          <p:stCondLst>
                                            <p:cond delay="0"/>
                                          </p:stCondLst>
                                        </p:cTn>
                                        <p:tgtEl>
                                          <p:spTgt spid="51222"/>
                                        </p:tgtEl>
                                        <p:attrNameLst>
                                          <p:attrName>style.visibility</p:attrName>
                                        </p:attrNameLst>
                                      </p:cBhvr>
                                      <p:to>
                                        <p:strVal val="visible"/>
                                      </p:to>
                                    </p:set>
                                  </p:childTnLst>
                                </p:cTn>
                              </p:par>
                            </p:childTnLst>
                          </p:cTn>
                        </p:par>
                        <p:par>
                          <p:cTn id="17" fill="hold" nodeType="afterGroup">
                            <p:stCondLst>
                              <p:cond delay="75"/>
                            </p:stCondLst>
                            <p:childTnLst>
                              <p:par>
                                <p:cTn id="18" presetID="9" presetClass="entr" presetSubtype="0" fill="hold" grpId="0" nodeType="afterEffect">
                                  <p:stCondLst>
                                    <p:cond delay="0"/>
                                  </p:stCondLst>
                                  <p:childTnLst>
                                    <p:set>
                                      <p:cBhvr>
                                        <p:cTn id="19" dur="1" fill="hold">
                                          <p:stCondLst>
                                            <p:cond delay="0"/>
                                          </p:stCondLst>
                                        </p:cTn>
                                        <p:tgtEl>
                                          <p:spTgt spid="51214"/>
                                        </p:tgtEl>
                                        <p:attrNameLst>
                                          <p:attrName>style.visibility</p:attrName>
                                        </p:attrNameLst>
                                      </p:cBhvr>
                                      <p:to>
                                        <p:strVal val="visible"/>
                                      </p:to>
                                    </p:set>
                                    <p:animEffect transition="in" filter="dissolve">
                                      <p:cBhvr>
                                        <p:cTn id="20" dur="500"/>
                                        <p:tgtEl>
                                          <p:spTgt spid="512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4" grpId="0" animBg="1" autoUpdateAnimBg="0"/>
      <p:bldP spid="5122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bwMode="auto">
          <a:xfrm>
            <a:off x="307975" y="1155700"/>
            <a:ext cx="8434388" cy="1216025"/>
          </a:xfrm>
          <a:solidFill>
            <a:srgbClr val="FFFF00"/>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lnSpc>
                <a:spcPct val="90000"/>
              </a:lnSpc>
              <a:spcBef>
                <a:spcPct val="0"/>
              </a:spcBef>
              <a:defRPr/>
            </a:pPr>
            <a:r>
              <a:rPr lang="en-GB" sz="2800" smtClean="0"/>
              <a:t>The formula mass in grams of any substance </a:t>
            </a:r>
            <a:r>
              <a:rPr lang="en-GB" sz="2800" b="1" i="1" smtClean="0">
                <a:effectLst>
                  <a:outerShdw blurRad="38100" dist="38100" dir="2700000" algn="tl">
                    <a:srgbClr val="FFFFFF"/>
                  </a:outerShdw>
                </a:effectLst>
              </a:rPr>
              <a:t>contains the same number of particles</a:t>
            </a:r>
            <a:r>
              <a:rPr lang="en-GB" sz="2800" smtClean="0"/>
              <a:t>. We call this amount of substance 1 mole.</a:t>
            </a:r>
          </a:p>
        </p:txBody>
      </p:sp>
      <p:sp>
        <p:nvSpPr>
          <p:cNvPr id="59395" name="Text Box 4"/>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59396" name="Text Box 37"/>
          <p:cNvSpPr txBox="1">
            <a:spLocks noChangeArrowheads="1"/>
          </p:cNvSpPr>
          <p:nvPr/>
        </p:nvSpPr>
        <p:spPr bwMode="auto">
          <a:xfrm>
            <a:off x="381000" y="2514600"/>
            <a:ext cx="8259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600" b="1">
                <a:latin typeface="Arial" pitchFamily="34" charset="0"/>
              </a:rPr>
              <a:t>Atomic Masses:  H=1;   Mg=24;  O=16;   C=12;  N=14</a:t>
            </a:r>
          </a:p>
        </p:txBody>
      </p:sp>
      <p:grpSp>
        <p:nvGrpSpPr>
          <p:cNvPr id="59397" name="Group 40"/>
          <p:cNvGrpSpPr>
            <a:grpSpLocks/>
          </p:cNvGrpSpPr>
          <p:nvPr/>
        </p:nvGrpSpPr>
        <p:grpSpPr bwMode="auto">
          <a:xfrm>
            <a:off x="381000" y="2895600"/>
            <a:ext cx="8281988" cy="3224213"/>
            <a:chOff x="240" y="1824"/>
            <a:chExt cx="5217" cy="2031"/>
          </a:xfrm>
        </p:grpSpPr>
        <p:grpSp>
          <p:nvGrpSpPr>
            <p:cNvPr id="59399" name="Group 6"/>
            <p:cNvGrpSpPr>
              <a:grpSpLocks/>
            </p:cNvGrpSpPr>
            <p:nvPr/>
          </p:nvGrpSpPr>
          <p:grpSpPr bwMode="auto">
            <a:xfrm>
              <a:off x="240" y="3098"/>
              <a:ext cx="5217" cy="379"/>
              <a:chOff x="237" y="3212"/>
              <a:chExt cx="5217" cy="379"/>
            </a:xfrm>
          </p:grpSpPr>
          <p:sp>
            <p:nvSpPr>
              <p:cNvPr id="59428" name="Rectangle 7"/>
              <p:cNvSpPr>
                <a:spLocks noChangeArrowheads="1"/>
              </p:cNvSpPr>
              <p:nvPr/>
            </p:nvSpPr>
            <p:spPr bwMode="auto">
              <a:xfrm>
                <a:off x="2505" y="3212"/>
                <a:ext cx="2949"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74650" eaLnBrk="1" hangingPunct="1">
                  <a:spcBef>
                    <a:spcPct val="20000"/>
                  </a:spcBef>
                </a:pPr>
                <a:r>
                  <a:rPr lang="en-GB" sz="2000">
                    <a:latin typeface="Arial" pitchFamily="34" charset="0"/>
                  </a:rPr>
                  <a:t>1 mole of methane molecules</a:t>
                </a:r>
              </a:p>
            </p:txBody>
          </p:sp>
          <p:sp>
            <p:nvSpPr>
              <p:cNvPr id="59429" name="Rectangle 8"/>
              <p:cNvSpPr>
                <a:spLocks noChangeArrowheads="1"/>
              </p:cNvSpPr>
              <p:nvPr/>
            </p:nvSpPr>
            <p:spPr bwMode="auto">
              <a:xfrm>
                <a:off x="1299" y="3212"/>
                <a:ext cx="1206"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12 + (1x4)</a:t>
                </a:r>
              </a:p>
            </p:txBody>
          </p:sp>
          <p:sp>
            <p:nvSpPr>
              <p:cNvPr id="59430" name="Rectangle 9"/>
              <p:cNvSpPr>
                <a:spLocks noChangeArrowheads="1"/>
              </p:cNvSpPr>
              <p:nvPr/>
            </p:nvSpPr>
            <p:spPr bwMode="auto">
              <a:xfrm>
                <a:off x="237" y="3212"/>
                <a:ext cx="1062"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b="1">
                    <a:latin typeface="Arial" pitchFamily="34" charset="0"/>
                  </a:rPr>
                  <a:t>CH</a:t>
                </a:r>
                <a:r>
                  <a:rPr lang="en-GB" sz="2000" b="1" baseline="-25000">
                    <a:latin typeface="Arial" pitchFamily="34" charset="0"/>
                  </a:rPr>
                  <a:t>4</a:t>
                </a:r>
              </a:p>
            </p:txBody>
          </p:sp>
        </p:grpSp>
        <p:grpSp>
          <p:nvGrpSpPr>
            <p:cNvPr id="59400" name="Group 10"/>
            <p:cNvGrpSpPr>
              <a:grpSpLocks/>
            </p:cNvGrpSpPr>
            <p:nvPr/>
          </p:nvGrpSpPr>
          <p:grpSpPr bwMode="auto">
            <a:xfrm>
              <a:off x="240" y="2720"/>
              <a:ext cx="5217" cy="378"/>
              <a:chOff x="237" y="2834"/>
              <a:chExt cx="5217" cy="378"/>
            </a:xfrm>
          </p:grpSpPr>
          <p:sp>
            <p:nvSpPr>
              <p:cNvPr id="59425" name="Rectangle 11"/>
              <p:cNvSpPr>
                <a:spLocks noChangeArrowheads="1"/>
              </p:cNvSpPr>
              <p:nvPr/>
            </p:nvSpPr>
            <p:spPr bwMode="auto">
              <a:xfrm>
                <a:off x="2505" y="2834"/>
                <a:ext cx="2949"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74650" eaLnBrk="1" hangingPunct="1">
                  <a:spcBef>
                    <a:spcPct val="20000"/>
                  </a:spcBef>
                </a:pPr>
                <a:r>
                  <a:rPr lang="en-GB" sz="2000">
                    <a:latin typeface="Arial" pitchFamily="34" charset="0"/>
                  </a:rPr>
                  <a:t>1 mole of magnesium oxide</a:t>
                </a:r>
              </a:p>
            </p:txBody>
          </p:sp>
          <p:sp>
            <p:nvSpPr>
              <p:cNvPr id="59426" name="Rectangle 12"/>
              <p:cNvSpPr>
                <a:spLocks noChangeArrowheads="1"/>
              </p:cNvSpPr>
              <p:nvPr/>
            </p:nvSpPr>
            <p:spPr bwMode="auto">
              <a:xfrm>
                <a:off x="1299" y="2834"/>
                <a:ext cx="1206"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24 + 16</a:t>
                </a:r>
              </a:p>
            </p:txBody>
          </p:sp>
          <p:sp>
            <p:nvSpPr>
              <p:cNvPr id="59427" name="Rectangle 13"/>
              <p:cNvSpPr>
                <a:spLocks noChangeArrowheads="1"/>
              </p:cNvSpPr>
              <p:nvPr/>
            </p:nvSpPr>
            <p:spPr bwMode="auto">
              <a:xfrm>
                <a:off x="237" y="2834"/>
                <a:ext cx="1062"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b="1">
                    <a:latin typeface="Arial" pitchFamily="34" charset="0"/>
                  </a:rPr>
                  <a:t>MgO</a:t>
                </a:r>
              </a:p>
            </p:txBody>
          </p:sp>
        </p:grpSp>
        <p:grpSp>
          <p:nvGrpSpPr>
            <p:cNvPr id="59401" name="Group 14"/>
            <p:cNvGrpSpPr>
              <a:grpSpLocks/>
            </p:cNvGrpSpPr>
            <p:nvPr/>
          </p:nvGrpSpPr>
          <p:grpSpPr bwMode="auto">
            <a:xfrm>
              <a:off x="240" y="2341"/>
              <a:ext cx="5217" cy="379"/>
              <a:chOff x="237" y="2455"/>
              <a:chExt cx="5217" cy="379"/>
            </a:xfrm>
          </p:grpSpPr>
          <p:sp>
            <p:nvSpPr>
              <p:cNvPr id="59422" name="Rectangle 15"/>
              <p:cNvSpPr>
                <a:spLocks noChangeArrowheads="1"/>
              </p:cNvSpPr>
              <p:nvPr/>
            </p:nvSpPr>
            <p:spPr bwMode="auto">
              <a:xfrm>
                <a:off x="2505" y="2455"/>
                <a:ext cx="2949"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74650" eaLnBrk="1" hangingPunct="1">
                  <a:spcBef>
                    <a:spcPct val="20000"/>
                  </a:spcBef>
                </a:pPr>
                <a:r>
                  <a:rPr lang="en-GB" sz="2000">
                    <a:latin typeface="Arial" pitchFamily="34" charset="0"/>
                  </a:rPr>
                  <a:t>1 mole of hydrogen molecules</a:t>
                </a:r>
              </a:p>
            </p:txBody>
          </p:sp>
          <p:sp>
            <p:nvSpPr>
              <p:cNvPr id="59423" name="Rectangle 16"/>
              <p:cNvSpPr>
                <a:spLocks noChangeArrowheads="1"/>
              </p:cNvSpPr>
              <p:nvPr/>
            </p:nvSpPr>
            <p:spPr bwMode="auto">
              <a:xfrm>
                <a:off x="1299" y="2455"/>
                <a:ext cx="1206"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1x2</a:t>
                </a:r>
              </a:p>
            </p:txBody>
          </p:sp>
          <p:sp>
            <p:nvSpPr>
              <p:cNvPr id="59424" name="Rectangle 17"/>
              <p:cNvSpPr>
                <a:spLocks noChangeArrowheads="1"/>
              </p:cNvSpPr>
              <p:nvPr/>
            </p:nvSpPr>
            <p:spPr bwMode="auto">
              <a:xfrm>
                <a:off x="237" y="2455"/>
                <a:ext cx="1062" cy="3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b="1">
                    <a:latin typeface="Arial" pitchFamily="34" charset="0"/>
                  </a:rPr>
                  <a:t>H</a:t>
                </a:r>
                <a:r>
                  <a:rPr lang="en-GB" sz="2000" b="1" baseline="-25000">
                    <a:latin typeface="Arial" pitchFamily="34" charset="0"/>
                  </a:rPr>
                  <a:t>2</a:t>
                </a:r>
              </a:p>
            </p:txBody>
          </p:sp>
        </p:grpSp>
        <p:sp>
          <p:nvSpPr>
            <p:cNvPr id="59402" name="Line 18"/>
            <p:cNvSpPr>
              <a:spLocks noChangeShapeType="1"/>
            </p:cNvSpPr>
            <p:nvPr/>
          </p:nvSpPr>
          <p:spPr bwMode="auto">
            <a:xfrm>
              <a:off x="240" y="2341"/>
              <a:ext cx="5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Line 19"/>
            <p:cNvSpPr>
              <a:spLocks noChangeShapeType="1"/>
            </p:cNvSpPr>
            <p:nvPr/>
          </p:nvSpPr>
          <p:spPr bwMode="auto">
            <a:xfrm>
              <a:off x="240" y="3477"/>
              <a:ext cx="5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4" name="Line 20"/>
            <p:cNvSpPr>
              <a:spLocks noChangeShapeType="1"/>
            </p:cNvSpPr>
            <p:nvPr/>
          </p:nvSpPr>
          <p:spPr bwMode="auto">
            <a:xfrm>
              <a:off x="240" y="3855"/>
              <a:ext cx="52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9405" name="Group 39"/>
            <p:cNvGrpSpPr>
              <a:grpSpLocks/>
            </p:cNvGrpSpPr>
            <p:nvPr/>
          </p:nvGrpSpPr>
          <p:grpSpPr bwMode="auto">
            <a:xfrm>
              <a:off x="240" y="1824"/>
              <a:ext cx="5217" cy="2031"/>
              <a:chOff x="240" y="1824"/>
              <a:chExt cx="5217" cy="2031"/>
            </a:xfrm>
          </p:grpSpPr>
          <p:grpSp>
            <p:nvGrpSpPr>
              <p:cNvPr id="59407" name="Group 22"/>
              <p:cNvGrpSpPr>
                <a:grpSpLocks/>
              </p:cNvGrpSpPr>
              <p:nvPr/>
            </p:nvGrpSpPr>
            <p:grpSpPr bwMode="auto">
              <a:xfrm>
                <a:off x="240" y="3477"/>
                <a:ext cx="5217" cy="378"/>
                <a:chOff x="237" y="3591"/>
                <a:chExt cx="5217" cy="378"/>
              </a:xfrm>
            </p:grpSpPr>
            <p:sp>
              <p:nvSpPr>
                <p:cNvPr id="59419" name="Rectangle 23"/>
                <p:cNvSpPr>
                  <a:spLocks noChangeArrowheads="1"/>
                </p:cNvSpPr>
                <p:nvPr/>
              </p:nvSpPr>
              <p:spPr bwMode="auto">
                <a:xfrm>
                  <a:off x="2505" y="3591"/>
                  <a:ext cx="2949"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74650" eaLnBrk="1" hangingPunct="1">
                    <a:spcBef>
                      <a:spcPct val="20000"/>
                    </a:spcBef>
                  </a:pPr>
                  <a:r>
                    <a:rPr lang="en-GB" sz="2000">
                      <a:latin typeface="Arial" pitchFamily="34" charset="0"/>
                    </a:rPr>
                    <a:t>1 mole of nitric acid</a:t>
                  </a:r>
                </a:p>
              </p:txBody>
            </p:sp>
            <p:sp>
              <p:nvSpPr>
                <p:cNvPr id="59420" name="Rectangle 24"/>
                <p:cNvSpPr>
                  <a:spLocks noChangeArrowheads="1"/>
                </p:cNvSpPr>
                <p:nvPr/>
              </p:nvSpPr>
              <p:spPr bwMode="auto">
                <a:xfrm>
                  <a:off x="1299" y="3591"/>
                  <a:ext cx="1206"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1+14+(3x16)</a:t>
                  </a:r>
                </a:p>
              </p:txBody>
            </p:sp>
            <p:sp>
              <p:nvSpPr>
                <p:cNvPr id="59421" name="Rectangle 25"/>
                <p:cNvSpPr>
                  <a:spLocks noChangeArrowheads="1"/>
                </p:cNvSpPr>
                <p:nvPr/>
              </p:nvSpPr>
              <p:spPr bwMode="auto">
                <a:xfrm>
                  <a:off x="237" y="3591"/>
                  <a:ext cx="1062" cy="3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b="1">
                      <a:latin typeface="Arial" pitchFamily="34" charset="0"/>
                    </a:rPr>
                    <a:t>HNO</a:t>
                  </a:r>
                  <a:r>
                    <a:rPr lang="en-GB" sz="2000" b="1" baseline="-25000">
                      <a:latin typeface="Arial" pitchFamily="34" charset="0"/>
                    </a:rPr>
                    <a:t>3</a:t>
                  </a:r>
                </a:p>
              </p:txBody>
            </p:sp>
          </p:grpSp>
          <p:grpSp>
            <p:nvGrpSpPr>
              <p:cNvPr id="59408" name="Group 26"/>
              <p:cNvGrpSpPr>
                <a:grpSpLocks/>
              </p:cNvGrpSpPr>
              <p:nvPr/>
            </p:nvGrpSpPr>
            <p:grpSpPr bwMode="auto">
              <a:xfrm>
                <a:off x="240" y="1824"/>
                <a:ext cx="5217" cy="517"/>
                <a:chOff x="237" y="1938"/>
                <a:chExt cx="5217" cy="517"/>
              </a:xfrm>
            </p:grpSpPr>
            <p:sp>
              <p:nvSpPr>
                <p:cNvPr id="59416" name="Rectangle 27"/>
                <p:cNvSpPr>
                  <a:spLocks noChangeArrowheads="1"/>
                </p:cNvSpPr>
                <p:nvPr/>
              </p:nvSpPr>
              <p:spPr bwMode="auto">
                <a:xfrm>
                  <a:off x="2505" y="1938"/>
                  <a:ext cx="2949" cy="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Contains</a:t>
                  </a:r>
                </a:p>
              </p:txBody>
            </p:sp>
            <p:sp>
              <p:nvSpPr>
                <p:cNvPr id="59417" name="Rectangle 28"/>
                <p:cNvSpPr>
                  <a:spLocks noChangeArrowheads="1"/>
                </p:cNvSpPr>
                <p:nvPr/>
              </p:nvSpPr>
              <p:spPr bwMode="auto">
                <a:xfrm>
                  <a:off x="1299" y="1938"/>
                  <a:ext cx="1206" cy="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Formula Mass</a:t>
                  </a:r>
                </a:p>
              </p:txBody>
            </p:sp>
            <p:sp>
              <p:nvSpPr>
                <p:cNvPr id="59418" name="Rectangle 29"/>
                <p:cNvSpPr>
                  <a:spLocks noChangeArrowheads="1"/>
                </p:cNvSpPr>
                <p:nvPr/>
              </p:nvSpPr>
              <p:spPr bwMode="auto">
                <a:xfrm>
                  <a:off x="237" y="1938"/>
                  <a:ext cx="1062" cy="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r>
                    <a:rPr lang="en-GB" sz="2000">
                      <a:latin typeface="Arial" pitchFamily="34" charset="0"/>
                    </a:rPr>
                    <a:t>Symbol</a:t>
                  </a:r>
                  <a:endParaRPr lang="en-GB" sz="2000" baseline="-25000">
                    <a:latin typeface="Arial" pitchFamily="34" charset="0"/>
                  </a:endParaRPr>
                </a:p>
              </p:txBody>
            </p:sp>
          </p:grpSp>
          <p:sp>
            <p:nvSpPr>
              <p:cNvPr id="59409" name="Line 30"/>
              <p:cNvSpPr>
                <a:spLocks noChangeShapeType="1"/>
              </p:cNvSpPr>
              <p:nvPr/>
            </p:nvSpPr>
            <p:spPr bwMode="auto">
              <a:xfrm>
                <a:off x="240" y="1824"/>
                <a:ext cx="521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0" name="Line 31"/>
              <p:cNvSpPr>
                <a:spLocks noChangeShapeType="1"/>
              </p:cNvSpPr>
              <p:nvPr/>
            </p:nvSpPr>
            <p:spPr bwMode="auto">
              <a:xfrm>
                <a:off x="240" y="2720"/>
                <a:ext cx="5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1" name="Line 32"/>
              <p:cNvSpPr>
                <a:spLocks noChangeShapeType="1"/>
              </p:cNvSpPr>
              <p:nvPr/>
            </p:nvSpPr>
            <p:spPr bwMode="auto">
              <a:xfrm>
                <a:off x="240" y="3098"/>
                <a:ext cx="5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2" name="Line 33"/>
              <p:cNvSpPr>
                <a:spLocks noChangeShapeType="1"/>
              </p:cNvSpPr>
              <p:nvPr/>
            </p:nvSpPr>
            <p:spPr bwMode="auto">
              <a:xfrm>
                <a:off x="240" y="1824"/>
                <a:ext cx="0" cy="20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3" name="Line 34"/>
              <p:cNvSpPr>
                <a:spLocks noChangeShapeType="1"/>
              </p:cNvSpPr>
              <p:nvPr/>
            </p:nvSpPr>
            <p:spPr bwMode="auto">
              <a:xfrm>
                <a:off x="1302" y="1824"/>
                <a:ext cx="0" cy="20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4" name="Line 35"/>
              <p:cNvSpPr>
                <a:spLocks noChangeShapeType="1"/>
              </p:cNvSpPr>
              <p:nvPr/>
            </p:nvSpPr>
            <p:spPr bwMode="auto">
              <a:xfrm>
                <a:off x="2508" y="1824"/>
                <a:ext cx="0" cy="20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5" name="Line 36"/>
              <p:cNvSpPr>
                <a:spLocks noChangeShapeType="1"/>
              </p:cNvSpPr>
              <p:nvPr/>
            </p:nvSpPr>
            <p:spPr bwMode="auto">
              <a:xfrm>
                <a:off x="5457" y="1824"/>
                <a:ext cx="0" cy="20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06" name="Line 38"/>
            <p:cNvSpPr>
              <a:spLocks noChangeShapeType="1"/>
            </p:cNvSpPr>
            <p:nvPr/>
          </p:nvSpPr>
          <p:spPr bwMode="auto">
            <a:xfrm>
              <a:off x="240" y="3408"/>
              <a:ext cx="5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398" name="Rectangle 41"/>
          <p:cNvSpPr>
            <a:spLocks noGrp="1" noChangeArrowheads="1"/>
          </p:cNvSpPr>
          <p:nvPr>
            <p:ph type="title"/>
          </p:nvPr>
        </p:nvSpPr>
        <p:spPr/>
        <p:txBody>
          <a:bodyPr/>
          <a:lstStyle/>
          <a:p>
            <a:pPr eaLnBrk="1" hangingPunct="1"/>
            <a:r>
              <a:rPr lang="en-GB" smtClean="0"/>
              <a:t>      Reacting mass and formula mass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3"/>
          <p:cNvSpPr>
            <a:spLocks noChangeArrowheads="1"/>
          </p:cNvSpPr>
          <p:nvPr>
            <p:ph type="body" idx="1"/>
          </p:nvPr>
        </p:nvSpPr>
        <p:spPr bwMode="auto">
          <a:xfrm>
            <a:off x="307975" y="1155700"/>
            <a:ext cx="8434388" cy="1201738"/>
          </a:xfrm>
          <a:solidFill>
            <a:srgbClr val="FFFF00"/>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288925" indent="-288925" defTabSz="828675" eaLnBrk="1" hangingPunct="1">
              <a:lnSpc>
                <a:spcPct val="90000"/>
              </a:lnSpc>
              <a:spcBef>
                <a:spcPct val="0"/>
              </a:spcBef>
            </a:pPr>
            <a:r>
              <a:rPr lang="en-GB" sz="2800" smtClean="0"/>
              <a:t>By using the formula masses in grams ( moles)  we can deduce what masses of reactants to use and what mass of products will be formed.</a:t>
            </a:r>
          </a:p>
        </p:txBody>
      </p:sp>
      <p:sp>
        <p:nvSpPr>
          <p:cNvPr id="60419" name="Text Box 4"/>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0420" name="Text Box 5"/>
          <p:cNvSpPr txBox="1">
            <a:spLocks noChangeArrowheads="1"/>
          </p:cNvSpPr>
          <p:nvPr/>
        </p:nvSpPr>
        <p:spPr bwMode="auto">
          <a:xfrm>
            <a:off x="377825" y="3025775"/>
            <a:ext cx="8432800" cy="3022600"/>
          </a:xfrm>
          <a:prstGeom prst="rect">
            <a:avLst/>
          </a:prstGeom>
          <a:solidFill>
            <a:schemeClr val="bg1"/>
          </a:solidFill>
          <a:ln w="9525">
            <a:solidFill>
              <a:schemeClr val="tx1"/>
            </a:solidFill>
            <a:miter lim="800000"/>
            <a:headEnd/>
            <a:tailEnd/>
          </a:ln>
        </p:spPr>
        <p:txBody>
          <a:bodyPr>
            <a:spAutoFit/>
          </a:bodyPr>
          <a:lstStyle>
            <a:lvl1pPr defTabSz="663575">
              <a:tabLst>
                <a:tab pos="187325" algn="l"/>
                <a:tab pos="1803400" algn="l"/>
                <a:tab pos="3146425" algn="l"/>
              </a:tabLst>
              <a:defRPr sz="2400">
                <a:solidFill>
                  <a:schemeClr val="tx1"/>
                </a:solidFill>
                <a:latin typeface="Times New Roman" pitchFamily="18" charset="0"/>
              </a:defRPr>
            </a:lvl1pPr>
            <a:lvl2pPr marL="742950" indent="-285750" defTabSz="663575">
              <a:tabLst>
                <a:tab pos="187325" algn="l"/>
                <a:tab pos="1803400" algn="l"/>
                <a:tab pos="3146425" algn="l"/>
              </a:tabLst>
              <a:defRPr sz="2400">
                <a:solidFill>
                  <a:schemeClr val="tx1"/>
                </a:solidFill>
                <a:latin typeface="Times New Roman" pitchFamily="18" charset="0"/>
              </a:defRPr>
            </a:lvl2pPr>
            <a:lvl3pPr marL="1143000" indent="-228600" defTabSz="663575">
              <a:tabLst>
                <a:tab pos="187325" algn="l"/>
                <a:tab pos="1803400" algn="l"/>
                <a:tab pos="3146425" algn="l"/>
              </a:tabLst>
              <a:defRPr sz="2400">
                <a:solidFill>
                  <a:schemeClr val="tx1"/>
                </a:solidFill>
                <a:latin typeface="Times New Roman" pitchFamily="18" charset="0"/>
              </a:defRPr>
            </a:lvl3pPr>
            <a:lvl4pPr marL="1600200" indent="-228600" defTabSz="663575">
              <a:tabLst>
                <a:tab pos="187325" algn="l"/>
                <a:tab pos="1803400" algn="l"/>
                <a:tab pos="3146425" algn="l"/>
              </a:tabLst>
              <a:defRPr sz="2400">
                <a:solidFill>
                  <a:schemeClr val="tx1"/>
                </a:solidFill>
                <a:latin typeface="Times New Roman" pitchFamily="18" charset="0"/>
              </a:defRPr>
            </a:lvl4pPr>
            <a:lvl5pPr marL="2057400" indent="-228600" defTabSz="663575">
              <a:tabLst>
                <a:tab pos="187325" algn="l"/>
                <a:tab pos="1803400" algn="l"/>
                <a:tab pos="3146425" algn="l"/>
              </a:tabLst>
              <a:defRPr sz="2400">
                <a:solidFill>
                  <a:schemeClr val="tx1"/>
                </a:solidFill>
                <a:latin typeface="Times New Roman" pitchFamily="18" charset="0"/>
              </a:defRPr>
            </a:lvl5pPr>
            <a:lvl6pPr marL="25146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6pPr>
            <a:lvl7pPr marL="29718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7pPr>
            <a:lvl8pPr marL="34290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8pPr>
            <a:lvl9pPr marL="38862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9pPr>
          </a:lstStyle>
          <a:p>
            <a:pPr>
              <a:spcBef>
                <a:spcPct val="50000"/>
              </a:spcBef>
            </a:pPr>
            <a:r>
              <a:rPr lang="en-GB">
                <a:latin typeface="Arial" pitchFamily="34" charset="0"/>
              </a:rPr>
              <a:t>carbon   	+ 	oxygen	 </a:t>
            </a:r>
            <a:r>
              <a:rPr lang="en-GB">
                <a:latin typeface="Arial" pitchFamily="34" charset="0"/>
                <a:sym typeface="Monotype Sorts" pitchFamily="2" charset="2"/>
              </a:rPr>
              <a:t>	carbon dioxide</a:t>
            </a:r>
            <a:r>
              <a:rPr lang="en-GB">
                <a:latin typeface="Arial" pitchFamily="34" charset="0"/>
              </a:rPr>
              <a:t> </a:t>
            </a:r>
          </a:p>
          <a:p>
            <a:pPr>
              <a:spcBef>
                <a:spcPct val="50000"/>
              </a:spcBef>
            </a:pPr>
            <a:r>
              <a:rPr lang="en-GB">
                <a:latin typeface="Arial" pitchFamily="34" charset="0"/>
              </a:rPr>
              <a:t>   </a:t>
            </a:r>
            <a:r>
              <a:rPr lang="en-GB" b="1">
                <a:latin typeface="Arial" pitchFamily="34" charset="0"/>
              </a:rPr>
              <a:t>C	+		O</a:t>
            </a:r>
            <a:r>
              <a:rPr lang="en-GB" b="1" baseline="-25000">
                <a:latin typeface="Arial" pitchFamily="34" charset="0"/>
              </a:rPr>
              <a:t>2		 </a:t>
            </a:r>
            <a:r>
              <a:rPr lang="en-GB">
                <a:latin typeface="Arial" pitchFamily="34" charset="0"/>
                <a:sym typeface="Monotype Sorts" pitchFamily="2" charset="2"/>
              </a:rPr>
              <a:t>		</a:t>
            </a:r>
            <a:r>
              <a:rPr lang="en-GB" b="1">
                <a:latin typeface="Arial" pitchFamily="34" charset="0"/>
                <a:sym typeface="Monotype Sorts" pitchFamily="2" charset="2"/>
              </a:rPr>
              <a:t>CO</a:t>
            </a:r>
            <a:r>
              <a:rPr lang="en-GB" b="1" baseline="-25000">
                <a:latin typeface="Arial" pitchFamily="34" charset="0"/>
                <a:sym typeface="Monotype Sorts" pitchFamily="2" charset="2"/>
              </a:rPr>
              <a:t>2</a:t>
            </a:r>
            <a:endParaRPr lang="en-GB" b="1" baseline="-25000">
              <a:latin typeface="Arial" pitchFamily="34" charset="0"/>
            </a:endParaRPr>
          </a:p>
          <a:p>
            <a:pPr>
              <a:spcBef>
                <a:spcPct val="50000"/>
              </a:spcBef>
            </a:pPr>
            <a:r>
              <a:rPr lang="en-GB">
                <a:latin typeface="Arial" pitchFamily="34" charset="0"/>
              </a:rPr>
              <a:t>	12	+	2 x 16	 </a:t>
            </a:r>
            <a:r>
              <a:rPr lang="en-GB">
                <a:latin typeface="Arial" pitchFamily="34" charset="0"/>
                <a:sym typeface="Monotype Sorts" pitchFamily="2" charset="2"/>
              </a:rPr>
              <a:t>	12+(2x16)</a:t>
            </a:r>
          </a:p>
          <a:p>
            <a:pPr>
              <a:spcBef>
                <a:spcPct val="50000"/>
              </a:spcBef>
            </a:pPr>
            <a:r>
              <a:rPr lang="en-GB">
                <a:latin typeface="Arial" pitchFamily="34" charset="0"/>
                <a:sym typeface="Monotype Sorts" pitchFamily="2" charset="2"/>
              </a:rPr>
              <a:t>	12g		32g		     44g</a:t>
            </a:r>
          </a:p>
          <a:p>
            <a:pPr>
              <a:spcBef>
                <a:spcPct val="50000"/>
              </a:spcBef>
            </a:pPr>
            <a:r>
              <a:rPr lang="en-GB">
                <a:latin typeface="Arial" pitchFamily="34" charset="0"/>
                <a:sym typeface="Monotype Sorts" pitchFamily="2" charset="2"/>
              </a:rPr>
              <a:t>So we need 32g of oxygen to react with 12g of carbon and 44g of carbon dioxide is formed in the reaction.</a:t>
            </a:r>
          </a:p>
        </p:txBody>
      </p:sp>
      <p:sp>
        <p:nvSpPr>
          <p:cNvPr id="60421" name="Text Box 6"/>
          <p:cNvSpPr txBox="1">
            <a:spLocks noChangeArrowheads="1"/>
          </p:cNvSpPr>
          <p:nvPr/>
        </p:nvSpPr>
        <p:spPr bwMode="auto">
          <a:xfrm>
            <a:off x="290513" y="2582863"/>
            <a:ext cx="843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a:latin typeface="Arial" pitchFamily="34" charset="0"/>
              </a:rPr>
              <a:t>Atomic masses:   C=12;    O=16</a:t>
            </a:r>
          </a:p>
        </p:txBody>
      </p:sp>
      <p:sp>
        <p:nvSpPr>
          <p:cNvPr id="60422" name="Rectangle 7"/>
          <p:cNvSpPr>
            <a:spLocks noGrp="1" noChangeArrowheads="1"/>
          </p:cNvSpPr>
          <p:nvPr>
            <p:ph type="title"/>
          </p:nvPr>
        </p:nvSpPr>
        <p:spPr/>
        <p:txBody>
          <a:bodyPr/>
          <a:lstStyle/>
          <a:p>
            <a:pPr eaLnBrk="1" hangingPunct="1"/>
            <a:r>
              <a:rPr lang="en-GB" smtClean="0"/>
              <a:t>      Reacting mass and equations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54276" name="Text Box 4"/>
          <p:cNvSpPr txBox="1">
            <a:spLocks noChangeArrowheads="1"/>
          </p:cNvSpPr>
          <p:nvPr/>
        </p:nvSpPr>
        <p:spPr bwMode="auto">
          <a:xfrm>
            <a:off x="436563" y="2684463"/>
            <a:ext cx="8432800" cy="3022600"/>
          </a:xfrm>
          <a:prstGeom prst="rect">
            <a:avLst/>
          </a:prstGeom>
          <a:solidFill>
            <a:schemeClr val="bg1"/>
          </a:solidFill>
          <a:ln w="9525">
            <a:solidFill>
              <a:schemeClr val="tx1"/>
            </a:solidFill>
            <a:miter lim="800000"/>
            <a:headEnd/>
            <a:tailEnd/>
          </a:ln>
        </p:spPr>
        <p:txBody>
          <a:bodyPr>
            <a:spAutoFit/>
          </a:bodyPr>
          <a:lstStyle>
            <a:lvl1pPr defTabSz="663575">
              <a:tabLst>
                <a:tab pos="187325" algn="l"/>
                <a:tab pos="1803400" algn="l"/>
                <a:tab pos="3146425" algn="l"/>
              </a:tabLst>
              <a:defRPr sz="2400">
                <a:solidFill>
                  <a:schemeClr val="tx1"/>
                </a:solidFill>
                <a:latin typeface="Times New Roman" pitchFamily="18" charset="0"/>
              </a:defRPr>
            </a:lvl1pPr>
            <a:lvl2pPr marL="742950" indent="-285750" defTabSz="663575">
              <a:tabLst>
                <a:tab pos="187325" algn="l"/>
                <a:tab pos="1803400" algn="l"/>
                <a:tab pos="3146425" algn="l"/>
              </a:tabLst>
              <a:defRPr sz="2400">
                <a:solidFill>
                  <a:schemeClr val="tx1"/>
                </a:solidFill>
                <a:latin typeface="Times New Roman" pitchFamily="18" charset="0"/>
              </a:defRPr>
            </a:lvl2pPr>
            <a:lvl3pPr marL="1143000" indent="-228600" defTabSz="663575">
              <a:tabLst>
                <a:tab pos="187325" algn="l"/>
                <a:tab pos="1803400" algn="l"/>
                <a:tab pos="3146425" algn="l"/>
              </a:tabLst>
              <a:defRPr sz="2400">
                <a:solidFill>
                  <a:schemeClr val="tx1"/>
                </a:solidFill>
                <a:latin typeface="Times New Roman" pitchFamily="18" charset="0"/>
              </a:defRPr>
            </a:lvl3pPr>
            <a:lvl4pPr marL="1600200" indent="-228600" defTabSz="663575">
              <a:tabLst>
                <a:tab pos="187325" algn="l"/>
                <a:tab pos="1803400" algn="l"/>
                <a:tab pos="3146425" algn="l"/>
              </a:tabLst>
              <a:defRPr sz="2400">
                <a:solidFill>
                  <a:schemeClr val="tx1"/>
                </a:solidFill>
                <a:latin typeface="Times New Roman" pitchFamily="18" charset="0"/>
              </a:defRPr>
            </a:lvl4pPr>
            <a:lvl5pPr marL="2057400" indent="-228600" defTabSz="663575">
              <a:tabLst>
                <a:tab pos="187325" algn="l"/>
                <a:tab pos="1803400" algn="l"/>
                <a:tab pos="3146425" algn="l"/>
              </a:tabLst>
              <a:defRPr sz="2400">
                <a:solidFill>
                  <a:schemeClr val="tx1"/>
                </a:solidFill>
                <a:latin typeface="Times New Roman" pitchFamily="18" charset="0"/>
              </a:defRPr>
            </a:lvl5pPr>
            <a:lvl6pPr marL="25146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6pPr>
            <a:lvl7pPr marL="29718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7pPr>
            <a:lvl8pPr marL="34290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8pPr>
            <a:lvl9pPr marL="38862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9pPr>
          </a:lstStyle>
          <a:p>
            <a:pPr>
              <a:spcBef>
                <a:spcPct val="50000"/>
              </a:spcBef>
            </a:pPr>
            <a:r>
              <a:rPr lang="en-GB">
                <a:latin typeface="Arial" pitchFamily="34" charset="0"/>
              </a:rPr>
              <a:t>aluminium   	+ 	chlorine	 </a:t>
            </a:r>
            <a:r>
              <a:rPr lang="en-GB">
                <a:latin typeface="Arial" pitchFamily="34" charset="0"/>
                <a:sym typeface="Monotype Sorts" pitchFamily="2" charset="2"/>
              </a:rPr>
              <a:t>	aluminium chloride</a:t>
            </a:r>
            <a:r>
              <a:rPr lang="en-GB">
                <a:latin typeface="Arial" pitchFamily="34" charset="0"/>
              </a:rPr>
              <a:t> </a:t>
            </a:r>
          </a:p>
          <a:p>
            <a:pPr>
              <a:spcBef>
                <a:spcPct val="50000"/>
              </a:spcBef>
            </a:pPr>
            <a:r>
              <a:rPr lang="en-GB">
                <a:latin typeface="Arial" pitchFamily="34" charset="0"/>
              </a:rPr>
              <a:t>   2</a:t>
            </a:r>
            <a:r>
              <a:rPr lang="en-GB" b="1">
                <a:latin typeface="Arial" pitchFamily="34" charset="0"/>
              </a:rPr>
              <a:t>Al	+		3Cl</a:t>
            </a:r>
            <a:r>
              <a:rPr lang="en-GB" b="1" baseline="-25000">
                <a:latin typeface="Arial" pitchFamily="34" charset="0"/>
              </a:rPr>
              <a:t>2		 </a:t>
            </a:r>
            <a:r>
              <a:rPr lang="en-GB">
                <a:latin typeface="Arial" pitchFamily="34" charset="0"/>
                <a:sym typeface="Monotype Sorts" pitchFamily="2" charset="2"/>
              </a:rPr>
              <a:t>		2</a:t>
            </a:r>
            <a:r>
              <a:rPr lang="en-GB" b="1">
                <a:latin typeface="Arial" pitchFamily="34" charset="0"/>
                <a:sym typeface="Monotype Sorts" pitchFamily="2" charset="2"/>
              </a:rPr>
              <a:t>AlCl</a:t>
            </a:r>
            <a:r>
              <a:rPr lang="en-GB" b="1" baseline="-25000">
                <a:latin typeface="Arial" pitchFamily="34" charset="0"/>
                <a:sym typeface="Monotype Sorts" pitchFamily="2" charset="2"/>
              </a:rPr>
              <a:t>3</a:t>
            </a:r>
            <a:endParaRPr lang="en-GB" b="1" baseline="-25000">
              <a:latin typeface="Arial" pitchFamily="34" charset="0"/>
            </a:endParaRPr>
          </a:p>
          <a:p>
            <a:pPr>
              <a:spcBef>
                <a:spcPct val="50000"/>
              </a:spcBef>
            </a:pPr>
            <a:r>
              <a:rPr lang="en-GB">
                <a:latin typeface="Arial" pitchFamily="34" charset="0"/>
              </a:rPr>
              <a:t>	2 x 27	+	3 x 35.5	 </a:t>
            </a:r>
            <a:r>
              <a:rPr lang="en-GB">
                <a:latin typeface="Arial" pitchFamily="34" charset="0"/>
                <a:sym typeface="Monotype Sorts" pitchFamily="2" charset="2"/>
              </a:rPr>
              <a:t>	2x (27+(3x35.5)</a:t>
            </a:r>
          </a:p>
          <a:p>
            <a:pPr>
              <a:spcBef>
                <a:spcPct val="50000"/>
              </a:spcBef>
            </a:pPr>
            <a:r>
              <a:rPr lang="en-GB">
                <a:latin typeface="Arial" pitchFamily="34" charset="0"/>
                <a:sym typeface="Monotype Sorts" pitchFamily="2" charset="2"/>
              </a:rPr>
              <a:t>	54g		106.5g			160.5g</a:t>
            </a:r>
          </a:p>
          <a:p>
            <a:pPr>
              <a:spcBef>
                <a:spcPct val="50000"/>
              </a:spcBef>
            </a:pPr>
            <a:r>
              <a:rPr lang="en-GB">
                <a:latin typeface="Arial" pitchFamily="34" charset="0"/>
                <a:sym typeface="Monotype Sorts" pitchFamily="2" charset="2"/>
              </a:rPr>
              <a:t>So 54g of aluminium react with 106.5g of chlorine to give 160.5g of aluminium chloride.</a:t>
            </a:r>
          </a:p>
        </p:txBody>
      </p:sp>
      <p:sp>
        <p:nvSpPr>
          <p:cNvPr id="61444" name="Text Box 5"/>
          <p:cNvSpPr txBox="1">
            <a:spLocks noChangeArrowheads="1"/>
          </p:cNvSpPr>
          <p:nvPr/>
        </p:nvSpPr>
        <p:spPr bwMode="auto">
          <a:xfrm>
            <a:off x="228600" y="2133600"/>
            <a:ext cx="843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solidFill>
                  <a:srgbClr val="003399"/>
                </a:solidFill>
                <a:latin typeface="Arial" pitchFamily="34" charset="0"/>
              </a:rPr>
              <a:t>Atomic masses:   Cl=35.5;    Al=27</a:t>
            </a:r>
          </a:p>
        </p:txBody>
      </p:sp>
      <p:sp>
        <p:nvSpPr>
          <p:cNvPr id="61445" name="Rectangle 6"/>
          <p:cNvSpPr>
            <a:spLocks noChangeArrowheads="1"/>
          </p:cNvSpPr>
          <p:nvPr>
            <p:ph type="body" idx="1"/>
          </p:nvPr>
        </p:nvSpPr>
        <p:spPr bwMode="auto">
          <a:xfrm>
            <a:off x="685800" y="1143000"/>
            <a:ext cx="7772400" cy="906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2800" smtClean="0"/>
              <a:t>What mass of aluminium and chlorine react together?</a:t>
            </a:r>
          </a:p>
        </p:txBody>
      </p:sp>
      <p:sp>
        <p:nvSpPr>
          <p:cNvPr id="61446" name="Rectangle 10"/>
          <p:cNvSpPr>
            <a:spLocks noGrp="1" noChangeArrowheads="1"/>
          </p:cNvSpPr>
          <p:nvPr>
            <p:ph type="title"/>
          </p:nvPr>
        </p:nvSpPr>
        <p:spPr/>
        <p:txBody>
          <a:bodyPr/>
          <a:lstStyle/>
          <a:p>
            <a:pPr eaLnBrk="1" hangingPunct="1"/>
            <a:r>
              <a:rPr lang="en-GB" smtClean="0"/>
              <a:t>      Aluminium + chlorine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6">
                                            <p:bg/>
                                          </p:spTgt>
                                        </p:tgtEl>
                                        <p:attrNameLst>
                                          <p:attrName>style.visibility</p:attrName>
                                        </p:attrNameLst>
                                      </p:cBhvr>
                                      <p:to>
                                        <p:strVal val="visible"/>
                                      </p:to>
                                    </p:set>
                                    <p:animEffect transition="in" filter="dissolve">
                                      <p:cBhvr>
                                        <p:cTn id="7" dur="500"/>
                                        <p:tgtEl>
                                          <p:spTgt spid="5427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6">
                                            <p:txEl>
                                              <p:pRg st="0" end="0"/>
                                            </p:txEl>
                                          </p:spTgt>
                                        </p:tgtEl>
                                        <p:attrNameLst>
                                          <p:attrName>style.visibility</p:attrName>
                                        </p:attrNameLst>
                                      </p:cBhvr>
                                      <p:to>
                                        <p:strVal val="visible"/>
                                      </p:to>
                                    </p:set>
                                    <p:animEffect transition="in" filter="dissolve">
                                      <p:cBhvr>
                                        <p:cTn id="12" dur="500"/>
                                        <p:tgtEl>
                                          <p:spTgt spid="542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276">
                                            <p:txEl>
                                              <p:pRg st="1" end="1"/>
                                            </p:txEl>
                                          </p:spTgt>
                                        </p:tgtEl>
                                        <p:attrNameLst>
                                          <p:attrName>style.visibility</p:attrName>
                                        </p:attrNameLst>
                                      </p:cBhvr>
                                      <p:to>
                                        <p:strVal val="visible"/>
                                      </p:to>
                                    </p:set>
                                    <p:animEffect transition="in" filter="dissolve">
                                      <p:cBhvr>
                                        <p:cTn id="17" dur="500"/>
                                        <p:tgtEl>
                                          <p:spTgt spid="542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276">
                                            <p:txEl>
                                              <p:pRg st="2" end="2"/>
                                            </p:txEl>
                                          </p:spTgt>
                                        </p:tgtEl>
                                        <p:attrNameLst>
                                          <p:attrName>style.visibility</p:attrName>
                                        </p:attrNameLst>
                                      </p:cBhvr>
                                      <p:to>
                                        <p:strVal val="visible"/>
                                      </p:to>
                                    </p:set>
                                    <p:animEffect transition="in" filter="dissolve">
                                      <p:cBhvr>
                                        <p:cTn id="22" dur="500"/>
                                        <p:tgtEl>
                                          <p:spTgt spid="542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276">
                                            <p:txEl>
                                              <p:pRg st="3" end="3"/>
                                            </p:txEl>
                                          </p:spTgt>
                                        </p:tgtEl>
                                        <p:attrNameLst>
                                          <p:attrName>style.visibility</p:attrName>
                                        </p:attrNameLst>
                                      </p:cBhvr>
                                      <p:to>
                                        <p:strVal val="visible"/>
                                      </p:to>
                                    </p:set>
                                    <p:animEffect transition="in" filter="dissolve">
                                      <p:cBhvr>
                                        <p:cTn id="27" dur="500"/>
                                        <p:tgtEl>
                                          <p:spTgt spid="5427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276">
                                            <p:txEl>
                                              <p:pRg st="4" end="4"/>
                                            </p:txEl>
                                          </p:spTgt>
                                        </p:tgtEl>
                                        <p:attrNameLst>
                                          <p:attrName>style.visibility</p:attrName>
                                        </p:attrNameLst>
                                      </p:cBhvr>
                                      <p:to>
                                        <p:strVal val="visible"/>
                                      </p:to>
                                    </p:set>
                                    <p:animEffect transition="in" filter="dissolve">
                                      <p:cBhvr>
                                        <p:cTn id="32"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2467" name="Text Box 4"/>
          <p:cNvSpPr txBox="1">
            <a:spLocks noChangeArrowheads="1"/>
          </p:cNvSpPr>
          <p:nvPr/>
        </p:nvSpPr>
        <p:spPr bwMode="auto">
          <a:xfrm>
            <a:off x="436563" y="2244725"/>
            <a:ext cx="8432800" cy="3752850"/>
          </a:xfrm>
          <a:prstGeom prst="rect">
            <a:avLst/>
          </a:prstGeom>
          <a:solidFill>
            <a:schemeClr val="bg1"/>
          </a:solidFill>
          <a:ln w="9525">
            <a:solidFill>
              <a:schemeClr val="tx1"/>
            </a:solidFill>
            <a:miter lim="800000"/>
            <a:headEnd/>
            <a:tailEnd/>
          </a:ln>
        </p:spPr>
        <p:txBody>
          <a:bodyPr>
            <a:spAutoFit/>
          </a:bodyPr>
          <a:lstStyle>
            <a:lvl1pPr defTabSz="663575">
              <a:tabLst>
                <a:tab pos="187325" algn="l"/>
                <a:tab pos="1803400" algn="l"/>
                <a:tab pos="3146425" algn="l"/>
              </a:tabLst>
              <a:defRPr sz="2400">
                <a:solidFill>
                  <a:schemeClr val="tx1"/>
                </a:solidFill>
                <a:latin typeface="Times New Roman" pitchFamily="18" charset="0"/>
              </a:defRPr>
            </a:lvl1pPr>
            <a:lvl2pPr marL="742950" indent="-285750" defTabSz="663575">
              <a:tabLst>
                <a:tab pos="187325" algn="l"/>
                <a:tab pos="1803400" algn="l"/>
                <a:tab pos="3146425" algn="l"/>
              </a:tabLst>
              <a:defRPr sz="2400">
                <a:solidFill>
                  <a:schemeClr val="tx1"/>
                </a:solidFill>
                <a:latin typeface="Times New Roman" pitchFamily="18" charset="0"/>
              </a:defRPr>
            </a:lvl2pPr>
            <a:lvl3pPr marL="1143000" indent="-228600" defTabSz="663575">
              <a:tabLst>
                <a:tab pos="187325" algn="l"/>
                <a:tab pos="1803400" algn="l"/>
                <a:tab pos="3146425" algn="l"/>
              </a:tabLst>
              <a:defRPr sz="2400">
                <a:solidFill>
                  <a:schemeClr val="tx1"/>
                </a:solidFill>
                <a:latin typeface="Times New Roman" pitchFamily="18" charset="0"/>
              </a:defRPr>
            </a:lvl3pPr>
            <a:lvl4pPr marL="1600200" indent="-228600" defTabSz="663575">
              <a:tabLst>
                <a:tab pos="187325" algn="l"/>
                <a:tab pos="1803400" algn="l"/>
                <a:tab pos="3146425" algn="l"/>
              </a:tabLst>
              <a:defRPr sz="2400">
                <a:solidFill>
                  <a:schemeClr val="tx1"/>
                </a:solidFill>
                <a:latin typeface="Times New Roman" pitchFamily="18" charset="0"/>
              </a:defRPr>
            </a:lvl4pPr>
            <a:lvl5pPr marL="2057400" indent="-228600" defTabSz="663575">
              <a:tabLst>
                <a:tab pos="187325" algn="l"/>
                <a:tab pos="1803400" algn="l"/>
                <a:tab pos="3146425" algn="l"/>
              </a:tabLst>
              <a:defRPr sz="2400">
                <a:solidFill>
                  <a:schemeClr val="tx1"/>
                </a:solidFill>
                <a:latin typeface="Times New Roman" pitchFamily="18" charset="0"/>
              </a:defRPr>
            </a:lvl5pPr>
            <a:lvl6pPr marL="25146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6pPr>
            <a:lvl7pPr marL="29718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7pPr>
            <a:lvl8pPr marL="34290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8pPr>
            <a:lvl9pPr marL="3886200" indent="-228600" defTabSz="663575" eaLnBrk="0" fontAlgn="base" hangingPunct="0">
              <a:spcBef>
                <a:spcPct val="0"/>
              </a:spcBef>
              <a:spcAft>
                <a:spcPct val="0"/>
              </a:spcAft>
              <a:tabLst>
                <a:tab pos="187325" algn="l"/>
                <a:tab pos="1803400" algn="l"/>
                <a:tab pos="3146425" algn="l"/>
              </a:tabLst>
              <a:defRPr sz="2400">
                <a:solidFill>
                  <a:schemeClr val="tx1"/>
                </a:solidFill>
                <a:latin typeface="Times New Roman" pitchFamily="18" charset="0"/>
              </a:defRPr>
            </a:lvl9pPr>
          </a:lstStyle>
          <a:p>
            <a:pPr>
              <a:spcBef>
                <a:spcPct val="50000"/>
              </a:spcBef>
            </a:pPr>
            <a:r>
              <a:rPr lang="en-GB">
                <a:latin typeface="Arial" pitchFamily="34" charset="0"/>
              </a:rPr>
              <a:t>magnesium   	+ 	oxygen	 </a:t>
            </a:r>
            <a:r>
              <a:rPr lang="en-GB">
                <a:latin typeface="Arial" pitchFamily="34" charset="0"/>
                <a:sym typeface="Monotype Sorts" pitchFamily="2" charset="2"/>
              </a:rPr>
              <a:t>	</a:t>
            </a:r>
            <a:endParaRPr lang="en-GB">
              <a:latin typeface="Arial" pitchFamily="34" charset="0"/>
            </a:endParaRPr>
          </a:p>
          <a:p>
            <a:pPr>
              <a:spcBef>
                <a:spcPct val="50000"/>
              </a:spcBef>
            </a:pPr>
            <a:r>
              <a:rPr lang="en-GB">
                <a:latin typeface="Arial" pitchFamily="34" charset="0"/>
              </a:rPr>
              <a:t>    </a:t>
            </a:r>
            <a:r>
              <a:rPr lang="en-GB" b="1">
                <a:latin typeface="Arial" pitchFamily="34" charset="0"/>
              </a:rPr>
              <a:t>	+		 </a:t>
            </a:r>
            <a:r>
              <a:rPr lang="en-GB" b="1" baseline="-25000">
                <a:latin typeface="Arial" pitchFamily="34" charset="0"/>
              </a:rPr>
              <a:t>		 </a:t>
            </a:r>
            <a:r>
              <a:rPr lang="en-GB">
                <a:latin typeface="Arial" pitchFamily="34" charset="0"/>
                <a:sym typeface="Monotype Sorts" pitchFamily="2" charset="2"/>
              </a:rPr>
              <a:t>		 </a:t>
            </a:r>
            <a:endParaRPr lang="en-GB" b="1" baseline="-25000">
              <a:latin typeface="Arial" pitchFamily="34" charset="0"/>
            </a:endParaRPr>
          </a:p>
          <a:p>
            <a:pPr>
              <a:spcBef>
                <a:spcPct val="50000"/>
              </a:spcBef>
            </a:pPr>
            <a:r>
              <a:rPr lang="en-GB">
                <a:latin typeface="Arial" pitchFamily="34" charset="0"/>
              </a:rPr>
              <a:t>	 	+		 		 </a:t>
            </a:r>
            <a:r>
              <a:rPr lang="en-GB">
                <a:latin typeface="Arial" pitchFamily="34" charset="0"/>
                <a:sym typeface="Monotype Sorts" pitchFamily="2" charset="2"/>
              </a:rPr>
              <a:t>	</a:t>
            </a:r>
          </a:p>
          <a:p>
            <a:pPr>
              <a:spcBef>
                <a:spcPct val="50000"/>
              </a:spcBef>
            </a:pPr>
            <a:endParaRPr lang="en-GB">
              <a:latin typeface="Arial" pitchFamily="34" charset="0"/>
              <a:sym typeface="Monotype Sorts" pitchFamily="2" charset="2"/>
            </a:endParaRPr>
          </a:p>
          <a:p>
            <a:pPr>
              <a:spcBef>
                <a:spcPct val="50000"/>
              </a:spcBef>
            </a:pPr>
            <a:endParaRPr lang="en-GB">
              <a:latin typeface="Arial" pitchFamily="34" charset="0"/>
              <a:sym typeface="Monotype Sorts" pitchFamily="2" charset="2"/>
            </a:endParaRPr>
          </a:p>
          <a:p>
            <a:pPr>
              <a:spcBef>
                <a:spcPct val="50000"/>
              </a:spcBef>
            </a:pPr>
            <a:r>
              <a:rPr lang="en-GB">
                <a:latin typeface="Arial" pitchFamily="34" charset="0"/>
                <a:sym typeface="Monotype Sorts" pitchFamily="2" charset="2"/>
              </a:rPr>
              <a:t> </a:t>
            </a:r>
          </a:p>
          <a:p>
            <a:pPr>
              <a:spcBef>
                <a:spcPct val="50000"/>
              </a:spcBef>
            </a:pPr>
            <a:r>
              <a:rPr lang="en-GB">
                <a:latin typeface="Arial" pitchFamily="34" charset="0"/>
                <a:sym typeface="Monotype Sorts" pitchFamily="2" charset="2"/>
              </a:rPr>
              <a:t>			 				 </a:t>
            </a:r>
          </a:p>
        </p:txBody>
      </p:sp>
      <p:sp>
        <p:nvSpPr>
          <p:cNvPr id="62468" name="Text Box 5"/>
          <p:cNvSpPr txBox="1">
            <a:spLocks noChangeArrowheads="1"/>
          </p:cNvSpPr>
          <p:nvPr/>
        </p:nvSpPr>
        <p:spPr bwMode="auto">
          <a:xfrm>
            <a:off x="261938" y="1547813"/>
            <a:ext cx="843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solidFill>
                  <a:srgbClr val="003399"/>
                </a:solidFill>
                <a:latin typeface="Arial" pitchFamily="34" charset="0"/>
              </a:rPr>
              <a:t>Atomic masses:   Mg=24;    O=16</a:t>
            </a:r>
          </a:p>
        </p:txBody>
      </p:sp>
      <p:sp>
        <p:nvSpPr>
          <p:cNvPr id="62469" name="Rectangle 6"/>
          <p:cNvSpPr>
            <a:spLocks noChangeArrowheads="1"/>
          </p:cNvSpPr>
          <p:nvPr>
            <p:ph type="body" idx="1"/>
          </p:nvPr>
        </p:nvSpPr>
        <p:spPr bwMode="auto">
          <a:xfrm>
            <a:off x="685800" y="685800"/>
            <a:ext cx="7772400" cy="906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2800" smtClean="0"/>
              <a:t>What mass of magnesium and oxygen react together?</a:t>
            </a:r>
          </a:p>
        </p:txBody>
      </p:sp>
      <p:sp>
        <p:nvSpPr>
          <p:cNvPr id="55303" name="Text Box 7"/>
          <p:cNvSpPr txBox="1">
            <a:spLocks noChangeArrowheads="1"/>
          </p:cNvSpPr>
          <p:nvPr/>
        </p:nvSpPr>
        <p:spPr bwMode="auto">
          <a:xfrm>
            <a:off x="5819775" y="2287588"/>
            <a:ext cx="2627313"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a:latin typeface="Arial" pitchFamily="34" charset="0"/>
              </a:rPr>
              <a:t>Magnesium oxide</a:t>
            </a:r>
          </a:p>
        </p:txBody>
      </p:sp>
      <p:sp>
        <p:nvSpPr>
          <p:cNvPr id="55304" name="Text Box 8"/>
          <p:cNvSpPr txBox="1">
            <a:spLocks noChangeArrowheads="1"/>
          </p:cNvSpPr>
          <p:nvPr/>
        </p:nvSpPr>
        <p:spPr bwMode="auto">
          <a:xfrm>
            <a:off x="1138238" y="2774950"/>
            <a:ext cx="725487"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Mg</a:t>
            </a:r>
          </a:p>
        </p:txBody>
      </p:sp>
      <p:sp>
        <p:nvSpPr>
          <p:cNvPr id="55305" name="Text Box 9"/>
          <p:cNvSpPr txBox="1">
            <a:spLocks noChangeArrowheads="1"/>
          </p:cNvSpPr>
          <p:nvPr/>
        </p:nvSpPr>
        <p:spPr bwMode="auto">
          <a:xfrm>
            <a:off x="3830638" y="2751138"/>
            <a:ext cx="725487"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O</a:t>
            </a:r>
            <a:r>
              <a:rPr lang="en-GB" sz="2200" b="1" baseline="-25000">
                <a:latin typeface="Arial" pitchFamily="34" charset="0"/>
              </a:rPr>
              <a:t>2</a:t>
            </a:r>
          </a:p>
        </p:txBody>
      </p:sp>
      <p:sp>
        <p:nvSpPr>
          <p:cNvPr id="55306" name="Text Box 10"/>
          <p:cNvSpPr txBox="1">
            <a:spLocks noChangeArrowheads="1"/>
          </p:cNvSpPr>
          <p:nvPr/>
        </p:nvSpPr>
        <p:spPr bwMode="auto">
          <a:xfrm>
            <a:off x="6811963" y="2773363"/>
            <a:ext cx="827087"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MgO</a:t>
            </a:r>
            <a:endParaRPr lang="en-GB" sz="2200" b="1" baseline="-25000">
              <a:latin typeface="Arial" pitchFamily="34" charset="0"/>
            </a:endParaRPr>
          </a:p>
        </p:txBody>
      </p:sp>
      <p:sp>
        <p:nvSpPr>
          <p:cNvPr id="55307" name="Text Box 11"/>
          <p:cNvSpPr txBox="1">
            <a:spLocks noChangeArrowheads="1"/>
          </p:cNvSpPr>
          <p:nvPr/>
        </p:nvSpPr>
        <p:spPr bwMode="auto">
          <a:xfrm>
            <a:off x="6297613" y="2779713"/>
            <a:ext cx="434975"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a:t>
            </a:r>
            <a:endParaRPr lang="en-GB" sz="2200" b="1" baseline="-25000">
              <a:latin typeface="Arial" pitchFamily="34" charset="0"/>
            </a:endParaRPr>
          </a:p>
        </p:txBody>
      </p:sp>
      <p:sp>
        <p:nvSpPr>
          <p:cNvPr id="55308" name="Text Box 12"/>
          <p:cNvSpPr txBox="1">
            <a:spLocks noChangeArrowheads="1"/>
          </p:cNvSpPr>
          <p:nvPr/>
        </p:nvSpPr>
        <p:spPr bwMode="auto">
          <a:xfrm>
            <a:off x="601663" y="2771775"/>
            <a:ext cx="4349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a:t>
            </a:r>
            <a:endParaRPr lang="en-GB" sz="2200" b="1" baseline="-25000">
              <a:latin typeface="Arial" pitchFamily="34" charset="0"/>
            </a:endParaRPr>
          </a:p>
        </p:txBody>
      </p:sp>
      <p:sp>
        <p:nvSpPr>
          <p:cNvPr id="55309" name="Text Box 13"/>
          <p:cNvSpPr txBox="1">
            <a:spLocks noChangeArrowheads="1"/>
          </p:cNvSpPr>
          <p:nvPr/>
        </p:nvSpPr>
        <p:spPr bwMode="auto">
          <a:xfrm>
            <a:off x="620713" y="3375025"/>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 x 24</a:t>
            </a:r>
            <a:endParaRPr lang="en-GB" sz="2200" b="1" baseline="-25000">
              <a:latin typeface="Arial" pitchFamily="34" charset="0"/>
            </a:endParaRPr>
          </a:p>
        </p:txBody>
      </p:sp>
      <p:sp>
        <p:nvSpPr>
          <p:cNvPr id="55310" name="Text Box 14"/>
          <p:cNvSpPr txBox="1">
            <a:spLocks noChangeArrowheads="1"/>
          </p:cNvSpPr>
          <p:nvPr/>
        </p:nvSpPr>
        <p:spPr bwMode="auto">
          <a:xfrm>
            <a:off x="3575050" y="3324225"/>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2x16</a:t>
            </a:r>
            <a:endParaRPr lang="en-GB" sz="2200" b="1" baseline="-25000">
              <a:latin typeface="Arial" pitchFamily="34" charset="0"/>
            </a:endParaRPr>
          </a:p>
        </p:txBody>
      </p:sp>
      <p:sp>
        <p:nvSpPr>
          <p:cNvPr id="55311" name="Text Box 15"/>
          <p:cNvSpPr txBox="1">
            <a:spLocks noChangeArrowheads="1"/>
          </p:cNvSpPr>
          <p:nvPr/>
        </p:nvSpPr>
        <p:spPr bwMode="auto">
          <a:xfrm>
            <a:off x="6049963" y="3317875"/>
            <a:ext cx="1741487"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2x(24+16)</a:t>
            </a:r>
            <a:endParaRPr lang="en-GB" sz="2200" b="1" baseline="-25000">
              <a:latin typeface="Arial" pitchFamily="34" charset="0"/>
            </a:endParaRPr>
          </a:p>
        </p:txBody>
      </p:sp>
      <p:sp>
        <p:nvSpPr>
          <p:cNvPr id="55312" name="Text Box 16"/>
          <p:cNvSpPr txBox="1">
            <a:spLocks noChangeArrowheads="1"/>
          </p:cNvSpPr>
          <p:nvPr/>
        </p:nvSpPr>
        <p:spPr bwMode="auto">
          <a:xfrm>
            <a:off x="627063" y="3933825"/>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48g</a:t>
            </a:r>
            <a:endParaRPr lang="en-GB" sz="2200" b="1" baseline="-25000">
              <a:latin typeface="Arial" pitchFamily="34" charset="0"/>
            </a:endParaRPr>
          </a:p>
        </p:txBody>
      </p:sp>
      <p:sp>
        <p:nvSpPr>
          <p:cNvPr id="55313" name="Text Box 17"/>
          <p:cNvSpPr txBox="1">
            <a:spLocks noChangeArrowheads="1"/>
          </p:cNvSpPr>
          <p:nvPr/>
        </p:nvSpPr>
        <p:spPr bwMode="auto">
          <a:xfrm>
            <a:off x="3638550" y="3898900"/>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32g</a:t>
            </a:r>
            <a:endParaRPr lang="en-GB" sz="2200" b="1" baseline="-25000">
              <a:latin typeface="Arial" pitchFamily="34" charset="0"/>
            </a:endParaRPr>
          </a:p>
        </p:txBody>
      </p:sp>
      <p:sp>
        <p:nvSpPr>
          <p:cNvPr id="55314" name="Text Box 18"/>
          <p:cNvSpPr txBox="1">
            <a:spLocks noChangeArrowheads="1"/>
          </p:cNvSpPr>
          <p:nvPr/>
        </p:nvSpPr>
        <p:spPr bwMode="auto">
          <a:xfrm>
            <a:off x="6272213" y="3979863"/>
            <a:ext cx="1247775"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80g</a:t>
            </a:r>
            <a:endParaRPr lang="en-GB" sz="2200" b="1" baseline="-25000">
              <a:latin typeface="Arial" pitchFamily="34" charset="0"/>
            </a:endParaRPr>
          </a:p>
        </p:txBody>
      </p:sp>
      <p:sp>
        <p:nvSpPr>
          <p:cNvPr id="55315" name="Text Box 19"/>
          <p:cNvSpPr txBox="1">
            <a:spLocks noChangeArrowheads="1"/>
          </p:cNvSpPr>
          <p:nvPr/>
        </p:nvSpPr>
        <p:spPr bwMode="auto">
          <a:xfrm>
            <a:off x="536575" y="4773613"/>
            <a:ext cx="8142288" cy="83185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atin typeface="Arial" pitchFamily="34" charset="0"/>
                <a:sym typeface="Monotype Sorts" pitchFamily="2" charset="2"/>
              </a:rPr>
              <a:t>So 48g of magnesium react with 32g of oxygen to give 80g of magnesium oxide.</a:t>
            </a:r>
            <a:endParaRPr lang="en-GB">
              <a:latin typeface="Arial" pitchFamily="34" charset="0"/>
            </a:endParaRPr>
          </a:p>
        </p:txBody>
      </p:sp>
      <p:sp>
        <p:nvSpPr>
          <p:cNvPr id="62483" name="Rectangle 22"/>
          <p:cNvSpPr>
            <a:spLocks noGrp="1" noChangeArrowheads="1"/>
          </p:cNvSpPr>
          <p:nvPr>
            <p:ph type="title"/>
          </p:nvPr>
        </p:nvSpPr>
        <p:spPr/>
        <p:txBody>
          <a:bodyPr/>
          <a:lstStyle/>
          <a:p>
            <a:pPr eaLnBrk="1" hangingPunct="1"/>
            <a:r>
              <a:rPr lang="en-GB" smtClean="0"/>
              <a:t>      Magnesium + oxygen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dissolve">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304"/>
                                        </p:tgtEl>
                                        <p:attrNameLst>
                                          <p:attrName>style.visibility</p:attrName>
                                        </p:attrNameLst>
                                      </p:cBhvr>
                                      <p:to>
                                        <p:strVal val="visible"/>
                                      </p:to>
                                    </p:set>
                                    <p:animEffect transition="in" filter="dissolve">
                                      <p:cBhvr>
                                        <p:cTn id="12" dur="500"/>
                                        <p:tgtEl>
                                          <p:spTgt spid="55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305"/>
                                        </p:tgtEl>
                                        <p:attrNameLst>
                                          <p:attrName>style.visibility</p:attrName>
                                        </p:attrNameLst>
                                      </p:cBhvr>
                                      <p:to>
                                        <p:strVal val="visible"/>
                                      </p:to>
                                    </p:set>
                                    <p:animEffect transition="in" filter="dissolve">
                                      <p:cBhvr>
                                        <p:cTn id="17" dur="500"/>
                                        <p:tgtEl>
                                          <p:spTgt spid="55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5306"/>
                                        </p:tgtEl>
                                        <p:attrNameLst>
                                          <p:attrName>style.visibility</p:attrName>
                                        </p:attrNameLst>
                                      </p:cBhvr>
                                      <p:to>
                                        <p:strVal val="visible"/>
                                      </p:to>
                                    </p:set>
                                    <p:animEffect transition="in" filter="dissolve">
                                      <p:cBhvr>
                                        <p:cTn id="22" dur="500"/>
                                        <p:tgtEl>
                                          <p:spTgt spid="553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307"/>
                                        </p:tgtEl>
                                        <p:attrNameLst>
                                          <p:attrName>style.visibility</p:attrName>
                                        </p:attrNameLst>
                                      </p:cBhvr>
                                      <p:to>
                                        <p:strVal val="visible"/>
                                      </p:to>
                                    </p:set>
                                    <p:animEffect transition="in" filter="dissolve">
                                      <p:cBhvr>
                                        <p:cTn id="27" dur="500"/>
                                        <p:tgtEl>
                                          <p:spTgt spid="553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5308"/>
                                        </p:tgtEl>
                                        <p:attrNameLst>
                                          <p:attrName>style.visibility</p:attrName>
                                        </p:attrNameLst>
                                      </p:cBhvr>
                                      <p:to>
                                        <p:strVal val="visible"/>
                                      </p:to>
                                    </p:set>
                                    <p:animEffect transition="in" filter="dissolve">
                                      <p:cBhvr>
                                        <p:cTn id="32" dur="500"/>
                                        <p:tgtEl>
                                          <p:spTgt spid="553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5309"/>
                                        </p:tgtEl>
                                        <p:attrNameLst>
                                          <p:attrName>style.visibility</p:attrName>
                                        </p:attrNameLst>
                                      </p:cBhvr>
                                      <p:to>
                                        <p:strVal val="visible"/>
                                      </p:to>
                                    </p:set>
                                    <p:animEffect transition="in" filter="dissolve">
                                      <p:cBhvr>
                                        <p:cTn id="37" dur="500"/>
                                        <p:tgtEl>
                                          <p:spTgt spid="553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5310"/>
                                        </p:tgtEl>
                                        <p:attrNameLst>
                                          <p:attrName>style.visibility</p:attrName>
                                        </p:attrNameLst>
                                      </p:cBhvr>
                                      <p:to>
                                        <p:strVal val="visible"/>
                                      </p:to>
                                    </p:set>
                                    <p:animEffect transition="in" filter="dissolve">
                                      <p:cBhvr>
                                        <p:cTn id="42" dur="500"/>
                                        <p:tgtEl>
                                          <p:spTgt spid="553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311"/>
                                        </p:tgtEl>
                                        <p:attrNameLst>
                                          <p:attrName>style.visibility</p:attrName>
                                        </p:attrNameLst>
                                      </p:cBhvr>
                                      <p:to>
                                        <p:strVal val="visible"/>
                                      </p:to>
                                    </p:set>
                                    <p:animEffect transition="in" filter="dissolve">
                                      <p:cBhvr>
                                        <p:cTn id="47" dur="500"/>
                                        <p:tgtEl>
                                          <p:spTgt spid="553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5312"/>
                                        </p:tgtEl>
                                        <p:attrNameLst>
                                          <p:attrName>style.visibility</p:attrName>
                                        </p:attrNameLst>
                                      </p:cBhvr>
                                      <p:to>
                                        <p:strVal val="visible"/>
                                      </p:to>
                                    </p:set>
                                    <p:animEffect transition="in" filter="dissolve">
                                      <p:cBhvr>
                                        <p:cTn id="52" dur="500"/>
                                        <p:tgtEl>
                                          <p:spTgt spid="553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5313"/>
                                        </p:tgtEl>
                                        <p:attrNameLst>
                                          <p:attrName>style.visibility</p:attrName>
                                        </p:attrNameLst>
                                      </p:cBhvr>
                                      <p:to>
                                        <p:strVal val="visible"/>
                                      </p:to>
                                    </p:set>
                                    <p:animEffect transition="in" filter="dissolve">
                                      <p:cBhvr>
                                        <p:cTn id="57" dur="500"/>
                                        <p:tgtEl>
                                          <p:spTgt spid="553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5314"/>
                                        </p:tgtEl>
                                        <p:attrNameLst>
                                          <p:attrName>style.visibility</p:attrName>
                                        </p:attrNameLst>
                                      </p:cBhvr>
                                      <p:to>
                                        <p:strVal val="visible"/>
                                      </p:to>
                                    </p:set>
                                    <p:animEffect transition="in" filter="dissolve">
                                      <p:cBhvr>
                                        <p:cTn id="62" dur="500"/>
                                        <p:tgtEl>
                                          <p:spTgt spid="553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5315"/>
                                        </p:tgtEl>
                                        <p:attrNameLst>
                                          <p:attrName>style.visibility</p:attrName>
                                        </p:attrNameLst>
                                      </p:cBhvr>
                                      <p:to>
                                        <p:strVal val="visible"/>
                                      </p:to>
                                    </p:set>
                                    <p:animEffect transition="in" filter="dissolve">
                                      <p:cBhvr>
                                        <p:cTn id="67" dur="500"/>
                                        <p:tgtEl>
                                          <p:spTgt spid="5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animBg="1" autoUpdateAnimBg="0"/>
      <p:bldP spid="55304" grpId="0" animBg="1" autoUpdateAnimBg="0"/>
      <p:bldP spid="55305" grpId="0" animBg="1" autoUpdateAnimBg="0"/>
      <p:bldP spid="55306" grpId="0" animBg="1" autoUpdateAnimBg="0"/>
      <p:bldP spid="55307" grpId="0" animBg="1" autoUpdateAnimBg="0"/>
      <p:bldP spid="55308" grpId="0" animBg="1" autoUpdateAnimBg="0"/>
      <p:bldP spid="55309" grpId="0" animBg="1" autoUpdateAnimBg="0"/>
      <p:bldP spid="55310" grpId="0" animBg="1" autoUpdateAnimBg="0"/>
      <p:bldP spid="55311" grpId="0" animBg="1" autoUpdateAnimBg="0"/>
      <p:bldP spid="55312" grpId="0" animBg="1" autoUpdateAnimBg="0"/>
      <p:bldP spid="55313" grpId="0" animBg="1" autoUpdateAnimBg="0"/>
      <p:bldP spid="55314" grpId="0" animBg="1" autoUpdateAnimBg="0"/>
      <p:bldP spid="5531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3491" name="Text Box 4"/>
          <p:cNvSpPr txBox="1">
            <a:spLocks noChangeArrowheads="1"/>
          </p:cNvSpPr>
          <p:nvPr/>
        </p:nvSpPr>
        <p:spPr bwMode="auto">
          <a:xfrm>
            <a:off x="450850" y="2179638"/>
            <a:ext cx="8432800" cy="3754437"/>
          </a:xfrm>
          <a:prstGeom prst="rect">
            <a:avLst/>
          </a:prstGeom>
          <a:solidFill>
            <a:schemeClr val="bg1"/>
          </a:solidFill>
          <a:ln w="9525">
            <a:solidFill>
              <a:schemeClr val="tx1"/>
            </a:solidFill>
            <a:miter lim="800000"/>
            <a:headEnd/>
            <a:tailEnd/>
          </a:ln>
        </p:spPr>
        <p:txBody>
          <a:bodyPr>
            <a:spAutoFit/>
          </a:bodyPr>
          <a:lstStyle>
            <a:lvl1pPr defTabSz="968375">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1pPr>
            <a:lvl2pPr marL="742950" indent="-285750" defTabSz="968375">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2pPr>
            <a:lvl3pPr marL="1143000" indent="-228600" defTabSz="968375">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3pPr>
            <a:lvl4pPr marL="1600200" indent="-228600" defTabSz="968375">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4pPr>
            <a:lvl5pPr marL="2057400" indent="-228600" defTabSz="968375">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5pPr>
            <a:lvl6pPr marL="2514600" indent="-228600" defTabSz="968375" eaLnBrk="0" fontAlgn="base" hangingPunct="0">
              <a:spcBef>
                <a:spcPct val="0"/>
              </a:spcBef>
              <a:spcAft>
                <a:spcPct val="0"/>
              </a:spcAft>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6pPr>
            <a:lvl7pPr marL="2971800" indent="-228600" defTabSz="968375" eaLnBrk="0" fontAlgn="base" hangingPunct="0">
              <a:spcBef>
                <a:spcPct val="0"/>
              </a:spcBef>
              <a:spcAft>
                <a:spcPct val="0"/>
              </a:spcAft>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7pPr>
            <a:lvl8pPr marL="3429000" indent="-228600" defTabSz="968375" eaLnBrk="0" fontAlgn="base" hangingPunct="0">
              <a:spcBef>
                <a:spcPct val="0"/>
              </a:spcBef>
              <a:spcAft>
                <a:spcPct val="0"/>
              </a:spcAft>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8pPr>
            <a:lvl9pPr marL="3886200" indent="-228600" defTabSz="968375" eaLnBrk="0" fontAlgn="base" hangingPunct="0">
              <a:spcBef>
                <a:spcPct val="0"/>
              </a:spcBef>
              <a:spcAft>
                <a:spcPct val="0"/>
              </a:spcAft>
              <a:tabLst>
                <a:tab pos="0" algn="l"/>
                <a:tab pos="187325" algn="l"/>
                <a:tab pos="1803400" algn="l"/>
                <a:tab pos="2381250" algn="l"/>
                <a:tab pos="3146425" algn="l"/>
                <a:tab pos="4387850" algn="l"/>
                <a:tab pos="4949825" algn="l"/>
                <a:tab pos="6480175" algn="l"/>
              </a:tabLst>
              <a:defRPr sz="2400">
                <a:solidFill>
                  <a:schemeClr val="tx1"/>
                </a:solidFill>
                <a:latin typeface="Times New Roman" pitchFamily="18" charset="0"/>
              </a:defRPr>
            </a:lvl9pPr>
          </a:lstStyle>
          <a:p>
            <a:pPr>
              <a:spcBef>
                <a:spcPct val="50000"/>
              </a:spcBef>
            </a:pPr>
            <a:r>
              <a:rPr lang="en-GB">
                <a:latin typeface="Arial" pitchFamily="34" charset="0"/>
              </a:rPr>
              <a:t>	Sodium 	+ 	hydrochloric   </a:t>
            </a:r>
            <a:r>
              <a:rPr lang="en-GB">
                <a:latin typeface="Arial" pitchFamily="34" charset="0"/>
                <a:sym typeface="Monotype Sorts" pitchFamily="2" charset="2"/>
              </a:rPr>
              <a:t>     	+     		</a:t>
            </a:r>
            <a:r>
              <a:rPr lang="en-GB">
                <a:latin typeface="Arial" pitchFamily="34" charset="0"/>
              </a:rPr>
              <a:t>hydroxide </a:t>
            </a:r>
            <a:r>
              <a:rPr lang="en-GB" b="1">
                <a:latin typeface="Arial" pitchFamily="34" charset="0"/>
              </a:rPr>
              <a:t>	+	</a:t>
            </a:r>
            <a:r>
              <a:rPr lang="en-GB">
                <a:latin typeface="Arial" pitchFamily="34" charset="0"/>
              </a:rPr>
              <a:t>acid</a:t>
            </a:r>
            <a:r>
              <a:rPr lang="en-GB" b="1">
                <a:latin typeface="Arial" pitchFamily="34" charset="0"/>
              </a:rPr>
              <a:t>	 </a:t>
            </a:r>
            <a:r>
              <a:rPr lang="en-GB" b="1" baseline="-25000">
                <a:latin typeface="Arial" pitchFamily="34" charset="0"/>
              </a:rPr>
              <a:t>		</a:t>
            </a:r>
            <a:r>
              <a:rPr lang="en-GB">
                <a:latin typeface="Arial" pitchFamily="34" charset="0"/>
              </a:rPr>
              <a:t> </a:t>
            </a:r>
            <a:r>
              <a:rPr lang="en-GB">
                <a:latin typeface="Arial" pitchFamily="34" charset="0"/>
                <a:sym typeface="Monotype Sorts" pitchFamily="2" charset="2"/>
              </a:rPr>
              <a:t>		 </a:t>
            </a:r>
            <a:endParaRPr lang="en-GB" b="1" baseline="-25000">
              <a:latin typeface="Arial" pitchFamily="34" charset="0"/>
            </a:endParaRPr>
          </a:p>
          <a:p>
            <a:pPr>
              <a:spcBef>
                <a:spcPct val="50000"/>
              </a:spcBef>
            </a:pPr>
            <a:r>
              <a:rPr lang="en-GB">
                <a:latin typeface="Arial" pitchFamily="34" charset="0"/>
              </a:rPr>
              <a:t>	 </a:t>
            </a:r>
            <a:r>
              <a:rPr lang="en-GB" b="1">
                <a:latin typeface="Arial" pitchFamily="34" charset="0"/>
              </a:rPr>
              <a:t>	+		 	 </a:t>
            </a:r>
            <a:r>
              <a:rPr lang="en-GB">
                <a:latin typeface="Arial" pitchFamily="34" charset="0"/>
                <a:sym typeface="Monotype Sorts" pitchFamily="2" charset="2"/>
              </a:rPr>
              <a:t></a:t>
            </a:r>
            <a:r>
              <a:rPr lang="en-GB" b="1">
                <a:latin typeface="Arial" pitchFamily="34" charset="0"/>
                <a:sym typeface="Monotype Sorts" pitchFamily="2" charset="2"/>
              </a:rPr>
              <a:t>	 	+</a:t>
            </a:r>
          </a:p>
          <a:p>
            <a:pPr>
              <a:spcBef>
                <a:spcPct val="50000"/>
              </a:spcBef>
            </a:pPr>
            <a:endParaRPr lang="en-GB">
              <a:latin typeface="Arial" pitchFamily="34" charset="0"/>
              <a:sym typeface="Monotype Sorts" pitchFamily="2" charset="2"/>
            </a:endParaRPr>
          </a:p>
          <a:p>
            <a:pPr>
              <a:spcBef>
                <a:spcPct val="50000"/>
              </a:spcBef>
            </a:pPr>
            <a:endParaRPr lang="en-GB">
              <a:latin typeface="Arial" pitchFamily="34" charset="0"/>
              <a:sym typeface="Monotype Sorts" pitchFamily="2" charset="2"/>
            </a:endParaRPr>
          </a:p>
          <a:p>
            <a:pPr>
              <a:spcBef>
                <a:spcPct val="50000"/>
              </a:spcBef>
            </a:pPr>
            <a:r>
              <a:rPr lang="en-GB">
                <a:latin typeface="Arial" pitchFamily="34" charset="0"/>
                <a:sym typeface="Monotype Sorts" pitchFamily="2" charset="2"/>
              </a:rPr>
              <a:t> </a:t>
            </a:r>
          </a:p>
          <a:p>
            <a:pPr>
              <a:spcBef>
                <a:spcPct val="50000"/>
              </a:spcBef>
            </a:pPr>
            <a:endParaRPr lang="en-GB">
              <a:latin typeface="Arial" pitchFamily="34" charset="0"/>
              <a:sym typeface="Monotype Sorts" pitchFamily="2" charset="2"/>
            </a:endParaRPr>
          </a:p>
          <a:p>
            <a:pPr>
              <a:spcBef>
                <a:spcPct val="50000"/>
              </a:spcBef>
            </a:pPr>
            <a:r>
              <a:rPr lang="en-GB" sz="800">
                <a:latin typeface="Arial" pitchFamily="34" charset="0"/>
                <a:sym typeface="Monotype Sorts" pitchFamily="2" charset="2"/>
              </a:rPr>
              <a:t>	</a:t>
            </a:r>
          </a:p>
        </p:txBody>
      </p:sp>
      <p:sp>
        <p:nvSpPr>
          <p:cNvPr id="63492" name="Text Box 5"/>
          <p:cNvSpPr txBox="1">
            <a:spLocks noChangeArrowheads="1"/>
          </p:cNvSpPr>
          <p:nvPr/>
        </p:nvSpPr>
        <p:spPr bwMode="auto">
          <a:xfrm>
            <a:off x="261938" y="1758950"/>
            <a:ext cx="843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solidFill>
                  <a:srgbClr val="003399"/>
                </a:solidFill>
                <a:latin typeface="Arial" pitchFamily="34" charset="0"/>
              </a:rPr>
              <a:t>Atomic masses:   Na = 23   O = 16  H = 1  Cl = 35.5 </a:t>
            </a:r>
          </a:p>
        </p:txBody>
      </p:sp>
      <p:sp>
        <p:nvSpPr>
          <p:cNvPr id="63493" name="Rectangle 6"/>
          <p:cNvSpPr>
            <a:spLocks noChangeArrowheads="1"/>
          </p:cNvSpPr>
          <p:nvPr>
            <p:ph type="body" idx="1"/>
          </p:nvPr>
        </p:nvSpPr>
        <p:spPr bwMode="auto">
          <a:xfrm>
            <a:off x="381000" y="533400"/>
            <a:ext cx="8177213" cy="906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2800" smtClean="0"/>
              <a:t>What mass of sodium chloride is formed when sodium hydroxide and hydrochloric acid react  together?</a:t>
            </a:r>
          </a:p>
        </p:txBody>
      </p:sp>
      <p:sp>
        <p:nvSpPr>
          <p:cNvPr id="56327" name="Text Box 7"/>
          <p:cNvSpPr txBox="1">
            <a:spLocks noChangeArrowheads="1"/>
          </p:cNvSpPr>
          <p:nvPr/>
        </p:nvSpPr>
        <p:spPr bwMode="auto">
          <a:xfrm>
            <a:off x="5311775" y="2252663"/>
            <a:ext cx="1463675" cy="7715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a:latin typeface="Arial" pitchFamily="34" charset="0"/>
              </a:rPr>
              <a:t>Sodium chloride</a:t>
            </a:r>
          </a:p>
        </p:txBody>
      </p:sp>
      <p:sp>
        <p:nvSpPr>
          <p:cNvPr id="56328" name="Text Box 8"/>
          <p:cNvSpPr txBox="1">
            <a:spLocks noChangeArrowheads="1"/>
          </p:cNvSpPr>
          <p:nvPr/>
        </p:nvSpPr>
        <p:spPr bwMode="auto">
          <a:xfrm>
            <a:off x="862013" y="3116263"/>
            <a:ext cx="1101725"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NaOH</a:t>
            </a:r>
          </a:p>
        </p:txBody>
      </p:sp>
      <p:sp>
        <p:nvSpPr>
          <p:cNvPr id="56329" name="Text Box 9"/>
          <p:cNvSpPr txBox="1">
            <a:spLocks noChangeArrowheads="1"/>
          </p:cNvSpPr>
          <p:nvPr/>
        </p:nvSpPr>
        <p:spPr bwMode="auto">
          <a:xfrm>
            <a:off x="3133725" y="3094038"/>
            <a:ext cx="725488"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HCl</a:t>
            </a:r>
          </a:p>
        </p:txBody>
      </p:sp>
      <p:sp>
        <p:nvSpPr>
          <p:cNvPr id="56330" name="Text Box 10"/>
          <p:cNvSpPr txBox="1">
            <a:spLocks noChangeArrowheads="1"/>
          </p:cNvSpPr>
          <p:nvPr/>
        </p:nvSpPr>
        <p:spPr bwMode="auto">
          <a:xfrm>
            <a:off x="5505450" y="3128963"/>
            <a:ext cx="1030288"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sym typeface="Monotype Sorts" pitchFamily="2" charset="2"/>
              </a:rPr>
              <a:t>NaCl</a:t>
            </a:r>
          </a:p>
        </p:txBody>
      </p:sp>
      <p:sp>
        <p:nvSpPr>
          <p:cNvPr id="56331" name="Text Box 11"/>
          <p:cNvSpPr txBox="1">
            <a:spLocks noChangeArrowheads="1"/>
          </p:cNvSpPr>
          <p:nvPr/>
        </p:nvSpPr>
        <p:spPr bwMode="auto">
          <a:xfrm>
            <a:off x="781050" y="3732213"/>
            <a:ext cx="1465263"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23+1+16</a:t>
            </a:r>
            <a:endParaRPr lang="en-GB" sz="2200" b="1" baseline="-25000">
              <a:latin typeface="Arial" pitchFamily="34" charset="0"/>
            </a:endParaRPr>
          </a:p>
        </p:txBody>
      </p:sp>
      <p:sp>
        <p:nvSpPr>
          <p:cNvPr id="56332" name="Text Box 12"/>
          <p:cNvSpPr txBox="1">
            <a:spLocks noChangeArrowheads="1"/>
          </p:cNvSpPr>
          <p:nvPr/>
        </p:nvSpPr>
        <p:spPr bwMode="auto">
          <a:xfrm>
            <a:off x="3008313" y="3768725"/>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1+35.5</a:t>
            </a:r>
            <a:endParaRPr lang="en-GB" sz="2200" b="1" baseline="-25000">
              <a:latin typeface="Arial" pitchFamily="34" charset="0"/>
            </a:endParaRPr>
          </a:p>
        </p:txBody>
      </p:sp>
      <p:sp>
        <p:nvSpPr>
          <p:cNvPr id="56333" name="Text Box 13"/>
          <p:cNvSpPr txBox="1">
            <a:spLocks noChangeArrowheads="1"/>
          </p:cNvSpPr>
          <p:nvPr/>
        </p:nvSpPr>
        <p:spPr bwMode="auto">
          <a:xfrm>
            <a:off x="5048250" y="3746500"/>
            <a:ext cx="1741488"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23+35.5</a:t>
            </a:r>
            <a:endParaRPr lang="en-GB" sz="2200" b="1" baseline="-25000">
              <a:latin typeface="Arial" pitchFamily="34" charset="0"/>
            </a:endParaRPr>
          </a:p>
        </p:txBody>
      </p:sp>
      <p:sp>
        <p:nvSpPr>
          <p:cNvPr id="56334" name="Text Box 14"/>
          <p:cNvSpPr txBox="1">
            <a:spLocks noChangeArrowheads="1"/>
          </p:cNvSpPr>
          <p:nvPr/>
        </p:nvSpPr>
        <p:spPr bwMode="auto">
          <a:xfrm>
            <a:off x="815975" y="4376738"/>
            <a:ext cx="1247775"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40g</a:t>
            </a:r>
            <a:endParaRPr lang="en-GB" sz="2200" b="1" baseline="-25000">
              <a:latin typeface="Arial" pitchFamily="34" charset="0"/>
            </a:endParaRPr>
          </a:p>
        </p:txBody>
      </p:sp>
      <p:sp>
        <p:nvSpPr>
          <p:cNvPr id="56335" name="Text Box 15"/>
          <p:cNvSpPr txBox="1">
            <a:spLocks noChangeArrowheads="1"/>
          </p:cNvSpPr>
          <p:nvPr/>
        </p:nvSpPr>
        <p:spPr bwMode="auto">
          <a:xfrm>
            <a:off x="3013075" y="4398963"/>
            <a:ext cx="1247775"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36.5g</a:t>
            </a:r>
            <a:endParaRPr lang="en-GB" sz="2200" b="1" baseline="-25000">
              <a:latin typeface="Arial" pitchFamily="34" charset="0"/>
            </a:endParaRPr>
          </a:p>
        </p:txBody>
      </p:sp>
      <p:sp>
        <p:nvSpPr>
          <p:cNvPr id="56336" name="Text Box 16"/>
          <p:cNvSpPr txBox="1">
            <a:spLocks noChangeArrowheads="1"/>
          </p:cNvSpPr>
          <p:nvPr/>
        </p:nvSpPr>
        <p:spPr bwMode="auto">
          <a:xfrm>
            <a:off x="5400675" y="4394200"/>
            <a:ext cx="1247775"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58.5g</a:t>
            </a:r>
            <a:endParaRPr lang="en-GB" sz="2200" b="1" baseline="-25000">
              <a:latin typeface="Arial" pitchFamily="34" charset="0"/>
            </a:endParaRPr>
          </a:p>
        </p:txBody>
      </p:sp>
      <p:sp>
        <p:nvSpPr>
          <p:cNvPr id="56337" name="Text Box 17"/>
          <p:cNvSpPr txBox="1">
            <a:spLocks noChangeArrowheads="1"/>
          </p:cNvSpPr>
          <p:nvPr/>
        </p:nvSpPr>
        <p:spPr bwMode="auto">
          <a:xfrm>
            <a:off x="536575" y="4984750"/>
            <a:ext cx="8142288" cy="83185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atin typeface="Arial" pitchFamily="34" charset="0"/>
                <a:sym typeface="Monotype Sorts" pitchFamily="2" charset="2"/>
              </a:rPr>
              <a:t>So 40g of sodium hydroxide react with 36.5g of hydrochloric acid to give 58.5g of sodium chloride.</a:t>
            </a:r>
            <a:endParaRPr lang="en-GB">
              <a:latin typeface="Arial" pitchFamily="34" charset="0"/>
            </a:endParaRPr>
          </a:p>
        </p:txBody>
      </p:sp>
      <p:sp>
        <p:nvSpPr>
          <p:cNvPr id="56338" name="Text Box 18"/>
          <p:cNvSpPr txBox="1">
            <a:spLocks noChangeArrowheads="1"/>
          </p:cNvSpPr>
          <p:nvPr/>
        </p:nvSpPr>
        <p:spPr bwMode="auto">
          <a:xfrm>
            <a:off x="7356475" y="3136900"/>
            <a:ext cx="1030288"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sym typeface="Monotype Sorts" pitchFamily="2" charset="2"/>
              </a:rPr>
              <a:t>H</a:t>
            </a:r>
            <a:r>
              <a:rPr lang="en-GB" b="1" baseline="-25000">
                <a:latin typeface="Arial" pitchFamily="34" charset="0"/>
                <a:sym typeface="Monotype Sorts" pitchFamily="2" charset="2"/>
              </a:rPr>
              <a:t>2</a:t>
            </a:r>
            <a:r>
              <a:rPr lang="en-GB" b="1">
                <a:latin typeface="Arial" pitchFamily="34" charset="0"/>
                <a:sym typeface="Monotype Sorts" pitchFamily="2" charset="2"/>
              </a:rPr>
              <a:t>O</a:t>
            </a:r>
          </a:p>
        </p:txBody>
      </p:sp>
      <p:sp>
        <p:nvSpPr>
          <p:cNvPr id="56339" name="Text Box 19"/>
          <p:cNvSpPr txBox="1">
            <a:spLocks noChangeArrowheads="1"/>
          </p:cNvSpPr>
          <p:nvPr/>
        </p:nvSpPr>
        <p:spPr bwMode="auto">
          <a:xfrm>
            <a:off x="7483475" y="2303463"/>
            <a:ext cx="1100138"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a:latin typeface="Arial" pitchFamily="34" charset="0"/>
              </a:rPr>
              <a:t>water</a:t>
            </a:r>
          </a:p>
        </p:txBody>
      </p:sp>
      <p:sp>
        <p:nvSpPr>
          <p:cNvPr id="56340" name="Text Box 20"/>
          <p:cNvSpPr txBox="1">
            <a:spLocks noChangeArrowheads="1"/>
          </p:cNvSpPr>
          <p:nvPr/>
        </p:nvSpPr>
        <p:spPr bwMode="auto">
          <a:xfrm>
            <a:off x="7059613" y="3768725"/>
            <a:ext cx="1741487" cy="436563"/>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(2x1)+16</a:t>
            </a:r>
            <a:endParaRPr lang="en-GB" sz="2200" b="1" baseline="-25000">
              <a:latin typeface="Arial" pitchFamily="34" charset="0"/>
            </a:endParaRPr>
          </a:p>
        </p:txBody>
      </p:sp>
      <p:sp>
        <p:nvSpPr>
          <p:cNvPr id="56341" name="Text Box 21"/>
          <p:cNvSpPr txBox="1">
            <a:spLocks noChangeArrowheads="1"/>
          </p:cNvSpPr>
          <p:nvPr/>
        </p:nvSpPr>
        <p:spPr bwMode="auto">
          <a:xfrm>
            <a:off x="7208838" y="4402138"/>
            <a:ext cx="1247775" cy="436562"/>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200" b="1">
                <a:latin typeface="Arial" pitchFamily="34" charset="0"/>
              </a:rPr>
              <a:t>18g</a:t>
            </a:r>
            <a:endParaRPr lang="en-GB" sz="2200" b="1" baseline="-25000">
              <a:latin typeface="Arial" pitchFamily="34" charset="0"/>
            </a:endParaRPr>
          </a:p>
        </p:txBody>
      </p:sp>
      <p:sp>
        <p:nvSpPr>
          <p:cNvPr id="63509" name="Rectangle 24"/>
          <p:cNvSpPr>
            <a:spLocks noGrp="1" noChangeArrowheads="1"/>
          </p:cNvSpPr>
          <p:nvPr>
            <p:ph type="title"/>
          </p:nvPr>
        </p:nvSpPr>
        <p:spPr/>
        <p:txBody>
          <a:bodyPr/>
          <a:lstStyle/>
          <a:p>
            <a:pPr eaLnBrk="1" hangingPunct="1"/>
            <a:r>
              <a:rPr lang="en-GB" smtClean="0"/>
              <a:t>      Sodium hydroxide + hydrochloric acid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dissolve">
                                      <p:cBhvr>
                                        <p:cTn id="7" dur="500"/>
                                        <p:tgtEl>
                                          <p:spTgt spid="56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39"/>
                                        </p:tgtEl>
                                        <p:attrNameLst>
                                          <p:attrName>style.visibility</p:attrName>
                                        </p:attrNameLst>
                                      </p:cBhvr>
                                      <p:to>
                                        <p:strVal val="visible"/>
                                      </p:to>
                                    </p:set>
                                    <p:animEffect transition="in" filter="dissolve">
                                      <p:cBhvr>
                                        <p:cTn id="12" dur="500"/>
                                        <p:tgtEl>
                                          <p:spTgt spid="56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dissolve">
                                      <p:cBhvr>
                                        <p:cTn id="17" dur="500"/>
                                        <p:tgtEl>
                                          <p:spTgt spid="563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29"/>
                                        </p:tgtEl>
                                        <p:attrNameLst>
                                          <p:attrName>style.visibility</p:attrName>
                                        </p:attrNameLst>
                                      </p:cBhvr>
                                      <p:to>
                                        <p:strVal val="visible"/>
                                      </p:to>
                                    </p:set>
                                    <p:animEffect transition="in" filter="dissolve">
                                      <p:cBhvr>
                                        <p:cTn id="22" dur="500"/>
                                        <p:tgtEl>
                                          <p:spTgt spid="563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330"/>
                                        </p:tgtEl>
                                        <p:attrNameLst>
                                          <p:attrName>style.visibility</p:attrName>
                                        </p:attrNameLst>
                                      </p:cBhvr>
                                      <p:to>
                                        <p:strVal val="visible"/>
                                      </p:to>
                                    </p:set>
                                    <p:animEffect transition="in" filter="dissolve">
                                      <p:cBhvr>
                                        <p:cTn id="27" dur="500"/>
                                        <p:tgtEl>
                                          <p:spTgt spid="563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38"/>
                                        </p:tgtEl>
                                        <p:attrNameLst>
                                          <p:attrName>style.visibility</p:attrName>
                                        </p:attrNameLst>
                                      </p:cBhvr>
                                      <p:to>
                                        <p:strVal val="visible"/>
                                      </p:to>
                                    </p:set>
                                    <p:animEffect transition="in" filter="dissolve">
                                      <p:cBhvr>
                                        <p:cTn id="32" dur="500"/>
                                        <p:tgtEl>
                                          <p:spTgt spid="563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6331"/>
                                        </p:tgtEl>
                                        <p:attrNameLst>
                                          <p:attrName>style.visibility</p:attrName>
                                        </p:attrNameLst>
                                      </p:cBhvr>
                                      <p:to>
                                        <p:strVal val="visible"/>
                                      </p:to>
                                    </p:set>
                                    <p:animEffect transition="in" filter="dissolve">
                                      <p:cBhvr>
                                        <p:cTn id="37" dur="500"/>
                                        <p:tgtEl>
                                          <p:spTgt spid="563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6332"/>
                                        </p:tgtEl>
                                        <p:attrNameLst>
                                          <p:attrName>style.visibility</p:attrName>
                                        </p:attrNameLst>
                                      </p:cBhvr>
                                      <p:to>
                                        <p:strVal val="visible"/>
                                      </p:to>
                                    </p:set>
                                    <p:animEffect transition="in" filter="dissolve">
                                      <p:cBhvr>
                                        <p:cTn id="42" dur="500"/>
                                        <p:tgtEl>
                                          <p:spTgt spid="56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333"/>
                                        </p:tgtEl>
                                        <p:attrNameLst>
                                          <p:attrName>style.visibility</p:attrName>
                                        </p:attrNameLst>
                                      </p:cBhvr>
                                      <p:to>
                                        <p:strVal val="visible"/>
                                      </p:to>
                                    </p:set>
                                    <p:animEffect transition="in" filter="dissolve">
                                      <p:cBhvr>
                                        <p:cTn id="47" dur="500"/>
                                        <p:tgtEl>
                                          <p:spTgt spid="56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6340"/>
                                        </p:tgtEl>
                                        <p:attrNameLst>
                                          <p:attrName>style.visibility</p:attrName>
                                        </p:attrNameLst>
                                      </p:cBhvr>
                                      <p:to>
                                        <p:strVal val="visible"/>
                                      </p:to>
                                    </p:set>
                                    <p:animEffect transition="in" filter="dissolve">
                                      <p:cBhvr>
                                        <p:cTn id="52" dur="500"/>
                                        <p:tgtEl>
                                          <p:spTgt spid="563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6334"/>
                                        </p:tgtEl>
                                        <p:attrNameLst>
                                          <p:attrName>style.visibility</p:attrName>
                                        </p:attrNameLst>
                                      </p:cBhvr>
                                      <p:to>
                                        <p:strVal val="visible"/>
                                      </p:to>
                                    </p:set>
                                    <p:animEffect transition="in" filter="dissolve">
                                      <p:cBhvr>
                                        <p:cTn id="57" dur="500"/>
                                        <p:tgtEl>
                                          <p:spTgt spid="563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6335"/>
                                        </p:tgtEl>
                                        <p:attrNameLst>
                                          <p:attrName>style.visibility</p:attrName>
                                        </p:attrNameLst>
                                      </p:cBhvr>
                                      <p:to>
                                        <p:strVal val="visible"/>
                                      </p:to>
                                    </p:set>
                                    <p:animEffect transition="in" filter="dissolve">
                                      <p:cBhvr>
                                        <p:cTn id="62" dur="500"/>
                                        <p:tgtEl>
                                          <p:spTgt spid="563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6336"/>
                                        </p:tgtEl>
                                        <p:attrNameLst>
                                          <p:attrName>style.visibility</p:attrName>
                                        </p:attrNameLst>
                                      </p:cBhvr>
                                      <p:to>
                                        <p:strVal val="visible"/>
                                      </p:to>
                                    </p:set>
                                    <p:animEffect transition="in" filter="dissolve">
                                      <p:cBhvr>
                                        <p:cTn id="67" dur="500"/>
                                        <p:tgtEl>
                                          <p:spTgt spid="563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6341"/>
                                        </p:tgtEl>
                                        <p:attrNameLst>
                                          <p:attrName>style.visibility</p:attrName>
                                        </p:attrNameLst>
                                      </p:cBhvr>
                                      <p:to>
                                        <p:strVal val="visible"/>
                                      </p:to>
                                    </p:set>
                                    <p:animEffect transition="in" filter="dissolve">
                                      <p:cBhvr>
                                        <p:cTn id="72" dur="500"/>
                                        <p:tgtEl>
                                          <p:spTgt spid="563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6337"/>
                                        </p:tgtEl>
                                        <p:attrNameLst>
                                          <p:attrName>style.visibility</p:attrName>
                                        </p:attrNameLst>
                                      </p:cBhvr>
                                      <p:to>
                                        <p:strVal val="visible"/>
                                      </p:to>
                                    </p:set>
                                    <p:animEffect transition="in" filter="dissolve">
                                      <p:cBhvr>
                                        <p:cTn id="77" dur="500"/>
                                        <p:tgtEl>
                                          <p:spTgt spid="5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autoUpdateAnimBg="0"/>
      <p:bldP spid="56328" grpId="0" animBg="1" autoUpdateAnimBg="0"/>
      <p:bldP spid="56329" grpId="0" animBg="1" autoUpdateAnimBg="0"/>
      <p:bldP spid="56330" grpId="0" animBg="1" autoUpdateAnimBg="0"/>
      <p:bldP spid="56331" grpId="0" animBg="1" autoUpdateAnimBg="0"/>
      <p:bldP spid="56332" grpId="0" animBg="1" autoUpdateAnimBg="0"/>
      <p:bldP spid="56333" grpId="0" animBg="1" autoUpdateAnimBg="0"/>
      <p:bldP spid="56334" grpId="0" animBg="1" autoUpdateAnimBg="0"/>
      <p:bldP spid="56335" grpId="0" animBg="1" autoUpdateAnimBg="0"/>
      <p:bldP spid="56336" grpId="0" animBg="1" autoUpdateAnimBg="0"/>
      <p:bldP spid="56337" grpId="0" animBg="1" autoUpdateAnimBg="0"/>
      <p:bldP spid="56338" grpId="0" animBg="1" autoUpdateAnimBg="0"/>
      <p:bldP spid="56339" grpId="0" animBg="1" autoUpdateAnimBg="0"/>
      <p:bldP spid="56340" grpId="0" animBg="1" autoUpdateAnimBg="0"/>
      <p:bldP spid="5634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2530" name="Group 5"/>
          <p:cNvGrpSpPr>
            <a:grpSpLocks/>
          </p:cNvGrpSpPr>
          <p:nvPr/>
        </p:nvGrpSpPr>
        <p:grpSpPr bwMode="auto">
          <a:xfrm>
            <a:off x="609600" y="2438400"/>
            <a:ext cx="7843838" cy="3743325"/>
            <a:chOff x="388" y="1613"/>
            <a:chExt cx="4941" cy="2358"/>
          </a:xfrm>
        </p:grpSpPr>
        <p:sp>
          <p:nvSpPr>
            <p:cNvPr id="22547" name="Rectangle 6"/>
            <p:cNvSpPr>
              <a:spLocks noChangeArrowheads="1"/>
            </p:cNvSpPr>
            <p:nvPr/>
          </p:nvSpPr>
          <p:spPr bwMode="auto">
            <a:xfrm>
              <a:off x="3563" y="3132"/>
              <a:ext cx="1766"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800" b="1">
                <a:latin typeface="Arial" pitchFamily="34" charset="0"/>
              </a:endParaRPr>
            </a:p>
            <a:p>
              <a:pPr algn="ctr" eaLnBrk="1" hangingPunct="1">
                <a:spcBef>
                  <a:spcPct val="20000"/>
                </a:spcBef>
              </a:pPr>
              <a:endParaRPr lang="en-GB" sz="2800" b="1">
                <a:latin typeface="Arial" pitchFamily="34" charset="0"/>
              </a:endParaRPr>
            </a:p>
          </p:txBody>
        </p:sp>
        <p:sp>
          <p:nvSpPr>
            <p:cNvPr id="22548" name="Rectangle 7"/>
            <p:cNvSpPr>
              <a:spLocks noChangeArrowheads="1"/>
            </p:cNvSpPr>
            <p:nvPr/>
          </p:nvSpPr>
          <p:spPr bwMode="auto">
            <a:xfrm>
              <a:off x="2240" y="3132"/>
              <a:ext cx="1323"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800">
                <a:latin typeface="Arial" pitchFamily="34" charset="0"/>
              </a:endParaRPr>
            </a:p>
          </p:txBody>
        </p:sp>
        <p:sp>
          <p:nvSpPr>
            <p:cNvPr id="22549" name="Rectangle 8"/>
            <p:cNvSpPr>
              <a:spLocks noChangeArrowheads="1"/>
            </p:cNvSpPr>
            <p:nvPr/>
          </p:nvSpPr>
          <p:spPr bwMode="auto">
            <a:xfrm>
              <a:off x="388" y="3132"/>
              <a:ext cx="1852"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800">
                <a:latin typeface="Arial" pitchFamily="34" charset="0"/>
              </a:endParaRPr>
            </a:p>
            <a:p>
              <a:pPr eaLnBrk="1" hangingPunct="1">
                <a:spcBef>
                  <a:spcPct val="20000"/>
                </a:spcBef>
              </a:pPr>
              <a:r>
                <a:rPr lang="en-GB" sz="2800">
                  <a:latin typeface="Arial" pitchFamily="34" charset="0"/>
                </a:rPr>
                <a:t>Water</a:t>
              </a:r>
            </a:p>
            <a:p>
              <a:pPr eaLnBrk="1" hangingPunct="1">
                <a:spcBef>
                  <a:spcPct val="20000"/>
                </a:spcBef>
              </a:pPr>
              <a:endParaRPr lang="en-GB" sz="2800">
                <a:latin typeface="Arial" pitchFamily="34" charset="0"/>
              </a:endParaRPr>
            </a:p>
          </p:txBody>
        </p:sp>
        <p:sp>
          <p:nvSpPr>
            <p:cNvPr id="22550" name="Rectangle 9"/>
            <p:cNvSpPr>
              <a:spLocks noChangeArrowheads="1"/>
            </p:cNvSpPr>
            <p:nvPr/>
          </p:nvSpPr>
          <p:spPr bwMode="auto">
            <a:xfrm>
              <a:off x="3563" y="2701"/>
              <a:ext cx="1766" cy="4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800" b="1" baseline="-25000">
                <a:latin typeface="Arial" pitchFamily="34" charset="0"/>
              </a:endParaRPr>
            </a:p>
          </p:txBody>
        </p:sp>
        <p:sp>
          <p:nvSpPr>
            <p:cNvPr id="22551" name="Rectangle 10"/>
            <p:cNvSpPr>
              <a:spLocks noChangeArrowheads="1"/>
            </p:cNvSpPr>
            <p:nvPr/>
          </p:nvSpPr>
          <p:spPr bwMode="auto">
            <a:xfrm>
              <a:off x="2240" y="2701"/>
              <a:ext cx="1323" cy="4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800">
                <a:latin typeface="Arial" pitchFamily="34" charset="0"/>
              </a:endParaRPr>
            </a:p>
          </p:txBody>
        </p:sp>
        <p:sp>
          <p:nvSpPr>
            <p:cNvPr id="22552" name="Rectangle 11"/>
            <p:cNvSpPr>
              <a:spLocks noChangeArrowheads="1"/>
            </p:cNvSpPr>
            <p:nvPr/>
          </p:nvSpPr>
          <p:spPr bwMode="auto">
            <a:xfrm>
              <a:off x="388" y="2701"/>
              <a:ext cx="1852" cy="4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sz="2800">
                  <a:latin typeface="Arial" pitchFamily="34" charset="0"/>
                </a:rPr>
                <a:t>Carbon dioxide</a:t>
              </a:r>
            </a:p>
          </p:txBody>
        </p:sp>
        <p:sp>
          <p:nvSpPr>
            <p:cNvPr id="22553" name="Rectangle 12"/>
            <p:cNvSpPr>
              <a:spLocks noChangeArrowheads="1"/>
            </p:cNvSpPr>
            <p:nvPr/>
          </p:nvSpPr>
          <p:spPr bwMode="auto">
            <a:xfrm>
              <a:off x="3563" y="1862"/>
              <a:ext cx="1766"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GB" sz="2800" b="1">
                <a:latin typeface="Arial" pitchFamily="34" charset="0"/>
              </a:endParaRPr>
            </a:p>
            <a:p>
              <a:pPr algn="ctr" eaLnBrk="1" hangingPunct="1">
                <a:spcBef>
                  <a:spcPct val="20000"/>
                </a:spcBef>
              </a:pPr>
              <a:endParaRPr lang="en-GB" sz="2800" b="1" baseline="-25000">
                <a:latin typeface="Arial" pitchFamily="34" charset="0"/>
              </a:endParaRPr>
            </a:p>
          </p:txBody>
        </p:sp>
        <p:sp>
          <p:nvSpPr>
            <p:cNvPr id="22554" name="Rectangle 13"/>
            <p:cNvSpPr>
              <a:spLocks noChangeArrowheads="1"/>
            </p:cNvSpPr>
            <p:nvPr/>
          </p:nvSpPr>
          <p:spPr bwMode="auto">
            <a:xfrm>
              <a:off x="2240" y="1862"/>
              <a:ext cx="1323"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sz="2800">
                <a:latin typeface="Arial" pitchFamily="34" charset="0"/>
              </a:endParaRPr>
            </a:p>
          </p:txBody>
        </p:sp>
        <p:sp>
          <p:nvSpPr>
            <p:cNvPr id="22555" name="Rectangle 14"/>
            <p:cNvSpPr>
              <a:spLocks noChangeArrowheads="1"/>
            </p:cNvSpPr>
            <p:nvPr/>
          </p:nvSpPr>
          <p:spPr bwMode="auto">
            <a:xfrm>
              <a:off x="388" y="1862"/>
              <a:ext cx="1852" cy="8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sz="2800">
                  <a:latin typeface="Arial" pitchFamily="34" charset="0"/>
                </a:rPr>
                <a:t>Methane</a:t>
              </a:r>
            </a:p>
            <a:p>
              <a:pPr eaLnBrk="1" hangingPunct="1">
                <a:spcBef>
                  <a:spcPct val="20000"/>
                </a:spcBef>
              </a:pPr>
              <a:endParaRPr lang="en-GB" sz="2800">
                <a:latin typeface="Arial" pitchFamily="34" charset="0"/>
              </a:endParaRPr>
            </a:p>
            <a:p>
              <a:pPr eaLnBrk="1" hangingPunct="1">
                <a:spcBef>
                  <a:spcPct val="20000"/>
                </a:spcBef>
              </a:pPr>
              <a:endParaRPr lang="en-GB" sz="2800">
                <a:latin typeface="Arial" pitchFamily="34" charset="0"/>
              </a:endParaRPr>
            </a:p>
          </p:txBody>
        </p:sp>
        <p:sp>
          <p:nvSpPr>
            <p:cNvPr id="22556" name="Rectangle 15"/>
            <p:cNvSpPr>
              <a:spLocks noChangeArrowheads="1"/>
            </p:cNvSpPr>
            <p:nvPr/>
          </p:nvSpPr>
          <p:spPr bwMode="auto">
            <a:xfrm>
              <a:off x="3563" y="1613"/>
              <a:ext cx="176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b="1">
                  <a:latin typeface="Arial" pitchFamily="34" charset="0"/>
                </a:rPr>
                <a:t>Formula</a:t>
              </a:r>
            </a:p>
          </p:txBody>
        </p:sp>
        <p:sp>
          <p:nvSpPr>
            <p:cNvPr id="22557" name="Rectangle 16"/>
            <p:cNvSpPr>
              <a:spLocks noChangeArrowheads="1"/>
            </p:cNvSpPr>
            <p:nvPr/>
          </p:nvSpPr>
          <p:spPr bwMode="auto">
            <a:xfrm>
              <a:off x="2240" y="1613"/>
              <a:ext cx="1323"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endParaRPr lang="en-GB" b="1">
                <a:latin typeface="Arial" pitchFamily="34" charset="0"/>
              </a:endParaRPr>
            </a:p>
          </p:txBody>
        </p:sp>
        <p:sp>
          <p:nvSpPr>
            <p:cNvPr id="22558" name="Rectangle 17"/>
            <p:cNvSpPr>
              <a:spLocks noChangeArrowheads="1"/>
            </p:cNvSpPr>
            <p:nvPr/>
          </p:nvSpPr>
          <p:spPr bwMode="auto">
            <a:xfrm>
              <a:off x="388" y="1613"/>
              <a:ext cx="1852"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GB" b="1">
                  <a:latin typeface="Arial" pitchFamily="34" charset="0"/>
                </a:rPr>
                <a:t>Name</a:t>
              </a:r>
            </a:p>
          </p:txBody>
        </p:sp>
        <p:sp>
          <p:nvSpPr>
            <p:cNvPr id="22559" name="Line 18"/>
            <p:cNvSpPr>
              <a:spLocks noChangeShapeType="1"/>
            </p:cNvSpPr>
            <p:nvPr/>
          </p:nvSpPr>
          <p:spPr bwMode="auto">
            <a:xfrm>
              <a:off x="388" y="1613"/>
              <a:ext cx="494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19"/>
            <p:cNvSpPr>
              <a:spLocks noChangeShapeType="1"/>
            </p:cNvSpPr>
            <p:nvPr/>
          </p:nvSpPr>
          <p:spPr bwMode="auto">
            <a:xfrm>
              <a:off x="388" y="1862"/>
              <a:ext cx="49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20"/>
            <p:cNvSpPr>
              <a:spLocks noChangeShapeType="1"/>
            </p:cNvSpPr>
            <p:nvPr/>
          </p:nvSpPr>
          <p:spPr bwMode="auto">
            <a:xfrm>
              <a:off x="388" y="2701"/>
              <a:ext cx="49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21"/>
            <p:cNvSpPr>
              <a:spLocks noChangeShapeType="1"/>
            </p:cNvSpPr>
            <p:nvPr/>
          </p:nvSpPr>
          <p:spPr bwMode="auto">
            <a:xfrm>
              <a:off x="388" y="3132"/>
              <a:ext cx="49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22"/>
            <p:cNvSpPr>
              <a:spLocks noChangeShapeType="1"/>
            </p:cNvSpPr>
            <p:nvPr/>
          </p:nvSpPr>
          <p:spPr bwMode="auto">
            <a:xfrm>
              <a:off x="388" y="3971"/>
              <a:ext cx="494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23"/>
            <p:cNvSpPr>
              <a:spLocks noChangeShapeType="1"/>
            </p:cNvSpPr>
            <p:nvPr/>
          </p:nvSpPr>
          <p:spPr bwMode="auto">
            <a:xfrm>
              <a:off x="388" y="1613"/>
              <a:ext cx="0" cy="235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24"/>
            <p:cNvSpPr>
              <a:spLocks noChangeShapeType="1"/>
            </p:cNvSpPr>
            <p:nvPr/>
          </p:nvSpPr>
          <p:spPr bwMode="auto">
            <a:xfrm>
              <a:off x="2240" y="1613"/>
              <a:ext cx="0" cy="23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25"/>
            <p:cNvSpPr>
              <a:spLocks noChangeShapeType="1"/>
            </p:cNvSpPr>
            <p:nvPr/>
          </p:nvSpPr>
          <p:spPr bwMode="auto">
            <a:xfrm>
              <a:off x="3563" y="1613"/>
              <a:ext cx="0" cy="23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26"/>
            <p:cNvSpPr>
              <a:spLocks noChangeShapeType="1"/>
            </p:cNvSpPr>
            <p:nvPr/>
          </p:nvSpPr>
          <p:spPr bwMode="auto">
            <a:xfrm>
              <a:off x="5329" y="1613"/>
              <a:ext cx="0" cy="235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9" name="Oval 27"/>
          <p:cNvSpPr>
            <a:spLocks noChangeArrowheads="1"/>
          </p:cNvSpPr>
          <p:nvPr/>
        </p:nvSpPr>
        <p:spPr bwMode="auto">
          <a:xfrm>
            <a:off x="4384675" y="3360738"/>
            <a:ext cx="361950" cy="361950"/>
          </a:xfrm>
          <a:prstGeom prst="ellipse">
            <a:avLst/>
          </a:prstGeom>
          <a:solidFill>
            <a:srgbClr val="663300"/>
          </a:solidFill>
          <a:ln w="9525">
            <a:solidFill>
              <a:schemeClr val="tx1"/>
            </a:solidFill>
            <a:round/>
            <a:headEnd/>
            <a:tailEnd/>
          </a:ln>
        </p:spPr>
        <p:txBody>
          <a:bodyPr wrap="none" anchor="ctr"/>
          <a:lstStyle/>
          <a:p>
            <a:pPr algn="ctr"/>
            <a:r>
              <a:rPr lang="en-GB" sz="1800" b="1">
                <a:solidFill>
                  <a:srgbClr val="FFFF00"/>
                </a:solidFill>
                <a:latin typeface="Arial" pitchFamily="34" charset="0"/>
              </a:rPr>
              <a:t>C</a:t>
            </a:r>
          </a:p>
        </p:txBody>
      </p:sp>
      <p:sp>
        <p:nvSpPr>
          <p:cNvPr id="13340" name="Oval 28"/>
          <p:cNvSpPr>
            <a:spLocks noChangeArrowheads="1"/>
          </p:cNvSpPr>
          <p:nvPr/>
        </p:nvSpPr>
        <p:spPr bwMode="auto">
          <a:xfrm>
            <a:off x="4724400" y="3346450"/>
            <a:ext cx="376238" cy="376238"/>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1" name="Oval 29"/>
          <p:cNvSpPr>
            <a:spLocks noChangeArrowheads="1"/>
          </p:cNvSpPr>
          <p:nvPr/>
        </p:nvSpPr>
        <p:spPr bwMode="auto">
          <a:xfrm>
            <a:off x="4397375" y="3687763"/>
            <a:ext cx="376238" cy="376237"/>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2" name="Oval 30"/>
          <p:cNvSpPr>
            <a:spLocks noChangeArrowheads="1"/>
          </p:cNvSpPr>
          <p:nvPr/>
        </p:nvSpPr>
        <p:spPr bwMode="auto">
          <a:xfrm>
            <a:off x="4013200" y="3362325"/>
            <a:ext cx="376238" cy="376238"/>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3" name="Oval 31"/>
          <p:cNvSpPr>
            <a:spLocks noChangeArrowheads="1"/>
          </p:cNvSpPr>
          <p:nvPr/>
        </p:nvSpPr>
        <p:spPr bwMode="auto">
          <a:xfrm>
            <a:off x="4384675" y="2990850"/>
            <a:ext cx="376238" cy="376238"/>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4" name="Oval 32"/>
          <p:cNvSpPr>
            <a:spLocks noChangeArrowheads="1"/>
          </p:cNvSpPr>
          <p:nvPr/>
        </p:nvSpPr>
        <p:spPr bwMode="auto">
          <a:xfrm>
            <a:off x="4421188" y="4398963"/>
            <a:ext cx="361950" cy="361950"/>
          </a:xfrm>
          <a:prstGeom prst="ellipse">
            <a:avLst/>
          </a:prstGeom>
          <a:solidFill>
            <a:srgbClr val="663300"/>
          </a:solidFill>
          <a:ln w="9525">
            <a:solidFill>
              <a:schemeClr val="tx1"/>
            </a:solidFill>
            <a:round/>
            <a:headEnd/>
            <a:tailEnd/>
          </a:ln>
        </p:spPr>
        <p:txBody>
          <a:bodyPr wrap="none" anchor="ctr"/>
          <a:lstStyle/>
          <a:p>
            <a:pPr algn="ctr"/>
            <a:r>
              <a:rPr lang="en-GB" sz="1800" b="1">
                <a:solidFill>
                  <a:srgbClr val="FFFF00"/>
                </a:solidFill>
                <a:latin typeface="Arial" pitchFamily="34" charset="0"/>
              </a:rPr>
              <a:t>C</a:t>
            </a:r>
          </a:p>
        </p:txBody>
      </p:sp>
      <p:sp>
        <p:nvSpPr>
          <p:cNvPr id="13345" name="Oval 33"/>
          <p:cNvSpPr>
            <a:spLocks noChangeArrowheads="1"/>
          </p:cNvSpPr>
          <p:nvPr/>
        </p:nvSpPr>
        <p:spPr bwMode="auto">
          <a:xfrm>
            <a:off x="4049713" y="4383088"/>
            <a:ext cx="363537" cy="363537"/>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1800" b="1">
                <a:latin typeface="Arial" pitchFamily="34" charset="0"/>
              </a:rPr>
              <a:t>O</a:t>
            </a:r>
          </a:p>
        </p:txBody>
      </p:sp>
      <p:sp>
        <p:nvSpPr>
          <p:cNvPr id="13346" name="Oval 34"/>
          <p:cNvSpPr>
            <a:spLocks noChangeArrowheads="1"/>
          </p:cNvSpPr>
          <p:nvPr/>
        </p:nvSpPr>
        <p:spPr bwMode="auto">
          <a:xfrm>
            <a:off x="4783138" y="4375150"/>
            <a:ext cx="363537" cy="363538"/>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1800" b="1">
                <a:latin typeface="Arial" pitchFamily="34" charset="0"/>
              </a:rPr>
              <a:t>O</a:t>
            </a:r>
          </a:p>
        </p:txBody>
      </p:sp>
      <p:sp>
        <p:nvSpPr>
          <p:cNvPr id="13347" name="Oval 35"/>
          <p:cNvSpPr>
            <a:spLocks noChangeArrowheads="1"/>
          </p:cNvSpPr>
          <p:nvPr/>
        </p:nvSpPr>
        <p:spPr bwMode="auto">
          <a:xfrm>
            <a:off x="4303713" y="5162550"/>
            <a:ext cx="376237" cy="376238"/>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8" name="Oval 36"/>
          <p:cNvSpPr>
            <a:spLocks noChangeArrowheads="1"/>
          </p:cNvSpPr>
          <p:nvPr/>
        </p:nvSpPr>
        <p:spPr bwMode="auto">
          <a:xfrm>
            <a:off x="4324350" y="5605463"/>
            <a:ext cx="376238" cy="376237"/>
          </a:xfrm>
          <a:prstGeom prst="ellipse">
            <a:avLst/>
          </a:prstGeom>
          <a:solidFill>
            <a:schemeClr val="bg1"/>
          </a:solidFill>
          <a:ln w="9525">
            <a:solidFill>
              <a:schemeClr val="tx1"/>
            </a:solidFill>
            <a:round/>
            <a:headEnd/>
            <a:tailEnd/>
          </a:ln>
        </p:spPr>
        <p:txBody>
          <a:bodyPr wrap="none" anchor="ctr"/>
          <a:lstStyle/>
          <a:p>
            <a:pPr algn="ctr"/>
            <a:r>
              <a:rPr lang="en-GB" sz="1800" b="1">
                <a:latin typeface="Arial" pitchFamily="34" charset="0"/>
              </a:rPr>
              <a:t>H</a:t>
            </a:r>
          </a:p>
        </p:txBody>
      </p:sp>
      <p:sp>
        <p:nvSpPr>
          <p:cNvPr id="13349" name="Oval 37"/>
          <p:cNvSpPr>
            <a:spLocks noChangeArrowheads="1"/>
          </p:cNvSpPr>
          <p:nvPr/>
        </p:nvSpPr>
        <p:spPr bwMode="auto">
          <a:xfrm>
            <a:off x="4616450" y="5357813"/>
            <a:ext cx="363538" cy="363537"/>
          </a:xfrm>
          <a:prstGeom prst="ellipse">
            <a:avLst/>
          </a:prstGeom>
          <a:gradFill rotWithShape="0">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a:r>
              <a:rPr lang="en-GB" sz="1800" b="1">
                <a:latin typeface="Arial" pitchFamily="34" charset="0"/>
              </a:rPr>
              <a:t>O</a:t>
            </a:r>
          </a:p>
        </p:txBody>
      </p:sp>
      <p:sp>
        <p:nvSpPr>
          <p:cNvPr id="22542" name="Rectangle 38"/>
          <p:cNvSpPr>
            <a:spLocks noChangeArrowheads="1"/>
          </p:cNvSpPr>
          <p:nvPr>
            <p:ph type="body" idx="1"/>
          </p:nvPr>
        </p:nvSpPr>
        <p:spPr bwMode="auto">
          <a:xfrm>
            <a:off x="598488" y="965200"/>
            <a:ext cx="7772400" cy="1414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GB" sz="2800" smtClean="0"/>
              <a:t>Molecular compounds have formulae that show the type and number of atoms that they are made up from.</a:t>
            </a:r>
          </a:p>
        </p:txBody>
      </p:sp>
      <p:sp>
        <p:nvSpPr>
          <p:cNvPr id="13351" name="Text Box 39"/>
          <p:cNvSpPr txBox="1">
            <a:spLocks noChangeArrowheads="1"/>
          </p:cNvSpPr>
          <p:nvPr/>
        </p:nvSpPr>
        <p:spPr bwMode="auto">
          <a:xfrm>
            <a:off x="6453188" y="3228975"/>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CH</a:t>
            </a:r>
            <a:r>
              <a:rPr lang="en-GB" b="1" baseline="-25000">
                <a:latin typeface="Arial" pitchFamily="34" charset="0"/>
              </a:rPr>
              <a:t>4</a:t>
            </a:r>
          </a:p>
        </p:txBody>
      </p:sp>
      <p:sp>
        <p:nvSpPr>
          <p:cNvPr id="13352" name="Text Box 40"/>
          <p:cNvSpPr txBox="1">
            <a:spLocks noChangeArrowheads="1"/>
          </p:cNvSpPr>
          <p:nvPr/>
        </p:nvSpPr>
        <p:spPr bwMode="auto">
          <a:xfrm>
            <a:off x="6434138" y="4252913"/>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CO</a:t>
            </a:r>
            <a:r>
              <a:rPr lang="en-GB" b="1" baseline="-25000">
                <a:latin typeface="Arial" pitchFamily="34" charset="0"/>
              </a:rPr>
              <a:t>2</a:t>
            </a:r>
          </a:p>
        </p:txBody>
      </p:sp>
      <p:sp>
        <p:nvSpPr>
          <p:cNvPr id="13353" name="Text Box 41"/>
          <p:cNvSpPr txBox="1">
            <a:spLocks noChangeArrowheads="1"/>
          </p:cNvSpPr>
          <p:nvPr/>
        </p:nvSpPr>
        <p:spPr bwMode="auto">
          <a:xfrm>
            <a:off x="6467475" y="5249863"/>
            <a:ext cx="8413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H</a:t>
            </a:r>
            <a:r>
              <a:rPr lang="en-GB" b="1" baseline="-25000">
                <a:latin typeface="Arial" pitchFamily="34" charset="0"/>
              </a:rPr>
              <a:t>2</a:t>
            </a:r>
            <a:r>
              <a:rPr lang="en-GB" b="1">
                <a:latin typeface="Arial" pitchFamily="34" charset="0"/>
              </a:rPr>
              <a:t>O</a:t>
            </a:r>
          </a:p>
        </p:txBody>
      </p:sp>
      <p:sp>
        <p:nvSpPr>
          <p:cNvPr id="22546" name="Rectangle 42"/>
          <p:cNvSpPr>
            <a:spLocks noGrp="1" noChangeArrowheads="1"/>
          </p:cNvSpPr>
          <p:nvPr>
            <p:ph type="title"/>
          </p:nvPr>
        </p:nvSpPr>
        <p:spPr/>
        <p:txBody>
          <a:bodyPr/>
          <a:lstStyle/>
          <a:p>
            <a:pPr eaLnBrk="1" hangingPunct="1"/>
            <a:r>
              <a:rPr lang="en-GB" smtClean="0"/>
              <a:t>      Formulae of molecular compounds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dissolve">
                                      <p:cBhvr>
                                        <p:cTn id="7" dur="500"/>
                                        <p:tgtEl>
                                          <p:spTgt spid="1334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346"/>
                                        </p:tgtEl>
                                        <p:attrNameLst>
                                          <p:attrName>style.visibility</p:attrName>
                                        </p:attrNameLst>
                                      </p:cBhvr>
                                      <p:to>
                                        <p:strVal val="visible"/>
                                      </p:to>
                                    </p:set>
                                    <p:animEffect transition="in" filter="dissolve">
                                      <p:cBhvr>
                                        <p:cTn id="11" dur="500"/>
                                        <p:tgtEl>
                                          <p:spTgt spid="1334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339"/>
                                        </p:tgtEl>
                                        <p:attrNameLst>
                                          <p:attrName>style.visibility</p:attrName>
                                        </p:attrNameLst>
                                      </p:cBhvr>
                                      <p:to>
                                        <p:strVal val="visible"/>
                                      </p:to>
                                    </p:set>
                                    <p:animEffect transition="in" filter="dissolve">
                                      <p:cBhvr>
                                        <p:cTn id="15" dur="500"/>
                                        <p:tgtEl>
                                          <p:spTgt spid="13339"/>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44"/>
                                        </p:tgtEl>
                                        <p:attrNameLst>
                                          <p:attrName>style.visibility</p:attrName>
                                        </p:attrNameLst>
                                      </p:cBhvr>
                                      <p:to>
                                        <p:strVal val="visible"/>
                                      </p:to>
                                    </p:set>
                                    <p:animEffect transition="in" filter="dissolve">
                                      <p:cBhvr>
                                        <p:cTn id="19" dur="500"/>
                                        <p:tgtEl>
                                          <p:spTgt spid="13344"/>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3340"/>
                                        </p:tgtEl>
                                        <p:attrNameLst>
                                          <p:attrName>style.visibility</p:attrName>
                                        </p:attrNameLst>
                                      </p:cBhvr>
                                      <p:to>
                                        <p:strVal val="visible"/>
                                      </p:to>
                                    </p:set>
                                    <p:animEffect transition="in" filter="dissolve">
                                      <p:cBhvr>
                                        <p:cTn id="23" dur="500"/>
                                        <p:tgtEl>
                                          <p:spTgt spid="13340"/>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3341"/>
                                        </p:tgtEl>
                                        <p:attrNameLst>
                                          <p:attrName>style.visibility</p:attrName>
                                        </p:attrNameLst>
                                      </p:cBhvr>
                                      <p:to>
                                        <p:strVal val="visible"/>
                                      </p:to>
                                    </p:set>
                                    <p:animEffect transition="in" filter="dissolve">
                                      <p:cBhvr>
                                        <p:cTn id="27" dur="500"/>
                                        <p:tgtEl>
                                          <p:spTgt spid="13341"/>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3342"/>
                                        </p:tgtEl>
                                        <p:attrNameLst>
                                          <p:attrName>style.visibility</p:attrName>
                                        </p:attrNameLst>
                                      </p:cBhvr>
                                      <p:to>
                                        <p:strVal val="visible"/>
                                      </p:to>
                                    </p:set>
                                    <p:animEffect transition="in" filter="dissolve">
                                      <p:cBhvr>
                                        <p:cTn id="31" dur="500"/>
                                        <p:tgtEl>
                                          <p:spTgt spid="13342"/>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343"/>
                                        </p:tgtEl>
                                        <p:attrNameLst>
                                          <p:attrName>style.visibility</p:attrName>
                                        </p:attrNameLst>
                                      </p:cBhvr>
                                      <p:to>
                                        <p:strVal val="visible"/>
                                      </p:to>
                                    </p:set>
                                    <p:animEffect transition="in" filter="dissolve">
                                      <p:cBhvr>
                                        <p:cTn id="35" dur="500"/>
                                        <p:tgtEl>
                                          <p:spTgt spid="13343"/>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3347"/>
                                        </p:tgtEl>
                                        <p:attrNameLst>
                                          <p:attrName>style.visibility</p:attrName>
                                        </p:attrNameLst>
                                      </p:cBhvr>
                                      <p:to>
                                        <p:strVal val="visible"/>
                                      </p:to>
                                    </p:set>
                                    <p:animEffect transition="in" filter="dissolve">
                                      <p:cBhvr>
                                        <p:cTn id="39" dur="500"/>
                                        <p:tgtEl>
                                          <p:spTgt spid="13347"/>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3349"/>
                                        </p:tgtEl>
                                        <p:attrNameLst>
                                          <p:attrName>style.visibility</p:attrName>
                                        </p:attrNameLst>
                                      </p:cBhvr>
                                      <p:to>
                                        <p:strVal val="visible"/>
                                      </p:to>
                                    </p:set>
                                    <p:animEffect transition="in" filter="dissolve">
                                      <p:cBhvr>
                                        <p:cTn id="43" dur="500"/>
                                        <p:tgtEl>
                                          <p:spTgt spid="1334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351"/>
                                        </p:tgtEl>
                                        <p:attrNameLst>
                                          <p:attrName>style.visibility</p:attrName>
                                        </p:attrNameLst>
                                      </p:cBhvr>
                                      <p:to>
                                        <p:strVal val="visible"/>
                                      </p:to>
                                    </p:set>
                                    <p:animEffect transition="in" filter="dissolve">
                                      <p:cBhvr>
                                        <p:cTn id="48" dur="500"/>
                                        <p:tgtEl>
                                          <p:spTgt spid="13351"/>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3348"/>
                                        </p:tgtEl>
                                        <p:attrNameLst>
                                          <p:attrName>style.visibility</p:attrName>
                                        </p:attrNameLst>
                                      </p:cBhvr>
                                      <p:to>
                                        <p:strVal val="visible"/>
                                      </p:to>
                                    </p:set>
                                    <p:animEffect transition="in" filter="dissolve">
                                      <p:cBhvr>
                                        <p:cTn id="52" dur="500"/>
                                        <p:tgtEl>
                                          <p:spTgt spid="133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3352"/>
                                        </p:tgtEl>
                                        <p:attrNameLst>
                                          <p:attrName>style.visibility</p:attrName>
                                        </p:attrNameLst>
                                      </p:cBhvr>
                                      <p:to>
                                        <p:strVal val="visible"/>
                                      </p:to>
                                    </p:set>
                                    <p:animEffect transition="in" filter="dissolve">
                                      <p:cBhvr>
                                        <p:cTn id="57" dur="500"/>
                                        <p:tgtEl>
                                          <p:spTgt spid="133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353"/>
                                        </p:tgtEl>
                                        <p:attrNameLst>
                                          <p:attrName>style.visibility</p:attrName>
                                        </p:attrNameLst>
                                      </p:cBhvr>
                                      <p:to>
                                        <p:strVal val="visible"/>
                                      </p:to>
                                    </p:set>
                                    <p:animEffect transition="in" filter="dissolve">
                                      <p:cBhvr>
                                        <p:cTn id="62" dur="500"/>
                                        <p:tgtEl>
                                          <p:spTgt spid="13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9" grpId="0" animBg="1" autoUpdateAnimBg="0"/>
      <p:bldP spid="13340" grpId="0" animBg="1" autoUpdateAnimBg="0"/>
      <p:bldP spid="13341" grpId="0" animBg="1" autoUpdateAnimBg="0"/>
      <p:bldP spid="13342" grpId="0" animBg="1" autoUpdateAnimBg="0"/>
      <p:bldP spid="13343" grpId="0" animBg="1" autoUpdateAnimBg="0"/>
      <p:bldP spid="13344" grpId="0" animBg="1" autoUpdateAnimBg="0"/>
      <p:bldP spid="13345" grpId="0" animBg="1" autoUpdateAnimBg="0"/>
      <p:bldP spid="13346" grpId="0" animBg="1" autoUpdateAnimBg="0"/>
      <p:bldP spid="13347" grpId="0" animBg="1" autoUpdateAnimBg="0"/>
      <p:bldP spid="13348" grpId="0" animBg="1" autoUpdateAnimBg="0"/>
      <p:bldP spid="13349" grpId="0" animBg="1" autoUpdateAnimBg="0"/>
      <p:bldP spid="13351" grpId="0" animBg="1" autoUpdateAnimBg="0"/>
      <p:bldP spid="13352" grpId="0" animBg="1" autoUpdateAnimBg="0"/>
      <p:bldP spid="13353"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377825" y="1725613"/>
            <a:ext cx="8432800" cy="4117975"/>
          </a:xfrm>
          <a:prstGeom prst="rect">
            <a:avLst/>
          </a:prstGeom>
          <a:solidFill>
            <a:srgbClr val="FFFF00"/>
          </a:solidFill>
          <a:ln w="9525">
            <a:solidFill>
              <a:schemeClr val="tx1"/>
            </a:solidFill>
            <a:miter lim="800000"/>
            <a:headEnd/>
            <a:tailEnd/>
          </a:ln>
          <a:effectLst/>
        </p:spPr>
        <p:txBody>
          <a:bodyPr>
            <a:spAutoFit/>
          </a:bodyPr>
          <a:lstStyle/>
          <a:p>
            <a:pPr defTabSz="968375">
              <a:spcBef>
                <a:spcPct val="50000"/>
              </a:spcBef>
              <a:tabLst>
                <a:tab pos="0" algn="l"/>
                <a:tab pos="187325" algn="l"/>
                <a:tab pos="1803400" algn="l"/>
                <a:tab pos="2381250" algn="l"/>
                <a:tab pos="3146425" algn="l"/>
                <a:tab pos="4387850" algn="l"/>
                <a:tab pos="4949825" algn="l"/>
                <a:tab pos="6480175" algn="l"/>
              </a:tabLst>
              <a:defRPr/>
            </a:pPr>
            <a:r>
              <a:rPr lang="en-GB">
                <a:latin typeface="Arial" charset="0"/>
                <a:sym typeface="Monotype Sorts" pitchFamily="2" charset="2"/>
              </a:rPr>
              <a:t>Step 1	</a:t>
            </a:r>
            <a:r>
              <a:rPr lang="en-GB" b="1">
                <a:effectLst>
                  <a:outerShdw blurRad="38100" dist="38100" dir="2700000" algn="tl">
                    <a:srgbClr val="FFFFFF"/>
                  </a:outerShdw>
                </a:effectLst>
                <a:latin typeface="Arial" charset="0"/>
                <a:sym typeface="Monotype Sorts" pitchFamily="2" charset="2"/>
              </a:rPr>
              <a:t>Word Equation</a:t>
            </a:r>
          </a:p>
          <a:p>
            <a:pPr defTabSz="968375">
              <a:spcBef>
                <a:spcPct val="50000"/>
              </a:spcBef>
              <a:tabLst>
                <a:tab pos="0" algn="l"/>
                <a:tab pos="187325" algn="l"/>
                <a:tab pos="1803400" algn="l"/>
                <a:tab pos="2381250" algn="l"/>
                <a:tab pos="3146425" algn="l"/>
                <a:tab pos="4387850" algn="l"/>
                <a:tab pos="4949825" algn="l"/>
                <a:tab pos="6480175" algn="l"/>
              </a:tabLst>
              <a:defRPr/>
            </a:pPr>
            <a:r>
              <a:rPr lang="en-GB">
                <a:latin typeface="Arial" charset="0"/>
                <a:sym typeface="Monotype Sorts" pitchFamily="2" charset="2"/>
              </a:rPr>
              <a:t>Step 2	Replace words with </a:t>
            </a:r>
            <a:r>
              <a:rPr lang="en-GB" b="1">
                <a:effectLst>
                  <a:outerShdw blurRad="38100" dist="38100" dir="2700000" algn="tl">
                    <a:srgbClr val="FFFFFF"/>
                  </a:outerShdw>
                </a:effectLst>
                <a:latin typeface="Arial" charset="0"/>
                <a:sym typeface="Monotype Sorts" pitchFamily="2" charset="2"/>
              </a:rPr>
              <a:t>correct</a:t>
            </a:r>
            <a:r>
              <a:rPr lang="en-GB">
                <a:latin typeface="Arial" charset="0"/>
                <a:sym typeface="Monotype Sorts" pitchFamily="2" charset="2"/>
              </a:rPr>
              <a:t> </a:t>
            </a:r>
            <a:r>
              <a:rPr lang="en-GB" b="1">
                <a:effectLst>
                  <a:outerShdw blurRad="38100" dist="38100" dir="2700000" algn="tl">
                    <a:srgbClr val="FFFFFF"/>
                  </a:outerShdw>
                </a:effectLst>
                <a:latin typeface="Arial" charset="0"/>
                <a:sym typeface="Monotype Sorts" pitchFamily="2" charset="2"/>
              </a:rPr>
              <a:t>formula</a:t>
            </a:r>
            <a:r>
              <a:rPr lang="en-GB">
                <a:latin typeface="Arial" charset="0"/>
                <a:sym typeface="Monotype Sorts" pitchFamily="2" charset="2"/>
              </a:rPr>
              <a:t>.</a:t>
            </a:r>
          </a:p>
          <a:p>
            <a:pPr defTabSz="968375">
              <a:spcBef>
                <a:spcPct val="50000"/>
              </a:spcBef>
              <a:tabLst>
                <a:tab pos="0" algn="l"/>
                <a:tab pos="187325" algn="l"/>
                <a:tab pos="1803400" algn="l"/>
                <a:tab pos="2381250" algn="l"/>
                <a:tab pos="3146425" algn="l"/>
                <a:tab pos="4387850" algn="l"/>
                <a:tab pos="4949825" algn="l"/>
                <a:tab pos="6480175" algn="l"/>
              </a:tabLst>
              <a:defRPr/>
            </a:pPr>
            <a:r>
              <a:rPr lang="en-GB">
                <a:latin typeface="Arial" charset="0"/>
                <a:sym typeface="Monotype Sorts" pitchFamily="2" charset="2"/>
              </a:rPr>
              <a:t>Step 3 	</a:t>
            </a:r>
            <a:r>
              <a:rPr lang="en-GB" b="1">
                <a:effectLst>
                  <a:outerShdw blurRad="38100" dist="38100" dir="2700000" algn="tl">
                    <a:srgbClr val="FFFFFF"/>
                  </a:outerShdw>
                </a:effectLst>
                <a:latin typeface="Arial" charset="0"/>
                <a:sym typeface="Monotype Sorts" pitchFamily="2" charset="2"/>
              </a:rPr>
              <a:t>Balance the equation.</a:t>
            </a:r>
          </a:p>
          <a:p>
            <a:pPr defTabSz="968375">
              <a:spcBef>
                <a:spcPct val="50000"/>
              </a:spcBef>
              <a:tabLst>
                <a:tab pos="0" algn="l"/>
                <a:tab pos="187325" algn="l"/>
                <a:tab pos="1803400" algn="l"/>
                <a:tab pos="2381250" algn="l"/>
                <a:tab pos="3146425" algn="l"/>
                <a:tab pos="4387850" algn="l"/>
                <a:tab pos="4949825" algn="l"/>
                <a:tab pos="6480175" algn="l"/>
              </a:tabLst>
              <a:defRPr/>
            </a:pPr>
            <a:r>
              <a:rPr lang="en-GB">
                <a:latin typeface="Arial" charset="0"/>
                <a:sym typeface="Monotype Sorts" pitchFamily="2" charset="2"/>
              </a:rPr>
              <a:t>Step 4</a:t>
            </a:r>
            <a:r>
              <a:rPr lang="en-GB" b="1">
                <a:effectLst>
                  <a:outerShdw blurRad="38100" dist="38100" dir="2700000" algn="tl">
                    <a:srgbClr val="FFFFFF"/>
                  </a:outerShdw>
                </a:effectLst>
                <a:latin typeface="Arial" charset="0"/>
                <a:sym typeface="Monotype Sorts" pitchFamily="2" charset="2"/>
              </a:rPr>
              <a:t> </a:t>
            </a:r>
            <a:r>
              <a:rPr lang="en-GB">
                <a:latin typeface="Arial" charset="0"/>
                <a:sym typeface="Monotype Sorts" pitchFamily="2" charset="2"/>
              </a:rPr>
              <a:t> 	</a:t>
            </a:r>
            <a:r>
              <a:rPr lang="en-GB" b="1">
                <a:effectLst>
                  <a:outerShdw blurRad="38100" dist="38100" dir="2700000" algn="tl">
                    <a:srgbClr val="FFFFFF"/>
                  </a:outerShdw>
                </a:effectLst>
                <a:latin typeface="Arial" charset="0"/>
                <a:sym typeface="Monotype Sorts" pitchFamily="2" charset="2"/>
              </a:rPr>
              <a:t>Write in formula masses</a:t>
            </a:r>
            <a:r>
              <a:rPr lang="en-GB">
                <a:latin typeface="Arial" charset="0"/>
                <a:sym typeface="Monotype Sorts" pitchFamily="2" charset="2"/>
              </a:rPr>
              <a:t>.					Remember: where the equation shows more 		than 1  molecule to include this in the 			calculation.</a:t>
            </a:r>
          </a:p>
          <a:p>
            <a:pPr defTabSz="968375">
              <a:spcBef>
                <a:spcPct val="50000"/>
              </a:spcBef>
              <a:tabLst>
                <a:tab pos="0" algn="l"/>
                <a:tab pos="187325" algn="l"/>
                <a:tab pos="1803400" algn="l"/>
                <a:tab pos="2381250" algn="l"/>
                <a:tab pos="3146425" algn="l"/>
                <a:tab pos="4387850" algn="l"/>
                <a:tab pos="4949825" algn="l"/>
                <a:tab pos="6480175" algn="l"/>
              </a:tabLst>
              <a:defRPr/>
            </a:pPr>
            <a:r>
              <a:rPr lang="en-GB">
                <a:latin typeface="Arial" charset="0"/>
                <a:sym typeface="Monotype Sorts" pitchFamily="2" charset="2"/>
              </a:rPr>
              <a:t>Step 5	</a:t>
            </a:r>
            <a:r>
              <a:rPr lang="en-GB" b="1">
                <a:effectLst>
                  <a:outerShdw blurRad="38100" dist="38100" dir="2700000" algn="tl">
                    <a:srgbClr val="FFFFFF"/>
                  </a:outerShdw>
                </a:effectLst>
                <a:latin typeface="Arial" charset="0"/>
                <a:sym typeface="Monotype Sorts" pitchFamily="2" charset="2"/>
              </a:rPr>
              <a:t>Add grams</a:t>
            </a:r>
            <a:r>
              <a:rPr lang="en-GB">
                <a:latin typeface="Arial" charset="0"/>
                <a:sym typeface="Monotype Sorts" pitchFamily="2" charset="2"/>
              </a:rPr>
              <a:t> to the numbers.			 				 </a:t>
            </a:r>
          </a:p>
        </p:txBody>
      </p:sp>
      <p:sp>
        <p:nvSpPr>
          <p:cNvPr id="64515" name="Rectangle 5"/>
          <p:cNvSpPr>
            <a:spLocks noChangeArrowheads="1"/>
          </p:cNvSpPr>
          <p:nvPr>
            <p:ph type="body" idx="1"/>
          </p:nvPr>
        </p:nvSpPr>
        <p:spPr bwMode="auto">
          <a:xfrm>
            <a:off x="381000" y="762000"/>
            <a:ext cx="8177213" cy="906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2800" smtClean="0"/>
              <a:t>It is important to go through the process in the correct order to avoid mistakes.</a:t>
            </a:r>
          </a:p>
        </p:txBody>
      </p:sp>
      <p:sp>
        <p:nvSpPr>
          <p:cNvPr id="64516" name="Rectangle 7"/>
          <p:cNvSpPr>
            <a:spLocks noGrp="1" noChangeArrowheads="1"/>
          </p:cNvSpPr>
          <p:nvPr>
            <p:ph type="title"/>
          </p:nvPr>
        </p:nvSpPr>
        <p:spPr/>
        <p:txBody>
          <a:bodyPr/>
          <a:lstStyle/>
          <a:p>
            <a:pPr eaLnBrk="1" hangingPunct="1"/>
            <a:r>
              <a:rPr lang="en-GB" smtClean="0"/>
              <a:t>      Avoiding mistakes!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5539" name="Rectangle 4"/>
          <p:cNvSpPr>
            <a:spLocks noChangeArrowheads="1"/>
          </p:cNvSpPr>
          <p:nvPr>
            <p:ph type="body" idx="1"/>
          </p:nvPr>
        </p:nvSpPr>
        <p:spPr bwMode="auto">
          <a:xfrm>
            <a:off x="381000" y="762000"/>
            <a:ext cx="8408988" cy="1558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sz="2400" smtClean="0"/>
              <a:t>We may be able to calculate that 48g of magnesium gives  80g of magnesium oxide – but can we calculate what mass of magnesium oxide we would get from burning 1000g of magnesium?  There are 3 extra steps:</a:t>
            </a:r>
          </a:p>
        </p:txBody>
      </p:sp>
      <p:graphicFrame>
        <p:nvGraphicFramePr>
          <p:cNvPr id="58410" name="Group 42"/>
          <p:cNvGraphicFramePr>
            <a:graphicFrameLocks noGrp="1"/>
          </p:cNvGraphicFramePr>
          <p:nvPr/>
        </p:nvGraphicFramePr>
        <p:xfrm>
          <a:off x="509588" y="2405063"/>
          <a:ext cx="8143875" cy="3654425"/>
        </p:xfrm>
        <a:graphic>
          <a:graphicData uri="http://schemas.openxmlformats.org/drawingml/2006/table">
            <a:tbl>
              <a:tblPr/>
              <a:tblGrid>
                <a:gridCol w="1265237"/>
                <a:gridCol w="4324350"/>
                <a:gridCol w="2554288"/>
              </a:tblGrid>
              <a:tr h="8229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Step 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Will 1000g of Mg give more or less MgO than 48g?</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88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Step 2</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I need to scale    ?    the 48g to 1000g.  What scale factor does this give?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Step 3</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If 48g Mg gives 80g of MgO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What mass does 1000g give?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6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Answer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2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95" name="Text Box 27"/>
          <p:cNvSpPr txBox="1">
            <a:spLocks noChangeArrowheads="1"/>
          </p:cNvSpPr>
          <p:nvPr/>
        </p:nvSpPr>
        <p:spPr bwMode="auto">
          <a:xfrm>
            <a:off x="6926263" y="2649538"/>
            <a:ext cx="944562"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more</a:t>
            </a:r>
          </a:p>
        </p:txBody>
      </p:sp>
      <p:sp>
        <p:nvSpPr>
          <p:cNvPr id="58396" name="Text Box 28"/>
          <p:cNvSpPr txBox="1">
            <a:spLocks noChangeArrowheads="1"/>
          </p:cNvSpPr>
          <p:nvPr/>
        </p:nvSpPr>
        <p:spPr bwMode="auto">
          <a:xfrm>
            <a:off x="3925888" y="3225800"/>
            <a:ext cx="639762"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up</a:t>
            </a:r>
          </a:p>
        </p:txBody>
      </p:sp>
      <p:sp>
        <p:nvSpPr>
          <p:cNvPr id="58397" name="Text Box 29"/>
          <p:cNvSpPr txBox="1">
            <a:spLocks noChangeArrowheads="1"/>
          </p:cNvSpPr>
          <p:nvPr/>
        </p:nvSpPr>
        <p:spPr bwMode="auto">
          <a:xfrm>
            <a:off x="6286500" y="3419475"/>
            <a:ext cx="2322513" cy="83185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u="sng">
                <a:latin typeface="Arial" pitchFamily="34" charset="0"/>
              </a:rPr>
              <a:t>1000</a:t>
            </a:r>
            <a:r>
              <a:rPr lang="en-GB">
                <a:latin typeface="Arial" pitchFamily="34" charset="0"/>
              </a:rPr>
              <a:t>  = 20.83          48</a:t>
            </a:r>
          </a:p>
        </p:txBody>
      </p:sp>
      <p:sp>
        <p:nvSpPr>
          <p:cNvPr id="58398" name="Text Box 30"/>
          <p:cNvSpPr txBox="1">
            <a:spLocks noChangeArrowheads="1"/>
          </p:cNvSpPr>
          <p:nvPr/>
        </p:nvSpPr>
        <p:spPr bwMode="auto">
          <a:xfrm>
            <a:off x="6267450" y="4513263"/>
            <a:ext cx="1814513"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20.83 x 80</a:t>
            </a:r>
          </a:p>
        </p:txBody>
      </p:sp>
      <p:sp>
        <p:nvSpPr>
          <p:cNvPr id="58399" name="Text Box 31"/>
          <p:cNvSpPr txBox="1">
            <a:spLocks noChangeArrowheads="1"/>
          </p:cNvSpPr>
          <p:nvPr/>
        </p:nvSpPr>
        <p:spPr bwMode="auto">
          <a:xfrm>
            <a:off x="6275388" y="5522913"/>
            <a:ext cx="1814512"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1667g</a:t>
            </a:r>
          </a:p>
        </p:txBody>
      </p:sp>
      <p:sp>
        <p:nvSpPr>
          <p:cNvPr id="65567" name="Rectangle 40"/>
          <p:cNvSpPr>
            <a:spLocks noGrp="1" noChangeArrowheads="1"/>
          </p:cNvSpPr>
          <p:nvPr>
            <p:ph type="title"/>
          </p:nvPr>
        </p:nvSpPr>
        <p:spPr/>
        <p:txBody>
          <a:bodyPr/>
          <a:lstStyle/>
          <a:p>
            <a:pPr eaLnBrk="1" hangingPunct="1"/>
            <a:r>
              <a:rPr lang="en-GB" smtClean="0"/>
              <a:t>      Reacting mass and scale factors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95"/>
                                        </p:tgtEl>
                                        <p:attrNameLst>
                                          <p:attrName>style.visibility</p:attrName>
                                        </p:attrNameLst>
                                      </p:cBhvr>
                                      <p:to>
                                        <p:strVal val="visible"/>
                                      </p:to>
                                    </p:set>
                                    <p:animEffect transition="in" filter="dissolve">
                                      <p:cBhvr>
                                        <p:cTn id="7" dur="500"/>
                                        <p:tgtEl>
                                          <p:spTgt spid="58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96"/>
                                        </p:tgtEl>
                                        <p:attrNameLst>
                                          <p:attrName>style.visibility</p:attrName>
                                        </p:attrNameLst>
                                      </p:cBhvr>
                                      <p:to>
                                        <p:strVal val="visible"/>
                                      </p:to>
                                    </p:set>
                                    <p:animEffect transition="in" filter="dissolve">
                                      <p:cBhvr>
                                        <p:cTn id="12" dur="500"/>
                                        <p:tgtEl>
                                          <p:spTgt spid="58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97"/>
                                        </p:tgtEl>
                                        <p:attrNameLst>
                                          <p:attrName>style.visibility</p:attrName>
                                        </p:attrNameLst>
                                      </p:cBhvr>
                                      <p:to>
                                        <p:strVal val="visible"/>
                                      </p:to>
                                    </p:set>
                                    <p:animEffect transition="in" filter="dissolve">
                                      <p:cBhvr>
                                        <p:cTn id="17" dur="500"/>
                                        <p:tgtEl>
                                          <p:spTgt spid="58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8398"/>
                                        </p:tgtEl>
                                        <p:attrNameLst>
                                          <p:attrName>style.visibility</p:attrName>
                                        </p:attrNameLst>
                                      </p:cBhvr>
                                      <p:to>
                                        <p:strVal val="visible"/>
                                      </p:to>
                                    </p:set>
                                    <p:animEffect transition="in" filter="dissolve">
                                      <p:cBhvr>
                                        <p:cTn id="22" dur="500"/>
                                        <p:tgtEl>
                                          <p:spTgt spid="58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399"/>
                                        </p:tgtEl>
                                        <p:attrNameLst>
                                          <p:attrName>style.visibility</p:attrName>
                                        </p:attrNameLst>
                                      </p:cBhvr>
                                      <p:to>
                                        <p:strVal val="visible"/>
                                      </p:to>
                                    </p:set>
                                    <p:animEffect transition="in" filter="dissolve">
                                      <p:cBhvr>
                                        <p:cTn id="27" dur="500"/>
                                        <p:tgtEl>
                                          <p:spTgt spid="58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5" grpId="0" animBg="1" autoUpdateAnimBg="0"/>
      <p:bldP spid="58396" grpId="0" animBg="1" autoUpdateAnimBg="0"/>
      <p:bldP spid="58397" grpId="0" animBg="1" autoUpdateAnimBg="0"/>
      <p:bldP spid="58398" grpId="0" animBg="1" autoUpdateAnimBg="0"/>
      <p:bldP spid="5839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Rectangle 4"/>
          <p:cNvSpPr>
            <a:spLocks noChangeArrowheads="1"/>
          </p:cNvSpPr>
          <p:nvPr>
            <p:ph type="body" idx="1"/>
          </p:nvPr>
        </p:nvSpPr>
        <p:spPr bwMode="auto">
          <a:xfrm>
            <a:off x="339725" y="711200"/>
            <a:ext cx="8408988" cy="248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20750" eaLnBrk="1" hangingPunct="1"/>
            <a:r>
              <a:rPr lang="en-GB" sz="2200" b="1" smtClean="0">
                <a:solidFill>
                  <a:srgbClr val="003399"/>
                </a:solidFill>
              </a:rPr>
              <a:t>Mg	 	+     CuSO</a:t>
            </a:r>
            <a:r>
              <a:rPr lang="en-GB" sz="2200" b="1" baseline="-25000" smtClean="0">
                <a:solidFill>
                  <a:srgbClr val="003399"/>
                </a:solidFill>
              </a:rPr>
              <a:t>4		</a:t>
            </a:r>
            <a:r>
              <a:rPr lang="en-GB" sz="2200" smtClean="0">
                <a:solidFill>
                  <a:srgbClr val="003399"/>
                </a:solidFill>
                <a:sym typeface="Monotype Sorts" pitchFamily="2" charset="2"/>
              </a:rPr>
              <a:t></a:t>
            </a:r>
            <a:r>
              <a:rPr lang="en-GB" sz="2200" b="1" smtClean="0">
                <a:solidFill>
                  <a:srgbClr val="003399"/>
                </a:solidFill>
              </a:rPr>
              <a:t>     	MgSO</a:t>
            </a:r>
            <a:r>
              <a:rPr lang="en-GB" sz="2200" b="1" baseline="-25000" smtClean="0">
                <a:solidFill>
                  <a:srgbClr val="003399"/>
                </a:solidFill>
              </a:rPr>
              <a:t>4</a:t>
            </a:r>
            <a:r>
              <a:rPr lang="en-GB" sz="2200" b="1" smtClean="0">
                <a:solidFill>
                  <a:srgbClr val="003399"/>
                </a:solidFill>
              </a:rPr>
              <a:t>    +    Cu</a:t>
            </a:r>
          </a:p>
          <a:p>
            <a:pPr defTabSz="920750" eaLnBrk="1" hangingPunct="1"/>
            <a:r>
              <a:rPr lang="en-GB" sz="2200" smtClean="0">
                <a:solidFill>
                  <a:srgbClr val="003399"/>
                </a:solidFill>
              </a:rPr>
              <a:t>24	          	       64+32+(4x16)	     64+32+(4x16)        	64</a:t>
            </a:r>
          </a:p>
          <a:p>
            <a:pPr defTabSz="920750" eaLnBrk="1" hangingPunct="1"/>
            <a:r>
              <a:rPr lang="en-GB" sz="2200" smtClean="0">
                <a:solidFill>
                  <a:srgbClr val="003399"/>
                </a:solidFill>
              </a:rPr>
              <a:t>24g		         160g			20g		64g What mass of copper will I get when 2 grams of magnesium is added to excess (more than enough) copper sulfate? </a:t>
            </a:r>
          </a:p>
        </p:txBody>
      </p:sp>
      <p:graphicFrame>
        <p:nvGraphicFramePr>
          <p:cNvPr id="59427" name="Group 35"/>
          <p:cNvGraphicFramePr>
            <a:graphicFrameLocks noGrp="1"/>
          </p:cNvGraphicFramePr>
          <p:nvPr/>
        </p:nvGraphicFramePr>
        <p:xfrm>
          <a:off x="533400" y="2743200"/>
          <a:ext cx="8143875" cy="3357563"/>
        </p:xfrm>
        <a:graphic>
          <a:graphicData uri="http://schemas.openxmlformats.org/drawingml/2006/table">
            <a:tbl>
              <a:tblPr/>
              <a:tblGrid>
                <a:gridCol w="1265238"/>
                <a:gridCol w="4324350"/>
                <a:gridCol w="2554287"/>
              </a:tblGrid>
              <a:tr h="701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Will 2g of Mg give more or less Cu than 24g?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66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I need to scale    ?        the 24g to 2g.  What scale factor does this give?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If 24g Mg gives 64g of Cu</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What mass does 2g give?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Answer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19" name="Text Box 27"/>
          <p:cNvSpPr txBox="1">
            <a:spLocks noChangeArrowheads="1"/>
          </p:cNvSpPr>
          <p:nvPr/>
        </p:nvSpPr>
        <p:spPr bwMode="auto">
          <a:xfrm>
            <a:off x="6907213" y="2814638"/>
            <a:ext cx="944562"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less</a:t>
            </a:r>
          </a:p>
        </p:txBody>
      </p:sp>
      <p:sp>
        <p:nvSpPr>
          <p:cNvPr id="59420" name="Text Box 28"/>
          <p:cNvSpPr txBox="1">
            <a:spLocks noChangeArrowheads="1"/>
          </p:cNvSpPr>
          <p:nvPr/>
        </p:nvSpPr>
        <p:spPr bwMode="auto">
          <a:xfrm>
            <a:off x="3581400" y="3429000"/>
            <a:ext cx="842963" cy="376238"/>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1800">
                <a:latin typeface="Arial" pitchFamily="34" charset="0"/>
              </a:rPr>
              <a:t>down</a:t>
            </a:r>
          </a:p>
        </p:txBody>
      </p:sp>
      <p:sp>
        <p:nvSpPr>
          <p:cNvPr id="59421" name="Text Box 29"/>
          <p:cNvSpPr txBox="1">
            <a:spLocks noChangeArrowheads="1"/>
          </p:cNvSpPr>
          <p:nvPr/>
        </p:nvSpPr>
        <p:spPr bwMode="auto">
          <a:xfrm>
            <a:off x="6194425" y="3556000"/>
            <a:ext cx="2322513" cy="83185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u="sng">
                <a:latin typeface="Arial" pitchFamily="34" charset="0"/>
              </a:rPr>
              <a:t>2</a:t>
            </a:r>
            <a:r>
              <a:rPr lang="en-GB">
                <a:latin typeface="Arial" pitchFamily="34" charset="0"/>
              </a:rPr>
              <a:t>  = 0.0833          24</a:t>
            </a:r>
          </a:p>
        </p:txBody>
      </p:sp>
      <p:sp>
        <p:nvSpPr>
          <p:cNvPr id="59422" name="Text Box 30"/>
          <p:cNvSpPr txBox="1">
            <a:spLocks noChangeArrowheads="1"/>
          </p:cNvSpPr>
          <p:nvPr/>
        </p:nvSpPr>
        <p:spPr bwMode="auto">
          <a:xfrm>
            <a:off x="6235700" y="4692650"/>
            <a:ext cx="2235200"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0.0833 x 64</a:t>
            </a:r>
          </a:p>
        </p:txBody>
      </p:sp>
      <p:sp>
        <p:nvSpPr>
          <p:cNvPr id="59423" name="Text Box 31"/>
          <p:cNvSpPr txBox="1">
            <a:spLocks noChangeArrowheads="1"/>
          </p:cNvSpPr>
          <p:nvPr/>
        </p:nvSpPr>
        <p:spPr bwMode="auto">
          <a:xfrm>
            <a:off x="6343650" y="5383213"/>
            <a:ext cx="1814513" cy="466725"/>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atin typeface="Arial" pitchFamily="34" charset="0"/>
              </a:rPr>
              <a:t>5.3</a:t>
            </a:r>
          </a:p>
        </p:txBody>
      </p:sp>
      <p:sp>
        <p:nvSpPr>
          <p:cNvPr id="66590" name="Rectangle 36"/>
          <p:cNvSpPr>
            <a:spLocks noGrp="1" noChangeArrowheads="1"/>
          </p:cNvSpPr>
          <p:nvPr>
            <p:ph type="title"/>
          </p:nvPr>
        </p:nvSpPr>
        <p:spPr/>
        <p:txBody>
          <a:bodyPr/>
          <a:lstStyle/>
          <a:p>
            <a:pPr eaLnBrk="1" hangingPunct="1"/>
            <a:r>
              <a:rPr lang="en-GB" smtClean="0"/>
              <a:t>      Magnesium + copper sulfate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419"/>
                                        </p:tgtEl>
                                        <p:attrNameLst>
                                          <p:attrName>style.visibility</p:attrName>
                                        </p:attrNameLst>
                                      </p:cBhvr>
                                      <p:to>
                                        <p:strVal val="visible"/>
                                      </p:to>
                                    </p:set>
                                    <p:animEffect transition="in" filter="dissolve">
                                      <p:cBhvr>
                                        <p:cTn id="7" dur="500"/>
                                        <p:tgtEl>
                                          <p:spTgt spid="59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420"/>
                                        </p:tgtEl>
                                        <p:attrNameLst>
                                          <p:attrName>style.visibility</p:attrName>
                                        </p:attrNameLst>
                                      </p:cBhvr>
                                      <p:to>
                                        <p:strVal val="visible"/>
                                      </p:to>
                                    </p:set>
                                    <p:animEffect transition="in" filter="dissolve">
                                      <p:cBhvr>
                                        <p:cTn id="12" dur="500"/>
                                        <p:tgtEl>
                                          <p:spTgt spid="59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421"/>
                                        </p:tgtEl>
                                        <p:attrNameLst>
                                          <p:attrName>style.visibility</p:attrName>
                                        </p:attrNameLst>
                                      </p:cBhvr>
                                      <p:to>
                                        <p:strVal val="visible"/>
                                      </p:to>
                                    </p:set>
                                    <p:animEffect transition="in" filter="dissolve">
                                      <p:cBhvr>
                                        <p:cTn id="17" dur="500"/>
                                        <p:tgtEl>
                                          <p:spTgt spid="59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422"/>
                                        </p:tgtEl>
                                        <p:attrNameLst>
                                          <p:attrName>style.visibility</p:attrName>
                                        </p:attrNameLst>
                                      </p:cBhvr>
                                      <p:to>
                                        <p:strVal val="visible"/>
                                      </p:to>
                                    </p:set>
                                    <p:animEffect transition="in" filter="dissolve">
                                      <p:cBhvr>
                                        <p:cTn id="22" dur="500"/>
                                        <p:tgtEl>
                                          <p:spTgt spid="59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423"/>
                                        </p:tgtEl>
                                        <p:attrNameLst>
                                          <p:attrName>style.visibility</p:attrName>
                                        </p:attrNameLst>
                                      </p:cBhvr>
                                      <p:to>
                                        <p:strVal val="visible"/>
                                      </p:to>
                                    </p:set>
                                    <p:animEffect transition="in" filter="dissolve">
                                      <p:cBhvr>
                                        <p:cTn id="27" dur="500"/>
                                        <p:tgtEl>
                                          <p:spTgt spid="59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9" grpId="0" animBg="1" autoUpdateAnimBg="0"/>
      <p:bldP spid="59420" grpId="0" animBg="1" autoUpdateAnimBg="0"/>
      <p:bldP spid="59421" grpId="0" animBg="1" autoUpdateAnimBg="0"/>
      <p:bldP spid="59422" grpId="0" animBg="1" autoUpdateAnimBg="0"/>
      <p:bldP spid="59423"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7587" name="Rectangle 4"/>
          <p:cNvSpPr>
            <a:spLocks noChangeArrowheads="1"/>
          </p:cNvSpPr>
          <p:nvPr>
            <p:ph type="body" idx="1"/>
          </p:nvPr>
        </p:nvSpPr>
        <p:spPr bwMode="auto">
          <a:xfrm>
            <a:off x="381000" y="533400"/>
            <a:ext cx="8408988"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77875" eaLnBrk="1" hangingPunct="1"/>
            <a:r>
              <a:rPr lang="en-GB" sz="2200" b="1" smtClean="0">
                <a:solidFill>
                  <a:srgbClr val="003399"/>
                </a:solidFill>
              </a:rPr>
              <a:t>CaCO</a:t>
            </a:r>
            <a:r>
              <a:rPr lang="en-GB" sz="2200" b="1" baseline="-25000" smtClean="0">
                <a:solidFill>
                  <a:srgbClr val="003399"/>
                </a:solidFill>
              </a:rPr>
              <a:t>3</a:t>
            </a:r>
            <a:r>
              <a:rPr lang="en-GB" sz="2200" b="1" smtClean="0">
                <a:solidFill>
                  <a:srgbClr val="003399"/>
                </a:solidFill>
              </a:rPr>
              <a:t>	 	</a:t>
            </a:r>
            <a:r>
              <a:rPr lang="en-GB" sz="2200" smtClean="0">
                <a:solidFill>
                  <a:srgbClr val="003399"/>
                </a:solidFill>
                <a:sym typeface="Monotype Sorts" pitchFamily="2" charset="2"/>
              </a:rPr>
              <a:t></a:t>
            </a:r>
            <a:r>
              <a:rPr lang="en-GB" sz="2200" b="1" smtClean="0">
                <a:solidFill>
                  <a:srgbClr val="003399"/>
                </a:solidFill>
              </a:rPr>
              <a:t>     CaO    +    CO</a:t>
            </a:r>
            <a:r>
              <a:rPr lang="en-GB" sz="2200" b="1" baseline="-25000" smtClean="0">
                <a:solidFill>
                  <a:srgbClr val="003399"/>
                </a:solidFill>
              </a:rPr>
              <a:t>2</a:t>
            </a:r>
            <a:r>
              <a:rPr lang="en-GB" sz="2200" b="1" smtClean="0">
                <a:solidFill>
                  <a:srgbClr val="003399"/>
                </a:solidFill>
              </a:rPr>
              <a:t>	</a:t>
            </a:r>
          </a:p>
          <a:p>
            <a:pPr defTabSz="777875" eaLnBrk="1" hangingPunct="1"/>
            <a:r>
              <a:rPr lang="en-GB" sz="2200" smtClean="0">
                <a:solidFill>
                  <a:srgbClr val="003399"/>
                </a:solidFill>
              </a:rPr>
              <a:t>40+12+(3x16)	          40+16		12+(2x16)</a:t>
            </a:r>
          </a:p>
          <a:p>
            <a:pPr defTabSz="777875" eaLnBrk="1" hangingPunct="1"/>
            <a:r>
              <a:rPr lang="en-GB" sz="2200" smtClean="0">
                <a:solidFill>
                  <a:srgbClr val="003399"/>
                </a:solidFill>
              </a:rPr>
              <a:t>100g			56g		44g</a:t>
            </a:r>
          </a:p>
          <a:p>
            <a:pPr defTabSz="777875" eaLnBrk="1" hangingPunct="1"/>
            <a:r>
              <a:rPr lang="en-GB" sz="2200" smtClean="0">
                <a:solidFill>
                  <a:srgbClr val="003399"/>
                </a:solidFill>
              </a:rPr>
              <a:t>What mass of calcium oxide will I get when 20 grams of limestone is decomposed? </a:t>
            </a:r>
          </a:p>
        </p:txBody>
      </p:sp>
      <p:graphicFrame>
        <p:nvGraphicFramePr>
          <p:cNvPr id="60451" name="Group 35"/>
          <p:cNvGraphicFramePr>
            <a:graphicFrameLocks noGrp="1"/>
          </p:cNvGraphicFramePr>
          <p:nvPr/>
        </p:nvGraphicFramePr>
        <p:xfrm>
          <a:off x="533400" y="2667000"/>
          <a:ext cx="8143875" cy="3357563"/>
        </p:xfrm>
        <a:graphic>
          <a:graphicData uri="http://schemas.openxmlformats.org/drawingml/2006/table">
            <a:tbl>
              <a:tblPr/>
              <a:tblGrid>
                <a:gridCol w="1265238"/>
                <a:gridCol w="4324350"/>
                <a:gridCol w="2554287"/>
              </a:tblGrid>
              <a:tr h="701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Will 20g of CaCO</a:t>
                      </a:r>
                      <a:r>
                        <a:rPr kumimoji="0" lang="en-GB" sz="2000" b="0" i="0" u="none" strike="noStrike" cap="none" normalizeH="0" baseline="-25000" smtClean="0">
                          <a:ln>
                            <a:noFill/>
                          </a:ln>
                          <a:solidFill>
                            <a:schemeClr val="tx1"/>
                          </a:solidFill>
                          <a:effectLst/>
                          <a:latin typeface="Arial" charset="0"/>
                        </a:rPr>
                        <a:t>3</a:t>
                      </a:r>
                      <a:r>
                        <a:rPr kumimoji="0" lang="en-GB" sz="2000" b="0" i="0" u="none" strike="noStrike" cap="none" normalizeH="0" baseline="0" smtClean="0">
                          <a:ln>
                            <a:noFill/>
                          </a:ln>
                          <a:solidFill>
                            <a:schemeClr val="tx1"/>
                          </a:solidFill>
                          <a:effectLst/>
                          <a:latin typeface="Arial" charset="0"/>
                        </a:rPr>
                        <a:t> give more or less CaO than 100g?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66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I need to scale    ?        the 100g to 20g.  What scale factor does this give?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Step 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If 100g CaCo</a:t>
                      </a:r>
                      <a:r>
                        <a:rPr kumimoji="0" lang="en-GB" sz="2000" b="0" i="0" u="none" strike="noStrike" cap="none" normalizeH="0" baseline="-25000" smtClean="0">
                          <a:ln>
                            <a:noFill/>
                          </a:ln>
                          <a:solidFill>
                            <a:schemeClr val="tx1"/>
                          </a:solidFill>
                          <a:effectLst/>
                          <a:latin typeface="Arial" charset="0"/>
                        </a:rPr>
                        <a:t>3</a:t>
                      </a:r>
                      <a:r>
                        <a:rPr kumimoji="0" lang="en-GB" sz="2000" b="0" i="0" u="none" strike="noStrike" cap="none" normalizeH="0" baseline="0" smtClean="0">
                          <a:ln>
                            <a:noFill/>
                          </a:ln>
                          <a:solidFill>
                            <a:schemeClr val="tx1"/>
                          </a:solidFill>
                          <a:effectLst/>
                          <a:latin typeface="Arial" charset="0"/>
                        </a:rPr>
                        <a:t> gives 56g of CaO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What mass does 20g give?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1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rPr>
                        <a:t>Answer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3" name="Text Box 27"/>
          <p:cNvSpPr txBox="1">
            <a:spLocks noChangeArrowheads="1"/>
          </p:cNvSpPr>
          <p:nvPr/>
        </p:nvSpPr>
        <p:spPr bwMode="auto">
          <a:xfrm>
            <a:off x="6907213" y="2738438"/>
            <a:ext cx="944562" cy="4064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latin typeface="Arial" pitchFamily="34" charset="0"/>
              </a:rPr>
              <a:t>less</a:t>
            </a:r>
          </a:p>
        </p:txBody>
      </p:sp>
      <p:sp>
        <p:nvSpPr>
          <p:cNvPr id="60444" name="Text Box 28"/>
          <p:cNvSpPr txBox="1">
            <a:spLocks noChangeArrowheads="1"/>
          </p:cNvSpPr>
          <p:nvPr/>
        </p:nvSpPr>
        <p:spPr bwMode="auto">
          <a:xfrm>
            <a:off x="3581400" y="3352800"/>
            <a:ext cx="842963" cy="4064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latin typeface="Arial" pitchFamily="34" charset="0"/>
              </a:rPr>
              <a:t>down</a:t>
            </a:r>
          </a:p>
        </p:txBody>
      </p:sp>
      <p:sp>
        <p:nvSpPr>
          <p:cNvPr id="60445" name="Text Box 29"/>
          <p:cNvSpPr txBox="1">
            <a:spLocks noChangeArrowheads="1"/>
          </p:cNvSpPr>
          <p:nvPr/>
        </p:nvSpPr>
        <p:spPr bwMode="auto">
          <a:xfrm>
            <a:off x="6194425" y="3479800"/>
            <a:ext cx="2322513" cy="7112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2000" u="sng">
                <a:latin typeface="Arial" pitchFamily="34" charset="0"/>
              </a:rPr>
              <a:t>20</a:t>
            </a:r>
            <a:r>
              <a:rPr lang="en-GB" sz="2000">
                <a:latin typeface="Arial" pitchFamily="34" charset="0"/>
              </a:rPr>
              <a:t>  = 0.20          100</a:t>
            </a:r>
          </a:p>
        </p:txBody>
      </p:sp>
      <p:sp>
        <p:nvSpPr>
          <p:cNvPr id="60446" name="Text Box 30"/>
          <p:cNvSpPr txBox="1">
            <a:spLocks noChangeArrowheads="1"/>
          </p:cNvSpPr>
          <p:nvPr/>
        </p:nvSpPr>
        <p:spPr bwMode="auto">
          <a:xfrm>
            <a:off x="6365875" y="4616450"/>
            <a:ext cx="1814513" cy="4064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latin typeface="Arial" pitchFamily="34" charset="0"/>
              </a:rPr>
              <a:t>0.20 x 56</a:t>
            </a:r>
          </a:p>
        </p:txBody>
      </p:sp>
      <p:sp>
        <p:nvSpPr>
          <p:cNvPr id="60447" name="Text Box 31"/>
          <p:cNvSpPr txBox="1">
            <a:spLocks noChangeArrowheads="1"/>
          </p:cNvSpPr>
          <p:nvPr/>
        </p:nvSpPr>
        <p:spPr bwMode="auto">
          <a:xfrm>
            <a:off x="6343650" y="5307013"/>
            <a:ext cx="1814513" cy="406400"/>
          </a:xfrm>
          <a:prstGeom prst="rect">
            <a:avLst/>
          </a:prstGeom>
          <a:solidFill>
            <a:srgbClr val="FFFF00"/>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000">
                <a:latin typeface="Arial" pitchFamily="34" charset="0"/>
              </a:rPr>
              <a:t>11.2g</a:t>
            </a:r>
          </a:p>
        </p:txBody>
      </p:sp>
      <p:sp>
        <p:nvSpPr>
          <p:cNvPr id="67615" name="Rectangle 36"/>
          <p:cNvSpPr>
            <a:spLocks noGrp="1" noChangeArrowheads="1"/>
          </p:cNvSpPr>
          <p:nvPr>
            <p:ph type="title"/>
          </p:nvPr>
        </p:nvSpPr>
        <p:spPr/>
        <p:txBody>
          <a:bodyPr/>
          <a:lstStyle/>
          <a:p>
            <a:pPr eaLnBrk="1" hangingPunct="1"/>
            <a:r>
              <a:rPr lang="en-GB" smtClean="0"/>
              <a:t>      Decomposition of calcium carbonate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43"/>
                                        </p:tgtEl>
                                        <p:attrNameLst>
                                          <p:attrName>style.visibility</p:attrName>
                                        </p:attrNameLst>
                                      </p:cBhvr>
                                      <p:to>
                                        <p:strVal val="visible"/>
                                      </p:to>
                                    </p:set>
                                    <p:animEffect transition="in" filter="dissolve">
                                      <p:cBhvr>
                                        <p:cTn id="7" dur="500"/>
                                        <p:tgtEl>
                                          <p:spTgt spid="60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44"/>
                                        </p:tgtEl>
                                        <p:attrNameLst>
                                          <p:attrName>style.visibility</p:attrName>
                                        </p:attrNameLst>
                                      </p:cBhvr>
                                      <p:to>
                                        <p:strVal val="visible"/>
                                      </p:to>
                                    </p:set>
                                    <p:animEffect transition="in" filter="dissolve">
                                      <p:cBhvr>
                                        <p:cTn id="12" dur="500"/>
                                        <p:tgtEl>
                                          <p:spTgt spid="60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445"/>
                                        </p:tgtEl>
                                        <p:attrNameLst>
                                          <p:attrName>style.visibility</p:attrName>
                                        </p:attrNameLst>
                                      </p:cBhvr>
                                      <p:to>
                                        <p:strVal val="visible"/>
                                      </p:to>
                                    </p:set>
                                    <p:animEffect transition="in" filter="dissolve">
                                      <p:cBhvr>
                                        <p:cTn id="17" dur="500"/>
                                        <p:tgtEl>
                                          <p:spTgt spid="60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46"/>
                                        </p:tgtEl>
                                        <p:attrNameLst>
                                          <p:attrName>style.visibility</p:attrName>
                                        </p:attrNameLst>
                                      </p:cBhvr>
                                      <p:to>
                                        <p:strVal val="visible"/>
                                      </p:to>
                                    </p:set>
                                    <p:animEffect transition="in" filter="dissolve">
                                      <p:cBhvr>
                                        <p:cTn id="22" dur="500"/>
                                        <p:tgtEl>
                                          <p:spTgt spid="604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0447"/>
                                        </p:tgtEl>
                                        <p:attrNameLst>
                                          <p:attrName>style.visibility</p:attrName>
                                        </p:attrNameLst>
                                      </p:cBhvr>
                                      <p:to>
                                        <p:strVal val="visible"/>
                                      </p:to>
                                    </p:set>
                                    <p:animEffect transition="in" filter="dissolve">
                                      <p:cBhvr>
                                        <p:cTn id="27" dur="500"/>
                                        <p:tgtEl>
                                          <p:spTgt spid="60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3" grpId="0" animBg="1" autoUpdateAnimBg="0"/>
      <p:bldP spid="60444" grpId="0" animBg="1" autoUpdateAnimBg="0"/>
      <p:bldP spid="60445" grpId="0" animBg="1" autoUpdateAnimBg="0"/>
      <p:bldP spid="60446" grpId="0" animBg="1" autoUpdateAnimBg="0"/>
      <p:bldP spid="6044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8611" name="Rectangle 4"/>
          <p:cNvSpPr>
            <a:spLocks noChangeArrowheads="1"/>
          </p:cNvSpPr>
          <p:nvPr>
            <p:ph type="body" idx="1"/>
          </p:nvPr>
        </p:nvSpPr>
        <p:spPr bwMode="auto">
          <a:xfrm>
            <a:off x="304800" y="752475"/>
            <a:ext cx="8540750" cy="216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77875" eaLnBrk="1" hangingPunct="1"/>
            <a:r>
              <a:rPr lang="en-GB" sz="2400" smtClean="0"/>
              <a:t>Industrial processes use tonnes of reactants not grams.</a:t>
            </a:r>
          </a:p>
          <a:p>
            <a:pPr defTabSz="777875" eaLnBrk="1" hangingPunct="1"/>
            <a:r>
              <a:rPr lang="en-GB" sz="2400" smtClean="0"/>
              <a:t>We can still use equation and formula masses to calculate masses of reactants and products.</a:t>
            </a:r>
          </a:p>
          <a:p>
            <a:pPr defTabSz="777875" eaLnBrk="1" hangingPunct="1"/>
            <a:r>
              <a:rPr lang="en-GB" sz="2400" smtClean="0"/>
              <a:t>We simply swap grams for tonnes.</a:t>
            </a:r>
          </a:p>
          <a:p>
            <a:pPr defTabSz="777875" eaLnBrk="1" hangingPunct="1"/>
            <a:r>
              <a:rPr lang="en-GB" sz="2400" smtClean="0"/>
              <a:t>E.g. What mass of </a:t>
            </a:r>
            <a:r>
              <a:rPr lang="en-GB" sz="2400" b="1" smtClean="0"/>
              <a:t>CaO</a:t>
            </a:r>
            <a:r>
              <a:rPr lang="en-GB" sz="2400" smtClean="0"/>
              <a:t> does 200 tonnes of </a:t>
            </a:r>
            <a:r>
              <a:rPr lang="en-GB" sz="2400" b="1" smtClean="0"/>
              <a:t>CaCO</a:t>
            </a:r>
            <a:r>
              <a:rPr lang="en-GB" sz="2400" b="1" baseline="-25000" smtClean="0"/>
              <a:t>3</a:t>
            </a:r>
            <a:r>
              <a:rPr lang="en-GB" sz="2400" smtClean="0"/>
              <a:t> give?</a:t>
            </a:r>
          </a:p>
        </p:txBody>
      </p:sp>
      <p:sp>
        <p:nvSpPr>
          <p:cNvPr id="68612" name="Text Box 5"/>
          <p:cNvSpPr txBox="1">
            <a:spLocks noChangeArrowheads="1"/>
          </p:cNvSpPr>
          <p:nvPr/>
        </p:nvSpPr>
        <p:spPr bwMode="auto">
          <a:xfrm>
            <a:off x="373063" y="2932113"/>
            <a:ext cx="8550275" cy="3197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GB" sz="2000" b="1">
                <a:latin typeface="Arial" pitchFamily="34" charset="0"/>
              </a:rPr>
              <a:t>CaCO</a:t>
            </a:r>
            <a:r>
              <a:rPr lang="en-GB" sz="2000" b="1" baseline="-25000">
                <a:latin typeface="Arial" pitchFamily="34" charset="0"/>
              </a:rPr>
              <a:t>3</a:t>
            </a:r>
            <a:r>
              <a:rPr lang="en-GB" sz="2000" b="1">
                <a:latin typeface="Arial" pitchFamily="34" charset="0"/>
              </a:rPr>
              <a:t>	 	</a:t>
            </a:r>
            <a:r>
              <a:rPr lang="en-GB" sz="2000">
                <a:latin typeface="Arial" pitchFamily="34" charset="0"/>
                <a:sym typeface="Monotype Sorts" pitchFamily="2" charset="2"/>
              </a:rPr>
              <a:t></a:t>
            </a:r>
            <a:r>
              <a:rPr lang="en-GB" sz="2000" b="1">
                <a:latin typeface="Arial" pitchFamily="34" charset="0"/>
              </a:rPr>
              <a:t>     CaO    +    	CO</a:t>
            </a:r>
            <a:r>
              <a:rPr lang="en-GB" sz="2000" b="1" baseline="-25000">
                <a:latin typeface="Arial" pitchFamily="34" charset="0"/>
              </a:rPr>
              <a:t>2</a:t>
            </a:r>
            <a:r>
              <a:rPr lang="en-GB" b="1">
                <a:latin typeface="Arial" pitchFamily="34" charset="0"/>
              </a:rPr>
              <a:t>	</a:t>
            </a:r>
            <a:endParaRPr lang="en-GB" sz="2000">
              <a:latin typeface="Arial" pitchFamily="34" charset="0"/>
            </a:endParaRPr>
          </a:p>
          <a:p>
            <a:pPr>
              <a:spcBef>
                <a:spcPct val="20000"/>
              </a:spcBef>
            </a:pPr>
            <a:r>
              <a:rPr lang="en-GB" sz="2000">
                <a:latin typeface="Arial" pitchFamily="34" charset="0"/>
              </a:rPr>
              <a:t>100			56		44</a:t>
            </a:r>
          </a:p>
          <a:p>
            <a:pPr>
              <a:spcBef>
                <a:spcPct val="50000"/>
              </a:spcBef>
            </a:pPr>
            <a:r>
              <a:rPr lang="en-GB">
                <a:latin typeface="Arial" pitchFamily="34" charset="0"/>
              </a:rPr>
              <a:t>So 100 tonnes would give     ?       tonnes</a:t>
            </a:r>
          </a:p>
          <a:p>
            <a:pPr>
              <a:spcBef>
                <a:spcPct val="50000"/>
              </a:spcBef>
            </a:pPr>
            <a:r>
              <a:rPr lang="en-GB">
                <a:latin typeface="Arial" pitchFamily="34" charset="0"/>
              </a:rPr>
              <a:t>And 200 tonnes will give</a:t>
            </a:r>
          </a:p>
          <a:p>
            <a:pPr>
              <a:spcBef>
                <a:spcPct val="50000"/>
              </a:spcBef>
            </a:pPr>
            <a:r>
              <a:rPr lang="en-GB">
                <a:latin typeface="Arial" pitchFamily="34" charset="0"/>
              </a:rPr>
              <a:t>Scale factor =</a:t>
            </a:r>
          </a:p>
          <a:p>
            <a:pPr>
              <a:spcBef>
                <a:spcPct val="50000"/>
              </a:spcBef>
            </a:pPr>
            <a:r>
              <a:rPr lang="en-GB">
                <a:latin typeface="Arial" pitchFamily="34" charset="0"/>
              </a:rPr>
              <a:t>So mass of CaO formed =       ?       tonnes =</a:t>
            </a:r>
          </a:p>
          <a:p>
            <a:pPr>
              <a:spcBef>
                <a:spcPct val="50000"/>
              </a:spcBef>
            </a:pPr>
            <a:endParaRPr lang="en-GB" sz="800">
              <a:latin typeface="Arial" pitchFamily="34" charset="0"/>
            </a:endParaRPr>
          </a:p>
        </p:txBody>
      </p:sp>
      <p:sp>
        <p:nvSpPr>
          <p:cNvPr id="61446" name="Text Box 6"/>
          <p:cNvSpPr txBox="1">
            <a:spLocks noChangeArrowheads="1"/>
          </p:cNvSpPr>
          <p:nvPr/>
        </p:nvSpPr>
        <p:spPr bwMode="auto">
          <a:xfrm>
            <a:off x="4249738" y="3802063"/>
            <a:ext cx="579437"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56</a:t>
            </a:r>
          </a:p>
        </p:txBody>
      </p:sp>
      <p:sp>
        <p:nvSpPr>
          <p:cNvPr id="61447" name="Text Box 7"/>
          <p:cNvSpPr txBox="1">
            <a:spLocks noChangeArrowheads="1"/>
          </p:cNvSpPr>
          <p:nvPr/>
        </p:nvSpPr>
        <p:spPr bwMode="auto">
          <a:xfrm>
            <a:off x="3952875" y="4403725"/>
            <a:ext cx="1060450"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more</a:t>
            </a:r>
          </a:p>
        </p:txBody>
      </p:sp>
      <p:sp>
        <p:nvSpPr>
          <p:cNvPr id="61448" name="Text Box 8"/>
          <p:cNvSpPr txBox="1">
            <a:spLocks noChangeArrowheads="1"/>
          </p:cNvSpPr>
          <p:nvPr/>
        </p:nvSpPr>
        <p:spPr bwMode="auto">
          <a:xfrm>
            <a:off x="3365500" y="4962525"/>
            <a:ext cx="1985963"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200/100 =2</a:t>
            </a:r>
          </a:p>
        </p:txBody>
      </p:sp>
      <p:sp>
        <p:nvSpPr>
          <p:cNvPr id="61449" name="Text Box 9"/>
          <p:cNvSpPr txBox="1">
            <a:spLocks noChangeArrowheads="1"/>
          </p:cNvSpPr>
          <p:nvPr/>
        </p:nvSpPr>
        <p:spPr bwMode="auto">
          <a:xfrm>
            <a:off x="4083050" y="5521325"/>
            <a:ext cx="1216025"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2 x 56</a:t>
            </a:r>
          </a:p>
        </p:txBody>
      </p:sp>
      <p:sp>
        <p:nvSpPr>
          <p:cNvPr id="61450" name="Text Box 10"/>
          <p:cNvSpPr txBox="1">
            <a:spLocks noChangeArrowheads="1"/>
          </p:cNvSpPr>
          <p:nvPr/>
        </p:nvSpPr>
        <p:spPr bwMode="auto">
          <a:xfrm>
            <a:off x="6789738" y="5470525"/>
            <a:ext cx="2000250"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112 tonnes</a:t>
            </a:r>
          </a:p>
        </p:txBody>
      </p:sp>
      <p:pic>
        <p:nvPicPr>
          <p:cNvPr id="61451" name="Picture 11" descr="l;imekiln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913" y="2995613"/>
            <a:ext cx="1289050" cy="222885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8619" name="Rectangle 12"/>
          <p:cNvSpPr>
            <a:spLocks noGrp="1" noChangeArrowheads="1"/>
          </p:cNvSpPr>
          <p:nvPr>
            <p:ph type="title"/>
          </p:nvPr>
        </p:nvSpPr>
        <p:spPr/>
        <p:txBody>
          <a:bodyPr/>
          <a:lstStyle/>
          <a:p>
            <a:pPr eaLnBrk="1" hangingPunct="1"/>
            <a:r>
              <a:rPr lang="en-GB" smtClean="0"/>
              <a:t>      Reacting mass and industrial processes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dissolve">
                                      <p:cBhvr>
                                        <p:cTn id="7" dur="500"/>
                                        <p:tgtEl>
                                          <p:spTgt spid="61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7"/>
                                        </p:tgtEl>
                                        <p:attrNameLst>
                                          <p:attrName>style.visibility</p:attrName>
                                        </p:attrNameLst>
                                      </p:cBhvr>
                                      <p:to>
                                        <p:strVal val="visible"/>
                                      </p:to>
                                    </p:set>
                                    <p:animEffect transition="in" filter="dissolve">
                                      <p:cBhvr>
                                        <p:cTn id="12" dur="500"/>
                                        <p:tgtEl>
                                          <p:spTgt spid="614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8"/>
                                        </p:tgtEl>
                                        <p:attrNameLst>
                                          <p:attrName>style.visibility</p:attrName>
                                        </p:attrNameLst>
                                      </p:cBhvr>
                                      <p:to>
                                        <p:strVal val="visible"/>
                                      </p:to>
                                    </p:set>
                                    <p:animEffect transition="in" filter="dissolve">
                                      <p:cBhvr>
                                        <p:cTn id="17" dur="500"/>
                                        <p:tgtEl>
                                          <p:spTgt spid="61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49"/>
                                        </p:tgtEl>
                                        <p:attrNameLst>
                                          <p:attrName>style.visibility</p:attrName>
                                        </p:attrNameLst>
                                      </p:cBhvr>
                                      <p:to>
                                        <p:strVal val="visible"/>
                                      </p:to>
                                    </p:set>
                                    <p:animEffect transition="in" filter="dissolve">
                                      <p:cBhvr>
                                        <p:cTn id="22" dur="500"/>
                                        <p:tgtEl>
                                          <p:spTgt spid="614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50"/>
                                        </p:tgtEl>
                                        <p:attrNameLst>
                                          <p:attrName>style.visibility</p:attrName>
                                        </p:attrNameLst>
                                      </p:cBhvr>
                                      <p:to>
                                        <p:strVal val="visible"/>
                                      </p:to>
                                    </p:set>
                                    <p:animEffect transition="in" filter="dissolve">
                                      <p:cBhvr>
                                        <p:cTn id="27" dur="500"/>
                                        <p:tgtEl>
                                          <p:spTgt spid="61450"/>
                                        </p:tgtEl>
                                      </p:cBhvr>
                                    </p:animEffect>
                                  </p:childTnLst>
                                </p:cTn>
                              </p:par>
                            </p:childTnLst>
                          </p:cTn>
                        </p:par>
                        <p:par>
                          <p:cTn id="28" fill="hold" nodeType="afterGroup">
                            <p:stCondLst>
                              <p:cond delay="500"/>
                            </p:stCondLst>
                            <p:childTnLst>
                              <p:par>
                                <p:cTn id="29" presetID="23" presetClass="entr" presetSubtype="16" fill="hold" nodeType="afterEffect">
                                  <p:stCondLst>
                                    <p:cond delay="0"/>
                                  </p:stCondLst>
                                  <p:childTnLst>
                                    <p:set>
                                      <p:cBhvr>
                                        <p:cTn id="30" dur="1" fill="hold">
                                          <p:stCondLst>
                                            <p:cond delay="0"/>
                                          </p:stCondLst>
                                        </p:cTn>
                                        <p:tgtEl>
                                          <p:spTgt spid="61451"/>
                                        </p:tgtEl>
                                        <p:attrNameLst>
                                          <p:attrName>style.visibility</p:attrName>
                                        </p:attrNameLst>
                                      </p:cBhvr>
                                      <p:to>
                                        <p:strVal val="visible"/>
                                      </p:to>
                                    </p:set>
                                    <p:anim calcmode="lin" valueType="num">
                                      <p:cBhvr>
                                        <p:cTn id="31" dur="500" fill="hold"/>
                                        <p:tgtEl>
                                          <p:spTgt spid="61451"/>
                                        </p:tgtEl>
                                        <p:attrNameLst>
                                          <p:attrName>ppt_w</p:attrName>
                                        </p:attrNameLst>
                                      </p:cBhvr>
                                      <p:tavLst>
                                        <p:tav tm="0">
                                          <p:val>
                                            <p:fltVal val="0"/>
                                          </p:val>
                                        </p:tav>
                                        <p:tav tm="100000">
                                          <p:val>
                                            <p:strVal val="#ppt_w"/>
                                          </p:val>
                                        </p:tav>
                                      </p:tavLst>
                                    </p:anim>
                                    <p:anim calcmode="lin" valueType="num">
                                      <p:cBhvr>
                                        <p:cTn id="32" dur="500" fill="hold"/>
                                        <p:tgtEl>
                                          <p:spTgt spid="614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nimBg="1" autoUpdateAnimBg="0"/>
      <p:bldP spid="61447" grpId="0" animBg="1" autoUpdateAnimBg="0"/>
      <p:bldP spid="61448" grpId="0" animBg="1" autoUpdateAnimBg="0"/>
      <p:bldP spid="61449" grpId="0" animBg="1" autoUpdateAnimBg="0"/>
      <p:bldP spid="6145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5124" name="Rectangle 4"/>
          <p:cNvSpPr>
            <a:spLocks noChangeArrowheads="1"/>
          </p:cNvSpPr>
          <p:nvPr>
            <p:ph type="body" idx="1"/>
          </p:nvPr>
        </p:nvSpPr>
        <p:spPr bwMode="auto">
          <a:xfrm>
            <a:off x="293688" y="1009650"/>
            <a:ext cx="8540750" cy="1108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77875" eaLnBrk="1" hangingPunct="1">
              <a:lnSpc>
                <a:spcPct val="90000"/>
              </a:lnSpc>
            </a:pPr>
            <a:r>
              <a:rPr lang="en-GB" sz="2800" smtClean="0"/>
              <a:t>Iron is extracted from iron oxide </a:t>
            </a:r>
            <a:r>
              <a:rPr lang="en-GB" sz="2800" b="1" smtClean="0"/>
              <a:t>Fe</a:t>
            </a:r>
            <a:r>
              <a:rPr lang="en-GB" sz="2800" b="1" baseline="-25000" smtClean="0"/>
              <a:t>2</a:t>
            </a:r>
            <a:r>
              <a:rPr lang="en-GB" sz="2800" b="1" smtClean="0"/>
              <a:t>O</a:t>
            </a:r>
            <a:r>
              <a:rPr lang="en-GB" sz="2800" b="1" baseline="-25000" smtClean="0"/>
              <a:t>3</a:t>
            </a:r>
          </a:p>
          <a:p>
            <a:pPr defTabSz="777875" eaLnBrk="1" hangingPunct="1">
              <a:lnSpc>
                <a:spcPct val="90000"/>
              </a:lnSpc>
            </a:pPr>
            <a:r>
              <a:rPr lang="en-GB" sz="2800" smtClean="0"/>
              <a:t>E.g. What mass of </a:t>
            </a:r>
            <a:r>
              <a:rPr lang="en-GB" sz="2800" b="1" smtClean="0"/>
              <a:t>Fe</a:t>
            </a:r>
            <a:r>
              <a:rPr lang="en-GB" sz="2800" smtClean="0"/>
              <a:t> does 100 tonnes of </a:t>
            </a:r>
            <a:r>
              <a:rPr lang="en-GB" sz="2800" b="1" smtClean="0"/>
              <a:t>Fe</a:t>
            </a:r>
            <a:r>
              <a:rPr lang="en-GB" sz="2800" b="1" baseline="-25000" smtClean="0"/>
              <a:t>2</a:t>
            </a:r>
            <a:r>
              <a:rPr lang="en-GB" sz="2800" b="1" smtClean="0"/>
              <a:t>O</a:t>
            </a:r>
            <a:r>
              <a:rPr lang="en-GB" sz="2800" b="1" baseline="-25000" smtClean="0"/>
              <a:t>3</a:t>
            </a:r>
            <a:r>
              <a:rPr lang="en-GB" sz="2800" smtClean="0"/>
              <a:t> give?</a:t>
            </a:r>
          </a:p>
        </p:txBody>
      </p:sp>
      <p:sp>
        <p:nvSpPr>
          <p:cNvPr id="5125" name="Text Box 5"/>
          <p:cNvSpPr txBox="1">
            <a:spLocks noChangeArrowheads="1"/>
          </p:cNvSpPr>
          <p:nvPr/>
        </p:nvSpPr>
        <p:spPr bwMode="auto">
          <a:xfrm>
            <a:off x="274638" y="2322513"/>
            <a:ext cx="8550275" cy="324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GB" b="1">
                <a:latin typeface="Arial" pitchFamily="34" charset="0"/>
              </a:rPr>
              <a:t>  Fe</a:t>
            </a:r>
            <a:r>
              <a:rPr lang="en-GB" b="1" baseline="-25000">
                <a:latin typeface="Arial" pitchFamily="34" charset="0"/>
              </a:rPr>
              <a:t>2</a:t>
            </a:r>
            <a:r>
              <a:rPr lang="en-GB" b="1">
                <a:latin typeface="Arial" pitchFamily="34" charset="0"/>
              </a:rPr>
              <a:t>O</a:t>
            </a:r>
            <a:r>
              <a:rPr lang="en-GB" b="1" baseline="-25000">
                <a:latin typeface="Arial" pitchFamily="34" charset="0"/>
              </a:rPr>
              <a:t>3</a:t>
            </a:r>
            <a:r>
              <a:rPr lang="en-GB" sz="2000" b="1" baseline="-25000">
                <a:latin typeface="Arial" pitchFamily="34" charset="0"/>
              </a:rPr>
              <a:t>   +   </a:t>
            </a:r>
            <a:r>
              <a:rPr lang="en-GB" sz="2000" b="1">
                <a:latin typeface="Arial" pitchFamily="34" charset="0"/>
              </a:rPr>
              <a:t>	 3CO	</a:t>
            </a:r>
            <a:r>
              <a:rPr lang="en-GB" sz="2000">
                <a:latin typeface="Arial" pitchFamily="34" charset="0"/>
                <a:sym typeface="Monotype Sorts" pitchFamily="2" charset="2"/>
              </a:rPr>
              <a:t></a:t>
            </a:r>
            <a:r>
              <a:rPr lang="en-GB" sz="2000" b="1">
                <a:latin typeface="Arial" pitchFamily="34" charset="0"/>
              </a:rPr>
              <a:t>     2Fe    	+    	3CO</a:t>
            </a:r>
            <a:r>
              <a:rPr lang="en-GB" sz="2000" b="1" baseline="-25000">
                <a:latin typeface="Arial" pitchFamily="34" charset="0"/>
              </a:rPr>
              <a:t>2</a:t>
            </a:r>
            <a:r>
              <a:rPr lang="en-GB" b="1">
                <a:latin typeface="Arial" pitchFamily="34" charset="0"/>
              </a:rPr>
              <a:t>	</a:t>
            </a:r>
            <a:endParaRPr lang="en-GB" sz="2000">
              <a:latin typeface="Arial" pitchFamily="34" charset="0"/>
            </a:endParaRPr>
          </a:p>
          <a:p>
            <a:pPr>
              <a:spcBef>
                <a:spcPct val="20000"/>
              </a:spcBef>
            </a:pPr>
            <a:r>
              <a:rPr lang="en-GB" sz="2000">
                <a:latin typeface="Arial" pitchFamily="34" charset="0"/>
              </a:rPr>
              <a:t>    160		  84		112	+	132</a:t>
            </a:r>
          </a:p>
          <a:p>
            <a:pPr>
              <a:spcBef>
                <a:spcPct val="50000"/>
              </a:spcBef>
            </a:pPr>
            <a:r>
              <a:rPr lang="en-GB">
                <a:latin typeface="Arial" pitchFamily="34" charset="0"/>
              </a:rPr>
              <a:t>So 160 tonnes would give     ?       tonnes</a:t>
            </a:r>
          </a:p>
          <a:p>
            <a:pPr>
              <a:spcBef>
                <a:spcPct val="50000"/>
              </a:spcBef>
            </a:pPr>
            <a:r>
              <a:rPr lang="en-GB">
                <a:latin typeface="Arial" pitchFamily="34" charset="0"/>
              </a:rPr>
              <a:t>And 100 tonnes will give</a:t>
            </a:r>
          </a:p>
          <a:p>
            <a:pPr>
              <a:spcBef>
                <a:spcPct val="50000"/>
              </a:spcBef>
            </a:pPr>
            <a:r>
              <a:rPr lang="en-GB">
                <a:latin typeface="Arial" pitchFamily="34" charset="0"/>
              </a:rPr>
              <a:t>Scale factor =</a:t>
            </a:r>
          </a:p>
          <a:p>
            <a:pPr>
              <a:spcBef>
                <a:spcPct val="50000"/>
              </a:spcBef>
            </a:pPr>
            <a:r>
              <a:rPr lang="en-GB">
                <a:latin typeface="Arial" pitchFamily="34" charset="0"/>
              </a:rPr>
              <a:t>So mass of Fe formed =       ?    	     =</a:t>
            </a:r>
          </a:p>
          <a:p>
            <a:pPr>
              <a:spcBef>
                <a:spcPct val="50000"/>
              </a:spcBef>
            </a:pPr>
            <a:endParaRPr lang="en-GB" sz="1000">
              <a:latin typeface="Arial" pitchFamily="34" charset="0"/>
            </a:endParaRPr>
          </a:p>
        </p:txBody>
      </p:sp>
      <p:sp>
        <p:nvSpPr>
          <p:cNvPr id="62470" name="Text Box 6"/>
          <p:cNvSpPr txBox="1">
            <a:spLocks noChangeArrowheads="1"/>
          </p:cNvSpPr>
          <p:nvPr/>
        </p:nvSpPr>
        <p:spPr bwMode="auto">
          <a:xfrm>
            <a:off x="4179888" y="3265488"/>
            <a:ext cx="752475"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112</a:t>
            </a:r>
          </a:p>
        </p:txBody>
      </p:sp>
      <p:sp>
        <p:nvSpPr>
          <p:cNvPr id="62471" name="Text Box 7"/>
          <p:cNvSpPr txBox="1">
            <a:spLocks noChangeArrowheads="1"/>
          </p:cNvSpPr>
          <p:nvPr/>
        </p:nvSpPr>
        <p:spPr bwMode="auto">
          <a:xfrm>
            <a:off x="3984625" y="3822700"/>
            <a:ext cx="798513"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less</a:t>
            </a:r>
          </a:p>
        </p:txBody>
      </p:sp>
      <p:sp>
        <p:nvSpPr>
          <p:cNvPr id="62472" name="Text Box 8"/>
          <p:cNvSpPr txBox="1">
            <a:spLocks noChangeArrowheads="1"/>
          </p:cNvSpPr>
          <p:nvPr/>
        </p:nvSpPr>
        <p:spPr bwMode="auto">
          <a:xfrm>
            <a:off x="2641600" y="4352925"/>
            <a:ext cx="2784475"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100/160 =0.625</a:t>
            </a:r>
          </a:p>
        </p:txBody>
      </p:sp>
      <p:sp>
        <p:nvSpPr>
          <p:cNvPr id="62473" name="Text Box 9"/>
          <p:cNvSpPr txBox="1">
            <a:spLocks noChangeArrowheads="1"/>
          </p:cNvSpPr>
          <p:nvPr/>
        </p:nvSpPr>
        <p:spPr bwMode="auto">
          <a:xfrm>
            <a:off x="4027488" y="4940300"/>
            <a:ext cx="2071687"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0.625 x 112</a:t>
            </a:r>
          </a:p>
        </p:txBody>
      </p:sp>
      <p:sp>
        <p:nvSpPr>
          <p:cNvPr id="62474" name="Text Box 10"/>
          <p:cNvSpPr txBox="1">
            <a:spLocks noChangeArrowheads="1"/>
          </p:cNvSpPr>
          <p:nvPr/>
        </p:nvSpPr>
        <p:spPr bwMode="auto">
          <a:xfrm>
            <a:off x="6618288" y="4933950"/>
            <a:ext cx="1827212"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70 tonnes</a:t>
            </a:r>
          </a:p>
        </p:txBody>
      </p:sp>
      <p:graphicFrame>
        <p:nvGraphicFramePr>
          <p:cNvPr id="62475" name="Object 11"/>
          <p:cNvGraphicFramePr>
            <a:graphicFrameLocks noChangeAspect="1"/>
          </p:cNvGraphicFramePr>
          <p:nvPr/>
        </p:nvGraphicFramePr>
        <p:xfrm>
          <a:off x="7375525" y="2516188"/>
          <a:ext cx="1281113" cy="1905000"/>
        </p:xfrm>
        <a:graphic>
          <a:graphicData uri="http://schemas.openxmlformats.org/presentationml/2006/ole">
            <mc:AlternateContent xmlns:mc="http://schemas.openxmlformats.org/markup-compatibility/2006">
              <mc:Choice xmlns:v="urn:schemas-microsoft-com:vml" Requires="v">
                <p:oleObj spid="_x0000_s5132" name="Picture Publisher Image" r:id="rId4" imgW="1114581" imgH="1657581" progId="PictPub.Image.7">
                  <p:embed/>
                </p:oleObj>
              </mc:Choice>
              <mc:Fallback>
                <p:oleObj name="Picture Publisher Image" r:id="rId4" imgW="1114581" imgH="1657581" progId="PictPub.Image.7">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525" y="2516188"/>
                        <a:ext cx="1281113" cy="1905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1" name="Rectangle 14"/>
          <p:cNvSpPr>
            <a:spLocks noGrp="1" noChangeArrowheads="1"/>
          </p:cNvSpPr>
          <p:nvPr>
            <p:ph type="title"/>
          </p:nvPr>
        </p:nvSpPr>
        <p:spPr/>
        <p:txBody>
          <a:bodyPr/>
          <a:lstStyle/>
          <a:p>
            <a:pPr eaLnBrk="1" hangingPunct="1"/>
            <a:r>
              <a:rPr lang="en-GB" smtClean="0"/>
              <a:t>      Iron (III) oxide + carbon monoxide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dissolve">
                                      <p:cBhvr>
                                        <p:cTn id="7" dur="5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dissolve">
                                      <p:cBhvr>
                                        <p:cTn id="12" dur="500"/>
                                        <p:tgtEl>
                                          <p:spTgt spid="62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dissolve">
                                      <p:cBhvr>
                                        <p:cTn id="17" dur="500"/>
                                        <p:tgtEl>
                                          <p:spTgt spid="6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73"/>
                                        </p:tgtEl>
                                        <p:attrNameLst>
                                          <p:attrName>style.visibility</p:attrName>
                                        </p:attrNameLst>
                                      </p:cBhvr>
                                      <p:to>
                                        <p:strVal val="visible"/>
                                      </p:to>
                                    </p:set>
                                    <p:animEffect transition="in" filter="dissolve">
                                      <p:cBhvr>
                                        <p:cTn id="22" dur="500"/>
                                        <p:tgtEl>
                                          <p:spTgt spid="624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dissolve">
                                      <p:cBhvr>
                                        <p:cTn id="27" dur="500"/>
                                        <p:tgtEl>
                                          <p:spTgt spid="62474"/>
                                        </p:tgtEl>
                                      </p:cBhvr>
                                    </p:animEffect>
                                  </p:childTnLst>
                                </p:cTn>
                              </p:par>
                            </p:childTnLst>
                          </p:cTn>
                        </p:par>
                        <p:par>
                          <p:cTn id="28" fill="hold" nodeType="afterGroup">
                            <p:stCondLst>
                              <p:cond delay="500"/>
                            </p:stCondLst>
                            <p:childTnLst>
                              <p:par>
                                <p:cTn id="29" presetID="23" presetClass="entr" presetSubtype="16" fill="hold" nodeType="afterEffect">
                                  <p:stCondLst>
                                    <p:cond delay="0"/>
                                  </p:stCondLst>
                                  <p:childTnLst>
                                    <p:set>
                                      <p:cBhvr>
                                        <p:cTn id="30" dur="1" fill="hold">
                                          <p:stCondLst>
                                            <p:cond delay="0"/>
                                          </p:stCondLst>
                                        </p:cTn>
                                        <p:tgtEl>
                                          <p:spTgt spid="62475"/>
                                        </p:tgtEl>
                                        <p:attrNameLst>
                                          <p:attrName>style.visibility</p:attrName>
                                        </p:attrNameLst>
                                      </p:cBhvr>
                                      <p:to>
                                        <p:strVal val="visible"/>
                                      </p:to>
                                    </p:set>
                                    <p:anim calcmode="lin" valueType="num">
                                      <p:cBhvr>
                                        <p:cTn id="31" dur="500" fill="hold"/>
                                        <p:tgtEl>
                                          <p:spTgt spid="62475"/>
                                        </p:tgtEl>
                                        <p:attrNameLst>
                                          <p:attrName>ppt_w</p:attrName>
                                        </p:attrNameLst>
                                      </p:cBhvr>
                                      <p:tavLst>
                                        <p:tav tm="0">
                                          <p:val>
                                            <p:fltVal val="0"/>
                                          </p:val>
                                        </p:tav>
                                        <p:tav tm="100000">
                                          <p:val>
                                            <p:strVal val="#ppt_w"/>
                                          </p:val>
                                        </p:tav>
                                      </p:tavLst>
                                    </p:anim>
                                    <p:anim calcmode="lin" valueType="num">
                                      <p:cBhvr>
                                        <p:cTn id="32" dur="500" fill="hold"/>
                                        <p:tgtEl>
                                          <p:spTgt spid="624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P spid="62471" grpId="0" animBg="1" autoUpdateAnimBg="0"/>
      <p:bldP spid="62472" grpId="0" animBg="1" autoUpdateAnimBg="0"/>
      <p:bldP spid="62473" grpId="0" animBg="1" autoUpdateAnimBg="0"/>
      <p:bldP spid="6247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754063" y="276225"/>
            <a:ext cx="625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69635" name="Rectangle 4"/>
          <p:cNvSpPr>
            <a:spLocks noChangeArrowheads="1"/>
          </p:cNvSpPr>
          <p:nvPr>
            <p:ph type="body" idx="1"/>
          </p:nvPr>
        </p:nvSpPr>
        <p:spPr bwMode="auto">
          <a:xfrm>
            <a:off x="293688" y="1009650"/>
            <a:ext cx="8540750" cy="1108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77875" eaLnBrk="1" hangingPunct="1">
              <a:lnSpc>
                <a:spcPct val="90000"/>
              </a:lnSpc>
            </a:pPr>
            <a:r>
              <a:rPr lang="en-GB" sz="2800" smtClean="0"/>
              <a:t>Ammonia is made from nitrogen and hydrogen</a:t>
            </a:r>
            <a:endParaRPr lang="en-GB" sz="2800" b="1" baseline="-25000" smtClean="0"/>
          </a:p>
          <a:p>
            <a:pPr defTabSz="777875" eaLnBrk="1" hangingPunct="1">
              <a:lnSpc>
                <a:spcPct val="90000"/>
              </a:lnSpc>
            </a:pPr>
            <a:r>
              <a:rPr lang="en-GB" sz="2800" smtClean="0"/>
              <a:t>E.g. What mass of </a:t>
            </a:r>
            <a:r>
              <a:rPr lang="en-GB" sz="2800" b="1" smtClean="0"/>
              <a:t>NH</a:t>
            </a:r>
            <a:r>
              <a:rPr lang="en-GB" sz="2800" b="1" baseline="-25000" smtClean="0"/>
              <a:t>3</a:t>
            </a:r>
            <a:r>
              <a:rPr lang="en-GB" sz="2800" smtClean="0"/>
              <a:t> is formed when  50 tonnes of </a:t>
            </a:r>
            <a:r>
              <a:rPr lang="en-GB" sz="2800" b="1" smtClean="0"/>
              <a:t>N</a:t>
            </a:r>
            <a:r>
              <a:rPr lang="en-GB" sz="2800" b="1" baseline="-25000" smtClean="0"/>
              <a:t>2</a:t>
            </a:r>
            <a:r>
              <a:rPr lang="en-GB" sz="2800" smtClean="0"/>
              <a:t> is completely converted to ammonia?</a:t>
            </a:r>
          </a:p>
        </p:txBody>
      </p:sp>
      <p:sp>
        <p:nvSpPr>
          <p:cNvPr id="69636" name="Text Box 5"/>
          <p:cNvSpPr txBox="1">
            <a:spLocks noChangeArrowheads="1"/>
          </p:cNvSpPr>
          <p:nvPr/>
        </p:nvSpPr>
        <p:spPr bwMode="auto">
          <a:xfrm>
            <a:off x="333375" y="2524125"/>
            <a:ext cx="8550275" cy="324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GB" b="1">
                <a:latin typeface="Arial" pitchFamily="34" charset="0"/>
              </a:rPr>
              <a:t>  N</a:t>
            </a:r>
            <a:r>
              <a:rPr lang="en-GB" b="1" baseline="-25000">
                <a:latin typeface="Arial" pitchFamily="34" charset="0"/>
              </a:rPr>
              <a:t>2</a:t>
            </a:r>
            <a:r>
              <a:rPr lang="en-GB" sz="2000" b="1" baseline="-25000">
                <a:latin typeface="Arial" pitchFamily="34" charset="0"/>
              </a:rPr>
              <a:t>   +   </a:t>
            </a:r>
            <a:r>
              <a:rPr lang="en-GB" sz="2000" b="1">
                <a:latin typeface="Arial" pitchFamily="34" charset="0"/>
              </a:rPr>
              <a:t>	 3H</a:t>
            </a:r>
            <a:r>
              <a:rPr lang="en-GB" sz="2000" b="1" baseline="-25000">
                <a:latin typeface="Arial" pitchFamily="34" charset="0"/>
              </a:rPr>
              <a:t>2</a:t>
            </a:r>
            <a:r>
              <a:rPr lang="en-GB" sz="2000" b="1">
                <a:latin typeface="Arial" pitchFamily="34" charset="0"/>
              </a:rPr>
              <a:t>	</a:t>
            </a:r>
            <a:r>
              <a:rPr lang="en-GB" sz="2000">
                <a:latin typeface="Arial" pitchFamily="34" charset="0"/>
                <a:sym typeface="Monotype Sorts" pitchFamily="2" charset="2"/>
              </a:rPr>
              <a:t></a:t>
            </a:r>
            <a:r>
              <a:rPr lang="en-GB" sz="2000" b="1">
                <a:latin typeface="Arial" pitchFamily="34" charset="0"/>
              </a:rPr>
              <a:t>          	     	2NH</a:t>
            </a:r>
            <a:r>
              <a:rPr lang="en-GB" sz="2000" b="1" baseline="-25000">
                <a:latin typeface="Arial" pitchFamily="34" charset="0"/>
              </a:rPr>
              <a:t>3</a:t>
            </a:r>
            <a:r>
              <a:rPr lang="en-GB" b="1">
                <a:latin typeface="Arial" pitchFamily="34" charset="0"/>
              </a:rPr>
              <a:t>	</a:t>
            </a:r>
            <a:endParaRPr lang="en-GB" sz="2000">
              <a:latin typeface="Arial" pitchFamily="34" charset="0"/>
            </a:endParaRPr>
          </a:p>
          <a:p>
            <a:pPr>
              <a:spcBef>
                <a:spcPct val="20000"/>
              </a:spcBef>
            </a:pPr>
            <a:r>
              <a:rPr lang="en-GB" sz="2000">
                <a:latin typeface="Arial" pitchFamily="34" charset="0"/>
              </a:rPr>
              <a:t>   28	 6		 		34</a:t>
            </a:r>
          </a:p>
          <a:p>
            <a:pPr>
              <a:spcBef>
                <a:spcPct val="50000"/>
              </a:spcBef>
            </a:pPr>
            <a:r>
              <a:rPr lang="en-GB">
                <a:latin typeface="Arial" pitchFamily="34" charset="0"/>
              </a:rPr>
              <a:t>So 28 tonnes would give     ?       tonnes</a:t>
            </a:r>
          </a:p>
          <a:p>
            <a:pPr>
              <a:spcBef>
                <a:spcPct val="50000"/>
              </a:spcBef>
            </a:pPr>
            <a:r>
              <a:rPr lang="en-GB">
                <a:latin typeface="Arial" pitchFamily="34" charset="0"/>
              </a:rPr>
              <a:t>And 50 tonnes will give             than 28 tonnes</a:t>
            </a:r>
          </a:p>
          <a:p>
            <a:pPr>
              <a:spcBef>
                <a:spcPct val="50000"/>
              </a:spcBef>
            </a:pPr>
            <a:r>
              <a:rPr lang="en-GB">
                <a:latin typeface="Arial" pitchFamily="34" charset="0"/>
              </a:rPr>
              <a:t>Scale factor =</a:t>
            </a:r>
          </a:p>
          <a:p>
            <a:pPr>
              <a:spcBef>
                <a:spcPct val="50000"/>
              </a:spcBef>
            </a:pPr>
            <a:r>
              <a:rPr lang="en-GB">
                <a:latin typeface="Arial" pitchFamily="34" charset="0"/>
              </a:rPr>
              <a:t>So mass of NH</a:t>
            </a:r>
            <a:r>
              <a:rPr lang="en-GB" baseline="-25000">
                <a:latin typeface="Arial" pitchFamily="34" charset="0"/>
              </a:rPr>
              <a:t>3</a:t>
            </a:r>
            <a:r>
              <a:rPr lang="en-GB">
                <a:latin typeface="Arial" pitchFamily="34" charset="0"/>
              </a:rPr>
              <a:t> formed =       ?    	     =</a:t>
            </a:r>
          </a:p>
          <a:p>
            <a:pPr>
              <a:spcBef>
                <a:spcPct val="50000"/>
              </a:spcBef>
            </a:pPr>
            <a:endParaRPr lang="en-GB" sz="1000">
              <a:latin typeface="Arial" pitchFamily="34" charset="0"/>
            </a:endParaRPr>
          </a:p>
        </p:txBody>
      </p:sp>
      <p:sp>
        <p:nvSpPr>
          <p:cNvPr id="63494" name="Text Box 6"/>
          <p:cNvSpPr txBox="1">
            <a:spLocks noChangeArrowheads="1"/>
          </p:cNvSpPr>
          <p:nvPr/>
        </p:nvSpPr>
        <p:spPr bwMode="auto">
          <a:xfrm>
            <a:off x="4092575" y="3438525"/>
            <a:ext cx="752475"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34</a:t>
            </a:r>
          </a:p>
        </p:txBody>
      </p:sp>
      <p:sp>
        <p:nvSpPr>
          <p:cNvPr id="63495" name="Text Box 7"/>
          <p:cNvSpPr txBox="1">
            <a:spLocks noChangeArrowheads="1"/>
          </p:cNvSpPr>
          <p:nvPr/>
        </p:nvSpPr>
        <p:spPr bwMode="auto">
          <a:xfrm>
            <a:off x="3581400" y="3962400"/>
            <a:ext cx="957263"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more</a:t>
            </a:r>
          </a:p>
        </p:txBody>
      </p:sp>
      <p:sp>
        <p:nvSpPr>
          <p:cNvPr id="63496" name="Text Box 8"/>
          <p:cNvSpPr txBox="1">
            <a:spLocks noChangeArrowheads="1"/>
          </p:cNvSpPr>
          <p:nvPr/>
        </p:nvSpPr>
        <p:spPr bwMode="auto">
          <a:xfrm>
            <a:off x="2700338" y="4554538"/>
            <a:ext cx="2784475"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50/28 =1.786</a:t>
            </a:r>
          </a:p>
        </p:txBody>
      </p:sp>
      <p:sp>
        <p:nvSpPr>
          <p:cNvPr id="63497" name="Text Box 9"/>
          <p:cNvSpPr txBox="1">
            <a:spLocks noChangeArrowheads="1"/>
          </p:cNvSpPr>
          <p:nvPr/>
        </p:nvSpPr>
        <p:spPr bwMode="auto">
          <a:xfrm>
            <a:off x="4086225" y="5141913"/>
            <a:ext cx="2071688"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1.786 x 34</a:t>
            </a:r>
          </a:p>
        </p:txBody>
      </p:sp>
      <p:sp>
        <p:nvSpPr>
          <p:cNvPr id="63498" name="Text Box 10"/>
          <p:cNvSpPr txBox="1">
            <a:spLocks noChangeArrowheads="1"/>
          </p:cNvSpPr>
          <p:nvPr/>
        </p:nvSpPr>
        <p:spPr bwMode="auto">
          <a:xfrm>
            <a:off x="6677025" y="5135563"/>
            <a:ext cx="2001838" cy="460375"/>
          </a:xfrm>
          <a:prstGeom prst="rect">
            <a:avLst/>
          </a:prstGeom>
          <a:solidFill>
            <a:srgbClr val="FFFF00"/>
          </a:solidFill>
          <a:ln w="317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a:latin typeface="Arial" pitchFamily="34" charset="0"/>
              </a:rPr>
              <a:t>60.7 tonnes</a:t>
            </a:r>
          </a:p>
        </p:txBody>
      </p:sp>
      <p:sp>
        <p:nvSpPr>
          <p:cNvPr id="69642" name="Rectangle 13"/>
          <p:cNvSpPr>
            <a:spLocks noGrp="1" noChangeArrowheads="1"/>
          </p:cNvSpPr>
          <p:nvPr>
            <p:ph type="title"/>
          </p:nvPr>
        </p:nvSpPr>
        <p:spPr/>
        <p:txBody>
          <a:bodyPr/>
          <a:lstStyle/>
          <a:p>
            <a:pPr eaLnBrk="1" hangingPunct="1"/>
            <a:r>
              <a:rPr lang="en-GB" smtClean="0"/>
              <a:t>      Nitrogen + hydrogen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dissolve">
                                      <p:cBhvr>
                                        <p:cTn id="7" dur="500"/>
                                        <p:tgtEl>
                                          <p:spTgt spid="6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dissolve">
                                      <p:cBhvr>
                                        <p:cTn id="12" dur="500"/>
                                        <p:tgtEl>
                                          <p:spTgt spid="63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496"/>
                                        </p:tgtEl>
                                        <p:attrNameLst>
                                          <p:attrName>style.visibility</p:attrName>
                                        </p:attrNameLst>
                                      </p:cBhvr>
                                      <p:to>
                                        <p:strVal val="visible"/>
                                      </p:to>
                                    </p:set>
                                    <p:animEffect transition="in" filter="dissolve">
                                      <p:cBhvr>
                                        <p:cTn id="17" dur="500"/>
                                        <p:tgtEl>
                                          <p:spTgt spid="63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497"/>
                                        </p:tgtEl>
                                        <p:attrNameLst>
                                          <p:attrName>style.visibility</p:attrName>
                                        </p:attrNameLst>
                                      </p:cBhvr>
                                      <p:to>
                                        <p:strVal val="visible"/>
                                      </p:to>
                                    </p:set>
                                    <p:animEffect transition="in" filter="dissolve">
                                      <p:cBhvr>
                                        <p:cTn id="22" dur="500"/>
                                        <p:tgtEl>
                                          <p:spTgt spid="634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3498"/>
                                        </p:tgtEl>
                                        <p:attrNameLst>
                                          <p:attrName>style.visibility</p:attrName>
                                        </p:attrNameLst>
                                      </p:cBhvr>
                                      <p:to>
                                        <p:strVal val="visible"/>
                                      </p:to>
                                    </p:set>
                                    <p:animEffect transition="in" filter="dissolve">
                                      <p:cBhvr>
                                        <p:cTn id="27"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autoUpdateAnimBg="0"/>
      <p:bldP spid="63495" grpId="0" animBg="1" autoUpdateAnimBg="0"/>
      <p:bldP spid="63496" grpId="0" animBg="1" autoUpdateAnimBg="0"/>
      <p:bldP spid="63497" grpId="0" animBg="1" autoUpdateAnimBg="0"/>
      <p:bldP spid="6349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36"/>
          <p:cNvSpPr>
            <a:spLocks noChangeArrowheads="1"/>
          </p:cNvSpPr>
          <p:nvPr/>
        </p:nvSpPr>
        <p:spPr bwMode="auto">
          <a:xfrm>
            <a:off x="0" y="14288"/>
            <a:ext cx="7812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r>
              <a:rPr lang="en-GB" sz="2800" b="1">
                <a:solidFill>
                  <a:srgbClr val="FF6600"/>
                </a:solidFill>
                <a:latin typeface="Arial" pitchFamily="34" charset="0"/>
              </a:rPr>
              <a:t>    </a:t>
            </a:r>
          </a:p>
        </p:txBody>
      </p:sp>
      <p:sp>
        <p:nvSpPr>
          <p:cNvPr id="70659" name="AutoShape 44"/>
          <p:cNvSpPr>
            <a:spLocks noChangeArrowheads="1"/>
          </p:cNvSpPr>
          <p:nvPr/>
        </p:nvSpPr>
        <p:spPr bwMode="auto">
          <a:xfrm>
            <a:off x="2286000" y="339725"/>
            <a:ext cx="4078288" cy="681038"/>
          </a:xfrm>
          <a:prstGeom prst="roundRect">
            <a:avLst>
              <a:gd name="adj" fmla="val 43579"/>
            </a:avLst>
          </a:prstGeom>
          <a:solidFill>
            <a:srgbClr val="FF6600"/>
          </a:solidFill>
          <a:ln w="38100">
            <a:solidFill>
              <a:srgbClr val="9900CC"/>
            </a:solidFill>
            <a:round/>
            <a:headEnd/>
            <a:tailEnd/>
          </a:ln>
        </p:spPr>
        <p:txBody>
          <a:bodyPr/>
          <a:lstStyle/>
          <a:p>
            <a:pPr marL="342900" indent="-342900" eaLnBrk="1" hangingPunct="1">
              <a:lnSpc>
                <a:spcPct val="90000"/>
              </a:lnSpc>
            </a:pPr>
            <a:r>
              <a:rPr lang="en-GB" sz="3200" b="1">
                <a:solidFill>
                  <a:schemeClr val="bg1"/>
                </a:solidFill>
                <a:latin typeface="Arial" pitchFamily="34" charset="0"/>
              </a:rPr>
              <a:t>Summary activities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en-GB" smtClean="0"/>
              <a:t>      Glossary</a:t>
            </a:r>
          </a:p>
        </p:txBody>
      </p:sp>
      <p:sp>
        <p:nvSpPr>
          <p:cNvPr id="71683" name="Text Box 5"/>
          <p:cNvSpPr txBox="1">
            <a:spLocks noChangeArrowheads="1"/>
          </p:cNvSpPr>
          <p:nvPr/>
        </p:nvSpPr>
        <p:spPr bwMode="auto">
          <a:xfrm>
            <a:off x="266700" y="739775"/>
            <a:ext cx="88773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61950" indent="-3619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empirical formula –</a:t>
            </a:r>
            <a:r>
              <a:rPr lang="en-GB">
                <a:solidFill>
                  <a:srgbClr val="010066"/>
                </a:solidFill>
                <a:latin typeface="Arial" pitchFamily="34" charset="0"/>
              </a:rPr>
              <a:t> The simplest ratio of different atoms in a compound.</a:t>
            </a:r>
          </a:p>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formula mass –</a:t>
            </a:r>
            <a:r>
              <a:rPr lang="en-GB">
                <a:solidFill>
                  <a:srgbClr val="010066"/>
                </a:solidFill>
                <a:latin typeface="Arial" pitchFamily="34" charset="0"/>
              </a:rPr>
              <a:t> The sum of the relative atomic masses of all the elements in a substance.</a:t>
            </a:r>
          </a:p>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molecular formula</a:t>
            </a:r>
            <a:r>
              <a:rPr lang="en-GB">
                <a:solidFill>
                  <a:srgbClr val="010066"/>
                </a:solidFill>
                <a:latin typeface="Arial" pitchFamily="34" charset="0"/>
              </a:rPr>
              <a:t> </a:t>
            </a:r>
            <a:r>
              <a:rPr lang="en-GB" sz="2800" b="1">
                <a:solidFill>
                  <a:srgbClr val="FF6600"/>
                </a:solidFill>
                <a:latin typeface="Arial" pitchFamily="34" charset="0"/>
              </a:rPr>
              <a:t>–</a:t>
            </a:r>
            <a:r>
              <a:rPr lang="en-GB">
                <a:solidFill>
                  <a:srgbClr val="010066"/>
                </a:solidFill>
                <a:latin typeface="Arial" pitchFamily="34" charset="0"/>
              </a:rPr>
              <a:t> The actual ratio of different atoms in a molecule.</a:t>
            </a:r>
          </a:p>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percentage composition –</a:t>
            </a:r>
            <a:r>
              <a:rPr lang="en-GB">
                <a:solidFill>
                  <a:srgbClr val="010066"/>
                </a:solidFill>
                <a:latin typeface="Arial" pitchFamily="34" charset="0"/>
              </a:rPr>
              <a:t> The amount of a given element in a substance written as a percentage of the total mass of the substance.</a:t>
            </a:r>
            <a:endParaRPr lang="en-GB" sz="2800" b="1">
              <a:solidFill>
                <a:srgbClr val="FF6600"/>
              </a:solidFill>
              <a:latin typeface="Arial" pitchFamily="34" charset="0"/>
            </a:endParaRPr>
          </a:p>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reacting mass –</a:t>
            </a:r>
            <a:r>
              <a:rPr lang="en-GB">
                <a:solidFill>
                  <a:srgbClr val="010066"/>
                </a:solidFill>
                <a:latin typeface="Arial" pitchFamily="34" charset="0"/>
              </a:rPr>
              <a:t> The mass of a substance that is needed to completely react with a given mass of another substance.</a:t>
            </a:r>
            <a:r>
              <a:rPr lang="en-GB" sz="2800" b="1">
                <a:solidFill>
                  <a:srgbClr val="FF6600"/>
                </a:solidFill>
                <a:latin typeface="Arial" pitchFamily="34" charset="0"/>
              </a:rPr>
              <a:t> </a:t>
            </a:r>
            <a:endParaRPr lang="en-GB">
              <a:solidFill>
                <a:srgbClr val="010066"/>
              </a:solidFill>
              <a:latin typeface="Arial" pitchFamily="34" charset="0"/>
            </a:endParaRPr>
          </a:p>
          <a:p>
            <a:pPr eaLnBrk="1" hangingPunct="1">
              <a:lnSpc>
                <a:spcPct val="95000"/>
              </a:lnSpc>
              <a:spcAft>
                <a:spcPct val="20000"/>
              </a:spcAft>
              <a:buFont typeface="Wingdings" pitchFamily="2" charset="2"/>
              <a:buChar char="l"/>
            </a:pPr>
            <a:r>
              <a:rPr lang="en-GB" sz="2800" b="1">
                <a:solidFill>
                  <a:srgbClr val="FF6600"/>
                </a:solidFill>
                <a:latin typeface="Arial" pitchFamily="34" charset="0"/>
              </a:rPr>
              <a:t>relative atomic mass –</a:t>
            </a:r>
            <a:r>
              <a:rPr lang="en-GB">
                <a:solidFill>
                  <a:srgbClr val="010066"/>
                </a:solidFill>
                <a:latin typeface="Arial" pitchFamily="34" charset="0"/>
              </a:rPr>
              <a:t> The mass of an	element compared to the mass of </a:t>
            </a:r>
            <a:r>
              <a:rPr lang="en-GB" baseline="30000">
                <a:solidFill>
                  <a:srgbClr val="010066"/>
                </a:solidFill>
                <a:latin typeface="Arial" pitchFamily="34" charset="0"/>
              </a:rPr>
              <a:t>1</a:t>
            </a:r>
            <a:r>
              <a:rPr lang="en-US">
                <a:solidFill>
                  <a:srgbClr val="010066"/>
                </a:solidFill>
                <a:latin typeface="Arial" pitchFamily="34" charset="0"/>
                <a:cs typeface="Arial" pitchFamily="34" charset="0"/>
              </a:rPr>
              <a:t>⁄</a:t>
            </a:r>
            <a:r>
              <a:rPr lang="en-US" baseline="-25000">
                <a:solidFill>
                  <a:srgbClr val="010066"/>
                </a:solidFill>
                <a:latin typeface="Arial" pitchFamily="34" charset="0"/>
                <a:cs typeface="Arial" pitchFamily="34" charset="0"/>
              </a:rPr>
              <a:t>12</a:t>
            </a:r>
            <a:r>
              <a:rPr lang="en-GB">
                <a:solidFill>
                  <a:srgbClr val="010066"/>
                </a:solidFill>
                <a:latin typeface="Arial" pitchFamily="34" charset="0"/>
              </a:rPr>
              <a:t> of the mass of carbon-12.</a:t>
            </a:r>
            <a:endParaRPr lang="en-GB" sz="2800" b="1">
              <a:solidFill>
                <a:srgbClr val="FF6600"/>
              </a:solidFill>
              <a:latin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bwMode="auto">
          <a:xfrm>
            <a:off x="393700" y="952500"/>
            <a:ext cx="5614988" cy="2058988"/>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defRPr/>
            </a:pPr>
            <a:r>
              <a:rPr lang="en-GB" sz="2800" smtClean="0"/>
              <a:t>Ionic compounds are giant structures.</a:t>
            </a:r>
          </a:p>
          <a:p>
            <a:pPr eaLnBrk="1" hangingPunct="1">
              <a:lnSpc>
                <a:spcPct val="90000"/>
              </a:lnSpc>
              <a:spcBef>
                <a:spcPct val="0"/>
              </a:spcBef>
              <a:defRPr/>
            </a:pPr>
            <a:r>
              <a:rPr lang="en-GB" sz="2800" smtClean="0"/>
              <a:t>There can be any number of ions in an ionic crystal - </a:t>
            </a:r>
            <a:r>
              <a:rPr lang="en-GB" sz="2800" smtClean="0">
                <a:effectLst>
                  <a:outerShdw blurRad="38100" dist="38100" dir="2700000" algn="tl">
                    <a:srgbClr val="C0C0C0"/>
                  </a:outerShdw>
                </a:effectLst>
              </a:rPr>
              <a:t>but</a:t>
            </a:r>
            <a:r>
              <a:rPr lang="en-GB" sz="2800" smtClean="0"/>
              <a:t> always a definite ratio of ions.</a:t>
            </a:r>
          </a:p>
        </p:txBody>
      </p:sp>
      <p:graphicFrame>
        <p:nvGraphicFramePr>
          <p:cNvPr id="14414" name="Group 78"/>
          <p:cNvGraphicFramePr>
            <a:graphicFrameLocks noGrp="1"/>
          </p:cNvGraphicFramePr>
          <p:nvPr/>
        </p:nvGraphicFramePr>
        <p:xfrm>
          <a:off x="627063" y="3502025"/>
          <a:ext cx="7843837" cy="2641600"/>
        </p:xfrm>
        <a:graphic>
          <a:graphicData uri="http://schemas.openxmlformats.org/drawingml/2006/table">
            <a:tbl>
              <a:tblPr/>
              <a:tblGrid>
                <a:gridCol w="3332162"/>
                <a:gridCol w="1708150"/>
                <a:gridCol w="2803525"/>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Ratio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Sodium chloride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Magnesium chloride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400" b="1"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Aluminium chloride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400" b="1"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Aluminium Oxide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2400" b="1"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3581" name="Group 30"/>
          <p:cNvGrpSpPr>
            <a:grpSpLocks/>
          </p:cNvGrpSpPr>
          <p:nvPr/>
        </p:nvGrpSpPr>
        <p:grpSpPr bwMode="auto">
          <a:xfrm>
            <a:off x="6107113" y="915988"/>
            <a:ext cx="2470150" cy="2436812"/>
            <a:chOff x="4114" y="677"/>
            <a:chExt cx="1500" cy="1554"/>
          </a:xfrm>
        </p:grpSpPr>
        <p:sp>
          <p:nvSpPr>
            <p:cNvPr id="23588" name="Rectangle 31"/>
            <p:cNvSpPr>
              <a:spLocks noChangeArrowheads="1"/>
            </p:cNvSpPr>
            <p:nvPr/>
          </p:nvSpPr>
          <p:spPr bwMode="auto">
            <a:xfrm>
              <a:off x="4114" y="677"/>
              <a:ext cx="1500" cy="1554"/>
            </a:xfrm>
            <a:prstGeom prst="rect">
              <a:avLst/>
            </a:prstGeom>
            <a:solidFill>
              <a:srgbClr val="FFFF00"/>
            </a:solidFill>
            <a:ln w="9525">
              <a:solidFill>
                <a:schemeClr val="tx1"/>
              </a:solidFill>
              <a:miter lim="800000"/>
              <a:headEnd/>
              <a:tailEnd/>
            </a:ln>
          </p:spPr>
          <p:txBody>
            <a:bodyPr wrap="none" anchor="ctr"/>
            <a:lstStyle/>
            <a:p>
              <a:endParaRPr lang="en-US"/>
            </a:p>
          </p:txBody>
        </p:sp>
        <p:grpSp>
          <p:nvGrpSpPr>
            <p:cNvPr id="23589" name="Group 32"/>
            <p:cNvGrpSpPr>
              <a:grpSpLocks/>
            </p:cNvGrpSpPr>
            <p:nvPr/>
          </p:nvGrpSpPr>
          <p:grpSpPr bwMode="auto">
            <a:xfrm>
              <a:off x="4497" y="853"/>
              <a:ext cx="786" cy="738"/>
              <a:chOff x="2880" y="2160"/>
              <a:chExt cx="923" cy="930"/>
            </a:xfrm>
          </p:grpSpPr>
          <p:grpSp>
            <p:nvGrpSpPr>
              <p:cNvPr id="23591" name="Group 33"/>
              <p:cNvGrpSpPr>
                <a:grpSpLocks/>
              </p:cNvGrpSpPr>
              <p:nvPr/>
            </p:nvGrpSpPr>
            <p:grpSpPr bwMode="auto">
              <a:xfrm>
                <a:off x="2880" y="2160"/>
                <a:ext cx="731" cy="738"/>
                <a:chOff x="3600" y="3408"/>
                <a:chExt cx="731" cy="738"/>
              </a:xfrm>
            </p:grpSpPr>
            <p:grpSp>
              <p:nvGrpSpPr>
                <p:cNvPr id="23616" name="Group 34"/>
                <p:cNvGrpSpPr>
                  <a:grpSpLocks/>
                </p:cNvGrpSpPr>
                <p:nvPr/>
              </p:nvGrpSpPr>
              <p:grpSpPr bwMode="auto">
                <a:xfrm>
                  <a:off x="3600" y="3408"/>
                  <a:ext cx="731" cy="498"/>
                  <a:chOff x="3888" y="2832"/>
                  <a:chExt cx="731" cy="498"/>
                </a:xfrm>
              </p:grpSpPr>
              <p:grpSp>
                <p:nvGrpSpPr>
                  <p:cNvPr id="23621" name="Group 35"/>
                  <p:cNvGrpSpPr>
                    <a:grpSpLocks/>
                  </p:cNvGrpSpPr>
                  <p:nvPr/>
                </p:nvGrpSpPr>
                <p:grpSpPr bwMode="auto">
                  <a:xfrm>
                    <a:off x="3888" y="2832"/>
                    <a:ext cx="491" cy="498"/>
                    <a:chOff x="4320" y="2112"/>
                    <a:chExt cx="491" cy="498"/>
                  </a:xfrm>
                </p:grpSpPr>
                <p:grpSp>
                  <p:nvGrpSpPr>
                    <p:cNvPr id="23624" name="Group 36"/>
                    <p:cNvGrpSpPr>
                      <a:grpSpLocks/>
                    </p:cNvGrpSpPr>
                    <p:nvPr/>
                  </p:nvGrpSpPr>
                  <p:grpSpPr bwMode="auto">
                    <a:xfrm>
                      <a:off x="4320" y="2112"/>
                      <a:ext cx="491" cy="258"/>
                      <a:chOff x="3216" y="2016"/>
                      <a:chExt cx="491" cy="258"/>
                    </a:xfrm>
                  </p:grpSpPr>
                  <p:sp>
                    <p:nvSpPr>
                      <p:cNvPr id="23627" name="Oval 37"/>
                      <p:cNvSpPr>
                        <a:spLocks noChangeArrowheads="1"/>
                      </p:cNvSpPr>
                      <p:nvPr/>
                    </p:nvSpPr>
                    <p:spPr bwMode="auto">
                      <a:xfrm>
                        <a:off x="3216" y="2016"/>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28" name="Oval 38"/>
                      <p:cNvSpPr>
                        <a:spLocks noChangeArrowheads="1"/>
                      </p:cNvSpPr>
                      <p:nvPr/>
                    </p:nvSpPr>
                    <p:spPr bwMode="auto">
                      <a:xfrm>
                        <a:off x="3456" y="2016"/>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sp>
                  <p:nvSpPr>
                    <p:cNvPr id="23625" name="Oval 39"/>
                    <p:cNvSpPr>
                      <a:spLocks noChangeArrowheads="1"/>
                    </p:cNvSpPr>
                    <p:nvPr/>
                  </p:nvSpPr>
                  <p:spPr bwMode="auto">
                    <a:xfrm>
                      <a:off x="4560" y="2352"/>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26" name="Oval 40"/>
                    <p:cNvSpPr>
                      <a:spLocks noChangeArrowheads="1"/>
                    </p:cNvSpPr>
                    <p:nvPr/>
                  </p:nvSpPr>
                  <p:spPr bwMode="auto">
                    <a:xfrm>
                      <a:off x="4320" y="2352"/>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sp>
                <p:nvSpPr>
                  <p:cNvPr id="23622" name="Oval 41"/>
                  <p:cNvSpPr>
                    <a:spLocks noChangeArrowheads="1"/>
                  </p:cNvSpPr>
                  <p:nvPr/>
                </p:nvSpPr>
                <p:spPr bwMode="auto">
                  <a:xfrm>
                    <a:off x="4368" y="2832"/>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23" name="Oval 42"/>
                  <p:cNvSpPr>
                    <a:spLocks noChangeArrowheads="1"/>
                  </p:cNvSpPr>
                  <p:nvPr/>
                </p:nvSpPr>
                <p:spPr bwMode="auto">
                  <a:xfrm>
                    <a:off x="4368" y="3072"/>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grpSp>
              <p:nvGrpSpPr>
                <p:cNvPr id="23617" name="Group 43"/>
                <p:cNvGrpSpPr>
                  <a:grpSpLocks/>
                </p:cNvGrpSpPr>
                <p:nvPr/>
              </p:nvGrpSpPr>
              <p:grpSpPr bwMode="auto">
                <a:xfrm>
                  <a:off x="3600" y="3888"/>
                  <a:ext cx="731" cy="258"/>
                  <a:chOff x="2400" y="3504"/>
                  <a:chExt cx="731" cy="258"/>
                </a:xfrm>
              </p:grpSpPr>
              <p:sp>
                <p:nvSpPr>
                  <p:cNvPr id="23618" name="Oval 44"/>
                  <p:cNvSpPr>
                    <a:spLocks noChangeArrowheads="1"/>
                  </p:cNvSpPr>
                  <p:nvPr/>
                </p:nvSpPr>
                <p:spPr bwMode="auto">
                  <a:xfrm>
                    <a:off x="2640" y="350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19" name="Oval 45"/>
                  <p:cNvSpPr>
                    <a:spLocks noChangeArrowheads="1"/>
                  </p:cNvSpPr>
                  <p:nvPr/>
                </p:nvSpPr>
                <p:spPr bwMode="auto">
                  <a:xfrm>
                    <a:off x="2400"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20" name="Oval 46"/>
                  <p:cNvSpPr>
                    <a:spLocks noChangeArrowheads="1"/>
                  </p:cNvSpPr>
                  <p:nvPr/>
                </p:nvSpPr>
                <p:spPr bwMode="auto">
                  <a:xfrm>
                    <a:off x="2880"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grpSp>
          </p:grpSp>
          <p:grpSp>
            <p:nvGrpSpPr>
              <p:cNvPr id="23592" name="Group 47"/>
              <p:cNvGrpSpPr>
                <a:grpSpLocks/>
              </p:cNvGrpSpPr>
              <p:nvPr/>
            </p:nvGrpSpPr>
            <p:grpSpPr bwMode="auto">
              <a:xfrm>
                <a:off x="2976" y="2256"/>
                <a:ext cx="731" cy="738"/>
                <a:chOff x="2928" y="3264"/>
                <a:chExt cx="731" cy="738"/>
              </a:xfrm>
            </p:grpSpPr>
            <p:sp>
              <p:nvSpPr>
                <p:cNvPr id="23607" name="Oval 48"/>
                <p:cNvSpPr>
                  <a:spLocks noChangeArrowheads="1"/>
                </p:cNvSpPr>
                <p:nvPr/>
              </p:nvSpPr>
              <p:spPr bwMode="auto">
                <a:xfrm>
                  <a:off x="3168" y="326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08" name="Oval 49"/>
                <p:cNvSpPr>
                  <a:spLocks noChangeArrowheads="1"/>
                </p:cNvSpPr>
                <p:nvPr/>
              </p:nvSpPr>
              <p:spPr bwMode="auto">
                <a:xfrm>
                  <a:off x="2928" y="326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09" name="Oval 50"/>
                <p:cNvSpPr>
                  <a:spLocks noChangeArrowheads="1"/>
                </p:cNvSpPr>
                <p:nvPr/>
              </p:nvSpPr>
              <p:spPr bwMode="auto">
                <a:xfrm>
                  <a:off x="2928"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10" name="Oval 51"/>
                <p:cNvSpPr>
                  <a:spLocks noChangeArrowheads="1"/>
                </p:cNvSpPr>
                <p:nvPr/>
              </p:nvSpPr>
              <p:spPr bwMode="auto">
                <a:xfrm>
                  <a:off x="3408" y="326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11" name="Oval 52"/>
                <p:cNvSpPr>
                  <a:spLocks noChangeArrowheads="1"/>
                </p:cNvSpPr>
                <p:nvPr/>
              </p:nvSpPr>
              <p:spPr bwMode="auto">
                <a:xfrm>
                  <a:off x="2928" y="374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12" name="Oval 53"/>
                <p:cNvSpPr>
                  <a:spLocks noChangeArrowheads="1"/>
                </p:cNvSpPr>
                <p:nvPr/>
              </p:nvSpPr>
              <p:spPr bwMode="auto">
                <a:xfrm>
                  <a:off x="3408" y="374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13" name="Oval 54"/>
                <p:cNvSpPr>
                  <a:spLocks noChangeArrowheads="1"/>
                </p:cNvSpPr>
                <p:nvPr/>
              </p:nvSpPr>
              <p:spPr bwMode="auto">
                <a:xfrm>
                  <a:off x="3168" y="350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614" name="Oval 55"/>
                <p:cNvSpPr>
                  <a:spLocks noChangeArrowheads="1"/>
                </p:cNvSpPr>
                <p:nvPr/>
              </p:nvSpPr>
              <p:spPr bwMode="auto">
                <a:xfrm>
                  <a:off x="3168" y="374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15" name="Oval 56"/>
                <p:cNvSpPr>
                  <a:spLocks noChangeArrowheads="1"/>
                </p:cNvSpPr>
                <p:nvPr/>
              </p:nvSpPr>
              <p:spPr bwMode="auto">
                <a:xfrm>
                  <a:off x="3408"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grpSp>
          <p:grpSp>
            <p:nvGrpSpPr>
              <p:cNvPr id="23593" name="Group 57"/>
              <p:cNvGrpSpPr>
                <a:grpSpLocks/>
              </p:cNvGrpSpPr>
              <p:nvPr/>
            </p:nvGrpSpPr>
            <p:grpSpPr bwMode="auto">
              <a:xfrm>
                <a:off x="3072" y="2352"/>
                <a:ext cx="731" cy="738"/>
                <a:chOff x="3600" y="3408"/>
                <a:chExt cx="731" cy="738"/>
              </a:xfrm>
            </p:grpSpPr>
            <p:grpSp>
              <p:nvGrpSpPr>
                <p:cNvPr id="23594" name="Group 58"/>
                <p:cNvGrpSpPr>
                  <a:grpSpLocks/>
                </p:cNvGrpSpPr>
                <p:nvPr/>
              </p:nvGrpSpPr>
              <p:grpSpPr bwMode="auto">
                <a:xfrm>
                  <a:off x="3600" y="3408"/>
                  <a:ext cx="731" cy="498"/>
                  <a:chOff x="3888" y="2832"/>
                  <a:chExt cx="731" cy="498"/>
                </a:xfrm>
              </p:grpSpPr>
              <p:grpSp>
                <p:nvGrpSpPr>
                  <p:cNvPr id="23599" name="Group 59"/>
                  <p:cNvGrpSpPr>
                    <a:grpSpLocks/>
                  </p:cNvGrpSpPr>
                  <p:nvPr/>
                </p:nvGrpSpPr>
                <p:grpSpPr bwMode="auto">
                  <a:xfrm>
                    <a:off x="3888" y="2832"/>
                    <a:ext cx="491" cy="498"/>
                    <a:chOff x="4320" y="2112"/>
                    <a:chExt cx="491" cy="498"/>
                  </a:xfrm>
                </p:grpSpPr>
                <p:grpSp>
                  <p:nvGrpSpPr>
                    <p:cNvPr id="23602" name="Group 60"/>
                    <p:cNvGrpSpPr>
                      <a:grpSpLocks/>
                    </p:cNvGrpSpPr>
                    <p:nvPr/>
                  </p:nvGrpSpPr>
                  <p:grpSpPr bwMode="auto">
                    <a:xfrm>
                      <a:off x="4320" y="2112"/>
                      <a:ext cx="491" cy="258"/>
                      <a:chOff x="3216" y="2016"/>
                      <a:chExt cx="491" cy="258"/>
                    </a:xfrm>
                  </p:grpSpPr>
                  <p:sp>
                    <p:nvSpPr>
                      <p:cNvPr id="23605" name="Oval 61"/>
                      <p:cNvSpPr>
                        <a:spLocks noChangeArrowheads="1"/>
                      </p:cNvSpPr>
                      <p:nvPr/>
                    </p:nvSpPr>
                    <p:spPr bwMode="auto">
                      <a:xfrm>
                        <a:off x="3216" y="2016"/>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06" name="Oval 62"/>
                      <p:cNvSpPr>
                        <a:spLocks noChangeArrowheads="1"/>
                      </p:cNvSpPr>
                      <p:nvPr/>
                    </p:nvSpPr>
                    <p:spPr bwMode="auto">
                      <a:xfrm>
                        <a:off x="3456" y="2016"/>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sp>
                  <p:nvSpPr>
                    <p:cNvPr id="23603" name="Oval 63"/>
                    <p:cNvSpPr>
                      <a:spLocks noChangeArrowheads="1"/>
                    </p:cNvSpPr>
                    <p:nvPr/>
                  </p:nvSpPr>
                  <p:spPr bwMode="auto">
                    <a:xfrm>
                      <a:off x="4560" y="2352"/>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04" name="Oval 64"/>
                    <p:cNvSpPr>
                      <a:spLocks noChangeArrowheads="1"/>
                    </p:cNvSpPr>
                    <p:nvPr/>
                  </p:nvSpPr>
                  <p:spPr bwMode="auto">
                    <a:xfrm>
                      <a:off x="4320" y="2352"/>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sp>
                <p:nvSpPr>
                  <p:cNvPr id="23600" name="Oval 65"/>
                  <p:cNvSpPr>
                    <a:spLocks noChangeArrowheads="1"/>
                  </p:cNvSpPr>
                  <p:nvPr/>
                </p:nvSpPr>
                <p:spPr bwMode="auto">
                  <a:xfrm>
                    <a:off x="4368" y="2832"/>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601" name="Oval 66"/>
                  <p:cNvSpPr>
                    <a:spLocks noChangeArrowheads="1"/>
                  </p:cNvSpPr>
                  <p:nvPr/>
                </p:nvSpPr>
                <p:spPr bwMode="auto">
                  <a:xfrm>
                    <a:off x="4368" y="3072"/>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grpSp>
            <p:grpSp>
              <p:nvGrpSpPr>
                <p:cNvPr id="23595" name="Group 67"/>
                <p:cNvGrpSpPr>
                  <a:grpSpLocks/>
                </p:cNvGrpSpPr>
                <p:nvPr/>
              </p:nvGrpSpPr>
              <p:grpSpPr bwMode="auto">
                <a:xfrm>
                  <a:off x="3600" y="3888"/>
                  <a:ext cx="731" cy="258"/>
                  <a:chOff x="2400" y="3504"/>
                  <a:chExt cx="731" cy="258"/>
                </a:xfrm>
              </p:grpSpPr>
              <p:sp>
                <p:nvSpPr>
                  <p:cNvPr id="23596" name="Oval 68"/>
                  <p:cNvSpPr>
                    <a:spLocks noChangeArrowheads="1"/>
                  </p:cNvSpPr>
                  <p:nvPr/>
                </p:nvSpPr>
                <p:spPr bwMode="auto">
                  <a:xfrm>
                    <a:off x="2640" y="3504"/>
                    <a:ext cx="251" cy="258"/>
                  </a:xfrm>
                  <a:prstGeom prst="ellipse">
                    <a:avLst/>
                  </a:prstGeom>
                  <a:solidFill>
                    <a:srgbClr val="00FF00"/>
                  </a:solidFill>
                  <a:ln w="9525">
                    <a:solidFill>
                      <a:schemeClr val="tx1"/>
                    </a:solidFill>
                    <a:round/>
                    <a:headEnd/>
                    <a:tailEnd/>
                  </a:ln>
                </p:spPr>
                <p:txBody>
                  <a:bodyPr wrap="none" anchor="ctr"/>
                  <a:lstStyle/>
                  <a:p>
                    <a:pPr algn="ctr"/>
                    <a:r>
                      <a:rPr lang="en-GB" b="1">
                        <a:solidFill>
                          <a:srgbClr val="000066"/>
                        </a:solidFill>
                        <a:latin typeface="Arial" pitchFamily="34" charset="0"/>
                      </a:rPr>
                      <a:t>-</a:t>
                    </a:r>
                  </a:p>
                </p:txBody>
              </p:sp>
              <p:sp>
                <p:nvSpPr>
                  <p:cNvPr id="23597" name="Oval 69"/>
                  <p:cNvSpPr>
                    <a:spLocks noChangeArrowheads="1"/>
                  </p:cNvSpPr>
                  <p:nvPr/>
                </p:nvSpPr>
                <p:spPr bwMode="auto">
                  <a:xfrm>
                    <a:off x="2400"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sp>
                <p:nvSpPr>
                  <p:cNvPr id="23598" name="Oval 70"/>
                  <p:cNvSpPr>
                    <a:spLocks noChangeArrowheads="1"/>
                  </p:cNvSpPr>
                  <p:nvPr/>
                </p:nvSpPr>
                <p:spPr bwMode="auto">
                  <a:xfrm>
                    <a:off x="2880" y="3504"/>
                    <a:ext cx="251" cy="258"/>
                  </a:xfrm>
                  <a:prstGeom prst="ellipse">
                    <a:avLst/>
                  </a:prstGeom>
                  <a:solidFill>
                    <a:srgbClr val="FF9900"/>
                  </a:solidFill>
                  <a:ln w="9525">
                    <a:solidFill>
                      <a:schemeClr val="tx1"/>
                    </a:solidFill>
                    <a:round/>
                    <a:headEnd/>
                    <a:tailEnd/>
                  </a:ln>
                </p:spPr>
                <p:txBody>
                  <a:bodyPr wrap="none" anchor="ctr"/>
                  <a:lstStyle/>
                  <a:p>
                    <a:pPr algn="ctr"/>
                    <a:r>
                      <a:rPr lang="en-GB" sz="1600" b="1">
                        <a:solidFill>
                          <a:srgbClr val="000066"/>
                        </a:solidFill>
                        <a:latin typeface="Arial" pitchFamily="34" charset="0"/>
                      </a:rPr>
                      <a:t>+</a:t>
                    </a:r>
                  </a:p>
                </p:txBody>
              </p:sp>
            </p:grpSp>
          </p:grpSp>
        </p:grpSp>
        <p:sp>
          <p:nvSpPr>
            <p:cNvPr id="23590" name="Text Box 71"/>
            <p:cNvSpPr txBox="1">
              <a:spLocks noChangeArrowheads="1"/>
            </p:cNvSpPr>
            <p:nvPr/>
          </p:nvSpPr>
          <p:spPr bwMode="auto">
            <a:xfrm>
              <a:off x="4288" y="1646"/>
              <a:ext cx="1225" cy="4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latin typeface="Arial" pitchFamily="34" charset="0"/>
                </a:rPr>
                <a:t>Sodium chloride</a:t>
              </a:r>
            </a:p>
            <a:p>
              <a:pPr algn="ctr">
                <a:spcBef>
                  <a:spcPct val="50000"/>
                </a:spcBef>
              </a:pPr>
              <a:r>
                <a:rPr lang="en-GB" sz="1800" b="1">
                  <a:latin typeface="Arial" pitchFamily="34" charset="0"/>
                </a:rPr>
                <a:t>A 1:1 ratio</a:t>
              </a:r>
            </a:p>
          </p:txBody>
        </p:sp>
      </p:grpSp>
      <p:sp>
        <p:nvSpPr>
          <p:cNvPr id="23582" name="Rectangle 72"/>
          <p:cNvSpPr>
            <a:spLocks noChangeArrowheads="1"/>
          </p:cNvSpPr>
          <p:nvPr/>
        </p:nvSpPr>
        <p:spPr bwMode="auto">
          <a:xfrm>
            <a:off x="393700" y="995363"/>
            <a:ext cx="8139113"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Tx/>
              <a:buChar char="•"/>
            </a:pPr>
            <a:endParaRPr lang="en-GB" sz="2800">
              <a:latin typeface="Arial" pitchFamily="34" charset="0"/>
            </a:endParaRPr>
          </a:p>
        </p:txBody>
      </p:sp>
      <p:sp>
        <p:nvSpPr>
          <p:cNvPr id="14409" name="Text Box 73"/>
          <p:cNvSpPr txBox="1">
            <a:spLocks noChangeArrowheads="1"/>
          </p:cNvSpPr>
          <p:nvPr/>
        </p:nvSpPr>
        <p:spPr bwMode="auto">
          <a:xfrm>
            <a:off x="6645275" y="3944938"/>
            <a:ext cx="1060450"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NaCl</a:t>
            </a:r>
            <a:endParaRPr lang="en-GB" b="1" baseline="-25000">
              <a:latin typeface="Arial" pitchFamily="34" charset="0"/>
            </a:endParaRPr>
          </a:p>
        </p:txBody>
      </p:sp>
      <p:sp>
        <p:nvSpPr>
          <p:cNvPr id="14410" name="Text Box 74"/>
          <p:cNvSpPr txBox="1">
            <a:spLocks noChangeArrowheads="1"/>
          </p:cNvSpPr>
          <p:nvPr/>
        </p:nvSpPr>
        <p:spPr bwMode="auto">
          <a:xfrm>
            <a:off x="6651625" y="5040313"/>
            <a:ext cx="1060450"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AlCl</a:t>
            </a:r>
            <a:r>
              <a:rPr lang="en-GB" b="1" baseline="-25000">
                <a:latin typeface="Arial" pitchFamily="34" charset="0"/>
              </a:rPr>
              <a:t>3</a:t>
            </a:r>
          </a:p>
        </p:txBody>
      </p:sp>
      <p:sp>
        <p:nvSpPr>
          <p:cNvPr id="14411" name="Text Box 75"/>
          <p:cNvSpPr txBox="1">
            <a:spLocks noChangeArrowheads="1"/>
          </p:cNvSpPr>
          <p:nvPr/>
        </p:nvSpPr>
        <p:spPr bwMode="auto">
          <a:xfrm>
            <a:off x="6629400" y="5570538"/>
            <a:ext cx="1133475"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Al</a:t>
            </a:r>
            <a:r>
              <a:rPr lang="en-GB" b="1" baseline="-25000">
                <a:latin typeface="Arial" pitchFamily="34" charset="0"/>
              </a:rPr>
              <a:t>2</a:t>
            </a:r>
            <a:r>
              <a:rPr lang="en-GB" b="1">
                <a:latin typeface="Arial" pitchFamily="34" charset="0"/>
              </a:rPr>
              <a:t>O</a:t>
            </a:r>
            <a:r>
              <a:rPr lang="en-GB" b="1" baseline="-25000">
                <a:latin typeface="Arial" pitchFamily="34" charset="0"/>
              </a:rPr>
              <a:t>3</a:t>
            </a:r>
          </a:p>
        </p:txBody>
      </p:sp>
      <p:sp>
        <p:nvSpPr>
          <p:cNvPr id="14412" name="Text Box 76"/>
          <p:cNvSpPr txBox="1">
            <a:spLocks noChangeArrowheads="1"/>
          </p:cNvSpPr>
          <p:nvPr/>
        </p:nvSpPr>
        <p:spPr bwMode="auto">
          <a:xfrm>
            <a:off x="6667500" y="4503738"/>
            <a:ext cx="1060450" cy="476250"/>
          </a:xfrm>
          <a:prstGeom prst="rect">
            <a:avLst/>
          </a:prstGeom>
          <a:solidFill>
            <a:srgbClr val="FFFF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b="1">
                <a:latin typeface="Arial" pitchFamily="34" charset="0"/>
              </a:rPr>
              <a:t>MgCl</a:t>
            </a:r>
            <a:r>
              <a:rPr lang="en-GB" b="1" baseline="-25000">
                <a:latin typeface="Arial" pitchFamily="34" charset="0"/>
              </a:rPr>
              <a:t>2</a:t>
            </a:r>
          </a:p>
        </p:txBody>
      </p:sp>
      <p:sp>
        <p:nvSpPr>
          <p:cNvPr id="23587" name="Rectangle 79"/>
          <p:cNvSpPr>
            <a:spLocks noGrp="1" noChangeArrowheads="1"/>
          </p:cNvSpPr>
          <p:nvPr>
            <p:ph type="title"/>
          </p:nvPr>
        </p:nvSpPr>
        <p:spPr/>
        <p:txBody>
          <a:bodyPr/>
          <a:lstStyle/>
          <a:p>
            <a:pPr eaLnBrk="1" hangingPunct="1"/>
            <a:r>
              <a:rPr lang="en-GB" smtClean="0"/>
              <a:t>      Formulae of ionic compounds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09"/>
                                        </p:tgtEl>
                                        <p:attrNameLst>
                                          <p:attrName>style.visibility</p:attrName>
                                        </p:attrNameLst>
                                      </p:cBhvr>
                                      <p:to>
                                        <p:strVal val="visible"/>
                                      </p:to>
                                    </p:set>
                                    <p:animEffect transition="in" filter="dissolve">
                                      <p:cBhvr>
                                        <p:cTn id="7" dur="500"/>
                                        <p:tgtEl>
                                          <p:spTgt spid="14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412"/>
                                        </p:tgtEl>
                                        <p:attrNameLst>
                                          <p:attrName>style.visibility</p:attrName>
                                        </p:attrNameLst>
                                      </p:cBhvr>
                                      <p:to>
                                        <p:strVal val="visible"/>
                                      </p:to>
                                    </p:set>
                                    <p:animEffect transition="in" filter="dissolve">
                                      <p:cBhvr>
                                        <p:cTn id="12" dur="500"/>
                                        <p:tgtEl>
                                          <p:spTgt spid="14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410"/>
                                        </p:tgtEl>
                                        <p:attrNameLst>
                                          <p:attrName>style.visibility</p:attrName>
                                        </p:attrNameLst>
                                      </p:cBhvr>
                                      <p:to>
                                        <p:strVal val="visible"/>
                                      </p:to>
                                    </p:set>
                                    <p:animEffect transition="in" filter="dissolve">
                                      <p:cBhvr>
                                        <p:cTn id="17" dur="500"/>
                                        <p:tgtEl>
                                          <p:spTgt spid="14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411"/>
                                        </p:tgtEl>
                                        <p:attrNameLst>
                                          <p:attrName>style.visibility</p:attrName>
                                        </p:attrNameLst>
                                      </p:cBhvr>
                                      <p:to>
                                        <p:strVal val="visible"/>
                                      </p:to>
                                    </p:set>
                                    <p:animEffect transition="in" filter="dissolve">
                                      <p:cBhvr>
                                        <p:cTn id="22" dur="500"/>
                                        <p:tgtEl>
                                          <p:spTgt spid="14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9" grpId="0" animBg="1" autoUpdateAnimBg="0"/>
      <p:bldP spid="14410" grpId="0" animBg="1" autoUpdateAnimBg="0"/>
      <p:bldP spid="14411" grpId="0" animBg="1" autoUpdateAnimBg="0"/>
      <p:bldP spid="1441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3"/>
          <p:cNvSpPr>
            <a:spLocks noChangeArrowheads="1"/>
          </p:cNvSpPr>
          <p:nvPr>
            <p:ph type="body" idx="1"/>
          </p:nvPr>
        </p:nvSpPr>
        <p:spPr bwMode="auto">
          <a:xfrm>
            <a:off x="409575" y="1127125"/>
            <a:ext cx="8459788" cy="577850"/>
          </a:xfrm>
          <a:solidFill>
            <a:srgbClr val="FFFF00"/>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0"/>
              </a:spcBef>
            </a:pPr>
            <a:r>
              <a:rPr lang="en-GB" smtClean="0"/>
              <a:t>Some ions are single atoms with a charge. </a:t>
            </a:r>
          </a:p>
        </p:txBody>
      </p:sp>
      <p:sp>
        <p:nvSpPr>
          <p:cNvPr id="24579" name="Rectangle 4"/>
          <p:cNvSpPr>
            <a:spLocks noChangeArrowheads="1"/>
          </p:cNvSpPr>
          <p:nvPr/>
        </p:nvSpPr>
        <p:spPr bwMode="auto">
          <a:xfrm>
            <a:off x="393700" y="995363"/>
            <a:ext cx="8139113"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Tx/>
              <a:buChar char="•"/>
            </a:pPr>
            <a:endParaRPr lang="en-GB" sz="2800">
              <a:latin typeface="Arial" pitchFamily="34" charset="0"/>
            </a:endParaRPr>
          </a:p>
        </p:txBody>
      </p:sp>
      <p:sp>
        <p:nvSpPr>
          <p:cNvPr id="24580" name="Text Box 5"/>
          <p:cNvSpPr txBox="1">
            <a:spLocks noChangeArrowheads="1"/>
          </p:cNvSpPr>
          <p:nvPr/>
        </p:nvSpPr>
        <p:spPr bwMode="auto">
          <a:xfrm>
            <a:off x="395288" y="4271963"/>
            <a:ext cx="83423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GB">
                <a:latin typeface="Arial" pitchFamily="34" charset="0"/>
              </a:rPr>
              <a:t>Other ions consist of groups of atoms that remain intact throughout most chemical reactions. These are called </a:t>
            </a:r>
            <a:r>
              <a:rPr lang="en-GB" b="1">
                <a:latin typeface="Arial" pitchFamily="34" charset="0"/>
              </a:rPr>
              <a:t>compound ions</a:t>
            </a:r>
            <a:r>
              <a:rPr lang="en-GB">
                <a:latin typeface="Arial" pitchFamily="34" charset="0"/>
              </a:rPr>
              <a:t>.</a:t>
            </a:r>
          </a:p>
          <a:p>
            <a:pPr>
              <a:buFontTx/>
              <a:buChar char="•"/>
            </a:pPr>
            <a:r>
              <a:rPr lang="en-GB">
                <a:latin typeface="Arial" pitchFamily="34" charset="0"/>
              </a:rPr>
              <a:t>E.g. Nitrate and sulphate ions commonly occur in many chemical reactions.</a:t>
            </a:r>
          </a:p>
        </p:txBody>
      </p:sp>
      <p:grpSp>
        <p:nvGrpSpPr>
          <p:cNvPr id="24581" name="Group 6"/>
          <p:cNvGrpSpPr>
            <a:grpSpLocks/>
          </p:cNvGrpSpPr>
          <p:nvPr/>
        </p:nvGrpSpPr>
        <p:grpSpPr bwMode="auto">
          <a:xfrm>
            <a:off x="682625" y="1871663"/>
            <a:ext cx="3513138" cy="2322512"/>
            <a:chOff x="430" y="1179"/>
            <a:chExt cx="2213" cy="1463"/>
          </a:xfrm>
        </p:grpSpPr>
        <p:sp>
          <p:nvSpPr>
            <p:cNvPr id="24599" name="Rectangle 7"/>
            <p:cNvSpPr>
              <a:spLocks noChangeArrowheads="1"/>
            </p:cNvSpPr>
            <p:nvPr/>
          </p:nvSpPr>
          <p:spPr bwMode="auto">
            <a:xfrm>
              <a:off x="430" y="1179"/>
              <a:ext cx="2213" cy="1463"/>
            </a:xfrm>
            <a:prstGeom prst="rect">
              <a:avLst/>
            </a:prstGeom>
            <a:solidFill>
              <a:srgbClr val="FFFF00"/>
            </a:solidFill>
            <a:ln w="9525">
              <a:solidFill>
                <a:schemeClr val="tx1"/>
              </a:solidFill>
              <a:miter lim="800000"/>
              <a:headEnd/>
              <a:tailEnd/>
            </a:ln>
          </p:spPr>
          <p:txBody>
            <a:bodyPr wrap="none" anchor="ctr"/>
            <a:lstStyle/>
            <a:p>
              <a:pPr algn="ctr"/>
              <a:endParaRPr lang="en-GB">
                <a:solidFill>
                  <a:srgbClr val="FFFF00"/>
                </a:solidFill>
                <a:latin typeface="Arial" pitchFamily="34" charset="0"/>
              </a:endParaRPr>
            </a:p>
          </p:txBody>
        </p:sp>
        <p:sp>
          <p:nvSpPr>
            <p:cNvPr id="15368" name="Text Box 8"/>
            <p:cNvSpPr txBox="1">
              <a:spLocks noChangeArrowheads="1"/>
            </p:cNvSpPr>
            <p:nvPr/>
          </p:nvSpPr>
          <p:spPr bwMode="auto">
            <a:xfrm>
              <a:off x="503" y="1253"/>
              <a:ext cx="1492" cy="978"/>
            </a:xfrm>
            <a:prstGeom prst="rect">
              <a:avLst/>
            </a:prstGeom>
            <a:noFill/>
            <a:ln w="9525">
              <a:noFill/>
              <a:miter lim="800000"/>
              <a:headEnd/>
              <a:tailEnd/>
            </a:ln>
            <a:effectLst/>
          </p:spPr>
          <p:txBody>
            <a:bodyPr>
              <a:spAutoFit/>
            </a:bodyPr>
            <a:lstStyle/>
            <a:p>
              <a:pPr>
                <a:spcBef>
                  <a:spcPct val="50000"/>
                </a:spcBef>
                <a:tabLst>
                  <a:tab pos="1428750" algn="l"/>
                </a:tabLst>
                <a:defRPr/>
              </a:pPr>
              <a:r>
                <a:rPr lang="en-GB">
                  <a:latin typeface="Arial" charset="0"/>
                </a:rPr>
                <a:t>Chloride  	</a:t>
              </a:r>
              <a:r>
                <a:rPr lang="en-GB" b="1">
                  <a:solidFill>
                    <a:srgbClr val="FF3300"/>
                  </a:solidFill>
                  <a:effectLst>
                    <a:outerShdw blurRad="38100" dist="38100" dir="2700000" algn="tl">
                      <a:srgbClr val="C0C0C0"/>
                    </a:outerShdw>
                  </a:effectLst>
                  <a:latin typeface="Arial" charset="0"/>
                </a:rPr>
                <a:t>Cl</a:t>
              </a:r>
              <a:r>
                <a:rPr lang="en-GB" b="1" baseline="30000">
                  <a:solidFill>
                    <a:srgbClr val="FF3300"/>
                  </a:solidFill>
                  <a:effectLst>
                    <a:outerShdw blurRad="38100" dist="38100" dir="2700000" algn="tl">
                      <a:srgbClr val="C0C0C0"/>
                    </a:outerShdw>
                  </a:effectLst>
                  <a:latin typeface="Arial" charset="0"/>
                </a:rPr>
                <a:t>-</a:t>
              </a:r>
            </a:p>
            <a:p>
              <a:pPr>
                <a:spcBef>
                  <a:spcPct val="50000"/>
                </a:spcBef>
                <a:tabLst>
                  <a:tab pos="1428750" algn="l"/>
                </a:tabLst>
                <a:defRPr/>
              </a:pPr>
              <a:r>
                <a:rPr lang="en-GB">
                  <a:latin typeface="Arial" charset="0"/>
                </a:rPr>
                <a:t>nitride 	</a:t>
              </a:r>
              <a:r>
                <a:rPr lang="en-GB" b="1">
                  <a:solidFill>
                    <a:srgbClr val="FF3300"/>
                  </a:solidFill>
                  <a:effectLst>
                    <a:outerShdw blurRad="38100" dist="38100" dir="2700000" algn="tl">
                      <a:srgbClr val="C0C0C0"/>
                    </a:outerShdw>
                  </a:effectLst>
                  <a:latin typeface="Arial" charset="0"/>
                </a:rPr>
                <a:t>N</a:t>
              </a:r>
              <a:r>
                <a:rPr lang="en-GB" b="1" baseline="30000">
                  <a:solidFill>
                    <a:srgbClr val="FF3300"/>
                  </a:solidFill>
                  <a:effectLst>
                    <a:outerShdw blurRad="38100" dist="38100" dir="2700000" algn="tl">
                      <a:srgbClr val="C0C0C0"/>
                    </a:outerShdw>
                  </a:effectLst>
                  <a:latin typeface="Arial" charset="0"/>
                </a:rPr>
                <a:t>3-</a:t>
              </a:r>
            </a:p>
            <a:p>
              <a:pPr>
                <a:spcBef>
                  <a:spcPct val="50000"/>
                </a:spcBef>
                <a:tabLst>
                  <a:tab pos="1428750" algn="l"/>
                </a:tabLst>
                <a:defRPr/>
              </a:pPr>
              <a:r>
                <a:rPr lang="en-GB">
                  <a:latin typeface="Arial" charset="0"/>
                </a:rPr>
                <a:t>Sulphide	</a:t>
              </a:r>
              <a:r>
                <a:rPr lang="en-GB" b="1">
                  <a:solidFill>
                    <a:srgbClr val="FF3300"/>
                  </a:solidFill>
                  <a:effectLst>
                    <a:outerShdw blurRad="38100" dist="38100" dir="2700000" algn="tl">
                      <a:srgbClr val="C0C0C0"/>
                    </a:outerShdw>
                  </a:effectLst>
                  <a:latin typeface="Arial" charset="0"/>
                </a:rPr>
                <a:t>S</a:t>
              </a:r>
              <a:r>
                <a:rPr lang="en-GB" b="1" baseline="30000">
                  <a:solidFill>
                    <a:srgbClr val="FF3300"/>
                  </a:solidFill>
                  <a:effectLst>
                    <a:outerShdw blurRad="38100" dist="38100" dir="2700000" algn="tl">
                      <a:srgbClr val="C0C0C0"/>
                    </a:outerShdw>
                  </a:effectLst>
                  <a:latin typeface="Arial" charset="0"/>
                </a:rPr>
                <a:t>2-</a:t>
              </a:r>
            </a:p>
          </p:txBody>
        </p:sp>
      </p:grpSp>
      <p:sp>
        <p:nvSpPr>
          <p:cNvPr id="24582" name="Oval 9"/>
          <p:cNvSpPr>
            <a:spLocks noChangeArrowheads="1"/>
          </p:cNvSpPr>
          <p:nvPr/>
        </p:nvSpPr>
        <p:spPr bwMode="auto">
          <a:xfrm>
            <a:off x="3325813" y="1944688"/>
            <a:ext cx="450850" cy="436562"/>
          </a:xfrm>
          <a:prstGeom prst="ellipse">
            <a:avLst/>
          </a:prstGeom>
          <a:solidFill>
            <a:schemeClr val="accent1"/>
          </a:solidFill>
          <a:ln w="9525">
            <a:solidFill>
              <a:schemeClr val="tx1"/>
            </a:solidFill>
            <a:round/>
            <a:headEnd/>
            <a:tailEnd/>
          </a:ln>
        </p:spPr>
        <p:txBody>
          <a:bodyPr wrap="none" anchor="ctr"/>
          <a:lstStyle/>
          <a:p>
            <a:pPr algn="ctr"/>
            <a:r>
              <a:rPr lang="en-GB" sz="2000" b="1">
                <a:solidFill>
                  <a:srgbClr val="FFFF00"/>
                </a:solidFill>
                <a:latin typeface="Arial" pitchFamily="34" charset="0"/>
              </a:rPr>
              <a:t>Cl</a:t>
            </a:r>
            <a:r>
              <a:rPr lang="en-GB" sz="2000" b="1" baseline="30000">
                <a:solidFill>
                  <a:srgbClr val="FFFF00"/>
                </a:solidFill>
                <a:latin typeface="Arial" pitchFamily="34" charset="0"/>
              </a:rPr>
              <a:t>-</a:t>
            </a:r>
          </a:p>
        </p:txBody>
      </p:sp>
      <p:sp>
        <p:nvSpPr>
          <p:cNvPr id="24583" name="Oval 10"/>
          <p:cNvSpPr>
            <a:spLocks noChangeArrowheads="1"/>
          </p:cNvSpPr>
          <p:nvPr/>
        </p:nvSpPr>
        <p:spPr bwMode="auto">
          <a:xfrm>
            <a:off x="3317875" y="2530475"/>
            <a:ext cx="479425" cy="465138"/>
          </a:xfrm>
          <a:prstGeom prst="ellipse">
            <a:avLst/>
          </a:prstGeom>
          <a:solidFill>
            <a:schemeClr val="accent2"/>
          </a:solidFill>
          <a:ln w="9525">
            <a:solidFill>
              <a:schemeClr val="tx1"/>
            </a:solidFill>
            <a:round/>
            <a:headEnd/>
            <a:tailEnd/>
          </a:ln>
        </p:spPr>
        <p:txBody>
          <a:bodyPr wrap="none" anchor="ctr"/>
          <a:lstStyle/>
          <a:p>
            <a:pPr algn="ctr"/>
            <a:r>
              <a:rPr lang="en-GB" sz="2000" b="1">
                <a:solidFill>
                  <a:srgbClr val="FFFF00"/>
                </a:solidFill>
                <a:latin typeface="Arial" pitchFamily="34" charset="0"/>
              </a:rPr>
              <a:t>N</a:t>
            </a:r>
            <a:r>
              <a:rPr lang="en-GB" sz="2000" b="1" baseline="30000">
                <a:solidFill>
                  <a:srgbClr val="FFFF00"/>
                </a:solidFill>
                <a:latin typeface="Arial" pitchFamily="34" charset="0"/>
              </a:rPr>
              <a:t>3-</a:t>
            </a:r>
          </a:p>
        </p:txBody>
      </p:sp>
      <p:sp>
        <p:nvSpPr>
          <p:cNvPr id="24584" name="Oval 11"/>
          <p:cNvSpPr>
            <a:spLocks noChangeArrowheads="1"/>
          </p:cNvSpPr>
          <p:nvPr/>
        </p:nvSpPr>
        <p:spPr bwMode="auto">
          <a:xfrm>
            <a:off x="3309938" y="3074988"/>
            <a:ext cx="479425" cy="479425"/>
          </a:xfrm>
          <a:prstGeom prst="ellipse">
            <a:avLst/>
          </a:prstGeom>
          <a:solidFill>
            <a:srgbClr val="FFFFCC"/>
          </a:solidFill>
          <a:ln w="38100">
            <a:solidFill>
              <a:schemeClr val="tx1"/>
            </a:solidFill>
            <a:round/>
            <a:headEnd/>
            <a:tailEnd/>
          </a:ln>
        </p:spPr>
        <p:txBody>
          <a:bodyPr wrap="none" anchor="ctr"/>
          <a:lstStyle/>
          <a:p>
            <a:pPr algn="ctr"/>
            <a:r>
              <a:rPr lang="en-GB" sz="2000" b="1">
                <a:latin typeface="Arial" pitchFamily="34" charset="0"/>
              </a:rPr>
              <a:t>S</a:t>
            </a:r>
            <a:r>
              <a:rPr lang="en-GB" sz="2000" b="1" baseline="30000">
                <a:latin typeface="Arial" pitchFamily="34" charset="0"/>
              </a:rPr>
              <a:t>2-</a:t>
            </a:r>
          </a:p>
        </p:txBody>
      </p:sp>
      <p:sp>
        <p:nvSpPr>
          <p:cNvPr id="24585" name="Rectangle 13"/>
          <p:cNvSpPr>
            <a:spLocks noChangeArrowheads="1"/>
          </p:cNvSpPr>
          <p:nvPr/>
        </p:nvSpPr>
        <p:spPr bwMode="auto">
          <a:xfrm>
            <a:off x="4752975" y="1893888"/>
            <a:ext cx="3976688" cy="2308225"/>
          </a:xfrm>
          <a:prstGeom prst="rect">
            <a:avLst/>
          </a:prstGeom>
          <a:gradFill rotWithShape="0">
            <a:gsLst>
              <a:gs pos="0">
                <a:srgbClr val="FFFFFF"/>
              </a:gs>
              <a:gs pos="100000">
                <a:srgbClr val="FFFFCC"/>
              </a:gs>
            </a:gsLst>
            <a:lin ang="18900000" scaled="1"/>
          </a:gradFill>
          <a:ln w="9525">
            <a:solidFill>
              <a:schemeClr val="tx1"/>
            </a:solidFill>
            <a:miter lim="800000"/>
            <a:headEnd/>
            <a:tailEnd/>
          </a:ln>
        </p:spPr>
        <p:txBody>
          <a:bodyPr wrap="none" anchor="ctr"/>
          <a:lstStyle/>
          <a:p>
            <a:pPr algn="ctr"/>
            <a:endParaRPr lang="en-GB">
              <a:solidFill>
                <a:srgbClr val="FFFF00"/>
              </a:solidFill>
              <a:latin typeface="Arial" pitchFamily="34" charset="0"/>
            </a:endParaRPr>
          </a:p>
        </p:txBody>
      </p:sp>
      <p:sp>
        <p:nvSpPr>
          <p:cNvPr id="15375" name="Text Box 15"/>
          <p:cNvSpPr txBox="1">
            <a:spLocks noChangeArrowheads="1"/>
          </p:cNvSpPr>
          <p:nvPr/>
        </p:nvSpPr>
        <p:spPr bwMode="auto">
          <a:xfrm>
            <a:off x="4754563" y="1938338"/>
            <a:ext cx="1584325" cy="2100262"/>
          </a:xfrm>
          <a:prstGeom prst="rect">
            <a:avLst/>
          </a:prstGeom>
          <a:noFill/>
          <a:ln w="9525">
            <a:noFill/>
            <a:miter lim="800000"/>
            <a:headEnd/>
            <a:tailEnd/>
          </a:ln>
          <a:effectLst/>
        </p:spPr>
        <p:txBody>
          <a:bodyPr>
            <a:spAutoFit/>
          </a:bodyPr>
          <a:lstStyle/>
          <a:p>
            <a:pPr>
              <a:spcBef>
                <a:spcPct val="50000"/>
              </a:spcBef>
              <a:defRPr/>
            </a:pPr>
            <a:r>
              <a:rPr lang="en-GB">
                <a:latin typeface="Arial" charset="0"/>
              </a:rPr>
              <a:t>nitrate </a:t>
            </a:r>
          </a:p>
          <a:p>
            <a:pPr>
              <a:spcBef>
                <a:spcPct val="50000"/>
              </a:spcBef>
              <a:defRPr/>
            </a:pPr>
            <a:r>
              <a:rPr lang="en-GB" b="1">
                <a:solidFill>
                  <a:srgbClr val="FF3300"/>
                </a:solidFill>
                <a:effectLst>
                  <a:outerShdw blurRad="38100" dist="38100" dir="2700000" algn="tl">
                    <a:srgbClr val="C0C0C0"/>
                  </a:outerShdw>
                </a:effectLst>
                <a:latin typeface="Arial" charset="0"/>
              </a:rPr>
              <a:t>NO</a:t>
            </a:r>
            <a:r>
              <a:rPr lang="en-GB" b="1" baseline="-25000">
                <a:solidFill>
                  <a:srgbClr val="FF3300"/>
                </a:solidFill>
                <a:effectLst>
                  <a:outerShdw blurRad="38100" dist="38100" dir="2700000" algn="tl">
                    <a:srgbClr val="C0C0C0"/>
                  </a:outerShdw>
                </a:effectLst>
                <a:latin typeface="Arial" charset="0"/>
              </a:rPr>
              <a:t>3</a:t>
            </a:r>
            <a:r>
              <a:rPr lang="en-GB" b="1" baseline="30000">
                <a:solidFill>
                  <a:srgbClr val="FF3300"/>
                </a:solidFill>
                <a:effectLst>
                  <a:outerShdw blurRad="38100" dist="38100" dir="2700000" algn="tl">
                    <a:srgbClr val="C0C0C0"/>
                  </a:outerShdw>
                </a:effectLst>
                <a:latin typeface="Arial" charset="0"/>
              </a:rPr>
              <a:t>-</a:t>
            </a:r>
          </a:p>
          <a:p>
            <a:pPr>
              <a:spcBef>
                <a:spcPct val="50000"/>
              </a:spcBef>
              <a:defRPr/>
            </a:pPr>
            <a:r>
              <a:rPr lang="en-GB">
                <a:latin typeface="Arial" charset="0"/>
              </a:rPr>
              <a:t>Sulphate</a:t>
            </a:r>
          </a:p>
          <a:p>
            <a:pPr>
              <a:spcBef>
                <a:spcPct val="50000"/>
              </a:spcBef>
              <a:defRPr/>
            </a:pPr>
            <a:r>
              <a:rPr lang="en-GB" b="1">
                <a:solidFill>
                  <a:srgbClr val="FF3300"/>
                </a:solidFill>
                <a:effectLst>
                  <a:outerShdw blurRad="38100" dist="38100" dir="2700000" algn="tl">
                    <a:srgbClr val="C0C0C0"/>
                  </a:outerShdw>
                </a:effectLst>
                <a:latin typeface="Arial" charset="0"/>
              </a:rPr>
              <a:t>SO</a:t>
            </a:r>
            <a:r>
              <a:rPr lang="en-GB" b="1" baseline="-25000">
                <a:solidFill>
                  <a:srgbClr val="FF3300"/>
                </a:solidFill>
                <a:effectLst>
                  <a:outerShdw blurRad="38100" dist="38100" dir="2700000" algn="tl">
                    <a:srgbClr val="C0C0C0"/>
                  </a:outerShdw>
                </a:effectLst>
                <a:latin typeface="Arial" charset="0"/>
              </a:rPr>
              <a:t>4</a:t>
            </a:r>
            <a:r>
              <a:rPr lang="en-GB" b="1" baseline="30000">
                <a:solidFill>
                  <a:srgbClr val="FF3300"/>
                </a:solidFill>
                <a:effectLst>
                  <a:outerShdw blurRad="38100" dist="38100" dir="2700000" algn="tl">
                    <a:srgbClr val="C0C0C0"/>
                  </a:outerShdw>
                </a:effectLst>
                <a:latin typeface="Arial" charset="0"/>
              </a:rPr>
              <a:t>2-</a:t>
            </a:r>
            <a:r>
              <a:rPr lang="en-GB" b="1" baseline="30000">
                <a:latin typeface="Arial" charset="0"/>
              </a:rPr>
              <a:t> </a:t>
            </a:r>
          </a:p>
        </p:txBody>
      </p:sp>
      <p:grpSp>
        <p:nvGrpSpPr>
          <p:cNvPr id="3" name="Group 16"/>
          <p:cNvGrpSpPr>
            <a:grpSpLocks/>
          </p:cNvGrpSpPr>
          <p:nvPr/>
        </p:nvGrpSpPr>
        <p:grpSpPr bwMode="auto">
          <a:xfrm>
            <a:off x="6219825" y="1958975"/>
            <a:ext cx="1416050" cy="935038"/>
            <a:chOff x="3899" y="969"/>
            <a:chExt cx="892" cy="589"/>
          </a:xfrm>
        </p:grpSpPr>
        <p:sp>
          <p:nvSpPr>
            <p:cNvPr id="24595" name="Oval 17"/>
            <p:cNvSpPr>
              <a:spLocks noChangeArrowheads="1"/>
            </p:cNvSpPr>
            <p:nvPr/>
          </p:nvSpPr>
          <p:spPr bwMode="auto">
            <a:xfrm>
              <a:off x="4202" y="973"/>
              <a:ext cx="284" cy="275"/>
            </a:xfrm>
            <a:prstGeom prst="ellipse">
              <a:avLst/>
            </a:prstGeom>
            <a:solidFill>
              <a:schemeClr val="accent1"/>
            </a:solidFill>
            <a:ln w="9525">
              <a:solidFill>
                <a:schemeClr val="tx1"/>
              </a:solidFill>
              <a:round/>
              <a:headEnd/>
              <a:tailEnd/>
            </a:ln>
          </p:spPr>
          <p:txBody>
            <a:bodyPr wrap="none" anchor="ctr"/>
            <a:lstStyle/>
            <a:p>
              <a:pPr algn="ctr"/>
              <a:r>
                <a:rPr lang="en-GB" sz="2000" b="1">
                  <a:solidFill>
                    <a:srgbClr val="FFFF00"/>
                  </a:solidFill>
                  <a:latin typeface="Arial" pitchFamily="34" charset="0"/>
                </a:rPr>
                <a:t>N</a:t>
              </a:r>
              <a:endParaRPr lang="en-GB" sz="2000" b="1" baseline="30000">
                <a:solidFill>
                  <a:srgbClr val="FFFF00"/>
                </a:solidFill>
                <a:latin typeface="Arial" pitchFamily="34" charset="0"/>
              </a:endParaRPr>
            </a:p>
          </p:txBody>
        </p:sp>
        <p:sp>
          <p:nvSpPr>
            <p:cNvPr id="24596" name="Oval 18"/>
            <p:cNvSpPr>
              <a:spLocks noChangeArrowheads="1"/>
            </p:cNvSpPr>
            <p:nvPr/>
          </p:nvSpPr>
          <p:spPr bwMode="auto">
            <a:xfrm>
              <a:off x="3899" y="982"/>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endParaRPr lang="en-GB" sz="2000" b="1" baseline="30000">
                <a:latin typeface="Arial" pitchFamily="34" charset="0"/>
              </a:endParaRPr>
            </a:p>
          </p:txBody>
        </p:sp>
        <p:sp>
          <p:nvSpPr>
            <p:cNvPr id="24597" name="Oval 19"/>
            <p:cNvSpPr>
              <a:spLocks noChangeArrowheads="1"/>
            </p:cNvSpPr>
            <p:nvPr/>
          </p:nvSpPr>
          <p:spPr bwMode="auto">
            <a:xfrm>
              <a:off x="4489" y="969"/>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r>
                <a:rPr lang="en-GB" sz="2000" b="1" baseline="30000">
                  <a:latin typeface="Arial" pitchFamily="34" charset="0"/>
                </a:rPr>
                <a:t>-</a:t>
              </a:r>
            </a:p>
          </p:txBody>
        </p:sp>
        <p:sp>
          <p:nvSpPr>
            <p:cNvPr id="24598" name="Oval 20"/>
            <p:cNvSpPr>
              <a:spLocks noChangeArrowheads="1"/>
            </p:cNvSpPr>
            <p:nvPr/>
          </p:nvSpPr>
          <p:spPr bwMode="auto">
            <a:xfrm>
              <a:off x="4202" y="1256"/>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endParaRPr lang="en-GB" sz="2000" b="1" baseline="30000">
                <a:latin typeface="Arial" pitchFamily="34" charset="0"/>
              </a:endParaRPr>
            </a:p>
          </p:txBody>
        </p:sp>
      </p:grpSp>
      <p:grpSp>
        <p:nvGrpSpPr>
          <p:cNvPr id="4" name="Group 21"/>
          <p:cNvGrpSpPr>
            <a:grpSpLocks/>
          </p:cNvGrpSpPr>
          <p:nvPr/>
        </p:nvGrpSpPr>
        <p:grpSpPr bwMode="auto">
          <a:xfrm>
            <a:off x="7042150" y="2652713"/>
            <a:ext cx="1457325" cy="1489075"/>
            <a:chOff x="4436" y="1671"/>
            <a:chExt cx="918" cy="938"/>
          </a:xfrm>
        </p:grpSpPr>
        <p:sp>
          <p:nvSpPr>
            <p:cNvPr id="24590" name="Oval 22"/>
            <p:cNvSpPr>
              <a:spLocks noChangeArrowheads="1"/>
            </p:cNvSpPr>
            <p:nvPr/>
          </p:nvSpPr>
          <p:spPr bwMode="auto">
            <a:xfrm>
              <a:off x="4749" y="1987"/>
              <a:ext cx="302" cy="302"/>
            </a:xfrm>
            <a:prstGeom prst="ellipse">
              <a:avLst/>
            </a:prstGeom>
            <a:solidFill>
              <a:srgbClr val="FFFFCC"/>
            </a:solidFill>
            <a:ln w="38100">
              <a:solidFill>
                <a:schemeClr val="tx1"/>
              </a:solidFill>
              <a:round/>
              <a:headEnd/>
              <a:tailEnd/>
            </a:ln>
          </p:spPr>
          <p:txBody>
            <a:bodyPr wrap="none" anchor="ctr"/>
            <a:lstStyle/>
            <a:p>
              <a:pPr algn="ctr"/>
              <a:r>
                <a:rPr lang="en-GB" sz="2000" b="1">
                  <a:latin typeface="Arial" pitchFamily="34" charset="0"/>
                </a:rPr>
                <a:t>S</a:t>
              </a:r>
              <a:endParaRPr lang="en-GB" sz="2000" b="1" baseline="30000">
                <a:latin typeface="Arial" pitchFamily="34" charset="0"/>
              </a:endParaRPr>
            </a:p>
          </p:txBody>
        </p:sp>
        <p:sp>
          <p:nvSpPr>
            <p:cNvPr id="24591" name="Oval 23"/>
            <p:cNvSpPr>
              <a:spLocks noChangeArrowheads="1"/>
            </p:cNvSpPr>
            <p:nvPr/>
          </p:nvSpPr>
          <p:spPr bwMode="auto">
            <a:xfrm>
              <a:off x="4737" y="1671"/>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endParaRPr lang="en-GB" sz="2000" b="1" baseline="30000">
                <a:latin typeface="Arial" pitchFamily="34" charset="0"/>
              </a:endParaRPr>
            </a:p>
          </p:txBody>
        </p:sp>
        <p:sp>
          <p:nvSpPr>
            <p:cNvPr id="24592" name="Oval 24"/>
            <p:cNvSpPr>
              <a:spLocks noChangeArrowheads="1"/>
            </p:cNvSpPr>
            <p:nvPr/>
          </p:nvSpPr>
          <p:spPr bwMode="auto">
            <a:xfrm>
              <a:off x="5052" y="1987"/>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r>
                <a:rPr lang="en-GB" sz="2000" b="1" baseline="30000">
                  <a:latin typeface="Arial" pitchFamily="34" charset="0"/>
                </a:rPr>
                <a:t>-</a:t>
              </a:r>
            </a:p>
          </p:txBody>
        </p:sp>
        <p:sp>
          <p:nvSpPr>
            <p:cNvPr id="24593" name="Oval 25"/>
            <p:cNvSpPr>
              <a:spLocks noChangeArrowheads="1"/>
            </p:cNvSpPr>
            <p:nvPr/>
          </p:nvSpPr>
          <p:spPr bwMode="auto">
            <a:xfrm>
              <a:off x="4436" y="2001"/>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r>
                <a:rPr lang="en-GB" sz="2000" b="1" baseline="30000">
                  <a:latin typeface="Arial" pitchFamily="34" charset="0"/>
                </a:rPr>
                <a:t>-</a:t>
              </a:r>
            </a:p>
          </p:txBody>
        </p:sp>
        <p:sp>
          <p:nvSpPr>
            <p:cNvPr id="24594" name="Oval 26"/>
            <p:cNvSpPr>
              <a:spLocks noChangeArrowheads="1"/>
            </p:cNvSpPr>
            <p:nvPr/>
          </p:nvSpPr>
          <p:spPr bwMode="auto">
            <a:xfrm>
              <a:off x="4760" y="2307"/>
              <a:ext cx="302" cy="302"/>
            </a:xfrm>
            <a:prstGeom prst="ellipse">
              <a:avLst/>
            </a:prstGeom>
            <a:solidFill>
              <a:srgbClr val="FF3300"/>
            </a:solidFill>
            <a:ln w="9525">
              <a:solidFill>
                <a:schemeClr val="tx1"/>
              </a:solidFill>
              <a:round/>
              <a:headEnd/>
              <a:tailEnd/>
            </a:ln>
          </p:spPr>
          <p:txBody>
            <a:bodyPr wrap="none" anchor="ctr"/>
            <a:lstStyle/>
            <a:p>
              <a:pPr algn="ctr"/>
              <a:r>
                <a:rPr lang="en-GB" sz="2000" b="1">
                  <a:latin typeface="Arial" pitchFamily="34" charset="0"/>
                </a:rPr>
                <a:t>O</a:t>
              </a:r>
              <a:endParaRPr lang="en-GB" sz="2000" b="1" baseline="30000">
                <a:latin typeface="Arial" pitchFamily="34" charset="0"/>
              </a:endParaRPr>
            </a:p>
          </p:txBody>
        </p:sp>
      </p:grpSp>
      <p:sp>
        <p:nvSpPr>
          <p:cNvPr id="24589" name="Rectangle 27"/>
          <p:cNvSpPr>
            <a:spLocks noGrp="1" noChangeArrowheads="1"/>
          </p:cNvSpPr>
          <p:nvPr>
            <p:ph type="title"/>
          </p:nvPr>
        </p:nvSpPr>
        <p:spPr/>
        <p:txBody>
          <a:bodyPr/>
          <a:lstStyle/>
          <a:p>
            <a:pPr eaLnBrk="1" hangingPunct="1"/>
            <a:r>
              <a:rPr lang="en-GB" smtClean="0"/>
              <a:t>      Compound 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027"/>
          <p:cNvSpPr>
            <a:spLocks noChangeArrowheads="1"/>
          </p:cNvSpPr>
          <p:nvPr>
            <p:ph type="body" idx="1"/>
          </p:nvPr>
        </p:nvSpPr>
        <p:spPr bwMode="auto">
          <a:xfrm>
            <a:off x="409575" y="952500"/>
            <a:ext cx="8489950" cy="510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endParaRPr lang="en-GB" sz="900" smtClean="0"/>
          </a:p>
          <a:p>
            <a:pPr eaLnBrk="1" hangingPunct="1">
              <a:spcBef>
                <a:spcPct val="0"/>
              </a:spcBef>
            </a:pPr>
            <a:r>
              <a:rPr lang="en-GB" sz="2800" smtClean="0"/>
              <a:t>Many elements form ions with some definite charge (E.g. </a:t>
            </a:r>
            <a:r>
              <a:rPr lang="en-GB" sz="2800" b="1" smtClean="0"/>
              <a:t>Na</a:t>
            </a:r>
            <a:r>
              <a:rPr lang="en-GB" sz="2800" b="1" baseline="30000" smtClean="0"/>
              <a:t>+</a:t>
            </a:r>
            <a:r>
              <a:rPr lang="en-GB" sz="2800" b="1" smtClean="0"/>
              <a:t>,</a:t>
            </a:r>
            <a:r>
              <a:rPr lang="en-GB" sz="2800" smtClean="0"/>
              <a:t>  </a:t>
            </a:r>
            <a:r>
              <a:rPr lang="en-GB" sz="2800" b="1" smtClean="0"/>
              <a:t>Mg</a:t>
            </a:r>
            <a:r>
              <a:rPr lang="en-GB" sz="2800" b="1" baseline="30000" smtClean="0"/>
              <a:t>2+</a:t>
            </a:r>
            <a:r>
              <a:rPr lang="en-GB" sz="2800" baseline="30000" smtClean="0"/>
              <a:t>  </a:t>
            </a:r>
            <a:r>
              <a:rPr lang="en-GB" sz="2800" smtClean="0"/>
              <a:t>and</a:t>
            </a:r>
            <a:r>
              <a:rPr lang="en-GB" sz="2800" baseline="30000" smtClean="0"/>
              <a:t> </a:t>
            </a:r>
            <a:r>
              <a:rPr lang="en-GB" sz="2800" b="1" smtClean="0"/>
              <a:t>O</a:t>
            </a:r>
            <a:r>
              <a:rPr lang="en-GB" sz="2800" b="1" baseline="30000" smtClean="0"/>
              <a:t>2-). </a:t>
            </a:r>
            <a:r>
              <a:rPr lang="en-GB" sz="2800" smtClean="0"/>
              <a:t>It is often possible to work out the charge using the Periodic Table.</a:t>
            </a:r>
          </a:p>
          <a:p>
            <a:pPr eaLnBrk="1" hangingPunct="1">
              <a:spcBef>
                <a:spcPct val="0"/>
              </a:spcBef>
            </a:pPr>
            <a:r>
              <a:rPr lang="en-GB" sz="2800" smtClean="0"/>
              <a:t>If  we know the charges on the ions that make up the compound then we can work out its formula.</a:t>
            </a:r>
          </a:p>
          <a:p>
            <a:pPr eaLnBrk="1" hangingPunct="1">
              <a:spcBef>
                <a:spcPct val="0"/>
              </a:spcBef>
            </a:pPr>
            <a:r>
              <a:rPr lang="en-GB" sz="2800" smtClean="0"/>
              <a:t>This topic is covered in more detail in the Topic on Bonding but a few slides are included here on how to work out the charges on ions and use these to deduce the formula of simple ionic compounds.</a:t>
            </a:r>
          </a:p>
        </p:txBody>
      </p:sp>
      <p:sp>
        <p:nvSpPr>
          <p:cNvPr id="25603" name="Text Box 1028"/>
          <p:cNvSpPr txBox="1">
            <a:spLocks noChangeArrowheads="1"/>
          </p:cNvSpPr>
          <p:nvPr/>
        </p:nvSpPr>
        <p:spPr bwMode="auto">
          <a:xfrm>
            <a:off x="3787775" y="28733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GB">
              <a:latin typeface="Arial" pitchFamily="34" charset="0"/>
            </a:endParaRPr>
          </a:p>
        </p:txBody>
      </p:sp>
      <p:sp>
        <p:nvSpPr>
          <p:cNvPr id="25604" name="Rectangle 1029"/>
          <p:cNvSpPr>
            <a:spLocks noGrp="1" noChangeArrowheads="1"/>
          </p:cNvSpPr>
          <p:nvPr>
            <p:ph type="title"/>
          </p:nvPr>
        </p:nvSpPr>
        <p:spPr/>
        <p:txBody>
          <a:bodyPr/>
          <a:lstStyle/>
          <a:p>
            <a:pPr eaLnBrk="1" hangingPunct="1"/>
            <a:r>
              <a:rPr lang="en-GB" smtClean="0"/>
              <a:t>      Charges on ions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Rectangle 1026"/>
          <p:cNvSpPr>
            <a:spLocks noChangeArrowheads="1"/>
          </p:cNvSpPr>
          <p:nvPr/>
        </p:nvSpPr>
        <p:spPr bwMode="auto">
          <a:xfrm>
            <a:off x="762000" y="2895600"/>
            <a:ext cx="7531100" cy="3149600"/>
          </a:xfrm>
          <a:prstGeom prst="rect">
            <a:avLst/>
          </a:prstGeom>
          <a:solidFill>
            <a:srgbClr val="FFFFFF"/>
          </a:solidFill>
          <a:ln w="38100">
            <a:solidFill>
              <a:schemeClr val="tx1"/>
            </a:solidFill>
            <a:miter lim="800000"/>
            <a:headEnd/>
            <a:tailEnd/>
          </a:ln>
        </p:spPr>
        <p:txBody>
          <a:bodyPr wrap="none" anchor="ctr">
            <a:spAutoFit/>
          </a:bodyPr>
          <a:lstStyle/>
          <a:p>
            <a:endParaRPr lang="en-US"/>
          </a:p>
        </p:txBody>
      </p:sp>
      <p:sp>
        <p:nvSpPr>
          <p:cNvPr id="33796" name="Rectangle 1028"/>
          <p:cNvSpPr>
            <a:spLocks noGrp="1" noChangeArrowheads="1"/>
          </p:cNvSpPr>
          <p:nvPr>
            <p:ph type="body" idx="1"/>
          </p:nvPr>
        </p:nvSpPr>
        <p:spPr bwMode="auto">
          <a:xfrm>
            <a:off x="508000" y="1104900"/>
            <a:ext cx="8178800" cy="2286000"/>
          </a:xfrm>
          <a:ln>
            <a:miter lim="800000"/>
            <a:headEnd/>
            <a:tailEnd/>
          </a:ln>
        </p:spPr>
        <p:txBody>
          <a:bodyPr vert="horz" wrap="square" lIns="91440" tIns="45720" rIns="91440" bIns="45720" numCol="1" anchor="t" anchorCtr="0" compatLnSpc="1">
            <a:prstTxWarp prst="textNoShape">
              <a:avLst/>
            </a:prstTxWarp>
          </a:bodyPr>
          <a:lstStyle/>
          <a:p>
            <a:pPr marL="381000" indent="-381000" eaLnBrk="1" hangingPunct="1">
              <a:spcBef>
                <a:spcPct val="0"/>
              </a:spcBef>
              <a:defRPr/>
            </a:pPr>
            <a:r>
              <a:rPr lang="en-GB" sz="2400" smtClean="0"/>
              <a:t>Metals usually lose electrons to empty this outer shell.  </a:t>
            </a:r>
          </a:p>
          <a:p>
            <a:pPr marL="381000" indent="-381000" eaLnBrk="1" hangingPunct="1">
              <a:spcBef>
                <a:spcPct val="0"/>
              </a:spcBef>
              <a:defRPr/>
            </a:pPr>
            <a:r>
              <a:rPr lang="en-GB" sz="2400" b="1" i="1" smtClean="0">
                <a:effectLst>
                  <a:outerShdw blurRad="38100" dist="38100" dir="2700000" algn="tl">
                    <a:srgbClr val="C0C0C0"/>
                  </a:outerShdw>
                </a:effectLst>
              </a:rPr>
              <a:t>The number of electrons in the outer shell is usually equal to the group number in the Periodic Table. </a:t>
            </a:r>
          </a:p>
          <a:p>
            <a:pPr marL="381000" indent="-381000" eaLnBrk="1" hangingPunct="1">
              <a:spcBef>
                <a:spcPct val="0"/>
              </a:spcBef>
              <a:defRPr/>
            </a:pPr>
            <a:r>
              <a:rPr lang="en-GB" sz="2400" smtClean="0"/>
              <a:t>Eg.    Li =Group 1     Mg=Group2   Al=Group3 </a:t>
            </a:r>
          </a:p>
        </p:txBody>
      </p:sp>
      <p:sp>
        <p:nvSpPr>
          <p:cNvPr id="33797" name="Rectangle 1029"/>
          <p:cNvSpPr>
            <a:spLocks noChangeArrowheads="1"/>
          </p:cNvSpPr>
          <p:nvPr/>
        </p:nvSpPr>
        <p:spPr bwMode="auto">
          <a:xfrm>
            <a:off x="2032000" y="3429000"/>
            <a:ext cx="317500" cy="292100"/>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grpSp>
        <p:nvGrpSpPr>
          <p:cNvPr id="2" name="Group 1030"/>
          <p:cNvGrpSpPr>
            <a:grpSpLocks/>
          </p:cNvGrpSpPr>
          <p:nvPr/>
        </p:nvGrpSpPr>
        <p:grpSpPr bwMode="auto">
          <a:xfrm>
            <a:off x="5257800" y="3759200"/>
            <a:ext cx="330200" cy="647700"/>
            <a:chOff x="3192" y="3176"/>
            <a:chExt cx="208" cy="408"/>
          </a:xfrm>
        </p:grpSpPr>
        <p:sp>
          <p:nvSpPr>
            <p:cNvPr id="26683" name="Rectangle 1031"/>
            <p:cNvSpPr>
              <a:spLocks noChangeArrowheads="1"/>
            </p:cNvSpPr>
            <p:nvPr/>
          </p:nvSpPr>
          <p:spPr bwMode="auto">
            <a:xfrm>
              <a:off x="3192" y="3176"/>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sp>
          <p:nvSpPr>
            <p:cNvPr id="26684" name="Rectangle 1032"/>
            <p:cNvSpPr>
              <a:spLocks noChangeArrowheads="1"/>
            </p:cNvSpPr>
            <p:nvPr/>
          </p:nvSpPr>
          <p:spPr bwMode="auto">
            <a:xfrm>
              <a:off x="3200" y="3400"/>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grpSp>
      <p:grpSp>
        <p:nvGrpSpPr>
          <p:cNvPr id="3" name="Group 1033"/>
          <p:cNvGrpSpPr>
            <a:grpSpLocks/>
          </p:cNvGrpSpPr>
          <p:nvPr/>
        </p:nvGrpSpPr>
        <p:grpSpPr bwMode="auto">
          <a:xfrm>
            <a:off x="6705600" y="3009900"/>
            <a:ext cx="1524000" cy="1181100"/>
            <a:chOff x="4088" y="2720"/>
            <a:chExt cx="960" cy="744"/>
          </a:xfrm>
        </p:grpSpPr>
        <p:sp>
          <p:nvSpPr>
            <p:cNvPr id="26680" name="Rectangle 1034"/>
            <p:cNvSpPr>
              <a:spLocks noChangeArrowheads="1"/>
            </p:cNvSpPr>
            <p:nvPr/>
          </p:nvSpPr>
          <p:spPr bwMode="auto">
            <a:xfrm>
              <a:off x="4088" y="2720"/>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sp>
          <p:nvSpPr>
            <p:cNvPr id="26681" name="Rectangle 1035"/>
            <p:cNvSpPr>
              <a:spLocks noChangeArrowheads="1"/>
            </p:cNvSpPr>
            <p:nvPr/>
          </p:nvSpPr>
          <p:spPr bwMode="auto">
            <a:xfrm>
              <a:off x="4352" y="2720"/>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sp>
          <p:nvSpPr>
            <p:cNvPr id="26682" name="Rectangle 1036"/>
            <p:cNvSpPr>
              <a:spLocks noChangeArrowheads="1"/>
            </p:cNvSpPr>
            <p:nvPr/>
          </p:nvSpPr>
          <p:spPr bwMode="auto">
            <a:xfrm>
              <a:off x="4848" y="3280"/>
              <a:ext cx="200" cy="184"/>
            </a:xfrm>
            <a:prstGeom prst="rect">
              <a:avLst/>
            </a:prstGeom>
            <a:gradFill rotWithShape="0">
              <a:gsLst>
                <a:gs pos="0">
                  <a:srgbClr val="FFFF00"/>
                </a:gs>
                <a:gs pos="100000">
                  <a:srgbClr val="000000"/>
                </a:gs>
              </a:gsLst>
              <a:path path="shape">
                <a:fillToRect l="50000" t="50000" r="50000" b="50000"/>
              </a:path>
            </a:gradFill>
            <a:ln w="15875">
              <a:solidFill>
                <a:schemeClr val="tx1"/>
              </a:solidFill>
              <a:miter lim="800000"/>
              <a:headEnd/>
              <a:tailEnd/>
            </a:ln>
          </p:spPr>
          <p:txBody>
            <a:bodyPr anchor="ctr">
              <a:spAutoFit/>
            </a:bodyPr>
            <a:lstStyle/>
            <a:p>
              <a:endParaRPr lang="en-US"/>
            </a:p>
          </p:txBody>
        </p:sp>
      </p:grpSp>
      <p:grpSp>
        <p:nvGrpSpPr>
          <p:cNvPr id="4" name="Group 1037"/>
          <p:cNvGrpSpPr>
            <a:grpSpLocks/>
          </p:cNvGrpSpPr>
          <p:nvPr/>
        </p:nvGrpSpPr>
        <p:grpSpPr bwMode="auto">
          <a:xfrm>
            <a:off x="3471863" y="3125788"/>
            <a:ext cx="2019300" cy="2889250"/>
            <a:chOff x="2043" y="2193"/>
            <a:chExt cx="1272" cy="1820"/>
          </a:xfrm>
        </p:grpSpPr>
        <p:sp>
          <p:nvSpPr>
            <p:cNvPr id="26662" name="Oval 1038"/>
            <p:cNvSpPr>
              <a:spLocks noChangeArrowheads="1"/>
            </p:cNvSpPr>
            <p:nvPr/>
          </p:nvSpPr>
          <p:spPr bwMode="auto">
            <a:xfrm>
              <a:off x="2043" y="2193"/>
              <a:ext cx="1235" cy="1150"/>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6663" name="Group 1039"/>
            <p:cNvGrpSpPr>
              <a:grpSpLocks/>
            </p:cNvGrpSpPr>
            <p:nvPr/>
          </p:nvGrpSpPr>
          <p:grpSpPr bwMode="auto">
            <a:xfrm>
              <a:off x="2171" y="2322"/>
              <a:ext cx="1144" cy="901"/>
              <a:chOff x="2139" y="3130"/>
              <a:chExt cx="1144" cy="901"/>
            </a:xfrm>
          </p:grpSpPr>
          <p:sp>
            <p:nvSpPr>
              <p:cNvPr id="26665" name="Oval 1040"/>
              <p:cNvSpPr>
                <a:spLocks noChangeArrowheads="1"/>
              </p:cNvSpPr>
              <p:nvPr/>
            </p:nvSpPr>
            <p:spPr bwMode="auto">
              <a:xfrm>
                <a:off x="2173" y="3163"/>
                <a:ext cx="894" cy="838"/>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66" name="Oval 1041"/>
              <p:cNvSpPr>
                <a:spLocks noChangeArrowheads="1"/>
              </p:cNvSpPr>
              <p:nvPr/>
            </p:nvSpPr>
            <p:spPr bwMode="auto">
              <a:xfrm>
                <a:off x="2380" y="3347"/>
                <a:ext cx="457" cy="460"/>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67" name="Oval 1042"/>
              <p:cNvSpPr>
                <a:spLocks noChangeArrowheads="1"/>
              </p:cNvSpPr>
              <p:nvPr/>
            </p:nvSpPr>
            <p:spPr bwMode="auto">
              <a:xfrm>
                <a:off x="2349" y="3535"/>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68" name="Oval 1043"/>
              <p:cNvSpPr>
                <a:spLocks noChangeArrowheads="1"/>
              </p:cNvSpPr>
              <p:nvPr/>
            </p:nvSpPr>
            <p:spPr bwMode="auto">
              <a:xfrm>
                <a:off x="2796" y="3538"/>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69" name="Oval 1044"/>
              <p:cNvSpPr>
                <a:spLocks noChangeArrowheads="1"/>
              </p:cNvSpPr>
              <p:nvPr/>
            </p:nvSpPr>
            <p:spPr bwMode="auto">
              <a:xfrm>
                <a:off x="2139" y="3547"/>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0" name="Oval 1045"/>
              <p:cNvSpPr>
                <a:spLocks noChangeArrowheads="1"/>
              </p:cNvSpPr>
              <p:nvPr/>
            </p:nvSpPr>
            <p:spPr bwMode="auto">
              <a:xfrm>
                <a:off x="3033" y="3532"/>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1" name="Oval 1046"/>
              <p:cNvSpPr>
                <a:spLocks noChangeArrowheads="1"/>
              </p:cNvSpPr>
              <p:nvPr/>
            </p:nvSpPr>
            <p:spPr bwMode="auto">
              <a:xfrm>
                <a:off x="3200" y="3447"/>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2" name="Oval 1047"/>
              <p:cNvSpPr>
                <a:spLocks noChangeArrowheads="1"/>
              </p:cNvSpPr>
              <p:nvPr/>
            </p:nvSpPr>
            <p:spPr bwMode="auto">
              <a:xfrm>
                <a:off x="2946" y="3790"/>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3" name="Oval 1048"/>
              <p:cNvSpPr>
                <a:spLocks noChangeArrowheads="1"/>
              </p:cNvSpPr>
              <p:nvPr/>
            </p:nvSpPr>
            <p:spPr bwMode="auto">
              <a:xfrm>
                <a:off x="2592" y="3967"/>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4" name="Oval 1049"/>
              <p:cNvSpPr>
                <a:spLocks noChangeArrowheads="1"/>
              </p:cNvSpPr>
              <p:nvPr/>
            </p:nvSpPr>
            <p:spPr bwMode="auto">
              <a:xfrm>
                <a:off x="2586" y="3130"/>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5" name="Oval 1050"/>
              <p:cNvSpPr>
                <a:spLocks noChangeArrowheads="1"/>
              </p:cNvSpPr>
              <p:nvPr/>
            </p:nvSpPr>
            <p:spPr bwMode="auto">
              <a:xfrm>
                <a:off x="2292" y="3859"/>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6" name="Oval 1051"/>
              <p:cNvSpPr>
                <a:spLocks noChangeArrowheads="1"/>
              </p:cNvSpPr>
              <p:nvPr/>
            </p:nvSpPr>
            <p:spPr bwMode="auto">
              <a:xfrm>
                <a:off x="2907" y="3256"/>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7" name="Oval 1052"/>
              <p:cNvSpPr>
                <a:spLocks noChangeArrowheads="1"/>
              </p:cNvSpPr>
              <p:nvPr/>
            </p:nvSpPr>
            <p:spPr bwMode="auto">
              <a:xfrm>
                <a:off x="2256" y="3265"/>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8" name="Oval 1053"/>
              <p:cNvSpPr>
                <a:spLocks noChangeArrowheads="1"/>
              </p:cNvSpPr>
              <p:nvPr/>
            </p:nvSpPr>
            <p:spPr bwMode="auto">
              <a:xfrm>
                <a:off x="3218" y="3669"/>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79" name="Oval 1054"/>
              <p:cNvSpPr>
                <a:spLocks noChangeArrowheads="1"/>
              </p:cNvSpPr>
              <p:nvPr/>
            </p:nvSpPr>
            <p:spPr bwMode="auto">
              <a:xfrm>
                <a:off x="2458" y="3425"/>
                <a:ext cx="308" cy="303"/>
              </a:xfrm>
              <a:prstGeom prst="ellipse">
                <a:avLst/>
              </a:prstGeom>
              <a:solidFill>
                <a:srgbClr val="FF9900"/>
              </a:solidFill>
              <a:ln w="9525">
                <a:solidFill>
                  <a:schemeClr val="tx1"/>
                </a:solidFill>
                <a:round/>
                <a:headEnd/>
                <a:tailEnd/>
              </a:ln>
            </p:spPr>
            <p:txBody>
              <a:bodyPr wrap="none" anchor="ctr"/>
              <a:lstStyle/>
              <a:p>
                <a:pPr algn="ctr"/>
                <a:r>
                  <a:rPr lang="en-GB">
                    <a:solidFill>
                      <a:schemeClr val="accent2"/>
                    </a:solidFill>
                    <a:latin typeface="Arial" pitchFamily="34" charset="0"/>
                  </a:rPr>
                  <a:t>Mg</a:t>
                </a:r>
                <a:endParaRPr lang="en-GB">
                  <a:solidFill>
                    <a:srgbClr val="FF0000"/>
                  </a:solidFill>
                  <a:latin typeface="Arial" pitchFamily="34" charset="0"/>
                </a:endParaRPr>
              </a:p>
            </p:txBody>
          </p:sp>
        </p:grpSp>
        <p:sp>
          <p:nvSpPr>
            <p:cNvPr id="26664" name="Text Box 1055"/>
            <p:cNvSpPr txBox="1">
              <a:spLocks noChangeArrowheads="1"/>
            </p:cNvSpPr>
            <p:nvPr/>
          </p:nvSpPr>
          <p:spPr bwMode="auto">
            <a:xfrm>
              <a:off x="2320" y="3417"/>
              <a:ext cx="9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800">
                  <a:latin typeface="Arial" pitchFamily="34" charset="0"/>
                </a:rPr>
                <a:t>2.8.</a:t>
              </a:r>
              <a:r>
                <a:rPr lang="en-GB" sz="2800">
                  <a:solidFill>
                    <a:srgbClr val="FF0000"/>
                  </a:solidFill>
                  <a:latin typeface="Arial" pitchFamily="34" charset="0"/>
                </a:rPr>
                <a:t>2 </a:t>
              </a:r>
              <a:r>
                <a:rPr lang="en-GB" sz="2800" b="1">
                  <a:latin typeface="Arial" pitchFamily="34" charset="0"/>
                  <a:sym typeface="Wingdings" pitchFamily="2" charset="2"/>
                </a:rPr>
                <a:t></a:t>
              </a:r>
              <a:r>
                <a:rPr lang="en-GB" sz="2800">
                  <a:solidFill>
                    <a:srgbClr val="FF0000"/>
                  </a:solidFill>
                  <a:latin typeface="Arial" pitchFamily="34" charset="0"/>
                </a:rPr>
                <a:t> </a:t>
              </a:r>
              <a:r>
                <a:rPr lang="en-GB" sz="2800" b="1">
                  <a:latin typeface="Arial" pitchFamily="34" charset="0"/>
                </a:rPr>
                <a:t>Mg</a:t>
              </a:r>
              <a:r>
                <a:rPr lang="en-GB" sz="2800" b="1" baseline="30000">
                  <a:solidFill>
                    <a:srgbClr val="FF0000"/>
                  </a:solidFill>
                  <a:latin typeface="Arial" pitchFamily="34" charset="0"/>
                </a:rPr>
                <a:t>2</a:t>
              </a:r>
              <a:r>
                <a:rPr lang="en-GB" sz="2800" b="1" baseline="30000">
                  <a:latin typeface="Arial" pitchFamily="34" charset="0"/>
                </a:rPr>
                <a:t>+</a:t>
              </a:r>
            </a:p>
          </p:txBody>
        </p:sp>
      </p:grpSp>
      <p:grpSp>
        <p:nvGrpSpPr>
          <p:cNvPr id="6" name="Group 1056"/>
          <p:cNvGrpSpPr>
            <a:grpSpLocks/>
          </p:cNvGrpSpPr>
          <p:nvPr/>
        </p:nvGrpSpPr>
        <p:grpSpPr bwMode="auto">
          <a:xfrm>
            <a:off x="6113463" y="3094038"/>
            <a:ext cx="2032000" cy="2906712"/>
            <a:chOff x="3707" y="2173"/>
            <a:chExt cx="1280" cy="1831"/>
          </a:xfrm>
        </p:grpSpPr>
        <p:grpSp>
          <p:nvGrpSpPr>
            <p:cNvPr id="26643" name="Group 1057"/>
            <p:cNvGrpSpPr>
              <a:grpSpLocks/>
            </p:cNvGrpSpPr>
            <p:nvPr/>
          </p:nvGrpSpPr>
          <p:grpSpPr bwMode="auto">
            <a:xfrm>
              <a:off x="3707" y="2173"/>
              <a:ext cx="1280" cy="1170"/>
              <a:chOff x="3675" y="2981"/>
              <a:chExt cx="1280" cy="1170"/>
            </a:xfrm>
          </p:grpSpPr>
          <p:sp>
            <p:nvSpPr>
              <p:cNvPr id="26645" name="Oval 1058"/>
              <p:cNvSpPr>
                <a:spLocks noChangeArrowheads="1"/>
              </p:cNvSpPr>
              <p:nvPr/>
            </p:nvSpPr>
            <p:spPr bwMode="auto">
              <a:xfrm>
                <a:off x="3837" y="3163"/>
                <a:ext cx="894" cy="838"/>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6" name="Oval 1059"/>
              <p:cNvSpPr>
                <a:spLocks noChangeArrowheads="1"/>
              </p:cNvSpPr>
              <p:nvPr/>
            </p:nvSpPr>
            <p:spPr bwMode="auto">
              <a:xfrm>
                <a:off x="4044" y="3347"/>
                <a:ext cx="457" cy="460"/>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7" name="Oval 1060"/>
              <p:cNvSpPr>
                <a:spLocks noChangeArrowheads="1"/>
              </p:cNvSpPr>
              <p:nvPr/>
            </p:nvSpPr>
            <p:spPr bwMode="auto">
              <a:xfrm>
                <a:off x="3675" y="3001"/>
                <a:ext cx="1235" cy="1150"/>
              </a:xfrm>
              <a:prstGeom prst="ellipse">
                <a:avLst/>
              </a:prstGeom>
              <a:noFill/>
              <a:ln w="952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8" name="Oval 1061"/>
              <p:cNvSpPr>
                <a:spLocks noChangeArrowheads="1"/>
              </p:cNvSpPr>
              <p:nvPr/>
            </p:nvSpPr>
            <p:spPr bwMode="auto">
              <a:xfrm>
                <a:off x="4013" y="3535"/>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49" name="Oval 1062"/>
              <p:cNvSpPr>
                <a:spLocks noChangeArrowheads="1"/>
              </p:cNvSpPr>
              <p:nvPr/>
            </p:nvSpPr>
            <p:spPr bwMode="auto">
              <a:xfrm>
                <a:off x="4460" y="3538"/>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0" name="Oval 1063"/>
              <p:cNvSpPr>
                <a:spLocks noChangeArrowheads="1"/>
              </p:cNvSpPr>
              <p:nvPr/>
            </p:nvSpPr>
            <p:spPr bwMode="auto">
              <a:xfrm>
                <a:off x="3803" y="3547"/>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1" name="Oval 1064"/>
              <p:cNvSpPr>
                <a:spLocks noChangeArrowheads="1"/>
              </p:cNvSpPr>
              <p:nvPr/>
            </p:nvSpPr>
            <p:spPr bwMode="auto">
              <a:xfrm>
                <a:off x="4697" y="3532"/>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2" name="Oval 1065"/>
              <p:cNvSpPr>
                <a:spLocks noChangeArrowheads="1"/>
              </p:cNvSpPr>
              <p:nvPr/>
            </p:nvSpPr>
            <p:spPr bwMode="auto">
              <a:xfrm>
                <a:off x="4136" y="2983"/>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3" name="Oval 1066"/>
              <p:cNvSpPr>
                <a:spLocks noChangeArrowheads="1"/>
              </p:cNvSpPr>
              <p:nvPr/>
            </p:nvSpPr>
            <p:spPr bwMode="auto">
              <a:xfrm>
                <a:off x="4610" y="3790"/>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4" name="Oval 1067"/>
              <p:cNvSpPr>
                <a:spLocks noChangeArrowheads="1"/>
              </p:cNvSpPr>
              <p:nvPr/>
            </p:nvSpPr>
            <p:spPr bwMode="auto">
              <a:xfrm>
                <a:off x="4256" y="3967"/>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5" name="Oval 1068"/>
              <p:cNvSpPr>
                <a:spLocks noChangeArrowheads="1"/>
              </p:cNvSpPr>
              <p:nvPr/>
            </p:nvSpPr>
            <p:spPr bwMode="auto">
              <a:xfrm>
                <a:off x="4250" y="3130"/>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6" name="Oval 1069"/>
              <p:cNvSpPr>
                <a:spLocks noChangeArrowheads="1"/>
              </p:cNvSpPr>
              <p:nvPr/>
            </p:nvSpPr>
            <p:spPr bwMode="auto">
              <a:xfrm>
                <a:off x="3956" y="3859"/>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7" name="Oval 1070"/>
              <p:cNvSpPr>
                <a:spLocks noChangeArrowheads="1"/>
              </p:cNvSpPr>
              <p:nvPr/>
            </p:nvSpPr>
            <p:spPr bwMode="auto">
              <a:xfrm>
                <a:off x="4571" y="3256"/>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8" name="Oval 1071"/>
              <p:cNvSpPr>
                <a:spLocks noChangeArrowheads="1"/>
              </p:cNvSpPr>
              <p:nvPr/>
            </p:nvSpPr>
            <p:spPr bwMode="auto">
              <a:xfrm>
                <a:off x="3920" y="3265"/>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59" name="Oval 1072"/>
              <p:cNvSpPr>
                <a:spLocks noChangeArrowheads="1"/>
              </p:cNvSpPr>
              <p:nvPr/>
            </p:nvSpPr>
            <p:spPr bwMode="auto">
              <a:xfrm>
                <a:off x="4362" y="2981"/>
                <a:ext cx="65" cy="64"/>
              </a:xfrm>
              <a:prstGeom prst="ellipse">
                <a:avLst/>
              </a:prstGeom>
              <a:solidFill>
                <a:srgbClr val="0000FF"/>
              </a:solidFill>
              <a:ln w="9525">
                <a:solidFill>
                  <a:schemeClr val="tx1"/>
                </a:solidFill>
                <a:round/>
                <a:headEnd/>
                <a:tailEnd/>
              </a:ln>
            </p:spPr>
            <p:txBody>
              <a:bodyPr wrap="none" anchor="ctr"/>
              <a:lstStyle/>
              <a:p>
                <a:endParaRPr lang="en-US"/>
              </a:p>
            </p:txBody>
          </p:sp>
          <p:sp>
            <p:nvSpPr>
              <p:cNvPr id="26660" name="Oval 1073"/>
              <p:cNvSpPr>
                <a:spLocks noChangeArrowheads="1"/>
              </p:cNvSpPr>
              <p:nvPr/>
            </p:nvSpPr>
            <p:spPr bwMode="auto">
              <a:xfrm>
                <a:off x="4122" y="3425"/>
                <a:ext cx="308" cy="303"/>
              </a:xfrm>
              <a:prstGeom prst="ellipse">
                <a:avLst/>
              </a:prstGeom>
              <a:solidFill>
                <a:srgbClr val="FF9900"/>
              </a:solidFill>
              <a:ln w="9525">
                <a:solidFill>
                  <a:schemeClr val="tx1"/>
                </a:solidFill>
                <a:round/>
                <a:headEnd/>
                <a:tailEnd/>
              </a:ln>
            </p:spPr>
            <p:txBody>
              <a:bodyPr wrap="none" anchor="ctr"/>
              <a:lstStyle/>
              <a:p>
                <a:pPr algn="ctr"/>
                <a:r>
                  <a:rPr lang="en-GB">
                    <a:solidFill>
                      <a:schemeClr val="accent2"/>
                    </a:solidFill>
                    <a:latin typeface="Arial" pitchFamily="34" charset="0"/>
                  </a:rPr>
                  <a:t>Al</a:t>
                </a:r>
                <a:endParaRPr lang="en-GB">
                  <a:solidFill>
                    <a:srgbClr val="FF0000"/>
                  </a:solidFill>
                  <a:latin typeface="Arial" pitchFamily="34" charset="0"/>
                </a:endParaRPr>
              </a:p>
            </p:txBody>
          </p:sp>
          <p:sp>
            <p:nvSpPr>
              <p:cNvPr id="26661" name="Oval 1074"/>
              <p:cNvSpPr>
                <a:spLocks noChangeArrowheads="1"/>
              </p:cNvSpPr>
              <p:nvPr/>
            </p:nvSpPr>
            <p:spPr bwMode="auto">
              <a:xfrm>
                <a:off x="4890" y="3541"/>
                <a:ext cx="65" cy="64"/>
              </a:xfrm>
              <a:prstGeom prst="ellipse">
                <a:avLst/>
              </a:prstGeom>
              <a:solidFill>
                <a:srgbClr val="0000FF"/>
              </a:solidFill>
              <a:ln w="9525">
                <a:solidFill>
                  <a:schemeClr val="tx1"/>
                </a:solidFill>
                <a:round/>
                <a:headEnd/>
                <a:tailEnd/>
              </a:ln>
            </p:spPr>
            <p:txBody>
              <a:bodyPr wrap="none" anchor="ctr"/>
              <a:lstStyle/>
              <a:p>
                <a:endParaRPr lang="en-US"/>
              </a:p>
            </p:txBody>
          </p:sp>
        </p:grpSp>
        <p:sp>
          <p:nvSpPr>
            <p:cNvPr id="26644" name="Text Box 1075"/>
            <p:cNvSpPr txBox="1">
              <a:spLocks noChangeArrowheads="1"/>
            </p:cNvSpPr>
            <p:nvPr/>
          </p:nvSpPr>
          <p:spPr bwMode="auto">
            <a:xfrm>
              <a:off x="3960" y="3408"/>
              <a:ext cx="10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2800">
                  <a:latin typeface="Arial" pitchFamily="34" charset="0"/>
                </a:rPr>
                <a:t>2.8.</a:t>
              </a:r>
              <a:r>
                <a:rPr lang="en-GB" sz="2800">
                  <a:solidFill>
                    <a:srgbClr val="FF0000"/>
                  </a:solidFill>
                  <a:latin typeface="Arial" pitchFamily="34" charset="0"/>
                </a:rPr>
                <a:t>3 </a:t>
              </a:r>
              <a:r>
                <a:rPr lang="en-GB" sz="2800" b="1">
                  <a:latin typeface="Arial" pitchFamily="34" charset="0"/>
                  <a:sym typeface="Wingdings" pitchFamily="2" charset="2"/>
                </a:rPr>
                <a:t></a:t>
              </a:r>
              <a:endParaRPr lang="en-GB" sz="2800">
                <a:solidFill>
                  <a:srgbClr val="FF0000"/>
                </a:solidFill>
                <a:latin typeface="Arial" pitchFamily="34" charset="0"/>
              </a:endParaRPr>
            </a:p>
            <a:p>
              <a:r>
                <a:rPr lang="en-GB" sz="2800" b="1">
                  <a:latin typeface="Arial" pitchFamily="34" charset="0"/>
                </a:rPr>
                <a:t>Al</a:t>
              </a:r>
              <a:r>
                <a:rPr lang="en-GB" sz="2800" b="1" baseline="30000">
                  <a:solidFill>
                    <a:srgbClr val="FF0000"/>
                  </a:solidFill>
                  <a:latin typeface="Arial" pitchFamily="34" charset="0"/>
                </a:rPr>
                <a:t>3</a:t>
              </a:r>
              <a:r>
                <a:rPr lang="en-GB" sz="2800" b="1" baseline="30000">
                  <a:latin typeface="Arial" pitchFamily="34" charset="0"/>
                </a:rPr>
                <a:t>+</a:t>
              </a:r>
              <a:r>
                <a:rPr lang="en-GB" sz="2800">
                  <a:latin typeface="Arial" pitchFamily="34" charset="0"/>
                </a:rPr>
                <a:t> </a:t>
              </a:r>
            </a:p>
          </p:txBody>
        </p:sp>
      </p:grpSp>
      <p:grpSp>
        <p:nvGrpSpPr>
          <p:cNvPr id="8" name="Group 1076"/>
          <p:cNvGrpSpPr>
            <a:grpSpLocks/>
          </p:cNvGrpSpPr>
          <p:nvPr/>
        </p:nvGrpSpPr>
        <p:grpSpPr bwMode="auto">
          <a:xfrm>
            <a:off x="1147763" y="3492500"/>
            <a:ext cx="1419225" cy="2520950"/>
            <a:chOff x="723" y="2472"/>
            <a:chExt cx="894" cy="1588"/>
          </a:xfrm>
        </p:grpSpPr>
        <p:grpSp>
          <p:nvGrpSpPr>
            <p:cNvPr id="26635" name="Group 1077"/>
            <p:cNvGrpSpPr>
              <a:grpSpLocks/>
            </p:cNvGrpSpPr>
            <p:nvPr/>
          </p:nvGrpSpPr>
          <p:grpSpPr bwMode="auto">
            <a:xfrm>
              <a:off x="723" y="2472"/>
              <a:ext cx="894" cy="838"/>
              <a:chOff x="723" y="2472"/>
              <a:chExt cx="894" cy="838"/>
            </a:xfrm>
          </p:grpSpPr>
          <p:sp>
            <p:nvSpPr>
              <p:cNvPr id="26637" name="Oval 1078"/>
              <p:cNvSpPr>
                <a:spLocks noChangeArrowheads="1"/>
              </p:cNvSpPr>
              <p:nvPr/>
            </p:nvSpPr>
            <p:spPr bwMode="auto">
              <a:xfrm>
                <a:off x="723" y="2472"/>
                <a:ext cx="894" cy="838"/>
              </a:xfrm>
              <a:prstGeom prst="ellipse">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8" name="Oval 1079"/>
              <p:cNvSpPr>
                <a:spLocks noChangeArrowheads="1"/>
              </p:cNvSpPr>
              <p:nvPr/>
            </p:nvSpPr>
            <p:spPr bwMode="auto">
              <a:xfrm>
                <a:off x="930" y="2656"/>
                <a:ext cx="457" cy="460"/>
              </a:xfrm>
              <a:prstGeom prst="ellipse">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9" name="Oval 1080"/>
              <p:cNvSpPr>
                <a:spLocks noChangeArrowheads="1"/>
              </p:cNvSpPr>
              <p:nvPr/>
            </p:nvSpPr>
            <p:spPr bwMode="auto">
              <a:xfrm>
                <a:off x="1054" y="2775"/>
                <a:ext cx="221" cy="225"/>
              </a:xfrm>
              <a:prstGeom prst="ellipse">
                <a:avLst/>
              </a:prstGeom>
              <a:solidFill>
                <a:srgbClr val="FF9933"/>
              </a:solidFill>
              <a:ln w="9525">
                <a:solidFill>
                  <a:schemeClr val="tx2"/>
                </a:solidFill>
                <a:round/>
                <a:headEnd/>
                <a:tailEnd/>
              </a:ln>
            </p:spPr>
            <p:txBody>
              <a:bodyPr wrap="none" anchor="ctr"/>
              <a:lstStyle/>
              <a:p>
                <a:pPr algn="ctr"/>
                <a:r>
                  <a:rPr lang="en-GB" sz="2000">
                    <a:solidFill>
                      <a:schemeClr val="accent2"/>
                    </a:solidFill>
                    <a:latin typeface="Arial" pitchFamily="34" charset="0"/>
                  </a:rPr>
                  <a:t>Li</a:t>
                </a:r>
                <a:endParaRPr lang="en-GB">
                  <a:solidFill>
                    <a:srgbClr val="FF0000"/>
                  </a:solidFill>
                  <a:latin typeface="Arial" pitchFamily="34" charset="0"/>
                </a:endParaRPr>
              </a:p>
            </p:txBody>
          </p:sp>
          <p:sp>
            <p:nvSpPr>
              <p:cNvPr id="26640" name="Oval 1081"/>
              <p:cNvSpPr>
                <a:spLocks noChangeArrowheads="1"/>
              </p:cNvSpPr>
              <p:nvPr/>
            </p:nvSpPr>
            <p:spPr bwMode="auto">
              <a:xfrm>
                <a:off x="899" y="2844"/>
                <a:ext cx="65" cy="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6641" name="Oval 1082"/>
              <p:cNvSpPr>
                <a:spLocks noChangeArrowheads="1"/>
              </p:cNvSpPr>
              <p:nvPr/>
            </p:nvSpPr>
            <p:spPr bwMode="auto">
              <a:xfrm>
                <a:off x="1346" y="2847"/>
                <a:ext cx="65" cy="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6642" name="Oval 1083"/>
              <p:cNvSpPr>
                <a:spLocks noChangeArrowheads="1"/>
              </p:cNvSpPr>
              <p:nvPr/>
            </p:nvSpPr>
            <p:spPr bwMode="auto">
              <a:xfrm>
                <a:off x="1316" y="2484"/>
                <a:ext cx="65" cy="64"/>
              </a:xfrm>
              <a:prstGeom prst="ellipse">
                <a:avLst/>
              </a:prstGeom>
              <a:solidFill>
                <a:schemeClr val="accent2"/>
              </a:solidFill>
              <a:ln w="9525">
                <a:solidFill>
                  <a:schemeClr val="tx1"/>
                </a:solidFill>
                <a:round/>
                <a:headEnd/>
                <a:tailEnd/>
              </a:ln>
            </p:spPr>
            <p:txBody>
              <a:bodyPr wrap="none" anchor="ctr"/>
              <a:lstStyle/>
              <a:p>
                <a:endParaRPr lang="en-US"/>
              </a:p>
            </p:txBody>
          </p:sp>
        </p:grpSp>
        <p:sp>
          <p:nvSpPr>
            <p:cNvPr id="26636" name="Text Box 1084"/>
            <p:cNvSpPr txBox="1">
              <a:spLocks noChangeArrowheads="1"/>
            </p:cNvSpPr>
            <p:nvPr/>
          </p:nvSpPr>
          <p:spPr bwMode="auto">
            <a:xfrm>
              <a:off x="856" y="3464"/>
              <a:ext cx="6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sz="2800">
                  <a:latin typeface="Arial" pitchFamily="34" charset="0"/>
                </a:rPr>
                <a:t>2.1</a:t>
              </a:r>
              <a:r>
                <a:rPr lang="en-GB" sz="2800" b="1">
                  <a:latin typeface="Arial" pitchFamily="34" charset="0"/>
                  <a:sym typeface="Wingdings" pitchFamily="2" charset="2"/>
                </a:rPr>
                <a:t></a:t>
              </a:r>
              <a:r>
                <a:rPr lang="en-GB" sz="2800" b="1">
                  <a:latin typeface="Arial" pitchFamily="34" charset="0"/>
                </a:rPr>
                <a:t>Li</a:t>
              </a:r>
              <a:r>
                <a:rPr lang="en-GB" sz="2800" b="1" baseline="30000">
                  <a:latin typeface="Arial" pitchFamily="34" charset="0"/>
                </a:rPr>
                <a:t>+</a:t>
              </a:r>
            </a:p>
          </p:txBody>
        </p:sp>
      </p:grpSp>
      <p:sp>
        <p:nvSpPr>
          <p:cNvPr id="26634" name="Rectangle 1085"/>
          <p:cNvSpPr>
            <a:spLocks noGrp="1" noChangeArrowheads="1"/>
          </p:cNvSpPr>
          <p:nvPr>
            <p:ph type="title"/>
          </p:nvPr>
        </p:nvSpPr>
        <p:spPr/>
        <p:txBody>
          <a:bodyPr/>
          <a:lstStyle/>
          <a:p>
            <a:pPr eaLnBrk="1" hangingPunct="1"/>
            <a:r>
              <a:rPr lang="en-GB" smtClean="0"/>
              <a:t>      Charges and metal 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500"/>
                            </p:stCondLst>
                            <p:childTnLst>
                              <p:par>
                                <p:cTn id="13" presetID="18" presetClass="entr" presetSubtype="12" fill="hold" grpId="0" nodeType="afterEffect">
                                  <p:stCondLst>
                                    <p:cond delay="0"/>
                                  </p:stCondLst>
                                  <p:childTnLst>
                                    <p:set>
                                      <p:cBhvr>
                                        <p:cTn id="14" dur="1" fill="hold">
                                          <p:stCondLst>
                                            <p:cond delay="0"/>
                                          </p:stCondLst>
                                        </p:cTn>
                                        <p:tgtEl>
                                          <p:spTgt spid="33797"/>
                                        </p:tgtEl>
                                        <p:attrNameLst>
                                          <p:attrName>style.visibility</p:attrName>
                                        </p:attrNameLst>
                                      </p:cBhvr>
                                      <p:to>
                                        <p:strVal val="visible"/>
                                      </p:to>
                                    </p:set>
                                    <p:animEffect transition="in" filter="strips(downLeft)">
                                      <p:cBhvr>
                                        <p:cTn id="15" dur="500"/>
                                        <p:tgtEl>
                                          <p:spTgt spid="33797"/>
                                        </p:tgtEl>
                                      </p:cBhvr>
                                    </p:animEffect>
                                  </p:childTnLst>
                                  <p:subTnLst>
                                    <p:set>
                                      <p:cBhvr override="childStyle">
                                        <p:cTn dur="1" fill="hold" display="0" masterRel="sameClick" afterEffect="1">
                                          <p:stCondLst>
                                            <p:cond evt="end" delay="0">
                                              <p:tn val="13"/>
                                            </p:cond>
                                          </p:stCondLst>
                                        </p:cTn>
                                        <p:tgtEl>
                                          <p:spTgt spid="3379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par>
                          <p:cTn id="21" fill="hold" nodeType="afterGroup">
                            <p:stCondLst>
                              <p:cond delay="500"/>
                            </p:stCondLst>
                            <p:childTnLst>
                              <p:par>
                                <p:cTn id="22" presetID="18" presetClass="entr" presetSubtype="12"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trips(downLeft)">
                                      <p:cBhvr>
                                        <p:cTn id="24" dur="500"/>
                                        <p:tgtEl>
                                          <p:spTgt spid="2"/>
                                        </p:tgtEl>
                                      </p:cBhvr>
                                    </p:animEffect>
                                  </p:childTnLst>
                                  <p:subTnLst>
                                    <p:set>
                                      <p:cBhvr override="childStyle">
                                        <p:cTn dur="1" fill="hold" display="0" masterRel="sameClick" afterEffect="1">
                                          <p:stCondLst>
                                            <p:cond evt="end" delay="0">
                                              <p:tn val="22"/>
                                            </p:cond>
                                          </p:stCondLst>
                                        </p:cTn>
                                        <p:tgtEl>
                                          <p:spTgt spid="2"/>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nodeType="afterGroup">
                            <p:stCondLst>
                              <p:cond delay="500"/>
                            </p:stCondLst>
                            <p:childTnLst>
                              <p:par>
                                <p:cTn id="31" presetID="18" presetClass="entr" presetSubtype="12"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strips(downLeft)">
                                      <p:cBhvr>
                                        <p:cTn id="33" dur="500"/>
                                        <p:tgtEl>
                                          <p:spTgt spid="3"/>
                                        </p:tgtEl>
                                      </p:cBhvr>
                                    </p:animEffect>
                                  </p:childTnLst>
                                  <p:subTnLst>
                                    <p:set>
                                      <p:cBhvr override="childStyle">
                                        <p:cTn dur="1" fill="hold" display="0" masterRel="sameClick" afterEffect="1">
                                          <p:stCondLst>
                                            <p:cond evt="end" delay="0">
                                              <p:tn val="31"/>
                                            </p:cond>
                                          </p:stCondLst>
                                        </p:cTn>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3296</TotalTime>
  <Words>3258</Words>
  <Application>Microsoft Office PowerPoint</Application>
  <PresentationFormat>On-screen Show (4:3)</PresentationFormat>
  <Paragraphs>1034</Paragraphs>
  <Slides>58</Slides>
  <Notes>58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6" baseType="lpstr">
      <vt:lpstr>Times New Roman</vt:lpstr>
      <vt:lpstr>Arial</vt:lpstr>
      <vt:lpstr>Wingdings</vt:lpstr>
      <vt:lpstr>Monotype Sorts</vt:lpstr>
      <vt:lpstr>Comic Sans MS</vt:lpstr>
      <vt:lpstr>Default Design</vt:lpstr>
      <vt:lpstr>Microsoft Graph 2000 Chart</vt:lpstr>
      <vt:lpstr>Micrografx Picture Publisher 7 Image</vt:lpstr>
      <vt:lpstr>PowerPoint Presentation</vt:lpstr>
      <vt:lpstr>      Contents</vt:lpstr>
      <vt:lpstr>      Elements and chemical symbols</vt:lpstr>
      <vt:lpstr>      Elements and chemical formulae</vt:lpstr>
      <vt:lpstr>      Formulae of molecular compounds</vt:lpstr>
      <vt:lpstr>      Formulae of ionic compounds </vt:lpstr>
      <vt:lpstr>      Compound ions</vt:lpstr>
      <vt:lpstr>      Charges on ions</vt:lpstr>
      <vt:lpstr>      Charges and metal ions</vt:lpstr>
      <vt:lpstr>      Charges for non-metal ions</vt:lpstr>
      <vt:lpstr>      What’s the charge?</vt:lpstr>
      <vt:lpstr>      Calcium bromide</vt:lpstr>
      <vt:lpstr>      Aluminium bromide</vt:lpstr>
      <vt:lpstr>      Aluminium oxide</vt:lpstr>
      <vt:lpstr>      Magnesium chloride</vt:lpstr>
      <vt:lpstr>      Sodium oxide</vt:lpstr>
      <vt:lpstr>      Brackets and compound ions</vt:lpstr>
      <vt:lpstr>      Calculate the compounds</vt:lpstr>
      <vt:lpstr>      What’s the formula?</vt:lpstr>
      <vt:lpstr>      Contents</vt:lpstr>
      <vt:lpstr>      Reactants and products</vt:lpstr>
      <vt:lpstr>      Word equations</vt:lpstr>
      <vt:lpstr>      More word equations</vt:lpstr>
      <vt:lpstr>      Chemical formulae equations</vt:lpstr>
      <vt:lpstr>      Sodium + water</vt:lpstr>
      <vt:lpstr>      Magnesium + lead nitrate</vt:lpstr>
      <vt:lpstr>      Balance the equations</vt:lpstr>
      <vt:lpstr>      Contents</vt:lpstr>
      <vt:lpstr>      Relative atomic mass</vt:lpstr>
      <vt:lpstr>      Formula mass</vt:lpstr>
      <vt:lpstr>      RAM and formula mass</vt:lpstr>
      <vt:lpstr>      Percentage composition</vt:lpstr>
      <vt:lpstr>      How much oxygen?</vt:lpstr>
      <vt:lpstr>      Which fertilizer?</vt:lpstr>
      <vt:lpstr>      How much nitrogen?</vt:lpstr>
      <vt:lpstr>      Contents</vt:lpstr>
      <vt:lpstr>      Calculating the formula from masses</vt:lpstr>
      <vt:lpstr>      Copper oxide</vt:lpstr>
      <vt:lpstr>      Manganese oxide</vt:lpstr>
      <vt:lpstr>      Silicon chloride</vt:lpstr>
      <vt:lpstr>      Calculate the empirical formulae</vt:lpstr>
      <vt:lpstr>      Contents</vt:lpstr>
      <vt:lpstr>      Conservation of mass</vt:lpstr>
      <vt:lpstr>      More on conservation of mass</vt:lpstr>
      <vt:lpstr>      Reacting mass and formula mass</vt:lpstr>
      <vt:lpstr>      Reacting mass and equations</vt:lpstr>
      <vt:lpstr>      Aluminium + chlorine</vt:lpstr>
      <vt:lpstr>      Magnesium + oxygen</vt:lpstr>
      <vt:lpstr>      Sodium hydroxide + hydrochloric acid</vt:lpstr>
      <vt:lpstr>      Avoiding mistakes!</vt:lpstr>
      <vt:lpstr>      Reacting mass and scale factors</vt:lpstr>
      <vt:lpstr>      Magnesium + copper sulfate</vt:lpstr>
      <vt:lpstr>      Decomposition of calcium carbonate</vt:lpstr>
      <vt:lpstr>      Reacting mass and industrial processes</vt:lpstr>
      <vt:lpstr>      Iron (III) oxide + carbon monoxide</vt:lpstr>
      <vt:lpstr>      Nitrogen + hydrogen</vt:lpstr>
      <vt:lpstr>PowerPoint Presentation</vt:lpstr>
      <vt:lpstr>      Glossary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Chemistry</dc:title>
  <dc:subject>KS4 Chemistry</dc:subject>
  <dc:creator>Boardworks Ltd</dc:creator>
  <cp:lastModifiedBy>Teacher E-Solutions</cp:lastModifiedBy>
  <cp:revision>176</cp:revision>
  <dcterms:created xsi:type="dcterms:W3CDTF">2001-09-14T17:12:25Z</dcterms:created>
  <dcterms:modified xsi:type="dcterms:W3CDTF">2019-01-18T16:39:41Z</dcterms:modified>
</cp:coreProperties>
</file>