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7" r:id="rId3"/>
    <p:sldId id="268" r:id="rId4"/>
    <p:sldId id="286" r:id="rId5"/>
    <p:sldId id="269" r:id="rId6"/>
    <p:sldId id="270" r:id="rId7"/>
    <p:sldId id="271" r:id="rId8"/>
    <p:sldId id="260" r:id="rId9"/>
    <p:sldId id="272" r:id="rId10"/>
    <p:sldId id="273" r:id="rId11"/>
    <p:sldId id="284" r:id="rId12"/>
    <p:sldId id="275" r:id="rId13"/>
    <p:sldId id="276" r:id="rId14"/>
    <p:sldId id="278" r:id="rId15"/>
    <p:sldId id="287" r:id="rId16"/>
    <p:sldId id="282" r:id="rId17"/>
    <p:sldId id="280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F90D44D-7DCE-4811-BA6C-827CF733AE68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52D50E-8D82-4E85-B578-F14810164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Sulfur dioxide is a </a:t>
            </a:r>
            <a:r>
              <a:rPr lang="en-US" b="1" smtClean="0"/>
              <a:t>reducing agent</a:t>
            </a:r>
            <a:r>
              <a:rPr lang="en-US" smtClean="0"/>
              <a:t>.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mtClean="0"/>
              <a:t>Sulfur dioxide turns aqueous </a:t>
            </a:r>
            <a:r>
              <a:rPr lang="en-US" b="1" smtClean="0"/>
              <a:t>acidified potassium manganate (VII) </a:t>
            </a:r>
            <a:r>
              <a:rPr lang="en-US" smtClean="0"/>
              <a:t>from </a:t>
            </a:r>
            <a:r>
              <a:rPr lang="en-US" u="sng" smtClean="0"/>
              <a:t>purple</a:t>
            </a:r>
            <a:r>
              <a:rPr lang="en-US" smtClean="0"/>
              <a:t> (MnO</a:t>
            </a:r>
            <a:r>
              <a:rPr lang="en-US" baseline="-25000" smtClean="0"/>
              <a:t>4</a:t>
            </a:r>
            <a:r>
              <a:rPr lang="en-US" baseline="30000" smtClean="0"/>
              <a:t>-</a:t>
            </a:r>
            <a:r>
              <a:rPr lang="en-US" smtClean="0"/>
              <a:t>) to </a:t>
            </a:r>
            <a:r>
              <a:rPr lang="en-US" u="sng" smtClean="0"/>
              <a:t>colourless</a:t>
            </a:r>
            <a:r>
              <a:rPr lang="en-US" smtClean="0"/>
              <a:t> (Mn</a:t>
            </a:r>
            <a:r>
              <a:rPr lang="en-US" baseline="30000" smtClean="0"/>
              <a:t>2+</a:t>
            </a:r>
            <a:r>
              <a:rPr lang="en-US" smtClean="0"/>
              <a:t>).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smtClean="0"/>
              <a:t>Sulfur dioxide turns aqueous </a:t>
            </a:r>
            <a:r>
              <a:rPr lang="en-US" b="1" smtClean="0"/>
              <a:t>acidified potassium dichromate (VI) </a:t>
            </a:r>
            <a:r>
              <a:rPr lang="en-US" smtClean="0"/>
              <a:t>from </a:t>
            </a:r>
            <a:r>
              <a:rPr lang="en-US" u="sng" smtClean="0"/>
              <a:t>orange</a:t>
            </a:r>
            <a:r>
              <a:rPr lang="en-US" smtClean="0"/>
              <a:t> (Cr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r>
              <a:rPr lang="en-US" baseline="-25000" smtClean="0"/>
              <a:t>7</a:t>
            </a:r>
            <a:r>
              <a:rPr lang="en-US" baseline="30000" smtClean="0"/>
              <a:t>2-</a:t>
            </a:r>
            <a:r>
              <a:rPr lang="en-US" smtClean="0"/>
              <a:t>) to </a:t>
            </a:r>
            <a:r>
              <a:rPr lang="en-US" u="sng" smtClean="0"/>
              <a:t>green</a:t>
            </a:r>
            <a:r>
              <a:rPr lang="en-US" smtClean="0"/>
              <a:t> (Cr</a:t>
            </a:r>
            <a:r>
              <a:rPr lang="en-US" baseline="30000" smtClean="0"/>
              <a:t>3+</a:t>
            </a:r>
            <a:r>
              <a:rPr lang="en-US" smtClean="0"/>
              <a:t>).</a:t>
            </a:r>
            <a:endParaRPr lang="en-SG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3B085B-36AD-4FA9-8B58-C6C19775FACD}" type="slidenum">
              <a:rPr lang="en-SG">
                <a:latin typeface="Calibri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SG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22F3-85CA-476C-921C-1BD72583FAC5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E206-16B2-4898-9CF8-233007C11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44C32-7FF3-4F13-8929-ECE617CB28F9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53023-F60B-4D98-9998-B43D3B4B4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DA2E8-A15F-410D-8DE2-B13C6619481C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DE588-2933-4C59-BEDA-CBDCB32FE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B8708-B707-4080-971C-094778B07131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D81E0-4918-4C56-A980-1FDBF9E68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16F93-1ECA-408C-91A0-B8592EE11AB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0C33-E178-41A8-B699-A89B38685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0F99-F272-4C38-B6C2-0A957AF9E0D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83BE6-6D17-49F4-9380-B32A6F64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AE8D1-2E7B-4144-A686-5E8C66B6971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2E0A-691B-46ED-B282-90DDF70FF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9C4D0-F92D-4B2D-9586-B094CB361FF2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C287-DF35-42AD-AFAF-83F0A4B43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1422-16B2-43B4-BE6A-8DE74A039E6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013E-15ED-43D4-ADFE-7F8707789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6D4DB-36DB-4B68-B6FD-55CE8331EB9B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B95B8-2193-478B-B0DD-E90618CE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9806-6226-448F-B501-E4920951A087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65FD6-A6E1-49CE-B8E6-3637862E7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13E3F1-C51A-4BFA-A42C-AA8CECBCEA96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E9FF1B-4D3B-48D4-A253-93E7AD464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oogle.co.ke/url?sa=i&amp;rct=j&amp;q=&amp;esrc=s&amp;frm=1&amp;source=images&amp;cd=&amp;cad=rja&amp;docid=j6v79_D-ZZXgNM&amp;tbnid=L5EHVF7LCxl8FM:&amp;ved=0CAUQjRw&amp;url=http://www.docstoc.com/docs/115042625/Testing-for-Gases&amp;ei=YgJxUZmWH4e20QXFmICwBw&amp;bvm=bv.45373924,d.ZG4&amp;psig=AFQjCNFTv4mCJdDcRr7fssKnfzrZ_rVlKA&amp;ust=1366446994090003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7030A0"/>
                </a:solidFill>
              </a:rPr>
              <a:t>QUALITATIVE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772400" cy="1508125"/>
          </a:xfrm>
        </p:spPr>
        <p:txBody>
          <a:bodyPr/>
          <a:lstStyle/>
          <a:p>
            <a:r>
              <a:rPr lang="en-US" sz="4800" smtClean="0">
                <a:solidFill>
                  <a:srgbClr val="7030A0"/>
                </a:solidFill>
              </a:rPr>
              <a:t>TESTING FOR 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0" y="1295400"/>
            <a:ext cx="6940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Copper (Cu</a:t>
            </a:r>
            <a:r>
              <a:rPr lang="en-US" sz="2000" baseline="30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aqueous ammonia Solution </a:t>
            </a:r>
          </a:p>
          <a:p>
            <a:pPr eaLnBrk="0" hangingPunct="0"/>
            <a:r>
              <a:rPr lang="en-US" sz="20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Light blue ppt. 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 in excess giving a </a:t>
            </a:r>
            <a:r>
              <a:rPr lang="en-US" sz="2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deep-blue solution</a:t>
            </a:r>
          </a:p>
        </p:txBody>
      </p:sp>
      <p:pic>
        <p:nvPicPr>
          <p:cNvPr id="22531" name="Picture 2" descr="http://www.public.asu.edu/%7Ejpbirk/qual/qualanal/CU/Cu3b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1714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 descr="http://people.bu.edu/straub/courses/demomaster/images/cuso4equilibri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 for Cations</a:t>
            </a:r>
            <a:endParaRPr lang="en-SG" smtClean="0"/>
          </a:p>
        </p:txBody>
      </p:sp>
      <p:pic>
        <p:nvPicPr>
          <p:cNvPr id="23555" name="Content Placeholder 3" descr="Notes  for QA - Copy (2)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73288"/>
            <a:ext cx="9163050" cy="3271837"/>
          </a:xfrm>
        </p:spPr>
      </p:pic>
      <p:grpSp>
        <p:nvGrpSpPr>
          <p:cNvPr id="23556" name="Group 8"/>
          <p:cNvGrpSpPr>
            <a:grpSpLocks/>
          </p:cNvGrpSpPr>
          <p:nvPr/>
        </p:nvGrpSpPr>
        <p:grpSpPr bwMode="auto">
          <a:xfrm>
            <a:off x="1979613" y="1628775"/>
            <a:ext cx="6480175" cy="1398588"/>
            <a:chOff x="1979712" y="1628800"/>
            <a:chExt cx="6480720" cy="1397769"/>
          </a:xfrm>
        </p:grpSpPr>
        <p:sp>
          <p:nvSpPr>
            <p:cNvPr id="6" name="Oval 5"/>
            <p:cNvSpPr/>
            <p:nvPr/>
          </p:nvSpPr>
          <p:spPr>
            <a:xfrm>
              <a:off x="1979712" y="2379248"/>
              <a:ext cx="6480720" cy="64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220071" y="2019096"/>
              <a:ext cx="431836" cy="360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TextBox 7"/>
            <p:cNvSpPr txBox="1">
              <a:spLocks noChangeArrowheads="1"/>
            </p:cNvSpPr>
            <p:nvPr/>
          </p:nvSpPr>
          <p:spPr bwMode="auto">
            <a:xfrm>
              <a:off x="5508104" y="1628800"/>
              <a:ext cx="20162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 b="1">
                  <a:latin typeface="Tw Cen MT" pitchFamily="34" charset="0"/>
                </a:rPr>
                <a:t>Observations</a:t>
              </a:r>
              <a:endParaRPr lang="en-SG" sz="2400" b="1">
                <a:latin typeface="Tw Cen MT" pitchFamily="34" charset="0"/>
              </a:endParaRPr>
            </a:p>
          </p:txBody>
        </p:sp>
      </p:grpSp>
      <p:grpSp>
        <p:nvGrpSpPr>
          <p:cNvPr id="23557" name="Group 13"/>
          <p:cNvGrpSpPr>
            <a:grpSpLocks/>
          </p:cNvGrpSpPr>
          <p:nvPr/>
        </p:nvGrpSpPr>
        <p:grpSpPr bwMode="auto">
          <a:xfrm>
            <a:off x="80963" y="1628775"/>
            <a:ext cx="2762250" cy="1398588"/>
            <a:chOff x="80208" y="1628800"/>
            <a:chExt cx="2763600" cy="1397769"/>
          </a:xfrm>
        </p:grpSpPr>
        <p:sp>
          <p:nvSpPr>
            <p:cNvPr id="11" name="Oval 10"/>
            <p:cNvSpPr/>
            <p:nvPr/>
          </p:nvSpPr>
          <p:spPr>
            <a:xfrm>
              <a:off x="80208" y="2379248"/>
              <a:ext cx="748077" cy="64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67747" y="2019096"/>
              <a:ext cx="432011" cy="360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0" name="TextBox 12"/>
            <p:cNvSpPr txBox="1">
              <a:spLocks noChangeArrowheads="1"/>
            </p:cNvSpPr>
            <p:nvPr/>
          </p:nvSpPr>
          <p:spPr bwMode="auto">
            <a:xfrm>
              <a:off x="827584" y="1628800"/>
              <a:ext cx="20162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 b="1">
                  <a:latin typeface="Tw Cen MT" pitchFamily="34" charset="0"/>
                </a:rPr>
                <a:t>Conclusion</a:t>
              </a:r>
              <a:endParaRPr lang="en-SG" sz="2400" b="1"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http://www.chemmybear.com/groves/images/ppt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3581400"/>
            <a:ext cx="48069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52400" y="762000"/>
            <a:ext cx="86407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Halide tests </a:t>
            </a:r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(Cl</a:t>
            </a:r>
            <a:r>
              <a:rPr lang="en-US" sz="2800" b="1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Br</a:t>
            </a:r>
            <a:r>
              <a:rPr lang="en-US" sz="2800" b="1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,I</a:t>
            </a:r>
            <a:r>
              <a:rPr lang="en-US" sz="2800" b="1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800">
              <a:solidFill>
                <a:srgbClr val="000000"/>
              </a:solidFill>
              <a:latin typeface="Arial" charset="0"/>
              <a:ea typeface="Times New Roman" pitchFamily="18" charset="0"/>
            </a:endParaRPr>
          </a:p>
          <a:p>
            <a:pPr eaLnBrk="0" hangingPunct="0"/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Acidified </a:t>
            </a:r>
            <a:r>
              <a:rPr lang="en-US" sz="2800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silver nitrate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Test.</a:t>
            </a:r>
            <a:endParaRPr lang="en-US" sz="28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0" hangingPunct="0"/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test will give a white precipitate of silver chloride,</a:t>
            </a:r>
            <a:b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cream (off white) precipitate of silver bromide</a:t>
            </a:r>
            <a:b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a </a:t>
            </a:r>
            <a:r>
              <a:rPr lang="en-US" sz="280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yellow precipitate 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silver iodide.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28600" y="838200"/>
            <a:ext cx="52403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SULPHATE IONS</a:t>
            </a:r>
            <a:r>
              <a:rPr lang="en-US" sz="2000" b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00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 b="1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barium chloride test for sulphate (SO</a:t>
            </a:r>
            <a:r>
              <a:rPr lang="en-US" sz="2000" b="1" baseline="-300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sz="2000" b="1" baseline="300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2-</a:t>
            </a:r>
            <a:r>
              <a:rPr lang="en-US" sz="2000" b="1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ions.</a:t>
            </a:r>
          </a:p>
          <a:p>
            <a:pPr eaLnBrk="0" hangingPunct="0"/>
            <a:endParaRPr lang="en-US" sz="200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Any soluble sulphate will give a white precipitate of barium sulphate. </a:t>
            </a:r>
          </a:p>
          <a:p>
            <a:pPr eaLnBrk="0" hangingPunct="0"/>
            <a:endParaRPr lang="en-US" sz="200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00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test is made in the presence of dilute hydrochloric acid</a:t>
            </a:r>
            <a:br>
              <a:rPr lang="en-US" sz="20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remove any carbonate or sulphite ions which may be present.</a:t>
            </a:r>
            <a:br>
              <a:rPr lang="en-US" sz="20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These ions will also produce a precipitate which would confuse the results.</a:t>
            </a:r>
            <a:endParaRPr lang="en-US" sz="2000">
              <a:solidFill>
                <a:srgbClr val="00B050"/>
              </a:solidFill>
              <a:latin typeface="Arial" charset="0"/>
            </a:endParaRPr>
          </a:p>
        </p:txBody>
      </p:sp>
      <p:pic>
        <p:nvPicPr>
          <p:cNvPr id="25603" name="Picture 4" descr="http://www.bbc.co.uk/schools/gcsebitesize/science/images/barium_sulph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21526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9241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914400"/>
            <a:ext cx="86852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CARBONATE IONS.</a:t>
            </a:r>
            <a:endParaRPr lang="en-US" sz="280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ACID TEST</a:t>
            </a:r>
            <a:endParaRPr lang="en-US" sz="280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8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Any carbonate will produce carbon dioxide gas when </a:t>
            </a:r>
          </a:p>
          <a:p>
            <a:pPr eaLnBrk="0" hangingPunct="0"/>
            <a:r>
              <a:rPr lang="en-US" sz="28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you add a dilute acid.</a:t>
            </a: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  <a:ea typeface="Times New Roman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carbon dioxide gas is identified using lime water, which goes milky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Test for Anions</a:t>
            </a:r>
            <a:endParaRPr lang="en-SG" smtClean="0"/>
          </a:p>
        </p:txBody>
      </p:sp>
      <p:pic>
        <p:nvPicPr>
          <p:cNvPr id="27651" name="Content Placeholder 3" descr="Notes  for QA - Copy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" y="2492375"/>
            <a:ext cx="9118600" cy="2649538"/>
          </a:xfrm>
        </p:spPr>
      </p:pic>
      <p:grpSp>
        <p:nvGrpSpPr>
          <p:cNvPr id="27652" name="Group 15"/>
          <p:cNvGrpSpPr>
            <a:grpSpLocks/>
          </p:cNvGrpSpPr>
          <p:nvPr/>
        </p:nvGrpSpPr>
        <p:grpSpPr bwMode="auto">
          <a:xfrm>
            <a:off x="5580063" y="1916113"/>
            <a:ext cx="3095625" cy="1368425"/>
            <a:chOff x="5580112" y="1916832"/>
            <a:chExt cx="3096344" cy="1368152"/>
          </a:xfrm>
        </p:grpSpPr>
        <p:sp>
          <p:nvSpPr>
            <p:cNvPr id="6" name="Oval 5"/>
            <p:cNvSpPr/>
            <p:nvPr/>
          </p:nvSpPr>
          <p:spPr>
            <a:xfrm>
              <a:off x="5580112" y="2637413"/>
              <a:ext cx="1224246" cy="6475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6156508" y="2277122"/>
              <a:ext cx="431900" cy="3602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59" name="TextBox 7"/>
            <p:cNvSpPr txBox="1">
              <a:spLocks noChangeArrowheads="1"/>
            </p:cNvSpPr>
            <p:nvPr/>
          </p:nvSpPr>
          <p:spPr bwMode="auto">
            <a:xfrm>
              <a:off x="6484212" y="1916832"/>
              <a:ext cx="21922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 b="1">
                  <a:latin typeface="Tw Cen MT" pitchFamily="34" charset="0"/>
                </a:rPr>
                <a:t>Observations</a:t>
              </a:r>
              <a:endParaRPr lang="en-SG" sz="2400" b="1">
                <a:latin typeface="Tw Cen MT" pitchFamily="34" charset="0"/>
              </a:endParaRPr>
            </a:p>
          </p:txBody>
        </p:sp>
      </p:grpSp>
      <p:grpSp>
        <p:nvGrpSpPr>
          <p:cNvPr id="27653" name="Group 8"/>
          <p:cNvGrpSpPr>
            <a:grpSpLocks/>
          </p:cNvGrpSpPr>
          <p:nvPr/>
        </p:nvGrpSpPr>
        <p:grpSpPr bwMode="auto">
          <a:xfrm>
            <a:off x="80963" y="1958975"/>
            <a:ext cx="2762250" cy="1398588"/>
            <a:chOff x="80208" y="1628800"/>
            <a:chExt cx="2763600" cy="1397769"/>
          </a:xfrm>
        </p:grpSpPr>
        <p:sp>
          <p:nvSpPr>
            <p:cNvPr id="10" name="Oval 9"/>
            <p:cNvSpPr/>
            <p:nvPr/>
          </p:nvSpPr>
          <p:spPr>
            <a:xfrm>
              <a:off x="80208" y="2379248"/>
              <a:ext cx="748077" cy="6473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67747" y="2019096"/>
              <a:ext cx="432011" cy="360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56" name="TextBox 11"/>
            <p:cNvSpPr txBox="1">
              <a:spLocks noChangeArrowheads="1"/>
            </p:cNvSpPr>
            <p:nvPr/>
          </p:nvSpPr>
          <p:spPr bwMode="auto">
            <a:xfrm>
              <a:off x="827584" y="1628800"/>
              <a:ext cx="20162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 b="1">
                  <a:latin typeface="Tw Cen MT" pitchFamily="34" charset="0"/>
                </a:rPr>
                <a:t>Conclusion</a:t>
              </a:r>
              <a:endParaRPr lang="en-SG" sz="2400" b="1"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Test for Gases – Sulfur Dioxide (SO</a:t>
            </a:r>
            <a:r>
              <a:rPr lang="en-US" sz="4000" baseline="-25000" smtClean="0"/>
              <a:t>2</a:t>
            </a:r>
            <a:r>
              <a:rPr lang="en-US" sz="4000" smtClean="0"/>
              <a:t>)</a:t>
            </a:r>
            <a:endParaRPr lang="en-SG" sz="4000" smtClean="0"/>
          </a:p>
        </p:txBody>
      </p:sp>
      <p:pic>
        <p:nvPicPr>
          <p:cNvPr id="28675" name="Content Placeholder 4" descr="QA Pg 16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1860550"/>
            <a:ext cx="8153400" cy="2936875"/>
          </a:xfrm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684213" y="4941888"/>
            <a:ext cx="7991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sz="2400">
                <a:latin typeface="Tw Cen MT" pitchFamily="34" charset="0"/>
              </a:rPr>
              <a:t>Observations	: </a:t>
            </a:r>
            <a:r>
              <a:rPr lang="en-US" sz="2400" u="sng">
                <a:latin typeface="Tw Cen MT" pitchFamily="34" charset="0"/>
              </a:rPr>
              <a:t>Effervescence</a:t>
            </a:r>
            <a:r>
              <a:rPr lang="en-US" sz="2400">
                <a:latin typeface="Tw Cen MT" pitchFamily="34" charset="0"/>
              </a:rPr>
              <a:t> observed.</a:t>
            </a:r>
          </a:p>
          <a:p>
            <a:r>
              <a:rPr lang="en-US" sz="2400">
                <a:latin typeface="Tw Cen MT" pitchFamily="34" charset="0"/>
              </a:rPr>
              <a:t>		  Gas evolved turns </a:t>
            </a:r>
            <a:r>
              <a:rPr lang="en-US" sz="2400" u="sng">
                <a:latin typeface="Tw Cen MT" pitchFamily="34" charset="0"/>
              </a:rPr>
              <a:t>aqueous acidified potassium </a:t>
            </a:r>
            <a:r>
              <a:rPr lang="en-US" sz="2400">
                <a:latin typeface="Tw Cen MT" pitchFamily="34" charset="0"/>
              </a:rPr>
              <a:t>		  </a:t>
            </a:r>
            <a:r>
              <a:rPr lang="en-US" sz="2400" u="sng">
                <a:latin typeface="Tw Cen MT" pitchFamily="34" charset="0"/>
              </a:rPr>
              <a:t>dichromate (VI)</a:t>
            </a:r>
            <a:r>
              <a:rPr lang="en-US" sz="2400">
                <a:latin typeface="Tw Cen MT" pitchFamily="34" charset="0"/>
              </a:rPr>
              <a:t> from </a:t>
            </a:r>
            <a:r>
              <a:rPr lang="en-US" sz="2400" u="sng">
                <a:latin typeface="Tw Cen MT" pitchFamily="34" charset="0"/>
              </a:rPr>
              <a:t>orange</a:t>
            </a:r>
            <a:r>
              <a:rPr lang="en-US" sz="2400">
                <a:latin typeface="Tw Cen MT" pitchFamily="34" charset="0"/>
              </a:rPr>
              <a:t> to </a:t>
            </a:r>
            <a:r>
              <a:rPr lang="en-US" sz="2400" u="sng">
                <a:latin typeface="Tw Cen MT" pitchFamily="34" charset="0"/>
              </a:rPr>
              <a:t>green</a:t>
            </a:r>
            <a:r>
              <a:rPr lang="en-US" sz="2400">
                <a:latin typeface="Tw Cen MT" pitchFamily="34" charset="0"/>
              </a:rPr>
              <a:t>.</a:t>
            </a:r>
          </a:p>
          <a:p>
            <a:endParaRPr lang="en-US" sz="2400">
              <a:latin typeface="Tw Cen MT" pitchFamily="34" charset="0"/>
            </a:endParaRPr>
          </a:p>
          <a:p>
            <a:r>
              <a:rPr lang="en-US" sz="2400">
                <a:latin typeface="Tw Cen MT" pitchFamily="34" charset="0"/>
              </a:rPr>
              <a:t>Conclusion	: </a:t>
            </a:r>
            <a:r>
              <a:rPr lang="en-US" sz="2400" u="sng">
                <a:latin typeface="Tw Cen MT" pitchFamily="34" charset="0"/>
              </a:rPr>
              <a:t>Sulfur dioxide gas</a:t>
            </a:r>
            <a:r>
              <a:rPr lang="en-US" sz="2400">
                <a:latin typeface="Tw Cen MT" pitchFamily="34" charset="0"/>
              </a:rPr>
              <a:t> is evolved.</a:t>
            </a:r>
            <a:endParaRPr lang="en-SG" sz="240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img.docstoccdn.com/thumb/orig/11504262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Common Metals</a:t>
            </a:r>
            <a:endParaRPr lang="en-SG" smtClean="0"/>
          </a:p>
        </p:txBody>
      </p:sp>
      <p:grpSp>
        <p:nvGrpSpPr>
          <p:cNvPr id="30723" name="Group 5"/>
          <p:cNvGrpSpPr>
            <a:grpSpLocks/>
          </p:cNvGrpSpPr>
          <p:nvPr/>
        </p:nvGrpSpPr>
        <p:grpSpPr bwMode="auto">
          <a:xfrm>
            <a:off x="179388" y="1628775"/>
            <a:ext cx="2520950" cy="2622550"/>
            <a:chOff x="395536" y="1844824"/>
            <a:chExt cx="2520280" cy="2621905"/>
          </a:xfrm>
        </p:grpSpPr>
        <p:pic>
          <p:nvPicPr>
            <p:cNvPr id="30739" name="Picture 3" descr="magnesium ribb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844824"/>
              <a:ext cx="2088232" cy="206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0" name="TextBox 4"/>
            <p:cNvSpPr txBox="1">
              <a:spLocks noChangeArrowheads="1"/>
            </p:cNvSpPr>
            <p:nvPr/>
          </p:nvSpPr>
          <p:spPr bwMode="auto">
            <a:xfrm>
              <a:off x="395536" y="4005064"/>
              <a:ext cx="25202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magnesium ribbon</a:t>
              </a:r>
              <a:endParaRPr lang="en-SG" sz="2400">
                <a:latin typeface="Tw Cen MT" pitchFamily="34" charset="0"/>
              </a:endParaRPr>
            </a:p>
          </p:txBody>
        </p:sp>
      </p:grp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160338" y="4335463"/>
            <a:ext cx="2466975" cy="2406650"/>
            <a:chOff x="2699792" y="1700808"/>
            <a:chExt cx="2466975" cy="2405881"/>
          </a:xfrm>
        </p:grpSpPr>
        <p:pic>
          <p:nvPicPr>
            <p:cNvPr id="30737" name="Picture 6" descr="aluminium foil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700808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8" name="TextBox 7"/>
            <p:cNvSpPr txBox="1">
              <a:spLocks noChangeArrowheads="1"/>
            </p:cNvSpPr>
            <p:nvPr/>
          </p:nvSpPr>
          <p:spPr bwMode="auto">
            <a:xfrm>
              <a:off x="2987824" y="3645024"/>
              <a:ext cx="1872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aluminium foil</a:t>
              </a:r>
              <a:endParaRPr lang="en-SG" sz="2400">
                <a:latin typeface="Tw Cen MT" pitchFamily="34" charset="0"/>
              </a:endParaRPr>
            </a:p>
          </p:txBody>
        </p:sp>
      </p:grpSp>
      <p:grpSp>
        <p:nvGrpSpPr>
          <p:cNvPr id="30725" name="Group 11"/>
          <p:cNvGrpSpPr>
            <a:grpSpLocks/>
          </p:cNvGrpSpPr>
          <p:nvPr/>
        </p:nvGrpSpPr>
        <p:grpSpPr bwMode="auto">
          <a:xfrm>
            <a:off x="3348038" y="1916113"/>
            <a:ext cx="2667000" cy="2305050"/>
            <a:chOff x="2555776" y="1628800"/>
            <a:chExt cx="2667000" cy="2304256"/>
          </a:xfrm>
        </p:grpSpPr>
        <p:pic>
          <p:nvPicPr>
            <p:cNvPr id="30735" name="Picture 9" descr="zinc pow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1628800"/>
              <a:ext cx="26670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TextBox 10"/>
            <p:cNvSpPr txBox="1">
              <a:spLocks noChangeArrowheads="1"/>
            </p:cNvSpPr>
            <p:nvPr/>
          </p:nvSpPr>
          <p:spPr bwMode="auto">
            <a:xfrm>
              <a:off x="3059832" y="3471391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zinc powder</a:t>
              </a:r>
              <a:endParaRPr lang="en-SG" sz="2400">
                <a:latin typeface="Tw Cen MT" pitchFamily="34" charset="0"/>
              </a:endParaRPr>
            </a:p>
          </p:txBody>
        </p:sp>
      </p:grpSp>
      <p:grpSp>
        <p:nvGrpSpPr>
          <p:cNvPr id="30726" name="Group 14"/>
          <p:cNvGrpSpPr>
            <a:grpSpLocks/>
          </p:cNvGrpSpPr>
          <p:nvPr/>
        </p:nvGrpSpPr>
        <p:grpSpPr bwMode="auto">
          <a:xfrm>
            <a:off x="3351213" y="4437063"/>
            <a:ext cx="2663825" cy="2262187"/>
            <a:chOff x="3131840" y="4365104"/>
            <a:chExt cx="2664296" cy="2261865"/>
          </a:xfrm>
        </p:grpSpPr>
        <p:pic>
          <p:nvPicPr>
            <p:cNvPr id="30733" name="Picture 12" descr="lea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365104"/>
              <a:ext cx="2664296" cy="1694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Box 13"/>
            <p:cNvSpPr txBox="1">
              <a:spLocks noChangeArrowheads="1"/>
            </p:cNvSpPr>
            <p:nvPr/>
          </p:nvSpPr>
          <p:spPr bwMode="auto">
            <a:xfrm>
              <a:off x="4067944" y="6165304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lead</a:t>
              </a:r>
              <a:endParaRPr lang="en-SG" sz="2400">
                <a:latin typeface="Tw Cen MT" pitchFamily="34" charset="0"/>
              </a:endParaRPr>
            </a:p>
          </p:txBody>
        </p:sp>
      </p:grpSp>
      <p:grpSp>
        <p:nvGrpSpPr>
          <p:cNvPr id="30727" name="Group 17"/>
          <p:cNvGrpSpPr>
            <a:grpSpLocks/>
          </p:cNvGrpSpPr>
          <p:nvPr/>
        </p:nvGrpSpPr>
        <p:grpSpPr bwMode="auto">
          <a:xfrm>
            <a:off x="6516688" y="1196975"/>
            <a:ext cx="2200275" cy="2663825"/>
            <a:chOff x="6372200" y="260648"/>
            <a:chExt cx="2200275" cy="2664296"/>
          </a:xfrm>
        </p:grpSpPr>
        <p:pic>
          <p:nvPicPr>
            <p:cNvPr id="30731" name="Picture 15" descr="iron filings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60648"/>
              <a:ext cx="220027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2" name="TextBox 16"/>
            <p:cNvSpPr txBox="1">
              <a:spLocks noChangeArrowheads="1"/>
            </p:cNvSpPr>
            <p:nvPr/>
          </p:nvSpPr>
          <p:spPr bwMode="auto">
            <a:xfrm>
              <a:off x="6732240" y="2463279"/>
              <a:ext cx="15121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iron filings</a:t>
              </a:r>
              <a:endParaRPr lang="en-SG" sz="2400">
                <a:latin typeface="Tw Cen MT" pitchFamily="34" charset="0"/>
              </a:endParaRPr>
            </a:p>
          </p:txBody>
        </p:sp>
      </p:grpSp>
      <p:grpSp>
        <p:nvGrpSpPr>
          <p:cNvPr id="30728" name="Group 20"/>
          <p:cNvGrpSpPr>
            <a:grpSpLocks/>
          </p:cNvGrpSpPr>
          <p:nvPr/>
        </p:nvGrpSpPr>
        <p:grpSpPr bwMode="auto">
          <a:xfrm>
            <a:off x="6659563" y="4119563"/>
            <a:ext cx="2089150" cy="2549525"/>
            <a:chOff x="6300192" y="2996952"/>
            <a:chExt cx="2088232" cy="2549897"/>
          </a:xfrm>
        </p:grpSpPr>
        <p:pic>
          <p:nvPicPr>
            <p:cNvPr id="30729" name="Picture 18" descr="copper turnings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96952"/>
              <a:ext cx="1895475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TextBox 19"/>
            <p:cNvSpPr txBox="1">
              <a:spLocks noChangeArrowheads="1"/>
            </p:cNvSpPr>
            <p:nvPr/>
          </p:nvSpPr>
          <p:spPr bwMode="auto">
            <a:xfrm>
              <a:off x="6300192" y="5085184"/>
              <a:ext cx="20882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r>
                <a:rPr lang="en-US" sz="2400">
                  <a:latin typeface="Tw Cen MT" pitchFamily="34" charset="0"/>
                </a:rPr>
                <a:t>copper turnings</a:t>
              </a:r>
              <a:endParaRPr lang="en-SG" sz="2400"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762000" y="762000"/>
            <a:ext cx="51847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Calcium (Ca</a:t>
            </a:r>
            <a:r>
              <a:rPr lang="en-US" sz="2400" baseline="300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4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endParaRPr lang="en-US" sz="2400">
              <a:latin typeface="Arial" charset="0"/>
            </a:endParaRPr>
          </a:p>
          <a:p>
            <a:pPr eaLnBrk="0" hangingPunct="0"/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4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</a:t>
            </a:r>
            <a:endParaRPr lang="en-US" sz="2400">
              <a:latin typeface="Arial" charset="0"/>
            </a:endParaRPr>
          </a:p>
          <a:p>
            <a:pPr eaLnBrk="0" hangingPunct="0"/>
            <a:r>
              <a:rPr lang="en-US" sz="2400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insoluble in excess</a:t>
            </a:r>
          </a:p>
          <a:p>
            <a:pPr eaLnBrk="0" hangingPunct="0"/>
            <a:endParaRPr lang="en-US" sz="2400" i="1">
              <a:solidFill>
                <a:srgbClr val="7030A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 i="1">
              <a:latin typeface="Arial" charset="0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</a:t>
            </a:r>
            <a:r>
              <a:rPr lang="en-US" sz="24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aqueous ammonia</a:t>
            </a:r>
            <a:endParaRPr lang="en-US" sz="2400">
              <a:latin typeface="Arial" charset="0"/>
            </a:endParaRPr>
          </a:p>
          <a:p>
            <a:pPr eaLnBrk="0" hangingPunct="0"/>
            <a:r>
              <a:rPr lang="en-US" sz="24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 ppt. or very slight white ppt.</a:t>
            </a:r>
            <a:endParaRPr lang="en-US" sz="2400">
              <a:latin typeface="Arial" charset="0"/>
            </a:endParaRPr>
          </a:p>
        </p:txBody>
      </p:sp>
      <p:pic>
        <p:nvPicPr>
          <p:cNvPr id="14339" name="Picture 2" descr="http://www.public.asu.edu/%7Ejpbirk/qual/qualanal/WHITE/Al3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838200"/>
            <a:ext cx="5888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Calcium ions: </a:t>
            </a:r>
            <a:endParaRPr lang="en-US" sz="2400">
              <a:latin typeface="Arial" charset="0"/>
            </a:endParaRPr>
          </a:p>
          <a:p>
            <a:pPr eaLnBrk="0" hangingPunct="0"/>
            <a:r>
              <a:rPr lang="en-US" sz="24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</a:t>
            </a:r>
            <a:r>
              <a:rPr lang="en-US" sz="2400" baseline="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400" baseline="-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(aq)</a:t>
            </a:r>
            <a:r>
              <a:rPr lang="en-US" sz="24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+ 2OH</a:t>
            </a:r>
            <a:r>
              <a:rPr lang="en-US" sz="2400" baseline="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400" baseline="-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(aq)</a:t>
            </a:r>
            <a:r>
              <a:rPr lang="en-US" sz="24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→ Ca(OH)</a:t>
            </a:r>
            <a:r>
              <a:rPr lang="en-US" sz="2400" baseline="-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2(s)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400">
              <a:latin typeface="Arial" charset="0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400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ppt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is </a:t>
            </a:r>
            <a:r>
              <a:rPr lang="en-US" sz="2400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 soluble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excess of </a:t>
            </a:r>
            <a:r>
              <a:rPr lang="en-US" sz="2400" i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NH</a:t>
            </a:r>
            <a:r>
              <a:rPr lang="en-US" sz="2400" i="1" baseline="-300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0" hangingPunct="0"/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 </a:t>
            </a:r>
            <a:r>
              <a:rPr lang="en-US" sz="2400" i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NaOH</a:t>
            </a:r>
            <a:r>
              <a:rPr lang="en-US" sz="24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 i="1"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4800600"/>
            <a:ext cx="783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test for </a:t>
            </a:r>
            <a:r>
              <a:rPr lang="en-US" sz="2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Mg</a:t>
            </a:r>
            <a:r>
              <a:rPr lang="en-US" sz="2400" baseline="30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4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</a:t>
            </a:r>
            <a:r>
              <a:rPr lang="en-US" sz="2400" baseline="30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have </a:t>
            </a:r>
            <a:r>
              <a:rPr lang="en-US" sz="24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similar tests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4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similar</a:t>
            </a:r>
          </a:p>
          <a:p>
            <a:r>
              <a:rPr lang="en-US" sz="240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results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You could distinguish </a:t>
            </a:r>
            <a:r>
              <a:rPr lang="en-US" sz="2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Mg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from </a:t>
            </a:r>
            <a:r>
              <a:rPr lang="en-US" sz="2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</a:t>
            </a: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with a flame test</a:t>
            </a:r>
            <a:endParaRPr lang="en-US" sz="2400">
              <a:latin typeface="Arial" charset="0"/>
            </a:endParaRPr>
          </a:p>
        </p:txBody>
      </p:sp>
      <p:pic>
        <p:nvPicPr>
          <p:cNvPr id="15364" name="Picture 3" descr="http://www.public.asu.edu/%7Ejpbirk/qual/qualanal/WHITE/Al3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Test for </a:t>
            </a:r>
            <a:r>
              <a:rPr lang="en-US" sz="4000" dirty="0" err="1" smtClean="0"/>
              <a:t>Cations</a:t>
            </a:r>
            <a:r>
              <a:rPr lang="en-US" sz="4000" dirty="0" smtClean="0"/>
              <a:t> – Ca</a:t>
            </a:r>
            <a:r>
              <a:rPr lang="en-US" sz="4000" baseline="30000" dirty="0" smtClean="0"/>
              <a:t>2+</a:t>
            </a:r>
            <a:r>
              <a:rPr lang="en-US" sz="4000" dirty="0" smtClean="0"/>
              <a:t> / Pb</a:t>
            </a:r>
            <a:r>
              <a:rPr lang="en-US" sz="4000" baseline="30000" dirty="0" smtClean="0"/>
              <a:t>2+</a:t>
            </a:r>
            <a:r>
              <a:rPr lang="en-US" sz="4000" dirty="0" smtClean="0"/>
              <a:t> / Zn</a:t>
            </a:r>
            <a:r>
              <a:rPr lang="en-US" sz="4000" baseline="30000" dirty="0" smtClean="0"/>
              <a:t>2+</a:t>
            </a:r>
            <a:endParaRPr lang="en-SG" sz="4000" baseline="30000" dirty="0" smtClean="0"/>
          </a:p>
        </p:txBody>
      </p:sp>
      <p:pic>
        <p:nvPicPr>
          <p:cNvPr id="16387" name="Content Placeholder 4" descr="QA Pg 26 - Copy (2) - Copy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557338"/>
            <a:ext cx="1944687" cy="2754312"/>
          </a:xfrm>
        </p:spPr>
      </p:pic>
      <p:pic>
        <p:nvPicPr>
          <p:cNvPr id="16388" name="Content Placeholder 5" descr="QA Pg 26 - Copy (3)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1557338"/>
            <a:ext cx="2074862" cy="2735262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50825" y="4292600"/>
            <a:ext cx="2955925" cy="15128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700" u="sng" dirty="0">
                <a:latin typeface="+mn-lt"/>
                <a:cs typeface="+mn-cs"/>
              </a:rPr>
              <a:t>Observation</a:t>
            </a:r>
            <a:r>
              <a:rPr lang="en-US" sz="2700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700" b="1" dirty="0">
                <a:latin typeface="+mn-lt"/>
                <a:cs typeface="+mn-cs"/>
              </a:rPr>
              <a:t>White</a:t>
            </a:r>
            <a:r>
              <a:rPr lang="en-US" sz="2700" dirty="0">
                <a:latin typeface="+mn-lt"/>
                <a:cs typeface="+mn-cs"/>
              </a:rPr>
              <a:t> ppt. observed.</a:t>
            </a:r>
          </a:p>
        </p:txBody>
      </p:sp>
      <p:sp>
        <p:nvSpPr>
          <p:cNvPr id="27654" name="Content Placeholder 2"/>
          <p:cNvSpPr txBox="1">
            <a:spLocks/>
          </p:cNvSpPr>
          <p:nvPr/>
        </p:nvSpPr>
        <p:spPr bwMode="auto">
          <a:xfrm>
            <a:off x="3059113" y="4292600"/>
            <a:ext cx="29559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500" u="sng" dirty="0" smtClean="0">
                <a:latin typeface="Tw Cen MT" pitchFamily="34" charset="0"/>
              </a:rPr>
              <a:t>Observation</a:t>
            </a:r>
            <a:r>
              <a:rPr lang="en-US" sz="2500" dirty="0" smtClean="0">
                <a:latin typeface="Tw Cen MT" pitchFamily="34" charset="0"/>
              </a:rPr>
              <a:t>: 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en-US" sz="2500" b="1" dirty="0" smtClean="0">
                <a:latin typeface="Tw Cen MT" pitchFamily="34" charset="0"/>
              </a:rPr>
              <a:t>White</a:t>
            </a:r>
            <a:r>
              <a:rPr lang="en-US" sz="2500" dirty="0" smtClean="0">
                <a:latin typeface="Tw Cen MT" pitchFamily="34" charset="0"/>
              </a:rPr>
              <a:t> ppt., soluble in excess, giving a </a:t>
            </a:r>
            <a:r>
              <a:rPr lang="en-US" sz="2500" dirty="0" err="1" smtClean="0">
                <a:latin typeface="Tw Cen MT" pitchFamily="34" charset="0"/>
              </a:rPr>
              <a:t>colourless</a:t>
            </a:r>
            <a:r>
              <a:rPr lang="en-US" sz="2500" dirty="0" smtClean="0">
                <a:latin typeface="Tw Cen MT" pitchFamily="34" charset="0"/>
              </a:rPr>
              <a:t> solution.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500" u="sng" dirty="0" smtClean="0">
                <a:latin typeface="Tw Cen MT" pitchFamily="34" charset="0"/>
              </a:rPr>
              <a:t>Conclusion</a:t>
            </a:r>
            <a:r>
              <a:rPr lang="en-US" sz="2500" dirty="0" smtClean="0">
                <a:latin typeface="Tw Cen MT" pitchFamily="34" charset="0"/>
              </a:rPr>
              <a:t>: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500" dirty="0" smtClean="0">
                <a:latin typeface="Tw Cen MT" pitchFamily="34" charset="0"/>
              </a:rPr>
              <a:t>Pb</a:t>
            </a:r>
            <a:r>
              <a:rPr lang="en-US" sz="2500" baseline="30000" dirty="0" smtClean="0">
                <a:latin typeface="Tw Cen MT" pitchFamily="34" charset="0"/>
              </a:rPr>
              <a:t>2+</a:t>
            </a:r>
            <a:r>
              <a:rPr lang="en-US" sz="2500" dirty="0" smtClean="0">
                <a:latin typeface="Tw Cen MT" pitchFamily="34" charset="0"/>
              </a:rPr>
              <a:t> / Zn</a:t>
            </a:r>
            <a:r>
              <a:rPr lang="en-US" sz="2500" baseline="30000" dirty="0" smtClean="0">
                <a:latin typeface="Tw Cen MT" pitchFamily="34" charset="0"/>
              </a:rPr>
              <a:t>2+</a:t>
            </a:r>
            <a:r>
              <a:rPr lang="en-US" sz="2500" dirty="0" smtClean="0">
                <a:latin typeface="Tw Cen MT" pitchFamily="34" charset="0"/>
              </a:rPr>
              <a:t> is present.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500" dirty="0" smtClean="0">
              <a:latin typeface="Tw Cen MT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56325" y="4292600"/>
            <a:ext cx="2954338" cy="256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500" u="sng" dirty="0">
                <a:latin typeface="+mn-lt"/>
                <a:cs typeface="+mn-cs"/>
              </a:rPr>
              <a:t>Observation</a:t>
            </a:r>
            <a:r>
              <a:rPr lang="en-US" sz="2500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500" b="1" dirty="0">
                <a:latin typeface="+mn-lt"/>
                <a:cs typeface="+mn-cs"/>
              </a:rPr>
              <a:t>White</a:t>
            </a:r>
            <a:r>
              <a:rPr lang="en-US" sz="2500" dirty="0">
                <a:latin typeface="+mn-lt"/>
                <a:cs typeface="+mn-cs"/>
              </a:rPr>
              <a:t> ppt., insoluble in excess.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500" u="sng" dirty="0">
                <a:latin typeface="+mn-lt"/>
                <a:cs typeface="+mn-cs"/>
              </a:rPr>
              <a:t>Conclusion</a:t>
            </a:r>
            <a:r>
              <a:rPr lang="en-US" sz="2500" dirty="0">
                <a:latin typeface="+mn-lt"/>
                <a:cs typeface="+mn-cs"/>
              </a:rPr>
              <a:t>:</a:t>
            </a:r>
          </a:p>
          <a:p>
            <a:pPr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sz="2500" dirty="0">
                <a:latin typeface="+mn-lt"/>
                <a:cs typeface="+mn-cs"/>
              </a:rPr>
              <a:t>Ca</a:t>
            </a:r>
            <a:r>
              <a:rPr lang="en-US" sz="2500" baseline="30000" dirty="0">
                <a:latin typeface="+mn-lt"/>
                <a:cs typeface="+mn-cs"/>
              </a:rPr>
              <a:t>2+</a:t>
            </a:r>
            <a:r>
              <a:rPr lang="en-US" sz="2500" dirty="0">
                <a:latin typeface="+mn-lt"/>
                <a:cs typeface="+mn-cs"/>
              </a:rPr>
              <a:t> is present.</a:t>
            </a:r>
          </a:p>
        </p:txBody>
      </p:sp>
      <p:pic>
        <p:nvPicPr>
          <p:cNvPr id="16392" name="Picture 10" descr="QA Pg 26 - Copy (3) - 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557338"/>
            <a:ext cx="202565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03188" y="685800"/>
            <a:ext cx="6518275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Aluminium(Al</a:t>
            </a:r>
            <a:r>
              <a:rPr lang="en-US" sz="2000" baseline="30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3+</a:t>
            </a:r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Ions</a:t>
            </a:r>
          </a:p>
          <a:p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 Solution 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giving a </a:t>
            </a:r>
            <a:r>
              <a:rPr lang="en-US" sz="2000" b="1" i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colourless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ammonia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insoluble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endParaRPr lang="en-US" sz="2000" b="1" i="1">
              <a:solidFill>
                <a:srgbClr val="7030A0"/>
              </a:solidFill>
              <a:latin typeface="Arial" charset="0"/>
            </a:endParaRP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</a:t>
            </a:r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3+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+3OH</a:t>
            </a:r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→Al(OH)</a:t>
            </a:r>
            <a:r>
              <a:rPr lang="en-US" sz="2000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(s) in excess </a:t>
            </a: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NaOH forms soluble (Al(OH)</a:t>
            </a:r>
            <a:r>
              <a:rPr lang="en-US" sz="2000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en-US" sz="2000">
              <a:latin typeface="Arial" charset="0"/>
            </a:endParaRPr>
          </a:p>
        </p:txBody>
      </p:sp>
      <p:pic>
        <p:nvPicPr>
          <p:cNvPr id="17411" name="Picture 2" descr="http://www.public.asu.edu/%7Ejpbirk/qual/qualanal/WHITE/Al3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http://www.public.asu.edu/%7Ejpbirk/qual/qualanal/WATER/Sr5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196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103188" y="685800"/>
            <a:ext cx="65182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Zinc (Zn</a:t>
            </a:r>
            <a:r>
              <a:rPr lang="en-US" sz="2000" baseline="30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Ions</a:t>
            </a:r>
          </a:p>
          <a:p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 Solution 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giving a </a:t>
            </a:r>
            <a:r>
              <a:rPr lang="en-US" sz="2000" b="1" i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colourless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ammonia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 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endParaRPr lang="en-US" sz="2000" b="1" i="1">
              <a:solidFill>
                <a:srgbClr val="7030A0"/>
              </a:solidFill>
              <a:latin typeface="Arial" charset="0"/>
            </a:endParaRP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en-US" sz="2000">
              <a:latin typeface="Arial" charset="0"/>
            </a:endParaRPr>
          </a:p>
        </p:txBody>
      </p:sp>
      <p:pic>
        <p:nvPicPr>
          <p:cNvPr id="18435" name="Picture 2" descr="http://www.public.asu.edu/%7Ejpbirk/qual/qualanal/WHITE/Al3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http://www.public.asu.edu/%7Ejpbirk/qual/qualanal/WATER/Sr5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0" y="3733800"/>
            <a:ext cx="8718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Zn</a:t>
            </a:r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(aq)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+ 2OH</a:t>
            </a:r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000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(aq)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→ Zn(OH)</a:t>
            </a:r>
            <a:r>
              <a:rPr lang="en-US" sz="2000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2(s)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white ppt. The ppt. dissolves in both excess </a:t>
            </a:r>
          </a:p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 and ammonia to give a clear colourless solution</a:t>
            </a:r>
            <a:r>
              <a:rPr lang="en-US" sz="11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103188" y="685800"/>
            <a:ext cx="65182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Lead (Pb</a:t>
            </a:r>
            <a:r>
              <a:rPr lang="en-US" sz="2000" baseline="30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Ions</a:t>
            </a:r>
          </a:p>
          <a:p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 Solution 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giving a </a:t>
            </a:r>
            <a:r>
              <a:rPr lang="en-US" sz="2000" b="1" i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colourless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ammonia Solution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 b="1" i="1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White ppt. </a:t>
            </a:r>
            <a:r>
              <a:rPr lang="en-US" sz="2000" b="1" i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Soluble </a:t>
            </a:r>
            <a:r>
              <a:rPr lang="en-US" sz="2000" b="1" i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US" sz="2000" b="1" i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excess</a:t>
            </a:r>
            <a:endParaRPr lang="en-US" sz="2000" b="1" i="1">
              <a:solidFill>
                <a:srgbClr val="7030A0"/>
              </a:solidFill>
              <a:latin typeface="Arial" charset="0"/>
            </a:endParaRPr>
          </a:p>
          <a:p>
            <a:pPr eaLnBrk="0" hangingPunct="0"/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000" baseline="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endParaRPr lang="en-US" sz="2000">
              <a:latin typeface="Arial" charset="0"/>
            </a:endParaRPr>
          </a:p>
        </p:txBody>
      </p:sp>
      <p:pic>
        <p:nvPicPr>
          <p:cNvPr id="19459" name="Picture 2" descr="http://www.public.asu.edu/%7Ejpbirk/qual/qualanal/WHITE/Al3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http://www.public.asu.edu/%7Ejpbirk/qual/qualanal/WATER/Sr5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137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0" y="0"/>
            <a:ext cx="8772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Fe</a:t>
            </a:r>
            <a:r>
              <a:rPr lang="en-US" b="1" baseline="30000">
                <a:solidFill>
                  <a:srgbClr val="00B050"/>
                </a:solidFill>
              </a:rPr>
              <a:t>2+</a:t>
            </a:r>
            <a:r>
              <a:rPr lang="en-US" b="1"/>
              <a:t> and </a:t>
            </a:r>
            <a:r>
              <a:rPr lang="en-US" b="1">
                <a:solidFill>
                  <a:srgbClr val="C00000"/>
                </a:solidFill>
              </a:rPr>
              <a:t>Fe</a:t>
            </a:r>
            <a:r>
              <a:rPr lang="en-US" b="1" baseline="30000">
                <a:solidFill>
                  <a:srgbClr val="C00000"/>
                </a:solidFill>
              </a:rPr>
              <a:t>3+</a:t>
            </a:r>
            <a:r>
              <a:rPr lang="en-US" b="1"/>
              <a:t> I</a:t>
            </a:r>
            <a:r>
              <a:rPr lang="en-US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 Aqueous </a:t>
            </a:r>
            <a:r>
              <a:rPr lang="en-US" b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Ammonia</a:t>
            </a:r>
            <a:r>
              <a:rPr lang="en-US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b="1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NaOH</a:t>
            </a:r>
            <a:r>
              <a:rPr lang="en-US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Aqueous ammonia and NaOH reacts with Fe(II) ions to produce </a:t>
            </a:r>
            <a:r>
              <a:rPr lang="en-US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green ppt </a:t>
            </a:r>
            <a:r>
              <a:rPr lang="en-US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Fe(OH)</a:t>
            </a:r>
            <a:r>
              <a:rPr lang="en-US" baseline="-30000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pPr eaLnBrk="0" hangingPunct="0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which oxidizes to form </a:t>
            </a:r>
            <a:r>
              <a:rPr lang="en-US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red-brown Fe(OH)</a:t>
            </a:r>
            <a:r>
              <a:rPr lang="en-US" baseline="-300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eaLnBrk="0" hangingPunct="0"/>
            <a:endParaRPr lang="en-US">
              <a:latin typeface="Arial" charset="0"/>
            </a:endParaRPr>
          </a:p>
        </p:txBody>
      </p:sp>
      <p:pic>
        <p:nvPicPr>
          <p:cNvPr id="20483" name="Picture 3" descr="http://www.public.asu.edu/%7Ejpbirk/qual/qualanal/FE/Fe3app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0"/>
            <a:ext cx="1714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505200"/>
            <a:ext cx="7219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Both Solutions  React with </a:t>
            </a:r>
            <a:r>
              <a:rPr lang="en-US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Fe(III)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ions to produce red-brown Fe(OH)</a:t>
            </a:r>
            <a:r>
              <a:rPr lang="en-US" baseline="-30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eaLnBrk="0" hangingPunct="0"/>
            <a:endParaRPr lang="en-US">
              <a:latin typeface="Arial" charset="0"/>
            </a:endParaRPr>
          </a:p>
        </p:txBody>
      </p:sp>
      <p:pic>
        <p:nvPicPr>
          <p:cNvPr id="20485" name="Picture 6" descr="http://www.public.asu.edu/%7Ejpbirk/qual/qualanal/FE/Fe3bpp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91000"/>
            <a:ext cx="1714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438400" y="1828800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Insoluble in excess</a:t>
            </a:r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819400" y="5029200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Insoluble in excess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http://www.bbc.co.uk/schools/gcsebitesize/science/images/42_transition_metal_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739933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0" y="762000"/>
            <a:ext cx="5345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Copper (Cu</a:t>
            </a:r>
            <a:r>
              <a:rPr lang="en-US" sz="2000" baseline="30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eaLnBrk="0" hangingPunct="0"/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 with aqueous </a:t>
            </a:r>
            <a:r>
              <a:rPr lang="en-US" sz="200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sodium hydroxide 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</a:t>
            </a:r>
          </a:p>
          <a:p>
            <a:pPr eaLnBrk="0" hangingPunct="0"/>
            <a:r>
              <a:rPr lang="en-US" sz="200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Light blue ppt</a:t>
            </a:r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insoluble in excess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162</TotalTime>
  <Words>533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Franklin Gothic Book</vt:lpstr>
      <vt:lpstr>Arial</vt:lpstr>
      <vt:lpstr>Franklin Gothic Medium</vt:lpstr>
      <vt:lpstr>Wingdings 2</vt:lpstr>
      <vt:lpstr>Calibri</vt:lpstr>
      <vt:lpstr>Arial Unicode MS</vt:lpstr>
      <vt:lpstr>Wingdings</vt:lpstr>
      <vt:lpstr>Tw Cen MT</vt:lpstr>
      <vt:lpstr>Times New Roman</vt:lpstr>
      <vt:lpstr>Trek</vt:lpstr>
      <vt:lpstr>QUALITATIVE ANALYSIS</vt:lpstr>
      <vt:lpstr>PowerPoint Presentation</vt:lpstr>
      <vt:lpstr>PowerPoint Presentation</vt:lpstr>
      <vt:lpstr>Test for Cations – Ca2+ / Pb2+ / Zn2+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for Cations</vt:lpstr>
      <vt:lpstr>PowerPoint Presentation</vt:lpstr>
      <vt:lpstr>PowerPoint Presentation</vt:lpstr>
      <vt:lpstr>PowerPoint Presentation</vt:lpstr>
      <vt:lpstr>Test for Anions</vt:lpstr>
      <vt:lpstr>Test for Gases – Sulfur Dioxide (SO2)</vt:lpstr>
      <vt:lpstr>PowerPoint Presentation</vt:lpstr>
      <vt:lpstr>Common Metals</vt:lpstr>
    </vt:vector>
  </TitlesOfParts>
  <Company>Ministry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AKOBIA</dc:creator>
  <cp:lastModifiedBy>Teacher E-Solutions</cp:lastModifiedBy>
  <cp:revision>19</cp:revision>
  <dcterms:created xsi:type="dcterms:W3CDTF">2013-04-19T16:15:52Z</dcterms:created>
  <dcterms:modified xsi:type="dcterms:W3CDTF">2019-01-18T17:49:55Z</dcterms:modified>
</cp:coreProperties>
</file>