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7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3A8D-AA8A-487E-BCF0-9AE95FD77D00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2E945-319E-4F3D-A27C-62821A5B3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2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E6FB5-C0BC-4099-969A-E857A9ED03DA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D2128-DE07-4AA2-B7E2-12521BDC5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361C8-768C-452C-86F0-06C99D9F1869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FC4CE-FCFE-4631-8636-CC8D9C87D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90C49-263B-42B6-9CB0-8F9B3CC645DA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F0B67-50CE-4D6D-8073-41AF763E8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0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B9C7D-CC84-43AD-A4B4-6466E4CF89A8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7DA6-CCCD-4A5B-ADAC-9ED2B0D5B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B5F5D-4BD3-4FDD-9841-A7F9870D6E5A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D5DD-32BA-4B2C-AF8F-A941015DC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DF4AF-6903-4953-97E5-86CCD7CE1C63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85A84-9A6A-4C12-BA6C-1E39D2D20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A2B93-4C82-4398-A17C-B3C22C3B8B11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7747B-D81E-48DF-86FD-114D62254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D4B50-13A8-4892-A7C8-AE8498A977B7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B9ACC-65DB-4352-AF66-3AB09B479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E160A-7A7B-4CA3-8F18-7C671C4C621B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4A198-7316-40DB-8CAC-355C5821B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0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C1403-EBFE-4C85-A079-7FA1041156EF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7A77F-0223-4D76-A44F-C0DB14997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8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B9404B-EC65-48E9-93A6-F5BBD930B95A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85037E-D796-40FB-9F54-3CCF3EBD2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HARD AND SOFT WATER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04800"/>
            <a:ext cx="2209800" cy="5334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Hard water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838200"/>
            <a:ext cx="59436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Contains dissolved salts of bicarbonates, sulphates and chlorides of calcium and magnesium.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Hard water does not  produce  lather with soap solution.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09600" y="2133600"/>
            <a:ext cx="177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2C2CB0"/>
                </a:solidFill>
                <a:latin typeface="Calibri" pitchFamily="34" charset="0"/>
              </a:rPr>
              <a:t>Soft water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" y="2895600"/>
            <a:ext cx="57150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Soft water is free from bicarbonates, sulphates and chlorides of calcium and magnisum. It produce lather with soap solution easily.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533400" y="4114800"/>
            <a:ext cx="4525963" cy="427038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Calibri" pitchFamily="34" charset="0"/>
              </a:rPr>
              <a:t>e.g., distilled water, rain water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04800"/>
            <a:ext cx="5410200" cy="6858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>
                <a:latin typeface="+mj-lt"/>
                <a:ea typeface="+mj-ea"/>
                <a:cs typeface="+mj-cs"/>
              </a:rPr>
              <a:t>Types of hardness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33400" y="1143000"/>
            <a:ext cx="3514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(i)</a:t>
            </a:r>
            <a:r>
              <a:rPr lang="en-US" sz="2800" b="1">
                <a:solidFill>
                  <a:srgbClr val="FF0000"/>
                </a:solidFill>
                <a:latin typeface="Calibri" pitchFamily="34" charset="0"/>
              </a:rPr>
              <a:t>Temporary hardness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16764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3363" indent="-233363"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• due to presence of soluble bicarbonates of calcium and    magnesium.</a:t>
            </a:r>
          </a:p>
          <a:p>
            <a:pPr marL="233363" indent="-233363"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• can be removed by simple boiling.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90600" y="3429000"/>
            <a:ext cx="3644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(ii)</a:t>
            </a:r>
            <a:r>
              <a:rPr lang="en-US" sz="2800" b="1">
                <a:solidFill>
                  <a:srgbClr val="FF0000"/>
                </a:solidFill>
                <a:latin typeface="Calibri" pitchFamily="34" charset="0"/>
              </a:rPr>
              <a:t>Permanent hardness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3962400"/>
            <a:ext cx="7391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3363" indent="-233363"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• due to presence of chlorides and sulphates of calcium and magnesium.</a:t>
            </a:r>
          </a:p>
          <a:p>
            <a:pPr marL="233363" indent="-233363"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• requires treatment of water to remove this type hardness.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04800"/>
            <a:ext cx="3124200" cy="6858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>
                <a:latin typeface="+mj-lt"/>
                <a:ea typeface="+mj-ea"/>
                <a:cs typeface="+mj-cs"/>
              </a:rPr>
              <a:t>Softening of water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914400"/>
            <a:ext cx="6248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The process of  removal of Ca</a:t>
            </a:r>
            <a:r>
              <a:rPr lang="en-US" sz="2400" baseline="30000">
                <a:latin typeface="Calibri" pitchFamily="34" charset="0"/>
              </a:rPr>
              <a:t>2+</a:t>
            </a:r>
            <a:r>
              <a:rPr lang="en-US" sz="2400">
                <a:latin typeface="Calibri" pitchFamily="34" charset="0"/>
              </a:rPr>
              <a:t> and Mg</a:t>
            </a:r>
            <a:r>
              <a:rPr lang="en-US" sz="2400" baseline="30000">
                <a:latin typeface="Calibri" pitchFamily="34" charset="0"/>
              </a:rPr>
              <a:t>2+</a:t>
            </a:r>
            <a:r>
              <a:rPr lang="en-US" sz="2400">
                <a:latin typeface="Calibri" pitchFamily="34" charset="0"/>
              </a:rPr>
              <a:t> ions from water is called softening of water.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57200" y="1676400"/>
            <a:ext cx="4348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Removal of temporary hardness:-</a:t>
            </a:r>
          </a:p>
        </p:txBody>
      </p:sp>
      <p:graphicFrame>
        <p:nvGraphicFramePr>
          <p:cNvPr id="522240" name="Object 0"/>
          <p:cNvGraphicFramePr>
            <a:graphicFrameLocks noChangeAspect="1"/>
          </p:cNvGraphicFramePr>
          <p:nvPr/>
        </p:nvGraphicFramePr>
        <p:xfrm>
          <a:off x="762000" y="2133600"/>
          <a:ext cx="591978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2743200" imgH="406080" progId="Equation.DSMT4">
                  <p:embed/>
                </p:oleObj>
              </mc:Choice>
              <mc:Fallback>
                <p:oleObj name="Equation" r:id="rId3" imgW="2743200" imgH="40608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591978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81000" y="3124200"/>
            <a:ext cx="5761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2C2CB0"/>
                </a:solidFill>
                <a:latin typeface="Calibri" pitchFamily="34" charset="0"/>
              </a:rPr>
              <a:t>Clark’s method or calcium hydroxide method</a:t>
            </a:r>
          </a:p>
        </p:txBody>
      </p:sp>
      <p:graphicFrame>
        <p:nvGraphicFramePr>
          <p:cNvPr id="522241" name="Object 1"/>
          <p:cNvGraphicFramePr>
            <a:graphicFrameLocks noChangeAspect="1"/>
          </p:cNvGraphicFramePr>
          <p:nvPr/>
        </p:nvGraphicFramePr>
        <p:xfrm>
          <a:off x="533400" y="3733800"/>
          <a:ext cx="6400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2908080" imgH="368280" progId="Equation.DSMT4">
                  <p:embed/>
                </p:oleObj>
              </mc:Choice>
              <mc:Fallback>
                <p:oleObj name="Equation" r:id="rId5" imgW="290808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6400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2" name="Object 2"/>
          <p:cNvGraphicFramePr>
            <a:graphicFrameLocks noChangeAspect="1"/>
          </p:cNvGraphicFramePr>
          <p:nvPr/>
        </p:nvGraphicFramePr>
        <p:xfrm>
          <a:off x="304800" y="5105400"/>
          <a:ext cx="7797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3593880" imgH="368280" progId="Equation.DSMT4">
                  <p:embed/>
                </p:oleObj>
              </mc:Choice>
              <mc:Fallback>
                <p:oleObj name="Equation" r:id="rId7" imgW="3593880" imgH="368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05400"/>
                        <a:ext cx="77978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04800"/>
            <a:ext cx="5867400" cy="6858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latin typeface="+mj-lt"/>
                <a:ea typeface="+mj-ea"/>
                <a:cs typeface="+mj-cs"/>
              </a:rPr>
              <a:t>Removal  of permanent hardness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23264" name="Object 0"/>
          <p:cNvGraphicFramePr>
            <a:graphicFrameLocks noChangeAspect="1"/>
          </p:cNvGraphicFramePr>
          <p:nvPr/>
        </p:nvGraphicFramePr>
        <p:xfrm>
          <a:off x="1447800" y="1219200"/>
          <a:ext cx="51054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425680" imgH="380880" progId="Equation.DSMT4">
                  <p:embed/>
                </p:oleObj>
              </mc:Choice>
              <mc:Fallback>
                <p:oleObj name="Equation" r:id="rId3" imgW="2425680" imgH="38088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51054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5" name="Object 1"/>
          <p:cNvGraphicFramePr>
            <a:graphicFrameLocks noChangeAspect="1"/>
          </p:cNvGraphicFramePr>
          <p:nvPr/>
        </p:nvGraphicFramePr>
        <p:xfrm>
          <a:off x="1447800" y="2895600"/>
          <a:ext cx="54864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2628720" imgH="380880" progId="Equation.DSMT4">
                  <p:embed/>
                </p:oleObj>
              </mc:Choice>
              <mc:Fallback>
                <p:oleObj name="Equation" r:id="rId5" imgW="2628720" imgH="380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54864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04800"/>
            <a:ext cx="5410200" cy="6858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>
                <a:latin typeface="+mj-lt"/>
                <a:ea typeface="+mj-ea"/>
                <a:cs typeface="+mj-cs"/>
              </a:rPr>
              <a:t>Removal  of permanent hardness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990600"/>
            <a:ext cx="5867400" cy="830263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96863" indent="-296863"/>
            <a:r>
              <a:rPr lang="en-US" sz="2400">
                <a:solidFill>
                  <a:schemeClr val="bg1"/>
                </a:solidFill>
                <a:latin typeface="Calibri" pitchFamily="34" charset="0"/>
              </a:rPr>
              <a:t>ii)By using inorganic cation exchanger (permutit method or Zeolite method):</a:t>
            </a:r>
          </a:p>
        </p:txBody>
      </p:sp>
      <p:graphicFrame>
        <p:nvGraphicFramePr>
          <p:cNvPr id="524288" name="Object 0"/>
          <p:cNvGraphicFramePr>
            <a:graphicFrameLocks noChangeAspect="1"/>
          </p:cNvGraphicFramePr>
          <p:nvPr/>
        </p:nvGraphicFramePr>
        <p:xfrm>
          <a:off x="457200" y="1828800"/>
          <a:ext cx="7467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3098520" imgH="393480" progId="Equation.DSMT4">
                  <p:embed/>
                </p:oleObj>
              </mc:Choice>
              <mc:Fallback>
                <p:oleObj name="Equation" r:id="rId3" imgW="3098520" imgH="39348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74676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2895600"/>
            <a:ext cx="525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" pitchFamily="34" charset="0"/>
              </a:rPr>
              <a:t>The zeolite can be regenerated by treatment with sodium chloride solution.</a:t>
            </a:r>
          </a:p>
        </p:txBody>
      </p:sp>
      <p:graphicFrame>
        <p:nvGraphicFramePr>
          <p:cNvPr id="524289" name="Object 1"/>
          <p:cNvGraphicFramePr>
            <a:graphicFrameLocks noChangeAspect="1"/>
          </p:cNvGraphicFramePr>
          <p:nvPr/>
        </p:nvGraphicFramePr>
        <p:xfrm>
          <a:off x="381000" y="4105275"/>
          <a:ext cx="65595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3225600" imgH="266400" progId="Equation.DSMT4">
                  <p:embed/>
                </p:oleObj>
              </mc:Choice>
              <mc:Fallback>
                <p:oleObj name="Equation" r:id="rId5" imgW="3225600" imgH="26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05275"/>
                        <a:ext cx="65595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04800"/>
            <a:ext cx="7010400" cy="762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latin typeface="+mj-lt"/>
                <a:ea typeface="+mj-ea"/>
                <a:cs typeface="+mj-cs"/>
              </a:rPr>
              <a:t>Removal  of permanent hardness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81000" y="1066800"/>
            <a:ext cx="4789488" cy="427038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(iii)	By organic ion exchanger: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09600" y="18288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>
                <a:solidFill>
                  <a:srgbClr val="2C2CB0"/>
                </a:solidFill>
                <a:latin typeface="Calibri" pitchFamily="34" charset="0"/>
              </a:rPr>
              <a:t>Cation exchanger</a:t>
            </a:r>
          </a:p>
        </p:txBody>
      </p:sp>
      <p:graphicFrame>
        <p:nvGraphicFramePr>
          <p:cNvPr id="525312" name="Object 0"/>
          <p:cNvGraphicFramePr>
            <a:graphicFrameLocks noChangeAspect="1"/>
          </p:cNvGraphicFramePr>
          <p:nvPr/>
        </p:nvGraphicFramePr>
        <p:xfrm>
          <a:off x="304800" y="2590800"/>
          <a:ext cx="82184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3581280" imgH="368280" progId="Equation.DSMT4">
                  <p:embed/>
                </p:oleObj>
              </mc:Choice>
              <mc:Fallback>
                <p:oleObj name="Equation" r:id="rId3" imgW="3581280" imgH="36828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82184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13" name="Object 1"/>
          <p:cNvGraphicFramePr>
            <a:graphicFrameLocks noChangeAspect="1"/>
          </p:cNvGraphicFramePr>
          <p:nvPr/>
        </p:nvGraphicFramePr>
        <p:xfrm>
          <a:off x="457200" y="3733800"/>
          <a:ext cx="80438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3429000" imgH="368280" progId="Equation.DSMT4">
                  <p:embed/>
                </p:oleObj>
              </mc:Choice>
              <mc:Fallback>
                <p:oleObj name="Equation" r:id="rId5" imgW="342900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80438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04800"/>
            <a:ext cx="3352800" cy="6096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>
                <a:latin typeface="+mj-lt"/>
                <a:ea typeface="+mj-ea"/>
                <a:cs typeface="+mj-cs"/>
              </a:rPr>
              <a:t>Anion exchanger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26336" name="Object 0"/>
          <p:cNvGraphicFramePr>
            <a:graphicFrameLocks noChangeAspect="1"/>
          </p:cNvGraphicFramePr>
          <p:nvPr/>
        </p:nvGraphicFramePr>
        <p:xfrm>
          <a:off x="381000" y="1371600"/>
          <a:ext cx="80152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3670200" imgH="380880" progId="Equation.DSMT4">
                  <p:embed/>
                </p:oleObj>
              </mc:Choice>
              <mc:Fallback>
                <p:oleObj name="Equation" r:id="rId3" imgW="3670200" imgH="38088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0152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37" name="Object 1"/>
          <p:cNvGraphicFramePr>
            <a:graphicFrameLocks noChangeAspect="1"/>
          </p:cNvGraphicFramePr>
          <p:nvPr/>
        </p:nvGraphicFramePr>
        <p:xfrm>
          <a:off x="381000" y="2514600"/>
          <a:ext cx="75580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5" imgW="3466800" imgH="368280" progId="Equation.DSMT4">
                  <p:embed/>
                </p:oleObj>
              </mc:Choice>
              <mc:Fallback>
                <p:oleObj name="Equation" r:id="rId5" imgW="346680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75580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38" name="Object 2"/>
          <p:cNvGraphicFramePr>
            <a:graphicFrameLocks noChangeAspect="1"/>
          </p:cNvGraphicFramePr>
          <p:nvPr/>
        </p:nvGraphicFramePr>
        <p:xfrm>
          <a:off x="609600" y="3581400"/>
          <a:ext cx="71501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7" imgW="3276360" imgH="368280" progId="Equation.DSMT4">
                  <p:embed/>
                </p:oleObj>
              </mc:Choice>
              <mc:Fallback>
                <p:oleObj name="Equation" r:id="rId7" imgW="3276360" imgH="368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71501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39" name="Object 3"/>
          <p:cNvGraphicFramePr>
            <a:graphicFrameLocks noChangeAspect="1"/>
          </p:cNvGraphicFramePr>
          <p:nvPr/>
        </p:nvGraphicFramePr>
        <p:xfrm>
          <a:off x="609600" y="4876800"/>
          <a:ext cx="7696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9" imgW="3466800" imgH="355320" progId="Equation.DSMT4">
                  <p:embed/>
                </p:oleObj>
              </mc:Choice>
              <mc:Fallback>
                <p:oleObj name="Equation" r:id="rId9" imgW="346680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696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Office Theme</vt:lpstr>
      <vt:lpstr>MathType 5.0 Equation</vt:lpstr>
      <vt:lpstr>HARD AND SOFT WATER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Ministry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AKOBIA</dc:creator>
  <cp:lastModifiedBy>Teacher E-Solutions</cp:lastModifiedBy>
  <cp:revision>3</cp:revision>
  <dcterms:created xsi:type="dcterms:W3CDTF">2013-04-23T05:14:30Z</dcterms:created>
  <dcterms:modified xsi:type="dcterms:W3CDTF">2019-01-18T16:40:44Z</dcterms:modified>
</cp:coreProperties>
</file>