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3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7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20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13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0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4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485D-18F9-484B-A976-051E777C8517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DF46E49-6A4D-4342-A9B9-5D88F644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467" y="2386284"/>
            <a:ext cx="7766936" cy="1646302"/>
          </a:xfrm>
        </p:spPr>
        <p:txBody>
          <a:bodyPr/>
          <a:lstStyle/>
          <a:p>
            <a:r>
              <a:rPr lang="en-US" sz="8000" b="1" dirty="0">
                <a:ln w="3175" cmpd="sng">
                  <a:noFill/>
                </a:ln>
                <a:latin typeface="Garamond" panose="02020404030301010803"/>
              </a:rPr>
              <a:t>HeLP A’LEVEL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US" sz="4000" b="1" dirty="0">
                <a:solidFill>
                  <a:prstClr val="black"/>
                </a:solidFill>
                <a:latin typeface="Garamond" panose="02020404030301010803"/>
              </a:rPr>
              <a:t>LITERATURE Paper 310/1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5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Therefore, the subject matter is;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poem is about a </a:t>
            </a:r>
            <a:r>
              <a:rPr lang="en-US" sz="2800" u="sng" dirty="0" smtClean="0"/>
              <a:t>disappointed lover </a:t>
            </a:r>
            <a:r>
              <a:rPr lang="en-US" sz="2800" dirty="0" smtClean="0"/>
              <a:t>whose partner </a:t>
            </a:r>
            <a:r>
              <a:rPr lang="en-US" sz="2800" u="sng" dirty="0" smtClean="0"/>
              <a:t>heartlessly leaves </a:t>
            </a:r>
            <a:r>
              <a:rPr lang="en-US" sz="2800" dirty="0" smtClean="0"/>
              <a:t>with out a word. He is </a:t>
            </a:r>
            <a:r>
              <a:rPr lang="en-US" sz="2800" u="sng" dirty="0" smtClean="0"/>
              <a:t>so heartbroken and hurt </a:t>
            </a:r>
            <a:r>
              <a:rPr lang="en-US" sz="2800" dirty="0" smtClean="0"/>
              <a:t>but the more is he filled with </a:t>
            </a:r>
            <a:r>
              <a:rPr lang="en-US" sz="2800" u="sng" dirty="0" smtClean="0"/>
              <a:t>self reproach</a:t>
            </a:r>
            <a:r>
              <a:rPr lang="en-US" sz="2800" dirty="0" smtClean="0"/>
              <a:t>, on </a:t>
            </a:r>
            <a:r>
              <a:rPr lang="en-US" sz="2800" u="sng" dirty="0" smtClean="0"/>
              <a:t>how he could have for all this time lavished his devotion on one not </a:t>
            </a:r>
            <a:r>
              <a:rPr lang="en-US" sz="2800" dirty="0" smtClean="0"/>
              <a:t>deserving. </a:t>
            </a:r>
          </a:p>
          <a:p>
            <a:r>
              <a:rPr lang="en-US" sz="2800" dirty="0" smtClean="0"/>
              <a:t>Now let us try out the exercise below.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476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6555" y="-3835"/>
            <a:ext cx="6096000" cy="67818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SHOULD A FOOLISH MARRIAGE VOW?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should a foolish marriage vow,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long ago was made,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Oblige us to each other now,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passion is decayed?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loved, and we loved, as long as we could;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Till our love was loved out in us both;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our marriage is dead, when the pleasure is field: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‘Twas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pleasure first made it an oath.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 have pleasures for a friend,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further love in store,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wrong has he, whose joys did end,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who could give no more?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‘Tis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madness that he should be jealous of me,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that I should bar him of another: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we can gain, is to give ourselves pain,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neither can hinder the other.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 Dryden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9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 is speaking in the poem? (2 marks)</a:t>
            </a:r>
          </a:p>
          <a:p>
            <a:r>
              <a:rPr lang="en-US" sz="2800" dirty="0" smtClean="0"/>
              <a:t>What is the poem about?	(6 marks)</a:t>
            </a:r>
          </a:p>
          <a:p>
            <a:r>
              <a:rPr lang="en-US" sz="2800" dirty="0" smtClean="0"/>
              <a:t>Which emotions are reflected in the poem?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20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885" y="302779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885" y="1949080"/>
            <a:ext cx="7766936" cy="3769331"/>
          </a:xfrm>
        </p:spPr>
        <p:txBody>
          <a:bodyPr>
            <a:norm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6000" b="1" dirty="0" smtClean="0">
                <a:latin typeface="French Script MT" panose="03020402040607040605" pitchFamily="66" charset="0"/>
              </a:rPr>
              <a:t>Thanks for choosing HeLP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6000" b="1" dirty="0" smtClean="0">
                <a:latin typeface="French Script MT" panose="03020402040607040605" pitchFamily="66" charset="0"/>
              </a:rPr>
              <a:t>See you next time.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3500" dirty="0" smtClean="0"/>
              <a:t>@</a:t>
            </a:r>
            <a:r>
              <a:rPr lang="en-US" sz="3500" dirty="0" err="1"/>
              <a:t>markwork</a:t>
            </a:r>
            <a:r>
              <a:rPr lang="en-US" sz="3500" dirty="0"/>
              <a:t> production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670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b="1" dirty="0" smtClean="0"/>
              <a:t>LESSON 2</a:t>
            </a:r>
            <a:endParaRPr lang="en-US" sz="6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Subject Matter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Perspective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Subject </a:t>
            </a:r>
            <a:r>
              <a:rPr lang="en-US" dirty="0"/>
              <a:t>matter is basically what the poem is about.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could be;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i</a:t>
            </a:r>
            <a:r>
              <a:rPr lang="en-US" dirty="0"/>
              <a:t>) a situation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ii) a story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iii) a quarrel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iV</a:t>
            </a:r>
            <a:r>
              <a:rPr lang="en-US" dirty="0"/>
              <a:t>) a complaint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Allusion to Physics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Matter is anything that occupies space and has weight.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Big Idea: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What then occupies space in that poem?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This becomes the “matter”.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Who?</a:t>
            </a:r>
            <a:r>
              <a:rPr lang="en-US" sz="2200" dirty="0" smtClean="0"/>
              <a:t> This seeks to establish the persons in the poem.</a:t>
            </a:r>
          </a:p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What?</a:t>
            </a:r>
            <a:r>
              <a:rPr lang="en-US" sz="2200" dirty="0" smtClean="0"/>
              <a:t> The situation in the poem    </a:t>
            </a:r>
            <a:r>
              <a:rPr lang="en-US" sz="2200" dirty="0" err="1" smtClean="0"/>
              <a:t>eg</a:t>
            </a:r>
            <a:r>
              <a:rPr lang="en-US" sz="2200" dirty="0" smtClean="0"/>
              <a:t>. Quarrel, plea, complaint, narration etc.</a:t>
            </a:r>
          </a:p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Where? </a:t>
            </a:r>
            <a:r>
              <a:rPr lang="en-US" sz="2200" dirty="0" smtClean="0"/>
              <a:t>The particular place if any.</a:t>
            </a:r>
          </a:p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When?</a:t>
            </a:r>
            <a:r>
              <a:rPr lang="en-US" sz="2200" dirty="0" smtClean="0"/>
              <a:t> Is there any insinuation to time, era, period or season?</a:t>
            </a:r>
          </a:p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Why?</a:t>
            </a:r>
            <a:r>
              <a:rPr lang="en-US" sz="2200" dirty="0" smtClean="0"/>
              <a:t> What reason is suggested for that situation? Is someone happy about it? Or is he disappointed? </a:t>
            </a:r>
            <a:endParaRPr lang="en-US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Every poem has a story to tell, a point to make, an action to describe or circumstance to present.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To get to the core of this, we need to apply the WH Questions which are; What?, Who?, Where?, Why?, When? and So What?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78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496CB">
                    <a:lumMod val="75000"/>
                  </a:srgbClr>
                </a:solidFill>
              </a:rPr>
              <a:t>The WH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So what? </a:t>
            </a:r>
            <a:r>
              <a:rPr lang="en-US" sz="2200" dirty="0" smtClean="0"/>
              <a:t>This provides the conclusion of the 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Writers will always present their work to mirror the three parts, the exposition, rise of action and denouement.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The last part of course is on the “So what?” </a:t>
            </a:r>
          </a:p>
          <a:p>
            <a:pPr marL="0" indent="0">
              <a:buNone/>
            </a:pPr>
            <a:r>
              <a:rPr lang="en-US" sz="2200" dirty="0" smtClean="0"/>
              <a:t>Why what is said or done is said at all or done at all.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Let us now look at the poem below.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lvl="0" indent="-285750">
              <a:buClr>
                <a:srgbClr val="F496CB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Every poem has a story to tell, a point to make, an action to describe or circumstance to present.</a:t>
            </a:r>
          </a:p>
          <a:p>
            <a:pPr marL="285750" lvl="0" indent="-285750">
              <a:buClr>
                <a:srgbClr val="F496CB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get to the core of this, we need to apply the WH Questions which are; What?, Who?, Where?, Why?, When? and So What?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1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618231"/>
            <a:ext cx="6096000" cy="56215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"/>
              <a:tabLst>
                <a:tab pos="2172335" algn="l"/>
              </a:tabLst>
            </a:pPr>
            <a:r>
              <a:rPr lang="en-US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BLIND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you left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a word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heart wept-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so much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lost love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(And a touch),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the more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blinkers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I wore.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 long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 late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 I worship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an ingrate?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Joseph </a:t>
            </a:r>
            <a:r>
              <a:rPr lang="en-US" b="1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Kariuki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60061"/>
            <a:ext cx="3854528" cy="124194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the Poem about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086" y="612096"/>
            <a:ext cx="7235469" cy="533832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2060"/>
                </a:solidFill>
              </a:rPr>
              <a:t>Who?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2060"/>
                </a:solidFill>
              </a:rPr>
              <a:t>What?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2060"/>
                </a:solidFill>
              </a:rPr>
              <a:t>When?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2060"/>
                </a:solidFill>
              </a:rPr>
              <a:t>Why?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002060"/>
                </a:solidFill>
              </a:rPr>
              <a:t>So What?</a:t>
            </a:r>
          </a:p>
          <a:p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1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604192"/>
          </a:xfrm>
        </p:spPr>
        <p:txBody>
          <a:bodyPr/>
          <a:lstStyle/>
          <a:p>
            <a:r>
              <a:rPr lang="en-US" dirty="0"/>
              <a:t>BLIND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Discussion:</a:t>
            </a:r>
          </a:p>
          <a:p>
            <a:r>
              <a:rPr lang="en-US" sz="2400" dirty="0" smtClean="0"/>
              <a:t>The underlined words help us discover the “</a:t>
            </a:r>
            <a:r>
              <a:rPr lang="en-US" sz="2400" b="1" dirty="0" smtClean="0"/>
              <a:t>Who</a:t>
            </a:r>
            <a:r>
              <a:rPr lang="en-US" sz="2400" dirty="0" smtClean="0"/>
              <a:t>?”</a:t>
            </a:r>
          </a:p>
          <a:p>
            <a:r>
              <a:rPr lang="en-US" sz="2400" dirty="0" smtClean="0"/>
              <a:t>The words in italics but not bold help us discover the “What?”</a:t>
            </a:r>
          </a:p>
          <a:p>
            <a:r>
              <a:rPr lang="en-US" sz="2400" dirty="0" smtClean="0"/>
              <a:t>Words in bold but not italics show us the “Why?”</a:t>
            </a:r>
          </a:p>
          <a:p>
            <a:r>
              <a:rPr lang="en-US" sz="2400" dirty="0" smtClean="0"/>
              <a:t>Words in italics and bold bring to us the “So What?”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119116"/>
            <a:ext cx="3854528" cy="51042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When </a:t>
            </a:r>
            <a:r>
              <a:rPr lang="en-US" sz="1600" u="sng" dirty="0"/>
              <a:t>you </a:t>
            </a:r>
            <a:r>
              <a:rPr lang="en-US" sz="1600" i="1" dirty="0" smtClean="0"/>
              <a:t>left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i="1" dirty="0" smtClean="0"/>
              <a:t>Without </a:t>
            </a:r>
            <a:r>
              <a:rPr lang="en-US" sz="1600" i="1" dirty="0"/>
              <a:t>a word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u="sng" dirty="0"/>
              <a:t>My heart </a:t>
            </a:r>
            <a:r>
              <a:rPr lang="en-US" sz="1600" dirty="0"/>
              <a:t>wept-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Not so much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For lost love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(And a touch),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But the more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For the blinkers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Which </a:t>
            </a:r>
            <a:r>
              <a:rPr lang="en-US" sz="1600" b="1" u="sng" dirty="0"/>
              <a:t>I wore</a:t>
            </a:r>
            <a:r>
              <a:rPr lang="en-US" sz="1600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i="1" dirty="0"/>
              <a:t>For so long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i="1" dirty="0"/>
              <a:t>For so late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i="1" u="sng" dirty="0"/>
              <a:t>Did I worship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i="1" dirty="0"/>
              <a:t>Such </a:t>
            </a:r>
            <a:r>
              <a:rPr lang="en-US" sz="1600" b="1" i="1" u="sng" dirty="0"/>
              <a:t>an ingrate</a:t>
            </a:r>
            <a:r>
              <a:rPr lang="en-US" sz="1600" dirty="0"/>
              <a:t>?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			Joseph </a:t>
            </a:r>
            <a:r>
              <a:rPr lang="en-US" sz="1600" dirty="0" err="1"/>
              <a:t>Kariuki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9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Disappointed lover</a:t>
            </a:r>
          </a:p>
          <a:p>
            <a:r>
              <a:rPr lang="en-US" dirty="0" smtClean="0"/>
              <a:t>What?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Is greatly heartbroken</a:t>
            </a:r>
          </a:p>
          <a:p>
            <a:r>
              <a:rPr lang="en-US" dirty="0" smtClean="0"/>
              <a:t>Why?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Because of the manner his loved one leaves (heartlessly)</a:t>
            </a:r>
          </a:p>
          <a:p>
            <a:r>
              <a:rPr lang="en-US" dirty="0" smtClean="0"/>
              <a:t>So What?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Wonders how he could have lavished all his love on one who was not worth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656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French Script MT</vt:lpstr>
      <vt:lpstr>Garamond</vt:lpstr>
      <vt:lpstr>Times New Roman</vt:lpstr>
      <vt:lpstr>Trebuchet MS</vt:lpstr>
      <vt:lpstr>Wingdings</vt:lpstr>
      <vt:lpstr>Wingdings 3</vt:lpstr>
      <vt:lpstr>Facet</vt:lpstr>
      <vt:lpstr>HeLP A’LEVEL</vt:lpstr>
      <vt:lpstr>LESSON 2</vt:lpstr>
      <vt:lpstr>Perspective </vt:lpstr>
      <vt:lpstr>The WH Questions</vt:lpstr>
      <vt:lpstr>The WH Questions</vt:lpstr>
      <vt:lpstr>PowerPoint Presentation</vt:lpstr>
      <vt:lpstr>What is the Poem about?</vt:lpstr>
      <vt:lpstr>BLIND</vt:lpstr>
      <vt:lpstr>Findings</vt:lpstr>
      <vt:lpstr>Therefore, the subject matter is;</vt:lpstr>
      <vt:lpstr>PowerPoint Presentation</vt:lpstr>
      <vt:lpstr>Questions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A’LEVEL</dc:title>
  <dc:creator>hp</dc:creator>
  <cp:lastModifiedBy>hp</cp:lastModifiedBy>
  <cp:revision>17</cp:revision>
  <dcterms:created xsi:type="dcterms:W3CDTF">2021-08-27T07:54:00Z</dcterms:created>
  <dcterms:modified xsi:type="dcterms:W3CDTF">2021-08-27T10:53:28Z</dcterms:modified>
</cp:coreProperties>
</file>