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11119-A77B-4BD5-AAAC-B1D6576B92A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166FD-EECC-4E5B-8CC8-1E04C0187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5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9EC9-9954-4309-B5BF-1AAF75C74750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Kuule Mudashiru 0702616275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3C84-49A8-4CDD-B1CE-BBA64A09C4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F70A-5B23-4205-B9E7-96CF77A15C67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Kuule Mudashiru 0702616275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3C84-49A8-4CDD-B1CE-BBA64A09C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096B-89EF-4772-87A4-15AC9A550183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Kuule Mudashiru 0702616275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3C84-49A8-4CDD-B1CE-BBA64A09C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1DC5-97EE-458C-81EB-60272FD60410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Kuule Mudashiru 0702616275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3C84-49A8-4CDD-B1CE-BBA64A09C4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7CF1-4CC3-4780-83FF-B0A3AA94162C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Kuule Mudashiru 0702616275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3C84-49A8-4CDD-B1CE-BBA64A09C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421B-BDD8-471C-9024-D2CDE9494465}" type="datetime1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Kuule Mudashiru 0702616275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3C84-49A8-4CDD-B1CE-BBA64A09C4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4B09-8061-4731-AE99-6ABF841BA26C}" type="datetime1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Kuule Mudashiru 0702616275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3C84-49A8-4CDD-B1CE-BBA64A09C4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07BD-892E-48E5-9E2F-2300C606615F}" type="datetime1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Kuule Mudashiru 0702616275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3C84-49A8-4CDD-B1CE-BBA64A09C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38A5-E3A3-4BEE-BAA7-ADF6D0FFE6E5}" type="datetime1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Kuule Mudashiru 0702616275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3C84-49A8-4CDD-B1CE-BBA64A09C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C867-EB50-42C6-9888-10B0C8B5207F}" type="datetime1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Kuule Mudashiru 0702616275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3C84-49A8-4CDD-B1CE-BBA64A09C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0B4E-FAED-4031-8991-8963525E7B15}" type="datetime1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Kuule Mudashiru 0702616275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3C84-49A8-4CDD-B1CE-BBA64A09C4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3CF4A52-3D7B-492E-937F-F556AD9B7041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Kuule Mudashiru 0702616275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4293C84-49A8-4CDD-B1CE-BBA64A09C4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657600"/>
            <a:ext cx="5637010" cy="88211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Cooper Std Black" pitchFamily="18" charset="0"/>
              </a:rPr>
              <a:t>BREAKDOWN</a:t>
            </a:r>
            <a:endParaRPr lang="en-US" sz="4000" b="1" dirty="0">
              <a:latin typeface="Cooper Std Black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838200"/>
            <a:ext cx="7175351" cy="1793167"/>
          </a:xfrm>
        </p:spPr>
        <p:txBody>
          <a:bodyPr/>
          <a:lstStyle/>
          <a:p>
            <a:pPr algn="ctr"/>
            <a:r>
              <a:rPr lang="en-US" dirty="0">
                <a:effectLst/>
              </a:rPr>
              <a:t>UACE SUBSIDIARY ICT </a:t>
            </a:r>
            <a:r>
              <a:rPr lang="en-US" dirty="0" smtClean="0">
                <a:effectLst/>
              </a:rPr>
              <a:t>SYLLABUS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Kuule Mudashiru 0702616275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4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381000"/>
            <a:ext cx="8382000" cy="60960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/>
              <a:t>SENIOR FIVE TERM THREE</a:t>
            </a:r>
            <a:endParaRPr lang="en-US" dirty="0"/>
          </a:p>
          <a:p>
            <a:pPr marL="0" indent="0">
              <a:buNone/>
            </a:pPr>
            <a:r>
              <a:rPr lang="en-US" sz="3000" b="1" dirty="0" smtClean="0"/>
              <a:t>Topic </a:t>
            </a:r>
            <a:r>
              <a:rPr lang="en-US" sz="3000" b="1" dirty="0"/>
              <a:t>9: Computer Word Processing II</a:t>
            </a:r>
            <a:endParaRPr lang="en-US" sz="3000" dirty="0"/>
          </a:p>
          <a:p>
            <a:pPr lvl="0"/>
            <a:r>
              <a:rPr lang="en-US" sz="2600" dirty="0"/>
              <a:t>Page Layout</a:t>
            </a:r>
          </a:p>
          <a:p>
            <a:pPr lvl="0"/>
            <a:r>
              <a:rPr lang="en-US" sz="2600" dirty="0"/>
              <a:t>Date tabulation</a:t>
            </a:r>
          </a:p>
          <a:p>
            <a:pPr lvl="0"/>
            <a:r>
              <a:rPr lang="en-US" sz="2600" dirty="0"/>
              <a:t>Use of objects</a:t>
            </a:r>
          </a:p>
          <a:p>
            <a:pPr lvl="0"/>
            <a:r>
              <a:rPr lang="en-US" sz="2600" dirty="0"/>
              <a:t>Document accuracy</a:t>
            </a:r>
          </a:p>
          <a:p>
            <a:pPr lvl="0"/>
            <a:r>
              <a:rPr lang="en-US" sz="2600" dirty="0"/>
              <a:t>Mail merge, document referencing and printing</a:t>
            </a:r>
          </a:p>
          <a:p>
            <a:pPr marL="0" indent="0">
              <a:buNone/>
            </a:pPr>
            <a:r>
              <a:rPr lang="en-US" b="1" dirty="0"/>
              <a:t>Topic 10: Electronic Presentation</a:t>
            </a:r>
            <a:endParaRPr lang="en-US" dirty="0"/>
          </a:p>
          <a:p>
            <a:pPr lvl="0"/>
            <a:r>
              <a:rPr lang="en-US" sz="2800" dirty="0"/>
              <a:t>Introduction to Electronic Presentation</a:t>
            </a:r>
          </a:p>
          <a:p>
            <a:pPr lvl="0"/>
            <a:r>
              <a:rPr lang="en-US" sz="2800" dirty="0"/>
              <a:t>Working with Presentation software</a:t>
            </a:r>
          </a:p>
          <a:p>
            <a:pPr lvl="0"/>
            <a:r>
              <a:rPr lang="en-US" sz="2800" dirty="0"/>
              <a:t>Developing a presentation</a:t>
            </a:r>
          </a:p>
          <a:p>
            <a:pPr lvl="0"/>
            <a:r>
              <a:rPr lang="en-US" sz="2800" dirty="0"/>
              <a:t>Charts</a:t>
            </a:r>
          </a:p>
          <a:p>
            <a:pPr lvl="0"/>
            <a:r>
              <a:rPr lang="en-US" sz="2800" dirty="0"/>
              <a:t>Graphical objects</a:t>
            </a:r>
          </a:p>
          <a:p>
            <a:pPr lvl="0"/>
            <a:r>
              <a:rPr lang="en-US" sz="2800" dirty="0"/>
              <a:t>Presentation output</a:t>
            </a:r>
          </a:p>
          <a:p>
            <a:pPr lvl="0"/>
            <a:r>
              <a:rPr lang="en-US" sz="2800" dirty="0"/>
              <a:t>Slide show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Kuule Mudashiru 0702616275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34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81000"/>
            <a:ext cx="8305800" cy="59436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b="1" dirty="0"/>
              <a:t>SENIOR SIX TERM ONE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Topic </a:t>
            </a:r>
            <a:r>
              <a:rPr lang="en-US" sz="2800" b="1" dirty="0"/>
              <a:t>11: Data communication and Networking</a:t>
            </a:r>
            <a:endParaRPr lang="en-US" sz="2800" dirty="0"/>
          </a:p>
          <a:p>
            <a:pPr lvl="0"/>
            <a:r>
              <a:rPr lang="en-US" sz="2400" dirty="0"/>
              <a:t>Introduction to Data Communication</a:t>
            </a:r>
          </a:p>
          <a:p>
            <a:pPr lvl="0"/>
            <a:r>
              <a:rPr lang="en-US" sz="2400" dirty="0"/>
              <a:t>Introduction to Computer networks</a:t>
            </a:r>
          </a:p>
          <a:p>
            <a:pPr marL="0" indent="0">
              <a:buNone/>
            </a:pPr>
            <a:r>
              <a:rPr lang="en-US" sz="2800" b="1" dirty="0"/>
              <a:t>Topic 12: Electronic Publication</a:t>
            </a:r>
            <a:endParaRPr lang="en-US" sz="2800" dirty="0"/>
          </a:p>
          <a:p>
            <a:pPr lvl="0"/>
            <a:r>
              <a:rPr lang="en-US" sz="2400" dirty="0"/>
              <a:t>Introduction to Electronic Publishing</a:t>
            </a:r>
          </a:p>
          <a:p>
            <a:pPr lvl="0"/>
            <a:r>
              <a:rPr lang="en-US" sz="2400" dirty="0"/>
              <a:t>Publishing Basics</a:t>
            </a:r>
          </a:p>
          <a:p>
            <a:pPr lvl="0"/>
            <a:r>
              <a:rPr lang="en-US" sz="2400" dirty="0"/>
              <a:t>Document Layout</a:t>
            </a:r>
          </a:p>
          <a:p>
            <a:pPr lvl="0"/>
            <a:r>
              <a:rPr lang="en-US" sz="2400" dirty="0"/>
              <a:t>Document Enhancement</a:t>
            </a:r>
          </a:p>
          <a:p>
            <a:pPr lvl="0"/>
            <a:r>
              <a:rPr lang="en-US" sz="2400" dirty="0"/>
              <a:t>Outputs</a:t>
            </a:r>
          </a:p>
          <a:p>
            <a:pPr lvl="0"/>
            <a:r>
              <a:rPr lang="en-US" sz="2400" dirty="0"/>
              <a:t>Complete publication</a:t>
            </a:r>
          </a:p>
          <a:p>
            <a:pPr lvl="0"/>
            <a:r>
              <a:rPr lang="en-US" sz="2400" dirty="0"/>
              <a:t>Web Publishing</a:t>
            </a:r>
          </a:p>
          <a:p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Kuule Mudashiru 0702616275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533400"/>
            <a:ext cx="8610600" cy="5791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SENIOR SIX TERM TWO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 Topic 13: Electronic Spreadsheets II</a:t>
            </a:r>
            <a:endParaRPr lang="en-US" sz="2800" dirty="0"/>
          </a:p>
          <a:p>
            <a:pPr lvl="0"/>
            <a:r>
              <a:rPr lang="en-US" sz="2400" dirty="0"/>
              <a:t>Working with Charts</a:t>
            </a:r>
          </a:p>
          <a:p>
            <a:pPr lvl="0"/>
            <a:r>
              <a:rPr lang="en-US" sz="2400" dirty="0"/>
              <a:t>Worksheet Page Layout</a:t>
            </a:r>
          </a:p>
          <a:p>
            <a:pPr lvl="0"/>
            <a:r>
              <a:rPr lang="en-US" sz="2400" dirty="0"/>
              <a:t>Printing a worksheet</a:t>
            </a:r>
          </a:p>
          <a:p>
            <a:pPr marL="0" indent="0">
              <a:buNone/>
            </a:pPr>
            <a:r>
              <a:rPr lang="en-US" sz="2800" b="1" dirty="0"/>
              <a:t>Topic 14: Databases</a:t>
            </a:r>
            <a:endParaRPr lang="en-US" sz="2800" dirty="0"/>
          </a:p>
          <a:p>
            <a:pPr lvl="0"/>
            <a:r>
              <a:rPr lang="en-US" sz="2400" dirty="0"/>
              <a:t>Introduction to Databases</a:t>
            </a:r>
          </a:p>
          <a:p>
            <a:pPr lvl="0"/>
            <a:r>
              <a:rPr lang="en-US" sz="2400" dirty="0"/>
              <a:t>Database Objects</a:t>
            </a:r>
          </a:p>
          <a:p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Kuule Mudashiru 0702616275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SENIOR SIX TERM THREE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Topic </a:t>
            </a:r>
            <a:r>
              <a:rPr lang="en-US" sz="2800" b="1" dirty="0"/>
              <a:t>15: System Security, ICT Ethical issues and Emerging Technologies</a:t>
            </a:r>
            <a:endParaRPr lang="en-US" sz="2800" dirty="0"/>
          </a:p>
          <a:p>
            <a:pPr lvl="0"/>
            <a:r>
              <a:rPr lang="en-US" sz="2400" dirty="0"/>
              <a:t>Computer System Security</a:t>
            </a:r>
          </a:p>
          <a:p>
            <a:pPr lvl="0"/>
            <a:r>
              <a:rPr lang="en-US" sz="2400" dirty="0"/>
              <a:t>Privacy and ICT ethical Issues</a:t>
            </a:r>
          </a:p>
          <a:p>
            <a:pPr lvl="0"/>
            <a:r>
              <a:rPr lang="en-US" sz="2400" dirty="0"/>
              <a:t>Emerging Technologies</a:t>
            </a:r>
          </a:p>
          <a:p>
            <a:pPr lvl="0"/>
            <a:r>
              <a:rPr lang="en-US" sz="2400" dirty="0"/>
              <a:t>ICT industry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Kuule Mudashiru 0702616275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4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30052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5280"/>
            <a:ext cx="7239000" cy="622554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6244" y="2876550"/>
            <a:ext cx="6512511" cy="1143000"/>
          </a:xfrm>
        </p:spPr>
        <p:txBody>
          <a:bodyPr/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en-US" sz="7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Kuule Mudashiru 0702616275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512511" cy="1143000"/>
          </a:xfrm>
        </p:spPr>
        <p:txBody>
          <a:bodyPr/>
          <a:lstStyle/>
          <a:p>
            <a:pPr algn="ctr"/>
            <a:r>
              <a:rPr lang="en-US" dirty="0" smtClean="0"/>
              <a:t>How to achieve the Best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981200"/>
            <a:ext cx="8305800" cy="2514600"/>
          </a:xfrm>
        </p:spPr>
        <p:txBody>
          <a:bodyPr>
            <a:normAutofit/>
          </a:bodyPr>
          <a:lstStyle/>
          <a:p>
            <a:r>
              <a:rPr lang="en-US" sz="3200" b="1" dirty="0"/>
              <a:t>Group Discussion </a:t>
            </a:r>
            <a:endParaRPr lang="en-US" sz="3200" b="1" dirty="0" smtClean="0"/>
          </a:p>
          <a:p>
            <a:r>
              <a:rPr lang="en-US" sz="3200" b="1" dirty="0" smtClean="0"/>
              <a:t>Hands </a:t>
            </a:r>
            <a:r>
              <a:rPr lang="en-US" sz="3200" b="1" dirty="0"/>
              <a:t>on </a:t>
            </a:r>
            <a:r>
              <a:rPr lang="en-US" sz="3200" b="1" dirty="0" smtClean="0"/>
              <a:t>activities</a:t>
            </a:r>
          </a:p>
          <a:p>
            <a:r>
              <a:rPr lang="en-US" sz="3200" b="1" dirty="0" smtClean="0"/>
              <a:t>Research  </a:t>
            </a:r>
          </a:p>
          <a:p>
            <a:r>
              <a:rPr lang="en-US" sz="3200" b="1" dirty="0"/>
              <a:t> </a:t>
            </a:r>
            <a:r>
              <a:rPr lang="en-US" sz="3200" b="1" dirty="0" smtClean="0"/>
              <a:t>Revision </a:t>
            </a:r>
            <a:r>
              <a:rPr lang="en-US" sz="3200" b="1" smtClean="0"/>
              <a:t>of work. 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Kuule Mudashiru 0702616275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14400"/>
            <a:ext cx="6512511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ICT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514600"/>
            <a:ext cx="8229600" cy="345670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S850/1 Subsidiary ICT Paper One: </a:t>
            </a:r>
            <a:endParaRPr lang="en-US" b="1" dirty="0" smtClean="0"/>
          </a:p>
          <a:p>
            <a:pPr marL="0" indent="0" algn="ctr">
              <a:buNone/>
            </a:pPr>
            <a:r>
              <a:rPr lang="en-US" b="1" dirty="0"/>
              <a:t> </a:t>
            </a:r>
            <a:r>
              <a:rPr lang="en-US" b="1" dirty="0" smtClean="0"/>
              <a:t>(</a:t>
            </a:r>
            <a:r>
              <a:rPr lang="en-US" b="1" dirty="0"/>
              <a:t>2 hours 30 minutes)</a:t>
            </a:r>
            <a:endParaRPr lang="en-US" dirty="0"/>
          </a:p>
          <a:p>
            <a:r>
              <a:rPr lang="en-US" dirty="0"/>
              <a:t>This paper will be based on basic ICT concepts and their application areas.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paper will cover the entire syllabus with emphasis on application of ICT knowledge in a variety of fields. (Social, Economic, Political, Environmental, Informational)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Kuule Mudashiru 0702616275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6512511" cy="1143000"/>
          </a:xfrm>
        </p:spPr>
        <p:txBody>
          <a:bodyPr/>
          <a:lstStyle/>
          <a:p>
            <a:pPr algn="l"/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2362200"/>
            <a:ext cx="6400800" cy="34747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will be a written paper made up of 20 equally weighted </a:t>
            </a:r>
            <a:r>
              <a:rPr lang="en-US" b="1" dirty="0"/>
              <a:t>compulsory </a:t>
            </a:r>
            <a:r>
              <a:rPr lang="en-US" dirty="0"/>
              <a:t>questions.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These questions shall include</a:t>
            </a:r>
          </a:p>
          <a:p>
            <a:pPr lvl="0"/>
            <a:r>
              <a:rPr lang="en-US" b="1" dirty="0"/>
              <a:t>Knowledge</a:t>
            </a:r>
            <a:endParaRPr lang="en-US" dirty="0"/>
          </a:p>
          <a:p>
            <a:pPr lvl="0"/>
            <a:r>
              <a:rPr lang="en-US" b="1" dirty="0"/>
              <a:t>Comprehension</a:t>
            </a:r>
            <a:endParaRPr lang="en-US" dirty="0"/>
          </a:p>
          <a:p>
            <a:pPr lvl="0"/>
            <a:r>
              <a:rPr lang="en-US" b="1" dirty="0"/>
              <a:t>Application and</a:t>
            </a:r>
            <a:endParaRPr lang="en-US" dirty="0"/>
          </a:p>
          <a:p>
            <a:pPr lvl="0"/>
            <a:r>
              <a:rPr lang="en-US" b="1" dirty="0"/>
              <a:t>Analysis questions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Kuule Mudashiru 0702616275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3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838200"/>
            <a:ext cx="6512511" cy="1143000"/>
          </a:xfrm>
        </p:spPr>
        <p:txBody>
          <a:bodyPr/>
          <a:lstStyle/>
          <a:p>
            <a:pPr algn="l"/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2514600"/>
            <a:ext cx="6400800" cy="3474720"/>
          </a:xfrm>
        </p:spPr>
        <p:txBody>
          <a:bodyPr/>
          <a:lstStyle/>
          <a:p>
            <a:r>
              <a:rPr lang="en-US" dirty="0"/>
              <a:t> The questions shall be structured and semi-structured requiring a short response, a phrase or one or two sentences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Some of the semi-structured questions will require extended responses of about three sentences.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Kuule Mudashiru 0702616275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533400"/>
            <a:ext cx="8458200" cy="5867400"/>
          </a:xfrm>
        </p:spPr>
        <p:txBody>
          <a:bodyPr/>
          <a:lstStyle/>
          <a:p>
            <a:pPr marL="45720" indent="0" algn="ctr">
              <a:buNone/>
            </a:pPr>
            <a:r>
              <a:rPr lang="en-US" sz="3200" b="1" dirty="0"/>
              <a:t>S850/2: Subsidiary ICT Paper </a:t>
            </a:r>
            <a:r>
              <a:rPr lang="en-US" sz="3200" b="1" dirty="0" smtClean="0"/>
              <a:t>Two</a:t>
            </a:r>
          </a:p>
          <a:p>
            <a:pPr marL="45720" indent="0" algn="ctr">
              <a:buNone/>
            </a:pPr>
            <a:r>
              <a:rPr lang="en-US" sz="3200" b="1" dirty="0" smtClean="0"/>
              <a:t> </a:t>
            </a:r>
            <a:r>
              <a:rPr lang="en-US" sz="3200" b="1" dirty="0"/>
              <a:t>(3 Hours</a:t>
            </a:r>
            <a:r>
              <a:rPr lang="en-US" sz="3200" b="1" dirty="0" smtClean="0"/>
              <a:t>)</a:t>
            </a:r>
          </a:p>
          <a:p>
            <a:pPr marL="45720" indent="0" algn="ctr">
              <a:buNone/>
            </a:pPr>
            <a:endParaRPr lang="en-US" sz="3200" dirty="0"/>
          </a:p>
          <a:p>
            <a:r>
              <a:rPr lang="en-US" dirty="0"/>
              <a:t>This will be a practical paper with five </a:t>
            </a:r>
            <a:r>
              <a:rPr lang="en-US" b="1" dirty="0"/>
              <a:t>compulsory</a:t>
            </a:r>
            <a:r>
              <a:rPr lang="en-US" dirty="0"/>
              <a:t> equally weighted questions each carrying 20 marks. The duration of the paper shall be </a:t>
            </a:r>
            <a:r>
              <a:rPr lang="en-US" b="1" dirty="0"/>
              <a:t>3 hours</a:t>
            </a:r>
            <a:endParaRPr lang="en-US" dirty="0"/>
          </a:p>
          <a:p>
            <a:r>
              <a:rPr lang="en-US" dirty="0"/>
              <a:t>The questions will be drawn from the topics word processing, electronic spreadsheet, electronic presentation, electronic publication and databases. The paper</a:t>
            </a:r>
          </a:p>
          <a:p>
            <a:r>
              <a:rPr lang="en-US" dirty="0"/>
              <a:t>will emphasise application of ICT skills in the topics mentioned. Where applicable, support files will be provided to supplement the set questions.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Kuule Mudashiru 0702616275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3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905000"/>
            <a:ext cx="7848600" cy="2362200"/>
          </a:xfrm>
        </p:spPr>
        <p:txBody>
          <a:bodyPr/>
          <a:lstStyle/>
          <a:p>
            <a:pPr marL="45720" indent="0" algn="ctr">
              <a:buNone/>
            </a:pPr>
            <a:r>
              <a:rPr lang="en-US" sz="4000" b="1" dirty="0"/>
              <a:t>Assessment Weighting</a:t>
            </a:r>
            <a:endParaRPr lang="en-US" sz="4000" dirty="0"/>
          </a:p>
          <a:p>
            <a:r>
              <a:rPr lang="en-US" dirty="0"/>
              <a:t>Paper one (theory paper)                                  40%</a:t>
            </a:r>
          </a:p>
          <a:p>
            <a:r>
              <a:rPr lang="en-US" dirty="0"/>
              <a:t>Paper two (Practical paper)                               </a:t>
            </a:r>
            <a:r>
              <a:rPr lang="en-US" dirty="0" smtClean="0"/>
              <a:t>60</a:t>
            </a:r>
            <a:r>
              <a:rPr lang="en-US" dirty="0"/>
              <a:t>%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Kuule Mudashiru 0702616275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0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524000"/>
          </a:xfrm>
        </p:spPr>
        <p:txBody>
          <a:bodyPr>
            <a:noAutofit/>
          </a:bodyPr>
          <a:lstStyle/>
          <a:p>
            <a:pPr algn="l"/>
            <a:r>
              <a:rPr lang="en-US" sz="1800" b="1" dirty="0"/>
              <a:t>TEACHING SEQUENCE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2400" dirty="0"/>
              <a:t>The teaching sequence should follow the order in which the topics have been arranged in this teaching syllabus.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b="1" dirty="0"/>
              <a:t>SENIOR FIVE TERM ONE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 Topic 1: Introduction to Computing</a:t>
            </a:r>
            <a:endParaRPr lang="en-US" sz="2800" dirty="0"/>
          </a:p>
          <a:p>
            <a:pPr lvl="0"/>
            <a:r>
              <a:rPr lang="en-US" sz="2600" dirty="0"/>
              <a:t>Introduction to Computers</a:t>
            </a:r>
          </a:p>
          <a:p>
            <a:pPr lvl="0"/>
            <a:r>
              <a:rPr lang="en-US" sz="2600" dirty="0"/>
              <a:t>World of ICTs</a:t>
            </a:r>
          </a:p>
          <a:p>
            <a:pPr lvl="0"/>
            <a:r>
              <a:rPr lang="en-US" sz="2600" dirty="0"/>
              <a:t>Implications of using ICTs (Advantages and Disadvantages)</a:t>
            </a:r>
          </a:p>
          <a:p>
            <a:pPr marL="0" indent="0">
              <a:buNone/>
            </a:pPr>
            <a:r>
              <a:rPr lang="en-US" sz="2800" b="1" dirty="0"/>
              <a:t>Topic 2: Computer Management</a:t>
            </a:r>
            <a:endParaRPr lang="en-US" sz="2800" dirty="0"/>
          </a:p>
          <a:p>
            <a:pPr lvl="0"/>
            <a:r>
              <a:rPr lang="en-US" sz="2600" dirty="0"/>
              <a:t>Booting process</a:t>
            </a:r>
          </a:p>
          <a:p>
            <a:pPr lvl="0"/>
            <a:r>
              <a:rPr lang="en-US" sz="2600" dirty="0"/>
              <a:t>File Management</a:t>
            </a:r>
          </a:p>
          <a:p>
            <a:pPr lvl="0"/>
            <a:r>
              <a:rPr lang="en-US" sz="2600" dirty="0"/>
              <a:t>Common Utilities</a:t>
            </a:r>
          </a:p>
          <a:p>
            <a:pPr lvl="0"/>
            <a:r>
              <a:rPr lang="en-US" sz="2600" dirty="0"/>
              <a:t>Print Management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Kuule Mudashiru 0702616275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7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57200"/>
            <a:ext cx="8382000" cy="5943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Topic </a:t>
            </a:r>
            <a:r>
              <a:rPr lang="en-US" sz="2400" b="1" dirty="0"/>
              <a:t>3: Computer Laboratory Care and Maintenance</a:t>
            </a:r>
            <a:endParaRPr lang="en-US" sz="2400" dirty="0"/>
          </a:p>
          <a:p>
            <a:pPr lvl="0"/>
            <a:r>
              <a:rPr lang="en-US" sz="2000" dirty="0"/>
              <a:t>Computer Literacy</a:t>
            </a:r>
          </a:p>
          <a:p>
            <a:pPr lvl="0"/>
            <a:r>
              <a:rPr lang="en-US" sz="2000" dirty="0"/>
              <a:t>Secure Laboratory Environment</a:t>
            </a:r>
          </a:p>
          <a:p>
            <a:pPr lvl="0"/>
            <a:r>
              <a:rPr lang="en-US" sz="2000" dirty="0"/>
              <a:t>Servicing and Maintenance</a:t>
            </a:r>
          </a:p>
          <a:p>
            <a:pPr marL="0" indent="0">
              <a:buNone/>
            </a:pPr>
            <a:r>
              <a:rPr lang="en-US" sz="2400" b="1" dirty="0"/>
              <a:t>Topic 4: Computer Word Processing I</a:t>
            </a:r>
            <a:endParaRPr lang="en-US" sz="2400" dirty="0"/>
          </a:p>
          <a:p>
            <a:pPr lvl="0"/>
            <a:r>
              <a:rPr lang="en-US" sz="2000" dirty="0"/>
              <a:t>Introduction to Word Processing</a:t>
            </a:r>
          </a:p>
          <a:p>
            <a:pPr lvl="0"/>
            <a:r>
              <a:rPr lang="en-US" sz="2000" dirty="0"/>
              <a:t>Working with Word processing </a:t>
            </a:r>
            <a:r>
              <a:rPr lang="en-US" sz="2000" dirty="0" smtClean="0"/>
              <a:t>software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b="1" dirty="0"/>
              <a:t>SENIOR FIVE TERM TWO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 Topic 5: Computer Hardware</a:t>
            </a:r>
            <a:endParaRPr lang="en-US" sz="2400" dirty="0"/>
          </a:p>
          <a:p>
            <a:pPr lvl="0"/>
            <a:r>
              <a:rPr lang="en-US" sz="2000" dirty="0"/>
              <a:t>Input devices</a:t>
            </a:r>
          </a:p>
          <a:p>
            <a:pPr lvl="0"/>
            <a:r>
              <a:rPr lang="en-US" sz="2000" dirty="0"/>
              <a:t>Output devices</a:t>
            </a:r>
          </a:p>
          <a:p>
            <a:pPr lvl="0"/>
            <a:r>
              <a:rPr lang="en-US" sz="2000" dirty="0"/>
              <a:t>Storage devices</a:t>
            </a:r>
          </a:p>
          <a:p>
            <a:pPr lvl="0"/>
            <a:r>
              <a:rPr lang="en-US" sz="2000" dirty="0"/>
              <a:t>Processor Components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Kuule Mudashiru 0702616275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0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457200"/>
            <a:ext cx="8458200" cy="5943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Topic </a:t>
            </a:r>
            <a:r>
              <a:rPr lang="en-US" sz="2800" b="1" dirty="0"/>
              <a:t>6: Computer software</a:t>
            </a:r>
            <a:endParaRPr lang="en-US" sz="2800" dirty="0"/>
          </a:p>
          <a:p>
            <a:pPr lvl="0"/>
            <a:r>
              <a:rPr lang="en-US" sz="2400" dirty="0"/>
              <a:t>System Software</a:t>
            </a:r>
          </a:p>
          <a:p>
            <a:pPr lvl="0"/>
            <a:r>
              <a:rPr lang="en-US" sz="2400" dirty="0"/>
              <a:t>Application software</a:t>
            </a:r>
          </a:p>
          <a:p>
            <a:pPr marL="0" indent="0">
              <a:buNone/>
            </a:pPr>
            <a:r>
              <a:rPr lang="en-US" sz="2800" b="1" dirty="0"/>
              <a:t>Topic 7: Electronic spreadsheets I</a:t>
            </a:r>
            <a:endParaRPr lang="en-US" sz="2800" dirty="0"/>
          </a:p>
          <a:p>
            <a:pPr lvl="0"/>
            <a:r>
              <a:rPr lang="en-US" sz="2400" dirty="0"/>
              <a:t>Introduction to spreadsheets</a:t>
            </a:r>
          </a:p>
          <a:p>
            <a:pPr lvl="0"/>
            <a:r>
              <a:rPr lang="en-US" sz="2400" dirty="0"/>
              <a:t>Working with spreadsheets</a:t>
            </a:r>
          </a:p>
          <a:p>
            <a:pPr lvl="0"/>
            <a:r>
              <a:rPr lang="en-US" sz="2400" dirty="0"/>
              <a:t>Managing spreadsheets</a:t>
            </a:r>
          </a:p>
          <a:p>
            <a:pPr lvl="0"/>
            <a:r>
              <a:rPr lang="en-US" sz="2400" dirty="0"/>
              <a:t>Formulas and functions</a:t>
            </a:r>
          </a:p>
          <a:p>
            <a:pPr marL="0" indent="0">
              <a:buNone/>
            </a:pPr>
            <a:r>
              <a:rPr lang="en-US" sz="2800" b="1" dirty="0"/>
              <a:t>Topic 8: Internet and World Wide Web</a:t>
            </a:r>
            <a:endParaRPr lang="en-US" sz="2800" dirty="0"/>
          </a:p>
          <a:p>
            <a:pPr lvl="0"/>
            <a:r>
              <a:rPr lang="en-US" sz="2400" dirty="0"/>
              <a:t>Introduction to the Internet</a:t>
            </a:r>
          </a:p>
          <a:p>
            <a:pPr lvl="0"/>
            <a:r>
              <a:rPr lang="en-US" sz="2400" dirty="0"/>
              <a:t>Internet Services</a:t>
            </a:r>
          </a:p>
          <a:p>
            <a:pPr lvl="0"/>
            <a:r>
              <a:rPr lang="en-US" sz="2400" dirty="0"/>
              <a:t>World Wide Web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Kuule Mudashiru 0702616275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89510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49</TotalTime>
  <Words>453</Words>
  <Application>Microsoft Office PowerPoint</Application>
  <PresentationFormat>On-screen Show (4:3)</PresentationFormat>
  <Paragraphs>127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Slipstream</vt:lpstr>
      <vt:lpstr>UACE SUBSIDIARY ICT SYLLABUS </vt:lpstr>
      <vt:lpstr>ICT</vt:lpstr>
      <vt:lpstr>Cont</vt:lpstr>
      <vt:lpstr>cont</vt:lpstr>
      <vt:lpstr>PowerPoint Presentation</vt:lpstr>
      <vt:lpstr>PowerPoint Presentation</vt:lpstr>
      <vt:lpstr>TEACHING SEQUENCE The teaching sequence should follow the order in which the topics have been arranged in this teaching syllabus.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  <vt:lpstr>How to achieve the Best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Abdul-rahman</dc:creator>
  <cp:lastModifiedBy>Kuule Mudashiru</cp:lastModifiedBy>
  <cp:revision>30</cp:revision>
  <dcterms:created xsi:type="dcterms:W3CDTF">2017-06-07T07:33:23Z</dcterms:created>
  <dcterms:modified xsi:type="dcterms:W3CDTF">2020-11-22T03:16:49Z</dcterms:modified>
</cp:coreProperties>
</file>