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4" r:id="rId2"/>
    <p:sldId id="296" r:id="rId3"/>
    <p:sldId id="297" r:id="rId4"/>
    <p:sldId id="385" r:id="rId5"/>
    <p:sldId id="298" r:id="rId6"/>
    <p:sldId id="299" r:id="rId7"/>
    <p:sldId id="302" r:id="rId8"/>
    <p:sldId id="402" r:id="rId9"/>
    <p:sldId id="398" r:id="rId10"/>
    <p:sldId id="399" r:id="rId11"/>
    <p:sldId id="400" r:id="rId12"/>
    <p:sldId id="401" r:id="rId13"/>
    <p:sldId id="301" r:id="rId14"/>
    <p:sldId id="403" r:id="rId15"/>
    <p:sldId id="404" r:id="rId16"/>
    <p:sldId id="405" r:id="rId17"/>
    <p:sldId id="406" r:id="rId18"/>
    <p:sldId id="408" r:id="rId19"/>
    <p:sldId id="409" r:id="rId20"/>
    <p:sldId id="407" r:id="rId21"/>
    <p:sldId id="410" r:id="rId22"/>
    <p:sldId id="411" r:id="rId23"/>
    <p:sldId id="412" r:id="rId24"/>
    <p:sldId id="413" r:id="rId25"/>
    <p:sldId id="414" r:id="rId26"/>
    <p:sldId id="3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e" initials="Nie" lastIdx="22" clrIdx="0">
    <p:extLst>
      <p:ext uri="{19B8F6BF-5375-455C-9EA6-DF929625EA0E}">
        <p15:presenceInfo xmlns:p15="http://schemas.microsoft.com/office/powerpoint/2012/main" userId="N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B9B9B9"/>
    <a:srgbClr val="1F4E79"/>
    <a:srgbClr val="DAC9AF"/>
    <a:srgbClr val="C1D1CE"/>
    <a:srgbClr val="944D25"/>
    <a:srgbClr val="F2D7C0"/>
    <a:srgbClr val="4B576D"/>
    <a:srgbClr val="696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88304" autoAdjust="0"/>
  </p:normalViewPr>
  <p:slideViewPr>
    <p:cSldViewPr snapToGrid="0" snapToObjects="1">
      <p:cViewPr varScale="1">
        <p:scale>
          <a:sx n="103" d="100"/>
          <a:sy n="103" d="100"/>
        </p:scale>
        <p:origin x="7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46073-B54F-EB4E-A73C-F9ED02AD007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C49AF-E2D1-AC4F-8983-4A90B8A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9AF-E2D1-AC4F-8983-4A90B8A98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The 1992 Government White Paper on Education </a:t>
            </a:r>
            <a:r>
              <a:rPr lang="en-US" sz="1400" dirty="0"/>
              <a:t>recognizes the importance that must be attached to the quality of teachers and notes the key leadership role and service which teachers play in implementing education policies and </a:t>
            </a:r>
            <a:r>
              <a:rPr lang="en-US" sz="1400" dirty="0" err="1"/>
              <a:t>programmes</a:t>
            </a:r>
            <a:r>
              <a:rPr lang="en-US" sz="1400" dirty="0"/>
              <a:t>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2013 Teacher Initiative for </a:t>
            </a:r>
            <a:r>
              <a:rPr lang="en-US" altLang="en-US" sz="1400" dirty="0" err="1">
                <a:solidFill>
                  <a:srgbClr val="000000"/>
                </a:solidFill>
              </a:rPr>
              <a:t>SubSubsaharan</a:t>
            </a:r>
            <a:r>
              <a:rPr lang="en-US" altLang="en-US" sz="1400" dirty="0">
                <a:solidFill>
                  <a:srgbClr val="000000"/>
                </a:solidFill>
              </a:rPr>
              <a:t> Africa (TISSA) 2013and 2016 ESR recommended a NTP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endParaRPr lang="en-US" sz="1400" dirty="0"/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400" dirty="0"/>
              <a:t>Inter-Governmental Paris recommendations adopted in 1966 by UNESO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400" dirty="0"/>
              <a:t>Universal Declaration of Human Rights (UDHR) of 1948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400" dirty="0"/>
              <a:t>1995 Constitution of the Republic of Uganda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400" dirty="0"/>
              <a:t>Education (Pre-primary, Primary and Post-Primary) Act, 2008</a:t>
            </a: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1400" dirty="0"/>
              <a:t>Business, Technical, and Vocational Education and Training – BTVET Act, 2008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GB" sz="1400" dirty="0"/>
              <a:t>Universities and Other Tertiary Institutions Act (2001 as amended); 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GB" sz="1400" dirty="0"/>
              <a:t>Uganda National Examination Board (UNEB) Act (1983); 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GB" sz="1400" dirty="0"/>
              <a:t>National Curriculum Development Centre (NCDC) Act (2000); 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GB" sz="1400" dirty="0"/>
              <a:t>Education Service Act (2002); 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GB" sz="1400" dirty="0"/>
              <a:t>Uganda National Commission for United Nations Educational, Scientific, Cultural Organization (UNATCOM-UNESCO) Act, 2014; 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GB" sz="1400" dirty="0"/>
              <a:t>Higher Education Students’ Financing Board (HESFB) Act (2014); 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GB" sz="1400" dirty="0"/>
              <a:t>Employment Act, 2007; Local Government Act 1997; National Council for Higher Education Act; Teachers Code of Conduct Cap 290;  and, Public Service (Teachers) Act-Statutory Instrument 290-1;</a:t>
            </a:r>
            <a:endParaRPr lang="en-US" sz="1400" dirty="0"/>
          </a:p>
          <a:p>
            <a:pPr marL="457200" indent="-457200">
              <a:buFont typeface="Wingdings" pitchFamily="2" charset="2"/>
              <a:buChar char="v"/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9AF-E2D1-AC4F-8983-4A90B8A98D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Teachers are vital to fostering quality education because of their impact on student learning.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9AF-E2D1-AC4F-8983-4A90B8A98D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Teachers are vital to fostering quality education because of their impact on student learning.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9AF-E2D1-AC4F-8983-4A90B8A98D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9AF-E2D1-AC4F-8983-4A90B8A98D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9AF-E2D1-AC4F-8983-4A90B8A98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7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9AF-E2D1-AC4F-8983-4A90B8A98D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9AF-E2D1-AC4F-8983-4A90B8A98D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0D2A-8B7B-AE46-939B-FA5F7927194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2D8D-6879-C640-8351-D84343FA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54" y="4072693"/>
            <a:ext cx="11842818" cy="2387600"/>
          </a:xfrm>
        </p:spPr>
        <p:txBody>
          <a:bodyPr>
            <a:normAutofit/>
          </a:bodyPr>
          <a:lstStyle/>
          <a:p>
            <a:r>
              <a:rPr lang="en-GB" sz="7200" b="1" baseline="30000" dirty="0" smtClean="0">
                <a:latin typeface="Arial Black"/>
                <a:ea typeface="Aller" charset="0"/>
                <a:cs typeface="Arial Black"/>
              </a:rPr>
              <a:t>THE NATIONAL</a:t>
            </a:r>
            <a:r>
              <a:rPr lang="en-GB" sz="7200" b="1" dirty="0" smtClean="0">
                <a:latin typeface="Arial Black"/>
                <a:ea typeface="Aller" charset="0"/>
                <a:cs typeface="Arial Black"/>
              </a:rPr>
              <a:t> </a:t>
            </a:r>
            <a:r>
              <a:rPr lang="en-GB" sz="7200" b="1" baseline="30000" dirty="0" smtClean="0">
                <a:latin typeface="Arial Black"/>
                <a:ea typeface="Aller" charset="0"/>
                <a:cs typeface="Arial Black"/>
              </a:rPr>
              <a:t>TEACHER</a:t>
            </a:r>
            <a:r>
              <a:rPr lang="en-GB" sz="7200" b="1" dirty="0" smtClean="0">
                <a:latin typeface="Arial Black"/>
                <a:ea typeface="Aller" charset="0"/>
                <a:cs typeface="Arial Black"/>
              </a:rPr>
              <a:t> </a:t>
            </a:r>
            <a:r>
              <a:rPr lang="en-GB" sz="7200" b="1" baseline="30000" dirty="0" smtClean="0">
                <a:latin typeface="Arial Black"/>
                <a:ea typeface="Aller" charset="0"/>
                <a:cs typeface="Arial Black"/>
              </a:rPr>
              <a:t>POLICY (2019)</a:t>
            </a:r>
            <a:endParaRPr lang="en-GB" sz="7200" b="1" baseline="30000" dirty="0">
              <a:latin typeface="Arial Black"/>
              <a:ea typeface="Aller" charset="0"/>
              <a:cs typeface="Arial Black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6" y="655095"/>
            <a:ext cx="10242247" cy="2975814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5342862" y="655095"/>
            <a:ext cx="6647009" cy="0"/>
          </a:xfrm>
          <a:prstGeom prst="line">
            <a:avLst/>
          </a:prstGeom>
          <a:ln w="127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4112010-847A-4E0B-9D44-D728E0A6605A}"/>
              </a:ext>
            </a:extLst>
          </p:cNvPr>
          <p:cNvSpPr/>
          <p:nvPr/>
        </p:nvSpPr>
        <p:spPr>
          <a:xfrm>
            <a:off x="254000" y="1281628"/>
            <a:ext cx="3909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IMPLEMENTATION STRATEGIES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C126480-1CF5-4BD9-AC80-45A30F4DE2CD}"/>
              </a:ext>
            </a:extLst>
          </p:cNvPr>
          <p:cNvSpPr txBox="1"/>
          <p:nvPr/>
        </p:nvSpPr>
        <p:spPr>
          <a:xfrm>
            <a:off x="274321" y="762882"/>
            <a:ext cx="1332119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300" b="1" dirty="0">
                <a:solidFill>
                  <a:srgbClr val="C00000"/>
                </a:solidFill>
              </a:rPr>
              <a:t>Put in place the minimum standards and qualifications for teacher training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2E3E4E1-A7DE-4A04-8288-81B768AE0450}"/>
              </a:ext>
            </a:extLst>
          </p:cNvPr>
          <p:cNvCxnSpPr>
            <a:cxnSpLocks/>
          </p:cNvCxnSpPr>
          <p:nvPr/>
        </p:nvCxnSpPr>
        <p:spPr>
          <a:xfrm>
            <a:off x="264160" y="801613"/>
            <a:ext cx="0" cy="3646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D3D417E-B21F-425D-9629-D288D1D09968}"/>
              </a:ext>
            </a:extLst>
          </p:cNvPr>
          <p:cNvCxnSpPr>
            <a:cxnSpLocks/>
          </p:cNvCxnSpPr>
          <p:nvPr/>
        </p:nvCxnSpPr>
        <p:spPr>
          <a:xfrm>
            <a:off x="254000" y="1162621"/>
            <a:ext cx="9144000" cy="3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5645F7F8-6C30-4334-9485-4216902C66DC}"/>
              </a:ext>
            </a:extLst>
          </p:cNvPr>
          <p:cNvSpPr txBox="1">
            <a:spLocks/>
          </p:cNvSpPr>
          <p:nvPr/>
        </p:nvSpPr>
        <p:spPr>
          <a:xfrm>
            <a:off x="106336" y="94707"/>
            <a:ext cx="10980764" cy="668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THEMATIC POLICY ACTION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4599B1F-E703-44BA-B81E-065C9D2A7120}"/>
              </a:ext>
            </a:extLst>
          </p:cNvPr>
          <p:cNvSpPr/>
          <p:nvPr/>
        </p:nvSpPr>
        <p:spPr>
          <a:xfrm>
            <a:off x="264160" y="1601518"/>
            <a:ext cx="11846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050" b="1" dirty="0"/>
              <a:t>Pre entry assessment </a:t>
            </a:r>
            <a:r>
              <a:rPr lang="en-GB" sz="2050" dirty="0"/>
              <a:t>of prospective teachers will be undertaken by Teacher Training Institutions in liaison with ESC/DSC/MoES/DES.</a:t>
            </a:r>
            <a:endParaRPr lang="en-US" sz="205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050" b="1" dirty="0"/>
              <a:t>Harmonization of the curricula </a:t>
            </a:r>
            <a:r>
              <a:rPr lang="en-GB" sz="2050" dirty="0"/>
              <a:t>and the minimum training duration and pedagogical requirements for teacher training.</a:t>
            </a:r>
            <a:endParaRPr lang="en-US" sz="205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050" dirty="0"/>
              <a:t>Every Teacher Training institution will have a </a:t>
            </a:r>
            <a:r>
              <a:rPr lang="en-GB" sz="2050" b="1" dirty="0"/>
              <a:t>Demonstration school </a:t>
            </a:r>
            <a:r>
              <a:rPr lang="en-GB" sz="2050" dirty="0"/>
              <a:t>for practicum teaching.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050" dirty="0"/>
              <a:t>Designing, implementing programmes for the </a:t>
            </a:r>
            <a:r>
              <a:rPr lang="en-GB" sz="2050" b="1" dirty="0"/>
              <a:t>up skilling </a:t>
            </a:r>
            <a:r>
              <a:rPr lang="en-GB" sz="2050" dirty="0"/>
              <a:t>of teachers and tutors to Bachelor’s degree and Master’s degree qualifications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50" dirty="0"/>
              <a:t>Establishing the </a:t>
            </a:r>
            <a:r>
              <a:rPr lang="en-GB" sz="2050" b="1" dirty="0"/>
              <a:t>Uganda National Institute of Teacher Education</a:t>
            </a:r>
            <a:r>
              <a:rPr lang="en-GB" sz="2050" dirty="0"/>
              <a:t> (UNITE) to strengthen the quality of Teacher education.</a:t>
            </a:r>
            <a:endParaRPr lang="en-US" sz="2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50" dirty="0"/>
              <a:t>Development and implementation of an </a:t>
            </a:r>
            <a:r>
              <a:rPr lang="en-GB" sz="2050" b="1" dirty="0"/>
              <a:t>Induction and Probation Framework </a:t>
            </a:r>
            <a:r>
              <a:rPr lang="en-GB" sz="2050" dirty="0"/>
              <a:t>for teachers and school or institutional leaders.</a:t>
            </a:r>
            <a:endParaRPr lang="en-US" sz="2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50" dirty="0"/>
              <a:t>Development and implementation of a </a:t>
            </a:r>
            <a:r>
              <a:rPr lang="en-GB" sz="2050" b="1" dirty="0"/>
              <a:t>continuous professional development Framework </a:t>
            </a:r>
            <a:r>
              <a:rPr lang="en-GB" sz="2050" dirty="0"/>
              <a:t>for teachers in-service.</a:t>
            </a:r>
            <a:endParaRPr lang="en-US" sz="2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50" dirty="0"/>
              <a:t>Development and implementation of a Framework for </a:t>
            </a:r>
            <a:r>
              <a:rPr lang="en-GB" sz="2050" b="1" dirty="0"/>
              <a:t>Adult Learning teachers</a:t>
            </a:r>
            <a:r>
              <a:rPr lang="en-GB" sz="2050" dirty="0"/>
              <a:t>. </a:t>
            </a:r>
            <a:endParaRPr lang="en-US" sz="2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50" dirty="0"/>
              <a:t>Re-establishing the </a:t>
            </a:r>
            <a:r>
              <a:rPr lang="en-GB" sz="2050" b="1" dirty="0"/>
              <a:t>Institute of Special Needs </a:t>
            </a:r>
            <a:r>
              <a:rPr lang="en-GB" sz="2050" dirty="0"/>
              <a:t>focusing on research and demonstration of best practices to teachers.</a:t>
            </a:r>
            <a:endParaRPr lang="en-US" sz="2050" dirty="0"/>
          </a:p>
        </p:txBody>
      </p:sp>
    </p:spTree>
    <p:extLst>
      <p:ext uri="{BB962C8B-B14F-4D97-AF65-F5344CB8AC3E}">
        <p14:creationId xmlns:p14="http://schemas.microsoft.com/office/powerpoint/2010/main" val="24955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9273BA-F877-4012-AD7C-1DAF17E771A0}"/>
              </a:ext>
            </a:extLst>
          </p:cNvPr>
          <p:cNvSpPr txBox="1"/>
          <p:nvPr/>
        </p:nvSpPr>
        <p:spPr>
          <a:xfrm>
            <a:off x="274321" y="762882"/>
            <a:ext cx="1332119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300" b="1" dirty="0">
                <a:solidFill>
                  <a:srgbClr val="C00000"/>
                </a:solidFill>
              </a:rPr>
              <a:t>Minimum standards and qualifications for teachers 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95145B6-04A9-4FCE-AC92-F9ADB29FF8CA}"/>
              </a:ext>
            </a:extLst>
          </p:cNvPr>
          <p:cNvSpPr txBox="1">
            <a:spLocks/>
          </p:cNvSpPr>
          <p:nvPr/>
        </p:nvSpPr>
        <p:spPr>
          <a:xfrm>
            <a:off x="106336" y="94707"/>
            <a:ext cx="10980764" cy="668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THEMATIC POLICY ACTION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67372BE4-C8E5-4BE3-ADFE-629BD8A9CBD6}"/>
              </a:ext>
            </a:extLst>
          </p:cNvPr>
          <p:cNvCxnSpPr>
            <a:cxnSpLocks/>
          </p:cNvCxnSpPr>
          <p:nvPr/>
        </p:nvCxnSpPr>
        <p:spPr>
          <a:xfrm>
            <a:off x="264160" y="801613"/>
            <a:ext cx="0" cy="3646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E328B0F-771F-43DE-9AE5-7B2A56C055D0}"/>
              </a:ext>
            </a:extLst>
          </p:cNvPr>
          <p:cNvCxnSpPr>
            <a:cxnSpLocks/>
          </p:cNvCxnSpPr>
          <p:nvPr/>
        </p:nvCxnSpPr>
        <p:spPr>
          <a:xfrm>
            <a:off x="254000" y="1162621"/>
            <a:ext cx="6309360" cy="3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783739-BDDB-4C1D-9015-FB4B861BF5D7}"/>
              </a:ext>
            </a:extLst>
          </p:cNvPr>
          <p:cNvSpPr/>
          <p:nvPr/>
        </p:nvSpPr>
        <p:spPr>
          <a:xfrm>
            <a:off x="254000" y="1281628"/>
            <a:ext cx="3909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IMPLEMENTATION STRATEGIES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AA687FC-4BA7-47AF-8923-7732437D2782}"/>
              </a:ext>
            </a:extLst>
          </p:cNvPr>
          <p:cNvSpPr/>
          <p:nvPr/>
        </p:nvSpPr>
        <p:spPr>
          <a:xfrm>
            <a:off x="274320" y="1840537"/>
            <a:ext cx="112318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GB" sz="2400" b="1" dirty="0"/>
              <a:t>Harmonization and standardisation of the nomenclature </a:t>
            </a:r>
            <a:r>
              <a:rPr lang="en-GB" sz="2400" dirty="0"/>
              <a:t>used in teacher training and education.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Strengthening </a:t>
            </a:r>
            <a:r>
              <a:rPr lang="en-GB" sz="2400" b="1" dirty="0"/>
              <a:t>Teacher Management and Development information </a:t>
            </a:r>
            <a:r>
              <a:rPr lang="en-GB" sz="2400" dirty="0"/>
              <a:t>at local and national levels. 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Strengthening teacher recruitment in both private and government institutions by developing and implementing </a:t>
            </a:r>
            <a:r>
              <a:rPr lang="en-GB" sz="2400" b="1" dirty="0"/>
              <a:t>harmonized teacher recruitment guidelines</a:t>
            </a:r>
            <a:r>
              <a:rPr lang="en-GB" sz="2400" dirty="0"/>
              <a:t>. 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Strengthening of </a:t>
            </a:r>
            <a:r>
              <a:rPr lang="en-GB" sz="2400" b="1" dirty="0"/>
              <a:t>school leadership and governance </a:t>
            </a:r>
            <a:r>
              <a:rPr lang="en-GB" sz="2400" dirty="0"/>
              <a:t>in order to increase teacher productivity and enhance school improvements.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</a:t>
            </a:r>
            <a:r>
              <a:rPr lang="en-GB" sz="2400" dirty="0" err="1"/>
              <a:t>eview</a:t>
            </a:r>
            <a:r>
              <a:rPr lang="en-GB" sz="2400" dirty="0"/>
              <a:t> and implement the </a:t>
            </a:r>
            <a:r>
              <a:rPr lang="en-GB" sz="2400" b="1" dirty="0"/>
              <a:t>Teachers’ Scheme of Service</a:t>
            </a:r>
            <a:r>
              <a:rPr lang="en-GB" sz="24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Development and implementation of a </a:t>
            </a:r>
            <a:r>
              <a:rPr lang="en-GB" sz="2400" b="1" dirty="0"/>
              <a:t>Teachers’ Motivation Framework.</a:t>
            </a: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Strengthening the implementation of the </a:t>
            </a:r>
            <a:r>
              <a:rPr lang="en-GB" sz="2400" b="1" dirty="0"/>
              <a:t>teachers’ code of conduct </a:t>
            </a:r>
            <a:r>
              <a:rPr lang="en-GB" sz="2400" dirty="0"/>
              <a:t>and other regulations governing the teaching profession.</a:t>
            </a:r>
          </a:p>
        </p:txBody>
      </p:sp>
    </p:spTree>
    <p:extLst>
      <p:ext uri="{BB962C8B-B14F-4D97-AF65-F5344CB8AC3E}">
        <p14:creationId xmlns:p14="http://schemas.microsoft.com/office/powerpoint/2010/main" val="263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87D73851-6F84-41D2-B0CC-0E9AC74DC708}"/>
              </a:ext>
            </a:extLst>
          </p:cNvPr>
          <p:cNvSpPr txBox="1">
            <a:spLocks/>
          </p:cNvSpPr>
          <p:nvPr/>
        </p:nvSpPr>
        <p:spPr>
          <a:xfrm>
            <a:off x="106336" y="94707"/>
            <a:ext cx="10980764" cy="668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THEMATIC POLICY ACTION </a:t>
            </a:r>
            <a:r>
              <a:rPr lang="en-US" altLang="en-US" sz="3600" b="1" dirty="0" smtClean="0">
                <a:solidFill>
                  <a:srgbClr val="C00000"/>
                </a:solidFill>
                <a:latin typeface="+mn-lt"/>
              </a:rPr>
              <a:t>4</a:t>
            </a:r>
            <a:endParaRPr lang="en-US" altLang="en-US" sz="36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DB8B38F-B331-4032-B52B-CB3F0A9EDE68}"/>
              </a:ext>
            </a:extLst>
          </p:cNvPr>
          <p:cNvCxnSpPr>
            <a:cxnSpLocks/>
          </p:cNvCxnSpPr>
          <p:nvPr/>
        </p:nvCxnSpPr>
        <p:spPr>
          <a:xfrm>
            <a:off x="264160" y="801613"/>
            <a:ext cx="0" cy="7517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C2A8564-3737-4B5A-9AEF-85A95C29CEF3}"/>
              </a:ext>
            </a:extLst>
          </p:cNvPr>
          <p:cNvCxnSpPr>
            <a:cxnSpLocks/>
          </p:cNvCxnSpPr>
          <p:nvPr/>
        </p:nvCxnSpPr>
        <p:spPr>
          <a:xfrm>
            <a:off x="264160" y="1551551"/>
            <a:ext cx="11155680" cy="405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4ED44BC-18CA-4DA1-B895-CA9CB2DB7CBD}"/>
              </a:ext>
            </a:extLst>
          </p:cNvPr>
          <p:cNvSpPr/>
          <p:nvPr/>
        </p:nvSpPr>
        <p:spPr>
          <a:xfrm>
            <a:off x="264160" y="1768454"/>
            <a:ext cx="42829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KEY IMPLEMENTATION STRATEGIES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914F400-F40B-4C94-B5EC-D93EEB71D7D1}"/>
              </a:ext>
            </a:extLst>
          </p:cNvPr>
          <p:cNvSpPr/>
          <p:nvPr/>
        </p:nvSpPr>
        <p:spPr>
          <a:xfrm>
            <a:off x="264160" y="777383"/>
            <a:ext cx="1156207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300" b="1" dirty="0">
                <a:solidFill>
                  <a:srgbClr val="C00000"/>
                </a:solidFill>
              </a:rPr>
              <a:t>Put in place measures to support the integration of cross cutting issues that impact on the education sector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F2FCE34-0091-4CDD-B45A-8A72772C9059}"/>
              </a:ext>
            </a:extLst>
          </p:cNvPr>
          <p:cNvSpPr/>
          <p:nvPr/>
        </p:nvSpPr>
        <p:spPr>
          <a:xfrm>
            <a:off x="258723" y="2303312"/>
            <a:ext cx="115620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Mainstreaming </a:t>
            </a:r>
            <a:r>
              <a:rPr lang="en-GB" sz="2400" b="1" dirty="0"/>
              <a:t>ICT, gender, HIV/AIDS, Special Needs Education, environment and human rights </a:t>
            </a:r>
            <a:r>
              <a:rPr lang="en-GB" sz="2400" dirty="0"/>
              <a:t>into teacher development, teacher deployment, teacher management and teaching practices.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Developing effective </a:t>
            </a:r>
            <a:r>
              <a:rPr lang="en-GB" sz="2400" b="1" dirty="0"/>
              <a:t>ICT systems to handle teacher records</a:t>
            </a:r>
            <a:r>
              <a:rPr lang="en-GB" sz="2400" dirty="0"/>
              <a:t>, information and data as a way of streamlining and promoting efficiency in teacher planning and management.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Undertaking </a:t>
            </a:r>
            <a:r>
              <a:rPr lang="en-GB" sz="2400" b="1" dirty="0"/>
              <a:t>pre-service and in-service CPD training </a:t>
            </a:r>
            <a:r>
              <a:rPr lang="en-GB" sz="2400" dirty="0"/>
              <a:t>for teachers on gender responsiveness, use of ICT, HIV/AIDS into teacher development and management practices.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3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39" y="273780"/>
            <a:ext cx="1159308" cy="49242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7936" y="6614576"/>
            <a:ext cx="6647009" cy="0"/>
          </a:xfrm>
          <a:prstGeom prst="line">
            <a:avLst/>
          </a:prstGeom>
          <a:ln w="127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="" xmlns:a16="http://schemas.microsoft.com/office/drawing/2014/main" id="{BFD220A4-DD43-41E9-8A0C-D5097FF776EB}"/>
              </a:ext>
            </a:extLst>
          </p:cNvPr>
          <p:cNvSpPr txBox="1">
            <a:spLocks/>
          </p:cNvSpPr>
          <p:nvPr/>
        </p:nvSpPr>
        <p:spPr>
          <a:xfrm>
            <a:off x="412750" y="54002"/>
            <a:ext cx="6109252" cy="804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4000" b="1" dirty="0" smtClean="0">
                <a:solidFill>
                  <a:srgbClr val="C00000"/>
                </a:solidFill>
                <a:latin typeface="+mn-lt"/>
              </a:rPr>
              <a:t>IMPLEMENTATION ROADMAP</a:t>
            </a:r>
            <a:endParaRPr lang="en-US" altLang="en-US" sz="3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512240" y="966402"/>
            <a:ext cx="11441648" cy="50252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altLang="en-US" sz="3100" b="1" dirty="0" smtClean="0"/>
              <a:t>National Teacher Policy, Policy Standards, and Policy Implementation Guidelines launched on 5</a:t>
            </a:r>
            <a:r>
              <a:rPr lang="en-US" altLang="en-US" sz="3100" b="1" baseline="30000" dirty="0" smtClean="0"/>
              <a:t>th</a:t>
            </a:r>
            <a:r>
              <a:rPr lang="en-US" altLang="en-US" sz="3100" b="1" dirty="0" smtClean="0"/>
              <a:t> October, 2019, marking beginning of implementation</a:t>
            </a:r>
          </a:p>
          <a:p>
            <a:endParaRPr lang="en-US" altLang="en-US" sz="3100" b="1" dirty="0" smtClean="0"/>
          </a:p>
          <a:p>
            <a:pPr marL="0" indent="0">
              <a:buNone/>
            </a:pPr>
            <a:r>
              <a:rPr lang="en-US" altLang="en-US" sz="3100" b="1" dirty="0" smtClean="0"/>
              <a:t>In place are: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en-US" sz="3100" b="1" dirty="0" smtClean="0"/>
              <a:t>Teacher Policy Implementation Steering Committee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en-US" sz="3100" b="1" dirty="0" smtClean="0"/>
              <a:t>Teacher Policy Implementation Technical Team</a:t>
            </a:r>
            <a:endParaRPr lang="en-US" alt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endParaRPr lang="en-US" altLang="en-US" sz="31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100" b="1" dirty="0"/>
              <a:t>Under </a:t>
            </a:r>
            <a:r>
              <a:rPr lang="en-US" altLang="en-US" sz="3100" b="1" dirty="0" smtClean="0"/>
              <a:t>creation are: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3100" b="1" dirty="0" smtClean="0"/>
              <a:t>Teacher </a:t>
            </a:r>
            <a:r>
              <a:rPr lang="en-US" altLang="en-US" sz="3100" b="1" dirty="0"/>
              <a:t>Policy </a:t>
            </a:r>
            <a:r>
              <a:rPr lang="en-US" altLang="en-US" sz="3100" b="1" dirty="0" smtClean="0"/>
              <a:t>Implementation Secretariat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3100" b="1" dirty="0" smtClean="0"/>
              <a:t>Interim National Teacher Council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3100" b="1" dirty="0" smtClean="0"/>
              <a:t>Interim management committee of the National Institute of Teacher Education</a:t>
            </a:r>
            <a:endParaRPr lang="en-US" altLang="en-US" sz="3100" b="1" dirty="0"/>
          </a:p>
          <a:p>
            <a:pPr lvl="1">
              <a:lnSpc>
                <a:spcPct val="150000"/>
              </a:lnSpc>
            </a:pPr>
            <a:endParaRPr lang="en-US" sz="28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7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POLICY IMPLEMENTATION STANDARDS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60" y="1825625"/>
            <a:ext cx="1109806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 smtClean="0"/>
              <a:t>Standard 1: Admission and Enrolment of Quality </a:t>
            </a:r>
            <a:r>
              <a:rPr lang="en-US" sz="3500" b="1" dirty="0"/>
              <a:t>T</a:t>
            </a:r>
            <a:r>
              <a:rPr lang="en-US" sz="3500" b="1" dirty="0" smtClean="0"/>
              <a:t>rainees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3000" b="1" dirty="0">
                <a:solidFill>
                  <a:srgbClr val="C00000"/>
                </a:solidFill>
              </a:rPr>
              <a:t>Minimum entry qualification to teacher training is S.6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Implications: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 more admission of S.4 leavers to Teacher Training Courses</a:t>
            </a:r>
          </a:p>
          <a:p>
            <a:pPr lvl="1"/>
            <a:r>
              <a:rPr lang="en-US" dirty="0" smtClean="0"/>
              <a:t>Admission of S.6 leavers to teacher training institutions starts in 2021 </a:t>
            </a:r>
          </a:p>
          <a:p>
            <a:pPr lvl="1"/>
            <a:r>
              <a:rPr lang="en-US" dirty="0" smtClean="0"/>
              <a:t>Application and Selection is to be decentralized to training colleges</a:t>
            </a:r>
          </a:p>
          <a:p>
            <a:pPr lvl="1"/>
            <a:r>
              <a:rPr lang="en-US" dirty="0" smtClean="0"/>
              <a:t>Candidates will undergo selection interviews at college level</a:t>
            </a:r>
          </a:p>
          <a:p>
            <a:pPr lvl="1"/>
            <a:r>
              <a:rPr lang="en-US" dirty="0" smtClean="0"/>
              <a:t>Need for sensitization and career guidance of S.6 students on available options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0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4984"/>
            <a:ext cx="10515600" cy="5508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Standard 2: Initial Teacher Preparation and Accreditation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Minimum of a Bachelors degree in education for all levels (specializing in either primary, secondary, or tertiary) awarded by the Uganda National Institute of Teacher Education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Implications:</a:t>
            </a:r>
            <a:endParaRPr lang="en-US" b="1" dirty="0"/>
          </a:p>
          <a:p>
            <a:pPr lvl="1"/>
            <a:r>
              <a:rPr lang="en-US" dirty="0" smtClean="0"/>
              <a:t>Curricula need </a:t>
            </a:r>
            <a:r>
              <a:rPr lang="en-US" dirty="0"/>
              <a:t>to be upgraded to degree </a:t>
            </a:r>
            <a:r>
              <a:rPr lang="en-US" dirty="0" smtClean="0"/>
              <a:t>level , and designed to allow for specialization</a:t>
            </a:r>
          </a:p>
          <a:p>
            <a:pPr lvl="1"/>
            <a:r>
              <a:rPr lang="en-US" dirty="0" smtClean="0"/>
              <a:t>Need to urgently constitute a curriculum task force</a:t>
            </a:r>
            <a:endParaRPr lang="en-US" dirty="0"/>
          </a:p>
          <a:p>
            <a:pPr lvl="1"/>
            <a:r>
              <a:rPr lang="en-US" dirty="0" smtClean="0"/>
              <a:t>Teacher educators </a:t>
            </a:r>
            <a:r>
              <a:rPr lang="en-US" dirty="0"/>
              <a:t>need to be </a:t>
            </a:r>
            <a:r>
              <a:rPr lang="en-US" dirty="0" smtClean="0"/>
              <a:t>oriented to degree level curriculum delivery</a:t>
            </a:r>
            <a:endParaRPr lang="en-US" dirty="0"/>
          </a:p>
          <a:p>
            <a:pPr lvl="1"/>
            <a:r>
              <a:rPr lang="en-US" dirty="0"/>
              <a:t>Colleges need to be restructured for degree level </a:t>
            </a: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UNITE needs to be urgently established (possibly at </a:t>
            </a:r>
            <a:r>
              <a:rPr lang="en-US" dirty="0" err="1" smtClean="0"/>
              <a:t>Shimoni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01638" indent="5238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63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5956"/>
            <a:ext cx="10515600" cy="532100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Standard 3: Remuneration and Incentives for Teachers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Implement the Teacher Incentive Framework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Implications:</a:t>
            </a:r>
          </a:p>
          <a:p>
            <a:r>
              <a:rPr lang="en-US" dirty="0" smtClean="0"/>
              <a:t>Plan for graduate salaries for all teachers</a:t>
            </a:r>
          </a:p>
          <a:p>
            <a:r>
              <a:rPr lang="en-US" dirty="0" smtClean="0"/>
              <a:t>Focus on construction of teacher houses</a:t>
            </a:r>
          </a:p>
          <a:p>
            <a:r>
              <a:rPr lang="en-US" dirty="0" smtClean="0"/>
              <a:t>Effect an efficient payroll management system</a:t>
            </a:r>
          </a:p>
          <a:p>
            <a:r>
              <a:rPr lang="en-US" dirty="0" smtClean="0"/>
              <a:t>Enforce guidelines for teacher employment in private institutions</a:t>
            </a:r>
          </a:p>
          <a:p>
            <a:r>
              <a:rPr lang="en-US" dirty="0" smtClean="0"/>
              <a:t>Employ a range of other incentives to motivate teachers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1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539"/>
            <a:ext cx="10515600" cy="5362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 smtClean="0"/>
              <a:t>Standard 4: Career Development Pathways for Teachers</a:t>
            </a:r>
          </a:p>
          <a:p>
            <a:pPr marL="0" indent="0">
              <a:buNone/>
            </a:pPr>
            <a:endParaRPr lang="en-US" sz="35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Career development will be structured along three pathways: Teaching, or Specialist, or Leadership. Teachers will choose which pathway to advance in their careers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Implication: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Advanced teacher training </a:t>
            </a:r>
            <a:r>
              <a:rPr lang="en-US" dirty="0" err="1" smtClean="0"/>
              <a:t>programmes</a:t>
            </a:r>
            <a:r>
              <a:rPr lang="en-US" dirty="0" smtClean="0"/>
              <a:t> are to be designed along the three pathways</a:t>
            </a:r>
          </a:p>
          <a:p>
            <a:r>
              <a:rPr lang="en-US" dirty="0" smtClean="0"/>
              <a:t>The pathways will create specialist professional cadres in teaching, curriculum, assessment, institutional leadership, and education management </a:t>
            </a:r>
          </a:p>
        </p:txBody>
      </p:sp>
    </p:spTree>
    <p:extLst>
      <p:ext uri="{BB962C8B-B14F-4D97-AF65-F5344CB8AC3E}">
        <p14:creationId xmlns:p14="http://schemas.microsoft.com/office/powerpoint/2010/main" val="152456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71" y="800733"/>
            <a:ext cx="11042853" cy="537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Standard 5: Professional Development and Continuous Learning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Continuous Professional Development is compulsory to keep teachers up to date and a requirement for re-registration every two years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Implication:</a:t>
            </a:r>
          </a:p>
          <a:p>
            <a:r>
              <a:rPr lang="en-US" dirty="0"/>
              <a:t>All Teachers </a:t>
            </a:r>
            <a:r>
              <a:rPr lang="en-US" dirty="0" smtClean="0"/>
              <a:t>will </a:t>
            </a:r>
            <a:r>
              <a:rPr lang="en-US" dirty="0"/>
              <a:t>undertake </a:t>
            </a:r>
            <a:r>
              <a:rPr lang="en-US" dirty="0" smtClean="0"/>
              <a:t>approved Continuous </a:t>
            </a:r>
            <a:r>
              <a:rPr lang="en-US" dirty="0"/>
              <a:t>Professional Development courses to keep up-to-</a:t>
            </a:r>
            <a:r>
              <a:rPr lang="en-US" dirty="0" smtClean="0"/>
              <a:t>date in the profession</a:t>
            </a:r>
          </a:p>
          <a:p>
            <a:r>
              <a:rPr lang="en-US" dirty="0" smtClean="0"/>
              <a:t>Records of all CPD courses have to be kept in an established database</a:t>
            </a:r>
          </a:p>
          <a:p>
            <a:r>
              <a:rPr lang="en-US" dirty="0" smtClean="0"/>
              <a:t>All teachers and education managers will undergo probation/induction on assumption of duty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4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927"/>
            <a:ext cx="10515600" cy="539003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Standard 6: Accountability and Performance Management of Teachers</a:t>
            </a:r>
            <a:endParaRPr lang="en-US" sz="3200" b="1" dirty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There will be mandatory teacher evaluation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Implications:</a:t>
            </a:r>
          </a:p>
          <a:p>
            <a:r>
              <a:rPr lang="en-US" dirty="0" smtClean="0"/>
              <a:t>All teachers will be subjected to periodic evaluation of their performance</a:t>
            </a:r>
          </a:p>
          <a:p>
            <a:r>
              <a:rPr lang="en-US" dirty="0" smtClean="0"/>
              <a:t>There will be enhanced performance management system</a:t>
            </a:r>
          </a:p>
          <a:p>
            <a:r>
              <a:rPr lang="en-US" dirty="0" smtClean="0"/>
              <a:t>Teacher will be held accountable for the performance of their learners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7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27" y="189371"/>
            <a:ext cx="1159308" cy="49242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7936" y="6614576"/>
            <a:ext cx="6647009" cy="0"/>
          </a:xfrm>
          <a:prstGeom prst="line">
            <a:avLst/>
          </a:prstGeom>
          <a:ln w="127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="" xmlns:a16="http://schemas.microsoft.com/office/drawing/2014/main" id="{BFD220A4-DD43-41E9-8A0C-D5097FF776EB}"/>
              </a:ext>
            </a:extLst>
          </p:cNvPr>
          <p:cNvSpPr txBox="1">
            <a:spLocks/>
          </p:cNvSpPr>
          <p:nvPr/>
        </p:nvSpPr>
        <p:spPr>
          <a:xfrm>
            <a:off x="412750" y="54002"/>
            <a:ext cx="6109252" cy="804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+mn-lt"/>
              </a:rPr>
              <a:t>LEGAL FRAMEWORK</a:t>
            </a:r>
            <a:endParaRPr lang="en-US" altLang="en-US" sz="3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237995" y="1062651"/>
            <a:ext cx="11679760" cy="5191347"/>
          </a:xfrm>
        </p:spPr>
        <p:txBody>
          <a:bodyPr>
            <a:noAutofit/>
          </a:bodyPr>
          <a:lstStyle/>
          <a:p>
            <a:pPr lvl="1">
              <a:lnSpc>
                <a:spcPts val="3200"/>
              </a:lnSpc>
              <a:spcBef>
                <a:spcPts val="0"/>
              </a:spcBef>
              <a:defRPr/>
            </a:pPr>
            <a:r>
              <a:rPr lang="en-GB" sz="2800" dirty="0"/>
              <a:t>One of the </a:t>
            </a:r>
            <a:r>
              <a:rPr lang="en-GB" sz="2800" b="1" dirty="0"/>
              <a:t>prerequisites</a:t>
            </a:r>
            <a:r>
              <a:rPr lang="en-GB" sz="2800" dirty="0"/>
              <a:t> for achieving quality education as a tool for human capital development is the </a:t>
            </a:r>
            <a:r>
              <a:rPr lang="en-GB" sz="2800" b="1" dirty="0"/>
              <a:t>availability of competent and effective teachers</a:t>
            </a:r>
            <a:r>
              <a:rPr lang="en-GB" sz="2800" dirty="0"/>
              <a:t>. </a:t>
            </a:r>
            <a:br>
              <a:rPr lang="en-GB" sz="2800" dirty="0"/>
            </a:br>
            <a:endParaRPr lang="en-GB" sz="2800" dirty="0"/>
          </a:p>
          <a:p>
            <a:pPr lvl="1">
              <a:lnSpc>
                <a:spcPts val="3200"/>
              </a:lnSpc>
              <a:spcBef>
                <a:spcPts val="0"/>
              </a:spcBef>
              <a:defRPr/>
            </a:pPr>
            <a:r>
              <a:rPr lang="en-US" sz="2800" dirty="0"/>
              <a:t>The National Teacher Policy is hinged in the national </a:t>
            </a:r>
            <a:r>
              <a:rPr lang="en-US" sz="2800" b="1" dirty="0"/>
              <a:t>policy and legal framework</a:t>
            </a:r>
            <a:r>
              <a:rPr lang="en-US" sz="2800" dirty="0"/>
              <a:t>, among others:</a:t>
            </a:r>
          </a:p>
          <a:p>
            <a:pPr lvl="2">
              <a:lnSpc>
                <a:spcPts val="32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sz="2800" dirty="0"/>
              <a:t>The 1992 White Paper on Education;</a:t>
            </a:r>
          </a:p>
          <a:p>
            <a:pPr lvl="2">
              <a:lnSpc>
                <a:spcPts val="32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sz="2800" dirty="0"/>
              <a:t>The 2nd National Development Plan (2015/16 – 2020/21);</a:t>
            </a:r>
          </a:p>
          <a:p>
            <a:pPr lvl="2">
              <a:lnSpc>
                <a:spcPts val="32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sz="2800" dirty="0"/>
              <a:t>Uganda Vision 2040;</a:t>
            </a:r>
          </a:p>
          <a:p>
            <a:pPr lvl="2">
              <a:lnSpc>
                <a:spcPts val="32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sz="2800" dirty="0"/>
              <a:t>Sustainable Development Goal 4.	</a:t>
            </a:r>
            <a:br>
              <a:rPr lang="en-US" sz="2800" dirty="0"/>
            </a:br>
            <a:endParaRPr lang="en-US" sz="2800" dirty="0"/>
          </a:p>
          <a:p>
            <a:pPr lvl="1">
              <a:lnSpc>
                <a:spcPts val="3200"/>
              </a:lnSpc>
              <a:spcBef>
                <a:spcPts val="0"/>
              </a:spcBef>
              <a:defRPr/>
            </a:pPr>
            <a:r>
              <a:rPr lang="en-US" sz="2800" dirty="0"/>
              <a:t>The National Teacher Policy was </a:t>
            </a:r>
            <a:r>
              <a:rPr lang="en-US" sz="2800" dirty="0" smtClean="0"/>
              <a:t>approved by Cabinet </a:t>
            </a:r>
            <a:r>
              <a:rPr lang="en-US" sz="2800" dirty="0"/>
              <a:t>in April 2019.	</a:t>
            </a:r>
          </a:p>
        </p:txBody>
      </p:sp>
    </p:spTree>
    <p:extLst>
      <p:ext uri="{BB962C8B-B14F-4D97-AF65-F5344CB8AC3E}">
        <p14:creationId xmlns:p14="http://schemas.microsoft.com/office/powerpoint/2010/main" val="37376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927"/>
            <a:ext cx="10515600" cy="5390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Standard 7: Institutional Leadership and Management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All education leaders and managers shall have the required qualifications and experience before appointment to those positions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Implication:</a:t>
            </a:r>
          </a:p>
          <a:p>
            <a:r>
              <a:rPr lang="en-US" dirty="0" smtClean="0"/>
              <a:t>All those in education leadership and management must undergo an advanced training program focused on leadership and management pathway</a:t>
            </a:r>
          </a:p>
          <a:p>
            <a:r>
              <a:rPr lang="en-US" dirty="0" smtClean="0"/>
              <a:t>Therefore the need to develop effective management and leadership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7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7898"/>
            <a:ext cx="10515600" cy="54590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 smtClean="0"/>
              <a:t>Standard 8: Teacher Symbolism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Promote a positive image of the teaching profession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Implication:</a:t>
            </a:r>
          </a:p>
          <a:p>
            <a:r>
              <a:rPr lang="en-US" dirty="0" smtClean="0"/>
              <a:t>Promotion of a culture of public respect for teachers</a:t>
            </a:r>
          </a:p>
          <a:p>
            <a:r>
              <a:rPr lang="en-US" dirty="0" smtClean="0"/>
              <a:t>Give professional autonomy to teachers</a:t>
            </a:r>
          </a:p>
          <a:p>
            <a:r>
              <a:rPr lang="en-US" dirty="0" smtClean="0"/>
              <a:t>Promote quality demand driven recruitment practices, standard workload, and working environment</a:t>
            </a:r>
          </a:p>
          <a:p>
            <a:r>
              <a:rPr lang="en-US" dirty="0" smtClean="0"/>
              <a:t>Give both local and national recognition to proficient teachers</a:t>
            </a:r>
          </a:p>
          <a:p>
            <a:r>
              <a:rPr lang="en-US" dirty="0" smtClean="0"/>
              <a:t>Brand and market the teaching profession</a:t>
            </a:r>
          </a:p>
          <a:p>
            <a:r>
              <a:rPr lang="en-US" dirty="0"/>
              <a:t>Ensure all teachers uphold the professional code of conduct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11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121"/>
            <a:ext cx="10515600" cy="540384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Standard 9: Teacher Policy Integration, Alignment and Coherence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All institutions and stakeholders dealing with teacher issues shall collaborate to advance the objective of the teacher policy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Implication:</a:t>
            </a:r>
          </a:p>
          <a:p>
            <a:r>
              <a:rPr lang="en-US" dirty="0" smtClean="0"/>
              <a:t>The National Teacher Council and UNITE shall be established as key institutions to standardize teacher issues</a:t>
            </a:r>
          </a:p>
          <a:p>
            <a:r>
              <a:rPr lang="en-US" dirty="0" smtClean="0"/>
              <a:t>Other institutions advancing teacher issues shall be recognized and partnership with them promoted within the policy </a:t>
            </a:r>
            <a:r>
              <a:rPr lang="en-US" dirty="0" err="1" smtClean="0"/>
              <a:t>boundry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733"/>
            <a:ext cx="10515600" cy="53762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 smtClean="0"/>
              <a:t>Standard 10: Integration of appropriate 21</a:t>
            </a:r>
            <a:r>
              <a:rPr lang="en-US" sz="3500" b="1" baseline="30000" dirty="0" smtClean="0"/>
              <a:t>st</a:t>
            </a:r>
            <a:r>
              <a:rPr lang="en-US" sz="3500" b="1" dirty="0" smtClean="0"/>
              <a:t> Century Skills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Teachers equipped with 21</a:t>
            </a:r>
            <a:r>
              <a:rPr lang="en-US" sz="30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3000" b="1" dirty="0" smtClean="0">
                <a:solidFill>
                  <a:srgbClr val="FF0000"/>
                </a:solidFill>
              </a:rPr>
              <a:t> Century Skills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Implication:</a:t>
            </a:r>
          </a:p>
          <a:p>
            <a:r>
              <a:rPr lang="en-US" dirty="0" smtClean="0"/>
              <a:t>Teacher training curriculum and delivery is enriched to enable teachers be equipped to demonstrate 21</a:t>
            </a:r>
            <a:r>
              <a:rPr lang="en-US" baseline="30000" dirty="0" smtClean="0"/>
              <a:t>st</a:t>
            </a:r>
            <a:r>
              <a:rPr lang="en-US" dirty="0" smtClean="0"/>
              <a:t> century skills such as effective communication, problem solving skills, critical thinking, collaboration, creativity, risk-taking, and digital literacy</a:t>
            </a:r>
          </a:p>
          <a:p>
            <a:r>
              <a:rPr lang="en-US" dirty="0" smtClean="0"/>
              <a:t>Teachers to become lifelong learners, facilitators of learning, designers of learning environment, and mentors</a:t>
            </a:r>
          </a:p>
          <a:p>
            <a:r>
              <a:rPr lang="en-US" dirty="0" smtClean="0"/>
              <a:t>Teachers to embrace new pedagogies and transform pedagogical practices aimed at achieving better learning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9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870"/>
            <a:ext cx="10515600" cy="552809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Standard 11: Teacher Professional Conduct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There shall be respect for principles of natural justice in handling disciplinary issues of teachers in case of professional misconduct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Implication:</a:t>
            </a:r>
          </a:p>
          <a:p>
            <a:r>
              <a:rPr lang="en-US" dirty="0" smtClean="0"/>
              <a:t>Clear procedures shall be developed to objectively handle teacher disputes by the authorized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9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14538"/>
            <a:ext cx="10701581" cy="54808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 smtClean="0"/>
              <a:t>Standard 12: Educational Institution Inspection Standards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Inspection standards shall apply to both public and private institutions; with highest degree of integrity required from all stakeholders involved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Implication: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inspection requirements shall be developed for all to comply with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Teachers and head teachers are the first line inspectors of their classes and schools and will be held accountable for this delivery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All involved stakeholders are required to demonstrate professionalism and integrity in the inspection function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5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26894" y="6334741"/>
            <a:ext cx="12192000" cy="2518"/>
          </a:xfrm>
          <a:prstGeom prst="line">
            <a:avLst/>
          </a:prstGeom>
          <a:ln w="19685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36652" y="5934440"/>
            <a:ext cx="5222929" cy="80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591" y="168356"/>
            <a:ext cx="1148842" cy="487984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194517" y="1037264"/>
            <a:ext cx="11749177" cy="5141793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3200" b="1" dirty="0"/>
              <a:t> </a:t>
            </a:r>
          </a:p>
          <a:p>
            <a:pPr marL="0" indent="0" algn="ctr">
              <a:buNone/>
            </a:pPr>
            <a:r>
              <a:rPr lang="en-US" sz="4600" b="1" dirty="0"/>
              <a:t>  </a:t>
            </a:r>
            <a:r>
              <a:rPr lang="en-US" sz="4600" b="1" dirty="0" smtClean="0">
                <a:solidFill>
                  <a:srgbClr val="C00000"/>
                </a:solidFill>
              </a:rPr>
              <a:t>WELCOME </a:t>
            </a:r>
          </a:p>
          <a:p>
            <a:pPr marL="0" indent="0" algn="ctr">
              <a:buNone/>
            </a:pPr>
            <a:endParaRPr lang="en-US" sz="46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4600" b="1" dirty="0" smtClean="0">
                <a:solidFill>
                  <a:schemeClr val="accent4">
                    <a:lumMod val="75000"/>
                  </a:schemeClr>
                </a:solidFill>
                <a:latin typeface="Britannic Bold"/>
                <a:cs typeface="Britannic Bold"/>
              </a:rPr>
              <a:t>TO THE NEW WORLD OF TEACHER DEVELOPMENT IN UGANDA</a:t>
            </a:r>
            <a:endParaRPr lang="en-US" sz="4600" dirty="0">
              <a:solidFill>
                <a:schemeClr val="accent4">
                  <a:lumMod val="75000"/>
                </a:schemeClr>
              </a:solidFill>
              <a:latin typeface="Britannic Bold"/>
              <a:cs typeface="Britannic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4" y="476865"/>
            <a:ext cx="2286000" cy="3121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281" y="864482"/>
            <a:ext cx="3121152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32" y="178254"/>
            <a:ext cx="1159308" cy="49242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7936" y="6614576"/>
            <a:ext cx="6647009" cy="0"/>
          </a:xfrm>
          <a:prstGeom prst="line">
            <a:avLst/>
          </a:prstGeom>
          <a:ln w="127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="" xmlns:a16="http://schemas.microsoft.com/office/drawing/2014/main" id="{BFD220A4-DD43-41E9-8A0C-D5097FF776EB}"/>
              </a:ext>
            </a:extLst>
          </p:cNvPr>
          <p:cNvSpPr txBox="1">
            <a:spLocks/>
          </p:cNvSpPr>
          <p:nvPr/>
        </p:nvSpPr>
        <p:spPr>
          <a:xfrm>
            <a:off x="412750" y="54002"/>
            <a:ext cx="6109252" cy="804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+mn-lt"/>
              </a:rPr>
              <a:t>VISION - MISSION - AIM</a:t>
            </a:r>
            <a:endParaRPr lang="en-US" altLang="en-US" sz="3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237995" y="1062651"/>
            <a:ext cx="11679760" cy="5141793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/>
              <a:t>The ultimate </a:t>
            </a:r>
            <a:r>
              <a:rPr lang="en-US" altLang="en-US" sz="2800" b="1" dirty="0">
                <a:solidFill>
                  <a:srgbClr val="C00000"/>
                </a:solidFill>
              </a:rPr>
              <a:t>goal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of the NTP is to achieve </a:t>
            </a:r>
            <a:r>
              <a:rPr lang="en-US" altLang="en-US" sz="2800" b="1" dirty="0"/>
              <a:t>quality education</a:t>
            </a:r>
            <a:r>
              <a:rPr lang="en-US" altLang="en-US" sz="2800" dirty="0"/>
              <a:t>. </a:t>
            </a:r>
            <a:endParaRPr lang="en-GB" altLang="en-US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altLang="en-US" sz="2800" b="1" dirty="0">
                <a:solidFill>
                  <a:srgbClr val="C00000"/>
                </a:solidFill>
              </a:rPr>
              <a:t>Vision</a:t>
            </a:r>
            <a:r>
              <a:rPr lang="en-US" altLang="en-US" sz="2800" b="1" dirty="0">
                <a:solidFill>
                  <a:srgbClr val="C00000"/>
                </a:solidFill>
              </a:rPr>
              <a:t>: </a:t>
            </a:r>
            <a:r>
              <a:rPr lang="en-US" altLang="en-US" sz="2800" dirty="0"/>
              <a:t>A </a:t>
            </a:r>
            <a:r>
              <a:rPr lang="en-GB" altLang="en-US" sz="2800" dirty="0"/>
              <a:t>transformed teaching profession and learning environment for a skilled and globally </a:t>
            </a:r>
            <a:r>
              <a:rPr lang="en-GB" altLang="en-US" sz="2800" b="1" dirty="0"/>
              <a:t>competitive human resource</a:t>
            </a:r>
            <a:r>
              <a:rPr lang="en-GB" altLang="en-US" sz="28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altLang="en-US" sz="2800" b="1" dirty="0">
                <a:solidFill>
                  <a:srgbClr val="C00000"/>
                </a:solidFill>
              </a:rPr>
              <a:t>Mission:</a:t>
            </a:r>
            <a:r>
              <a:rPr lang="en-GB" altLang="en-US" sz="2800" dirty="0"/>
              <a:t> produce </a:t>
            </a:r>
            <a:r>
              <a:rPr lang="en-GB" altLang="en-US" sz="2800" b="1" dirty="0"/>
              <a:t>quality, motivated, accountable and adaptable </a:t>
            </a:r>
            <a:r>
              <a:rPr lang="en-GB" altLang="en-US" sz="2800" dirty="0"/>
              <a:t>teachers that are responsive to education development needs.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altLang="en-US" sz="2800" b="1" dirty="0">
                <a:solidFill>
                  <a:srgbClr val="C00000"/>
                </a:solidFill>
              </a:rPr>
              <a:t>Aim:</a:t>
            </a:r>
            <a:r>
              <a:rPr lang="en-US" altLang="en-US" sz="2800" dirty="0"/>
              <a:t> to provide strategies to enhance </a:t>
            </a:r>
            <a:r>
              <a:rPr lang="en-US" altLang="en-US" sz="2800" b="1" dirty="0"/>
              <a:t>professionalism</a:t>
            </a:r>
            <a:r>
              <a:rPr lang="en-US" altLang="en-US" sz="2800" dirty="0"/>
              <a:t>; develop and enforce standards; and streamline the professional </a:t>
            </a:r>
            <a:r>
              <a:rPr lang="en-US" altLang="en-US" sz="2800" b="1" dirty="0"/>
              <a:t>development and management</a:t>
            </a:r>
            <a:r>
              <a:rPr lang="en-US" altLang="en-US" sz="2800" dirty="0"/>
              <a:t> of teachers.</a:t>
            </a:r>
          </a:p>
        </p:txBody>
      </p:sp>
    </p:spTree>
    <p:extLst>
      <p:ext uri="{BB962C8B-B14F-4D97-AF65-F5344CB8AC3E}">
        <p14:creationId xmlns:p14="http://schemas.microsoft.com/office/powerpoint/2010/main" val="15875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085" y="246214"/>
            <a:ext cx="1159308" cy="49242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7936" y="6614576"/>
            <a:ext cx="6647009" cy="0"/>
          </a:xfrm>
          <a:prstGeom prst="line">
            <a:avLst/>
          </a:prstGeom>
          <a:ln w="127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="" xmlns:a16="http://schemas.microsoft.com/office/drawing/2014/main" id="{BFD220A4-DD43-41E9-8A0C-D5097FF776EB}"/>
              </a:ext>
            </a:extLst>
          </p:cNvPr>
          <p:cNvSpPr txBox="1">
            <a:spLocks/>
          </p:cNvSpPr>
          <p:nvPr/>
        </p:nvSpPr>
        <p:spPr>
          <a:xfrm>
            <a:off x="412750" y="54002"/>
            <a:ext cx="6109252" cy="804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4000" b="1" dirty="0" smtClean="0">
                <a:solidFill>
                  <a:srgbClr val="C00000"/>
                </a:solidFill>
                <a:latin typeface="+mn-lt"/>
              </a:rPr>
              <a:t>AIM CONTINUED</a:t>
            </a:r>
            <a:endParaRPr lang="en-US" altLang="en-US" sz="3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35476" y="2219924"/>
            <a:ext cx="968570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rgbClr val="000000"/>
                </a:solidFill>
              </a:rPr>
              <a:t>The </a:t>
            </a:r>
            <a:r>
              <a:rPr lang="en-US" altLang="en-US" sz="3200" dirty="0">
                <a:solidFill>
                  <a:srgbClr val="000000"/>
                </a:solidFill>
              </a:rPr>
              <a:t>aim of the NTP is to professionalize the teaching profession to levels comparable with other professions like medical, engineering, legal, and </a:t>
            </a:r>
            <a:r>
              <a:rPr lang="en-US" altLang="en-US" sz="3200" dirty="0" smtClean="0">
                <a:solidFill>
                  <a:srgbClr val="000000"/>
                </a:solidFill>
              </a:rPr>
              <a:t>accounting, </a:t>
            </a:r>
            <a:r>
              <a:rPr lang="en-US" altLang="en-US" sz="3200" dirty="0">
                <a:solidFill>
                  <a:srgbClr val="000000"/>
                </a:solidFill>
              </a:rPr>
              <a:t>among others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179" y="178254"/>
            <a:ext cx="1159308" cy="49242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7936" y="6614576"/>
            <a:ext cx="6647009" cy="0"/>
          </a:xfrm>
          <a:prstGeom prst="line">
            <a:avLst/>
          </a:prstGeom>
          <a:ln w="127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="" xmlns:a16="http://schemas.microsoft.com/office/drawing/2014/main" id="{BFD220A4-DD43-41E9-8A0C-D5097FF776EB}"/>
              </a:ext>
            </a:extLst>
          </p:cNvPr>
          <p:cNvSpPr txBox="1">
            <a:spLocks/>
          </p:cNvSpPr>
          <p:nvPr/>
        </p:nvSpPr>
        <p:spPr>
          <a:xfrm>
            <a:off x="412750" y="54002"/>
            <a:ext cx="6109252" cy="804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+mn-lt"/>
              </a:rPr>
              <a:t>WHICH TEACHERS?</a:t>
            </a:r>
            <a:endParaRPr lang="en-US" altLang="en-US" sz="3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512240" y="1062651"/>
            <a:ext cx="11679760" cy="5141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100" dirty="0"/>
              <a:t>The policy targets </a:t>
            </a:r>
            <a:r>
              <a:rPr lang="en-GB" sz="3100" b="1" dirty="0"/>
              <a:t>all teachers </a:t>
            </a:r>
            <a:r>
              <a:rPr lang="en-GB" sz="3100" dirty="0"/>
              <a:t>involved in providing education to the  following groups</a:t>
            </a:r>
            <a:r>
              <a:rPr lang="en-GB" sz="3200" dirty="0"/>
              <a:t>: </a:t>
            </a:r>
          </a:p>
          <a:p>
            <a:pPr lvl="1">
              <a:lnSpc>
                <a:spcPct val="150000"/>
              </a:lnSpc>
              <a:defRPr/>
            </a:pPr>
            <a:r>
              <a:rPr lang="en-GB" sz="2800" dirty="0"/>
              <a:t>Teachers of </a:t>
            </a:r>
            <a:r>
              <a:rPr lang="en-GB" sz="2800" b="1" dirty="0"/>
              <a:t>Early Childhood </a:t>
            </a:r>
            <a:r>
              <a:rPr lang="en-GB" sz="2800" dirty="0"/>
              <a:t>Development programmes; </a:t>
            </a:r>
          </a:p>
          <a:p>
            <a:pPr lvl="1">
              <a:lnSpc>
                <a:spcPct val="150000"/>
              </a:lnSpc>
              <a:defRPr/>
            </a:pPr>
            <a:r>
              <a:rPr lang="en-GB" sz="2800" dirty="0"/>
              <a:t>Teachers in </a:t>
            </a:r>
            <a:r>
              <a:rPr lang="en-GB" sz="2800" b="1" dirty="0"/>
              <a:t>Primary</a:t>
            </a:r>
            <a:r>
              <a:rPr lang="en-GB" sz="2800" dirty="0"/>
              <a:t> Education level; </a:t>
            </a:r>
          </a:p>
          <a:p>
            <a:pPr lvl="1">
              <a:lnSpc>
                <a:spcPct val="150000"/>
              </a:lnSpc>
              <a:defRPr/>
            </a:pPr>
            <a:r>
              <a:rPr lang="en-GB" sz="2800" dirty="0"/>
              <a:t>Teachers in </a:t>
            </a:r>
            <a:r>
              <a:rPr lang="en-GB" sz="2800" b="1" dirty="0"/>
              <a:t>Secondary</a:t>
            </a:r>
            <a:r>
              <a:rPr lang="en-GB" sz="2800" dirty="0"/>
              <a:t> Education Level; </a:t>
            </a:r>
          </a:p>
          <a:p>
            <a:pPr lvl="1">
              <a:lnSpc>
                <a:spcPct val="150000"/>
              </a:lnSpc>
              <a:defRPr/>
            </a:pPr>
            <a:r>
              <a:rPr lang="en-GB" sz="2800" dirty="0"/>
              <a:t>Teachers in </a:t>
            </a:r>
            <a:r>
              <a:rPr lang="en-GB" sz="2800" b="1" dirty="0"/>
              <a:t>Business, Technical and Vocational </a:t>
            </a:r>
            <a:r>
              <a:rPr lang="en-GB" sz="2800" dirty="0"/>
              <a:t>institutions; </a:t>
            </a:r>
          </a:p>
          <a:p>
            <a:pPr lvl="1">
              <a:lnSpc>
                <a:spcPct val="150000"/>
              </a:lnSpc>
              <a:defRPr/>
            </a:pPr>
            <a:r>
              <a:rPr lang="en-GB" sz="2800" dirty="0"/>
              <a:t>Teachers in other </a:t>
            </a:r>
            <a:r>
              <a:rPr lang="en-GB" sz="2800" b="1" dirty="0"/>
              <a:t>Tertiary</a:t>
            </a:r>
            <a:r>
              <a:rPr lang="en-GB" sz="2800" dirty="0"/>
              <a:t> institutions.</a:t>
            </a:r>
          </a:p>
        </p:txBody>
      </p:sp>
    </p:spTree>
    <p:extLst>
      <p:ext uri="{BB962C8B-B14F-4D97-AF65-F5344CB8AC3E}">
        <p14:creationId xmlns:p14="http://schemas.microsoft.com/office/powerpoint/2010/main" val="34350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6" y="175565"/>
            <a:ext cx="1159308" cy="49242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7936" y="6614576"/>
            <a:ext cx="6647009" cy="0"/>
          </a:xfrm>
          <a:prstGeom prst="line">
            <a:avLst/>
          </a:prstGeom>
          <a:ln w="127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="" xmlns:a16="http://schemas.microsoft.com/office/drawing/2014/main" id="{BFD220A4-DD43-41E9-8A0C-D5097FF776EB}"/>
              </a:ext>
            </a:extLst>
          </p:cNvPr>
          <p:cNvSpPr txBox="1">
            <a:spLocks/>
          </p:cNvSpPr>
          <p:nvPr/>
        </p:nvSpPr>
        <p:spPr>
          <a:xfrm>
            <a:off x="412750" y="54002"/>
            <a:ext cx="6109252" cy="804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+mn-lt"/>
              </a:rPr>
              <a:t>POLICY OVERVIEW</a:t>
            </a:r>
            <a:endParaRPr lang="en-US" altLang="en-US" sz="3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0" y="870971"/>
            <a:ext cx="11679760" cy="6081860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sz="2600" b="1" dirty="0"/>
              <a:t>Ministry of Education and Sports </a:t>
            </a:r>
            <a:r>
              <a:rPr lang="en-GB" altLang="en-US" sz="2600" dirty="0"/>
              <a:t>has the primary </a:t>
            </a:r>
            <a:r>
              <a:rPr lang="en-GB" altLang="en-US" sz="2600" b="1" dirty="0"/>
              <a:t>responsibility </a:t>
            </a:r>
            <a:r>
              <a:rPr lang="en-GB" altLang="en-US" sz="2600" dirty="0"/>
              <a:t>and accountability for the successful implementation of the policy. </a:t>
            </a:r>
            <a:br>
              <a:rPr lang="en-GB" altLang="en-US" sz="2600" dirty="0"/>
            </a:br>
            <a:endParaRPr lang="en-GB" alt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sz="2600" dirty="0"/>
              <a:t>The Ministry will </a:t>
            </a:r>
            <a:r>
              <a:rPr lang="en-GB" altLang="en-US" sz="2600" b="1" dirty="0"/>
              <a:t>coordinate </a:t>
            </a:r>
            <a:r>
              <a:rPr lang="en-GB" altLang="en-US" sz="2600" dirty="0"/>
              <a:t>and collaborate with the various </a:t>
            </a:r>
            <a:r>
              <a:rPr lang="en-GB" altLang="en-US" sz="2600" b="1" dirty="0"/>
              <a:t>stakeholders</a:t>
            </a:r>
            <a:r>
              <a:rPr lang="en-GB" altLang="en-US" sz="2600" dirty="0"/>
              <a:t>: the private sector; civil society; development partners; academia; and research institutions. </a:t>
            </a:r>
            <a:br>
              <a:rPr lang="en-GB" altLang="en-US" sz="2600" dirty="0"/>
            </a:br>
            <a:endParaRPr lang="en-GB" alt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sz="2600" dirty="0"/>
              <a:t>Government will </a:t>
            </a:r>
            <a:r>
              <a:rPr lang="en-GB" altLang="en-US" sz="2600" b="1" dirty="0"/>
              <a:t>finance </a:t>
            </a:r>
            <a:r>
              <a:rPr lang="en-GB" altLang="en-US" sz="2600" dirty="0"/>
              <a:t>the implementation of the policy in partnership with Development Partners. </a:t>
            </a:r>
            <a:br>
              <a:rPr lang="en-GB" altLang="en-US" sz="2600" dirty="0"/>
            </a:br>
            <a:endParaRPr lang="en-GB" alt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sz="2600" b="1" dirty="0"/>
              <a:t>Monitoring and evaluation</a:t>
            </a:r>
            <a:r>
              <a:rPr lang="en-GB" altLang="en-US" sz="2600" dirty="0"/>
              <a:t>: through existing frameworks, SWAP processes, Education Management Information System (EMIS) and Teacher Management Information System (TMIS) systems.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008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049" y="54002"/>
            <a:ext cx="1159308" cy="49242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7936" y="6614576"/>
            <a:ext cx="6647009" cy="0"/>
          </a:xfrm>
          <a:prstGeom prst="line">
            <a:avLst/>
          </a:prstGeom>
          <a:ln w="127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="" xmlns:a16="http://schemas.microsoft.com/office/drawing/2014/main" id="{BFD220A4-DD43-41E9-8A0C-D5097FF776EB}"/>
              </a:ext>
            </a:extLst>
          </p:cNvPr>
          <p:cNvSpPr txBox="1">
            <a:spLocks/>
          </p:cNvSpPr>
          <p:nvPr/>
        </p:nvSpPr>
        <p:spPr>
          <a:xfrm>
            <a:off x="412750" y="489987"/>
            <a:ext cx="6109252" cy="804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+mn-lt"/>
              </a:rPr>
              <a:t>POLICY OVERVIEW</a:t>
            </a:r>
            <a:endParaRPr lang="en-US" altLang="en-US" sz="3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18251" y="662675"/>
            <a:ext cx="11679760" cy="4445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/>
              <a:t>  </a:t>
            </a: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lvl="1">
              <a:lnSpc>
                <a:spcPct val="150000"/>
              </a:lnSpc>
            </a:pPr>
            <a:r>
              <a:rPr lang="en-GB" altLang="en-US" sz="3200" b="1" dirty="0">
                <a:solidFill>
                  <a:srgbClr val="C00000"/>
                </a:solidFill>
              </a:rPr>
              <a:t>4</a:t>
            </a:r>
            <a:r>
              <a:rPr lang="en-GB" altLang="en-US" sz="3200" dirty="0"/>
              <a:t> specific </a:t>
            </a:r>
            <a:r>
              <a:rPr lang="en-GB" altLang="en-US" sz="3200" b="1" dirty="0"/>
              <a:t>objectives</a:t>
            </a:r>
            <a:r>
              <a:rPr lang="en-GB" altLang="en-US" sz="3200" dirty="0"/>
              <a:t> and </a:t>
            </a:r>
            <a:r>
              <a:rPr lang="en-GB" altLang="en-US" sz="3200" b="1" dirty="0">
                <a:solidFill>
                  <a:srgbClr val="C00000"/>
                </a:solidFill>
              </a:rPr>
              <a:t>4</a:t>
            </a:r>
            <a:r>
              <a:rPr lang="en-GB" altLang="en-US" sz="3200" dirty="0"/>
              <a:t> key </a:t>
            </a:r>
            <a:r>
              <a:rPr lang="en-GB" altLang="en-US" sz="3200" b="1" dirty="0"/>
              <a:t>priorities</a:t>
            </a:r>
            <a:r>
              <a:rPr lang="en-GB" altLang="en-US" sz="3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GB" altLang="en-US" sz="3200" b="1" dirty="0">
                <a:solidFill>
                  <a:srgbClr val="C00000"/>
                </a:solidFill>
              </a:rPr>
              <a:t>4 </a:t>
            </a:r>
            <a:r>
              <a:rPr lang="en-GB" altLang="en-US" sz="3200" dirty="0"/>
              <a:t>thematic policy </a:t>
            </a:r>
            <a:r>
              <a:rPr lang="en-GB" altLang="en-US" sz="3200" b="1" dirty="0"/>
              <a:t>actions</a:t>
            </a:r>
            <a:r>
              <a:rPr lang="en-GB" altLang="en-US" sz="3200" dirty="0"/>
              <a:t> with key </a:t>
            </a:r>
            <a:r>
              <a:rPr lang="en-GB" altLang="en-US" sz="3200" b="1" dirty="0"/>
              <a:t>implementation strategies</a:t>
            </a:r>
            <a:r>
              <a:rPr lang="en-GB" altLang="en-US" sz="3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GB" altLang="en-US" sz="3200" b="1" dirty="0" smtClean="0">
                <a:solidFill>
                  <a:srgbClr val="C00000"/>
                </a:solidFill>
              </a:rPr>
              <a:t>12</a:t>
            </a:r>
            <a:r>
              <a:rPr lang="en-GB" altLang="en-US" sz="3200" dirty="0" smtClean="0"/>
              <a:t> policy implementation standards</a:t>
            </a:r>
            <a:endParaRPr lang="en-GB" altLang="en-US" sz="3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2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38AD91A-3A70-4CA3-BA08-D0D18A96BC64}"/>
              </a:ext>
            </a:extLst>
          </p:cNvPr>
          <p:cNvSpPr/>
          <p:nvPr/>
        </p:nvSpPr>
        <p:spPr>
          <a:xfrm>
            <a:off x="133837" y="152736"/>
            <a:ext cx="5930900" cy="647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62089B-245C-4081-95C4-B4442FDF1F72}"/>
              </a:ext>
            </a:extLst>
          </p:cNvPr>
          <p:cNvSpPr/>
          <p:nvPr/>
        </p:nvSpPr>
        <p:spPr>
          <a:xfrm>
            <a:off x="6248886" y="152736"/>
            <a:ext cx="5797550" cy="647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B703C1-C285-4BD6-A949-B3CC57ED0A18}"/>
              </a:ext>
            </a:extLst>
          </p:cNvPr>
          <p:cNvSpPr txBox="1"/>
          <p:nvPr/>
        </p:nvSpPr>
        <p:spPr>
          <a:xfrm>
            <a:off x="1816100" y="227106"/>
            <a:ext cx="553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SPECIFIC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EE44576-0D81-4057-A618-C2B8929F28DD}"/>
              </a:ext>
            </a:extLst>
          </p:cNvPr>
          <p:cNvSpPr txBox="1"/>
          <p:nvPr/>
        </p:nvSpPr>
        <p:spPr>
          <a:xfrm>
            <a:off x="8293100" y="221818"/>
            <a:ext cx="553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PRIORITIES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2DAE2432-3F24-4157-A980-032D041E9FB1}"/>
              </a:ext>
            </a:extLst>
          </p:cNvPr>
          <p:cNvSpPr/>
          <p:nvPr/>
        </p:nvSpPr>
        <p:spPr>
          <a:xfrm rot="10800000">
            <a:off x="2934187" y="800436"/>
            <a:ext cx="330200" cy="2794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29375262-E0D3-4A48-87B7-43EEF0794F10}"/>
              </a:ext>
            </a:extLst>
          </p:cNvPr>
          <p:cNvSpPr/>
          <p:nvPr/>
        </p:nvSpPr>
        <p:spPr>
          <a:xfrm rot="10800000">
            <a:off x="8977311" y="797556"/>
            <a:ext cx="330200" cy="2794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4003541-8347-4D65-997D-00B98B9F3E2F}"/>
              </a:ext>
            </a:extLst>
          </p:cNvPr>
          <p:cNvSpPr/>
          <p:nvPr/>
        </p:nvSpPr>
        <p:spPr>
          <a:xfrm>
            <a:off x="178286" y="1096373"/>
            <a:ext cx="5886451" cy="16612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42A9169-AE81-4363-BF8F-370460846FDB}"/>
              </a:ext>
            </a:extLst>
          </p:cNvPr>
          <p:cNvSpPr/>
          <p:nvPr/>
        </p:nvSpPr>
        <p:spPr>
          <a:xfrm>
            <a:off x="6248886" y="1079836"/>
            <a:ext cx="5787051" cy="1663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64976E2-12B9-4A0C-BE5F-53B6FB940D17}"/>
              </a:ext>
            </a:extLst>
          </p:cNvPr>
          <p:cNvSpPr txBox="1"/>
          <p:nvPr/>
        </p:nvSpPr>
        <p:spPr>
          <a:xfrm>
            <a:off x="197337" y="1241130"/>
            <a:ext cx="58039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Streamline </a:t>
            </a:r>
            <a:r>
              <a:rPr lang="en-GB" sz="2000" b="1" dirty="0"/>
              <a:t>teacher management </a:t>
            </a:r>
            <a:r>
              <a:rPr lang="en-GB" sz="2000" dirty="0"/>
              <a:t>for better productivity, discipline, retention and motivation.</a:t>
            </a:r>
            <a:endParaRPr lang="en-US" sz="2000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AB950A5-11E6-4ED1-8D9A-8217DB23785D}"/>
              </a:ext>
            </a:extLst>
          </p:cNvPr>
          <p:cNvSpPr txBox="1"/>
          <p:nvPr/>
        </p:nvSpPr>
        <p:spPr>
          <a:xfrm>
            <a:off x="6373390" y="1114384"/>
            <a:ext cx="57022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Establishment of the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b="1" dirty="0"/>
              <a:t>National Teachers’ Council </a:t>
            </a:r>
            <a:r>
              <a:rPr lang="en-GB" sz="2000" dirty="0"/>
              <a:t>by an Act of Parliament, responsible for registration, licensing, accreditation of teachers, implementation of the Motivation framework and the reviewed Scheme of Service.</a:t>
            </a:r>
            <a:endParaRPr lang="en-US" sz="2000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89E58EA-FAF1-4C07-B09E-8B48CA89E38C}"/>
              </a:ext>
            </a:extLst>
          </p:cNvPr>
          <p:cNvSpPr/>
          <p:nvPr/>
        </p:nvSpPr>
        <p:spPr>
          <a:xfrm>
            <a:off x="156061" y="2902429"/>
            <a:ext cx="5908676" cy="12123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8F932A4-9F18-47EC-B847-0985063286A7}"/>
              </a:ext>
            </a:extLst>
          </p:cNvPr>
          <p:cNvSpPr txBox="1"/>
          <p:nvPr/>
        </p:nvSpPr>
        <p:spPr>
          <a:xfrm>
            <a:off x="208449" y="2866234"/>
            <a:ext cx="58039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900" dirty="0"/>
              <a:t>Strengthen </a:t>
            </a:r>
            <a:r>
              <a:rPr lang="en-GB" sz="1900" b="1" dirty="0"/>
              <a:t>pre-service and in-service teacher </a:t>
            </a:r>
            <a:r>
              <a:rPr lang="en-GB" sz="1900" dirty="0"/>
              <a:t>training so as to enhance competences to effectively deliver quality learning outcomes and leadership at all levels of the education cycle.</a:t>
            </a:r>
            <a:endParaRPr lang="en-US" sz="1900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9680D38-F36D-408C-912B-D1F6BB7086EB}"/>
              </a:ext>
            </a:extLst>
          </p:cNvPr>
          <p:cNvSpPr/>
          <p:nvPr/>
        </p:nvSpPr>
        <p:spPr>
          <a:xfrm>
            <a:off x="6248888" y="2882003"/>
            <a:ext cx="5787051" cy="12327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2727B79-4651-4A7E-A871-DB09B64C350B}"/>
              </a:ext>
            </a:extLst>
          </p:cNvPr>
          <p:cNvSpPr txBox="1"/>
          <p:nvPr/>
        </p:nvSpPr>
        <p:spPr>
          <a:xfrm>
            <a:off x="6304932" y="3022082"/>
            <a:ext cx="56515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Establishment of the </a:t>
            </a:r>
            <a:r>
              <a:rPr lang="en-GB" sz="2000" b="1" dirty="0"/>
              <a:t>Uganda National Institute of Teacher Education</a:t>
            </a:r>
            <a:r>
              <a:rPr lang="en-GB" sz="2000" dirty="0"/>
              <a:t> to implement the Initial Teacher Training, CPD frameworks, and the training of tutors. </a:t>
            </a:r>
            <a:endParaRPr lang="en-US" sz="2000" dirty="0"/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E26B619-DBAD-43F4-B224-03072BEBCD11}"/>
              </a:ext>
            </a:extLst>
          </p:cNvPr>
          <p:cNvSpPr/>
          <p:nvPr/>
        </p:nvSpPr>
        <p:spPr>
          <a:xfrm>
            <a:off x="6248885" y="4276645"/>
            <a:ext cx="5787051" cy="1356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8589983-BEDF-40B9-B984-1371DC3879DA}"/>
              </a:ext>
            </a:extLst>
          </p:cNvPr>
          <p:cNvSpPr txBox="1"/>
          <p:nvPr/>
        </p:nvSpPr>
        <p:spPr>
          <a:xfrm>
            <a:off x="6299683" y="4293789"/>
            <a:ext cx="56620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Development and implementation of </a:t>
            </a:r>
            <a:r>
              <a:rPr lang="en-GB" sz="2000" b="1" dirty="0"/>
              <a:t>standards for teaching, institutional leadership and a Teacher Qualification Framework </a:t>
            </a:r>
            <a:r>
              <a:rPr lang="en-GB" sz="2000" dirty="0"/>
              <a:t>that can be harmonized with the regional frameworks.</a:t>
            </a:r>
            <a:endParaRPr lang="en-US" sz="2000" dirty="0"/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0CA1716-77F7-4B04-9D3E-EAA4C4A38F17}"/>
              </a:ext>
            </a:extLst>
          </p:cNvPr>
          <p:cNvSpPr/>
          <p:nvPr/>
        </p:nvSpPr>
        <p:spPr>
          <a:xfrm>
            <a:off x="156060" y="4276645"/>
            <a:ext cx="5908677" cy="1356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8E3349E-D87C-4D0C-94AD-89C735AB89BA}"/>
              </a:ext>
            </a:extLst>
          </p:cNvPr>
          <p:cNvSpPr txBox="1"/>
          <p:nvPr/>
        </p:nvSpPr>
        <p:spPr>
          <a:xfrm>
            <a:off x="197337" y="4328008"/>
            <a:ext cx="566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/>
              <a:t>Standardize </a:t>
            </a:r>
            <a:r>
              <a:rPr lang="en-GB" sz="2100" dirty="0"/>
              <a:t>teacher development, qualifications and practice across all levels of education. </a:t>
            </a:r>
            <a:endParaRPr lang="en-US" sz="2100" dirty="0"/>
          </a:p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6DCE66D-D57B-43CF-9EA5-5D87D48BBE57}"/>
              </a:ext>
            </a:extLst>
          </p:cNvPr>
          <p:cNvSpPr/>
          <p:nvPr/>
        </p:nvSpPr>
        <p:spPr>
          <a:xfrm>
            <a:off x="156061" y="5761627"/>
            <a:ext cx="5908676" cy="9436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0ED8613A-83BF-461F-9017-BDE6EC435AA9}"/>
              </a:ext>
            </a:extLst>
          </p:cNvPr>
          <p:cNvSpPr/>
          <p:nvPr/>
        </p:nvSpPr>
        <p:spPr>
          <a:xfrm>
            <a:off x="6248885" y="5747589"/>
            <a:ext cx="5808367" cy="9436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E154579-5E4C-4766-8480-5CE69977EEFF}"/>
              </a:ext>
            </a:extLst>
          </p:cNvPr>
          <p:cNvSpPr txBox="1"/>
          <p:nvPr/>
        </p:nvSpPr>
        <p:spPr>
          <a:xfrm>
            <a:off x="160953" y="5743616"/>
            <a:ext cx="58513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Streamline the integration of </a:t>
            </a:r>
            <a:r>
              <a:rPr lang="en-GB" sz="2000" b="1" dirty="0"/>
              <a:t>cross cutting issues </a:t>
            </a:r>
            <a:r>
              <a:rPr lang="en-GB" sz="2000" dirty="0"/>
              <a:t>into all aspects of teacher training, management and practice at all levels.</a:t>
            </a:r>
            <a:endParaRPr lang="en-US" sz="2000" dirty="0"/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8294516-D29A-4E40-A6D7-F2A512CC5FA1}"/>
              </a:ext>
            </a:extLst>
          </p:cNvPr>
          <p:cNvSpPr txBox="1"/>
          <p:nvPr/>
        </p:nvSpPr>
        <p:spPr>
          <a:xfrm>
            <a:off x="6373390" y="5755348"/>
            <a:ext cx="56390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Mainstream cross-cutting issues by particularly taking advantage of the </a:t>
            </a:r>
            <a:r>
              <a:rPr lang="en-GB" sz="2000" b="1" dirty="0"/>
              <a:t>policies in other ministries</a:t>
            </a:r>
            <a:r>
              <a:rPr lang="en-GB" sz="2000" dirty="0"/>
              <a:t>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20" grpId="0" animBg="1"/>
      <p:bldP spid="21" grpId="0"/>
      <p:bldP spid="22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B4B8E4-0E1D-400C-8259-9C2286653D83}"/>
              </a:ext>
            </a:extLst>
          </p:cNvPr>
          <p:cNvSpPr/>
          <p:nvPr/>
        </p:nvSpPr>
        <p:spPr>
          <a:xfrm>
            <a:off x="254000" y="1779686"/>
            <a:ext cx="1137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Development and implementation of a </a:t>
            </a:r>
            <a:r>
              <a:rPr lang="en-GB" sz="2400" b="1" dirty="0"/>
              <a:t>Teacher Qualifications Framework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Implementation of the </a:t>
            </a:r>
            <a:r>
              <a:rPr lang="en-GB" sz="2400" b="1" dirty="0"/>
              <a:t>competency profiles </a:t>
            </a:r>
            <a:r>
              <a:rPr lang="en-GB" sz="2400" dirty="0"/>
              <a:t>of teachers, teacher educators and school/institutions leaders.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Subjecting all teachers in tertiary institutions to </a:t>
            </a:r>
            <a:r>
              <a:rPr lang="en-GB" sz="2400" b="1" dirty="0"/>
              <a:t>basic pedagogical / andragogical training </a:t>
            </a:r>
            <a:r>
              <a:rPr lang="en-GB" sz="2400" dirty="0"/>
              <a:t>before being certified to teach in these institutions.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Development and implementation of </a:t>
            </a:r>
            <a:r>
              <a:rPr lang="en-GB" sz="2400" b="1" dirty="0"/>
              <a:t>standards for teaching and leadership </a:t>
            </a:r>
            <a:r>
              <a:rPr lang="en-GB" sz="2400" dirty="0"/>
              <a:t>in educational institutions.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Establishment of a </a:t>
            </a:r>
            <a:r>
              <a:rPr lang="en-GB" sz="2400" b="1" dirty="0"/>
              <a:t>National Teachers’ Council </a:t>
            </a:r>
            <a:r>
              <a:rPr lang="en-GB" sz="2400" dirty="0"/>
              <a:t>to regulate the teaching profession (teachers in government and private schools).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Strengthening the </a:t>
            </a:r>
            <a:r>
              <a:rPr lang="en-GB" sz="2400" b="1" dirty="0"/>
              <a:t>monitoring, support supervision and inspection </a:t>
            </a:r>
            <a:r>
              <a:rPr lang="en-GB" sz="2400" dirty="0"/>
              <a:t>functions in the different institutions with a mandate over teacher management.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Development and implementation of a clear </a:t>
            </a:r>
            <a:r>
              <a:rPr lang="en-GB" sz="2400" b="1" dirty="0"/>
              <a:t>framework for assessing </a:t>
            </a:r>
            <a:r>
              <a:rPr lang="en-GB" sz="2400" dirty="0"/>
              <a:t>teachers and other players in the education sector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4112010-847A-4E0B-9D44-D728E0A6605A}"/>
              </a:ext>
            </a:extLst>
          </p:cNvPr>
          <p:cNvSpPr/>
          <p:nvPr/>
        </p:nvSpPr>
        <p:spPr>
          <a:xfrm>
            <a:off x="253999" y="1358987"/>
            <a:ext cx="3909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IMPLEMENTATION STRATEGIES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C126480-1CF5-4BD9-AC80-45A30F4DE2CD}"/>
              </a:ext>
            </a:extLst>
          </p:cNvPr>
          <p:cNvSpPr txBox="1"/>
          <p:nvPr/>
        </p:nvSpPr>
        <p:spPr>
          <a:xfrm>
            <a:off x="254000" y="826910"/>
            <a:ext cx="13321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300" b="1" dirty="0">
                <a:solidFill>
                  <a:srgbClr val="C00000"/>
                </a:solidFill>
              </a:rPr>
              <a:t>Put in place the minimum professional standards and qualifications for the teaching profession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2E3E4E1-A7DE-4A04-8288-81B768AE0450}"/>
              </a:ext>
            </a:extLst>
          </p:cNvPr>
          <p:cNvCxnSpPr>
            <a:cxnSpLocks/>
          </p:cNvCxnSpPr>
          <p:nvPr/>
        </p:nvCxnSpPr>
        <p:spPr>
          <a:xfrm>
            <a:off x="254000" y="923255"/>
            <a:ext cx="0" cy="3646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D3D417E-B21F-425D-9629-D288D1D09968}"/>
              </a:ext>
            </a:extLst>
          </p:cNvPr>
          <p:cNvCxnSpPr>
            <a:cxnSpLocks/>
          </p:cNvCxnSpPr>
          <p:nvPr/>
        </p:nvCxnSpPr>
        <p:spPr>
          <a:xfrm flipV="1">
            <a:off x="243840" y="1280617"/>
            <a:ext cx="11704320" cy="3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5645F7F8-6C30-4334-9485-4216902C66DC}"/>
              </a:ext>
            </a:extLst>
          </p:cNvPr>
          <p:cNvSpPr txBox="1">
            <a:spLocks/>
          </p:cNvSpPr>
          <p:nvPr/>
        </p:nvSpPr>
        <p:spPr>
          <a:xfrm>
            <a:off x="106336" y="206907"/>
            <a:ext cx="10980764" cy="668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THEMATIC POLICY ACTION 1</a:t>
            </a:r>
          </a:p>
        </p:txBody>
      </p:sp>
    </p:spTree>
    <p:extLst>
      <p:ext uri="{BB962C8B-B14F-4D97-AF65-F5344CB8AC3E}">
        <p14:creationId xmlns:p14="http://schemas.microsoft.com/office/powerpoint/2010/main" val="184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1985</Words>
  <Application>Microsoft Office PowerPoint</Application>
  <PresentationFormat>Widescreen</PresentationFormat>
  <Paragraphs>232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Aller</vt:lpstr>
      <vt:lpstr>Arial</vt:lpstr>
      <vt:lpstr>Arial Black</vt:lpstr>
      <vt:lpstr>Britannic Bold</vt:lpstr>
      <vt:lpstr>Calibri</vt:lpstr>
      <vt:lpstr>Calibri Light</vt:lpstr>
      <vt:lpstr>Wingdings</vt:lpstr>
      <vt:lpstr>Office Theme</vt:lpstr>
      <vt:lpstr>THE NATIONAL TEACHER POLICY (2019)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POLICY IMPLEMENTATION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by Doing Becoming a Teacher in the 21st Century</dc:title>
  <dc:creator>Microsoft Office User</dc:creator>
  <cp:lastModifiedBy>Windows User</cp:lastModifiedBy>
  <cp:revision>343</cp:revision>
  <cp:lastPrinted>2019-09-16T13:34:21Z</cp:lastPrinted>
  <dcterms:created xsi:type="dcterms:W3CDTF">2019-09-16T08:06:55Z</dcterms:created>
  <dcterms:modified xsi:type="dcterms:W3CDTF">2020-06-02T10:41:18Z</dcterms:modified>
</cp:coreProperties>
</file>