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1" r:id="rId74"/>
    <p:sldId id="332" r:id="rId75"/>
    <p:sldId id="337" r:id="rId76"/>
    <p:sldId id="338" r:id="rId77"/>
    <p:sldId id="333" r:id="rId78"/>
    <p:sldId id="334" r:id="rId79"/>
    <p:sldId id="339" r:id="rId80"/>
    <p:sldId id="335" r:id="rId81"/>
    <p:sldId id="340" r:id="rId82"/>
    <p:sldId id="336" r:id="rId83"/>
    <p:sldId id="361" r:id="rId84"/>
    <p:sldId id="341" r:id="rId85"/>
    <p:sldId id="342" r:id="rId86"/>
    <p:sldId id="359" r:id="rId87"/>
    <p:sldId id="343" r:id="rId88"/>
    <p:sldId id="360" r:id="rId89"/>
    <p:sldId id="344" r:id="rId90"/>
    <p:sldId id="345" r:id="rId91"/>
    <p:sldId id="346" r:id="rId92"/>
    <p:sldId id="347" r:id="rId93"/>
    <p:sldId id="348" r:id="rId94"/>
    <p:sldId id="349" r:id="rId95"/>
    <p:sldId id="362" r:id="rId96"/>
    <p:sldId id="350" r:id="rId97"/>
    <p:sldId id="351" r:id="rId98"/>
    <p:sldId id="352" r:id="rId99"/>
    <p:sldId id="353" r:id="rId100"/>
    <p:sldId id="354" r:id="rId101"/>
    <p:sldId id="363" r:id="rId102"/>
    <p:sldId id="364" r:id="rId103"/>
    <p:sldId id="355" r:id="rId104"/>
    <p:sldId id="356" r:id="rId105"/>
    <p:sldId id="357"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85154-1631-4EF8-82FE-8CE279ADA1DF}" type="datetimeFigureOut">
              <a:rPr lang="en-US" smtClean="0"/>
              <a:t>6/30/2021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40049-1E18-4365-8953-0146E8845FE7}" type="slidenum">
              <a:rPr lang="en-US" smtClean="0"/>
              <a:t>‹#›</a:t>
            </a:fld>
            <a:endParaRPr lang="en-US"/>
          </a:p>
        </p:txBody>
      </p:sp>
    </p:spTree>
    <p:extLst>
      <p:ext uri="{BB962C8B-B14F-4D97-AF65-F5344CB8AC3E}">
        <p14:creationId xmlns:p14="http://schemas.microsoft.com/office/powerpoint/2010/main" val="6085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ACCEPT</a:t>
            </a:r>
            <a:r>
              <a:rPr lang="en-US" dirty="0" smtClean="0"/>
              <a:t>: Physical</a:t>
            </a:r>
            <a:r>
              <a:rPr lang="en-US" baseline="0" dirty="0" smtClean="0"/>
              <a:t> conditions/ set of conditions in absence/presence of other </a:t>
            </a:r>
            <a:r>
              <a:rPr lang="en-US" baseline="0" dirty="0" err="1" smtClean="0"/>
              <a:t>spp</a:t>
            </a:r>
            <a:r>
              <a:rPr lang="en-US" baseline="0" dirty="0" smtClean="0"/>
              <a:t> or constraining factors.</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12</a:t>
            </a:fld>
            <a:endParaRPr lang="en-US"/>
          </a:p>
        </p:txBody>
      </p:sp>
    </p:spTree>
    <p:extLst>
      <p:ext uri="{BB962C8B-B14F-4D97-AF65-F5344CB8AC3E}">
        <p14:creationId xmlns:p14="http://schemas.microsoft.com/office/powerpoint/2010/main" val="219273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Indicator</a:t>
            </a:r>
            <a:r>
              <a:rPr lang="en-US" b="1" baseline="0" dirty="0" smtClean="0"/>
              <a:t> </a:t>
            </a:r>
            <a:r>
              <a:rPr lang="en-US" b="1" baseline="0" dirty="0" err="1" smtClean="0"/>
              <a:t>spp</a:t>
            </a:r>
            <a:r>
              <a:rPr lang="en-US" baseline="0" dirty="0" smtClean="0"/>
              <a:t>: Its presence &amp; in what number provides information about the </a:t>
            </a:r>
            <a:r>
              <a:rPr lang="en-US" baseline="0" dirty="0" err="1" smtClean="0"/>
              <a:t>env’t</a:t>
            </a:r>
            <a:r>
              <a:rPr lang="en-US" baseline="0" dirty="0" smtClean="0"/>
              <a:t> regarding pollution.</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15</a:t>
            </a:fld>
            <a:endParaRPr lang="en-US"/>
          </a:p>
        </p:txBody>
      </p:sp>
    </p:spTree>
    <p:extLst>
      <p:ext uri="{BB962C8B-B14F-4D97-AF65-F5344CB8AC3E}">
        <p14:creationId xmlns:p14="http://schemas.microsoft.com/office/powerpoint/2010/main" val="147658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Biome</a:t>
            </a:r>
            <a:r>
              <a:rPr lang="en-US" baseline="0" dirty="0" smtClean="0"/>
              <a:t>s are divided into smaller units called </a:t>
            </a:r>
            <a:r>
              <a:rPr lang="en-US" b="1" baseline="0" dirty="0" smtClean="0"/>
              <a:t>zones</a:t>
            </a:r>
            <a:r>
              <a:rPr lang="en-US" baseline="0" dirty="0" smtClean="0"/>
              <a:t>; ground zone, canopy zone etc.</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19</a:t>
            </a:fld>
            <a:endParaRPr lang="en-US"/>
          </a:p>
        </p:txBody>
      </p:sp>
    </p:spTree>
    <p:extLst>
      <p:ext uri="{BB962C8B-B14F-4D97-AF65-F5344CB8AC3E}">
        <p14:creationId xmlns:p14="http://schemas.microsoft.com/office/powerpoint/2010/main" val="260699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Atmospheric circulation (of gaseous content e.g.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a:ea typeface="+mn-ea"/>
                            <a:cs typeface="+mn-cs"/>
                          </a:rPr>
                          <m:t>𝐶𝑂</m:t>
                        </m:r>
                      </m:e>
                      <m:sub>
                        <m:r>
                          <a:rPr lang="en-US" sz="1200" i="1" kern="1200">
                            <a:solidFill>
                              <a:schemeClr val="tx1"/>
                            </a:solidFill>
                            <a:effectLst/>
                            <a:latin typeface="Cambria Math"/>
                            <a:ea typeface="+mn-ea"/>
                            <a:cs typeface="+mn-cs"/>
                          </a:rPr>
                          <m:t>2</m:t>
                        </m:r>
                      </m:sub>
                    </m:sSub>
                    <m:r>
                      <a:rPr lang="en-US" sz="1200" i="1" kern="1200">
                        <a:solidFill>
                          <a:schemeClr val="tx1"/>
                        </a:solidFill>
                        <a:effectLst/>
                        <a:latin typeface="Cambria Math"/>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a:ea typeface="+mn-ea"/>
                            <a:cs typeface="+mn-cs"/>
                          </a:rPr>
                          <m:t>𝑂</m:t>
                        </m:r>
                      </m:e>
                      <m:sub>
                        <m:r>
                          <a:rPr lang="en-US" sz="1200" i="1" kern="1200">
                            <a:solidFill>
                              <a:schemeClr val="tx1"/>
                            </a:solidFill>
                            <a:effectLst/>
                            <a:latin typeface="Cambria Math"/>
                            <a:ea typeface="+mn-ea"/>
                            <a:cs typeface="+mn-cs"/>
                          </a:rPr>
                          <m:t>2</m:t>
                        </m:r>
                      </m:sub>
                    </m:sSub>
                  </m:oMath>
                </a14:m>
                <a:r>
                  <a:rPr lang="en-US" sz="1200" kern="1200" dirty="0">
                    <a:solidFill>
                      <a:schemeClr val="tx1"/>
                    </a:solidFill>
                    <a:effectLst/>
                    <a:latin typeface="+mn-lt"/>
                    <a:ea typeface="+mn-ea"/>
                    <a:cs typeface="+mn-cs"/>
                  </a:rPr>
                  <a:t>&amp; air contents) due to energy from sun; air pressure, and weather systems.</a:t>
                </a:r>
              </a:p>
              <a:p>
                <a:pPr lvl="0"/>
                <a:r>
                  <a:rPr lang="en-US" sz="1200" kern="1200" dirty="0">
                    <a:solidFill>
                      <a:schemeClr val="tx1"/>
                    </a:solidFill>
                    <a:effectLst/>
                    <a:latin typeface="+mn-lt"/>
                    <a:ea typeface="+mn-ea"/>
                    <a:cs typeface="+mn-cs"/>
                  </a:rPr>
                  <a:t>Important in distribution of water </a:t>
                </a:r>
                <a:r>
                  <a:rPr lang="en-US" sz="1200" kern="1200" dirty="0" err="1">
                    <a:solidFill>
                      <a:schemeClr val="tx1"/>
                    </a:solidFill>
                    <a:effectLst/>
                    <a:latin typeface="+mn-lt"/>
                    <a:ea typeface="+mn-ea"/>
                    <a:cs typeface="+mn-cs"/>
                  </a:rPr>
                  <a:t>vapour</a:t>
                </a:r>
                <a:r>
                  <a:rPr lang="en-US" sz="1200" kern="1200" dirty="0">
                    <a:solidFill>
                      <a:schemeClr val="tx1"/>
                    </a:solidFill>
                    <a:effectLst/>
                    <a:latin typeface="+mn-lt"/>
                    <a:ea typeface="+mn-ea"/>
                    <a:cs typeface="+mn-cs"/>
                  </a:rPr>
                  <a:t> picked up after evaporation or in moving air masses.</a:t>
                </a:r>
              </a:p>
              <a:p>
                <a:pPr lvl="0"/>
                <a:r>
                  <a:rPr lang="en-US" sz="1200" kern="1200" dirty="0">
                    <a:solidFill>
                      <a:schemeClr val="tx1"/>
                    </a:solidFill>
                    <a:effectLst/>
                    <a:latin typeface="+mn-lt"/>
                    <a:ea typeface="+mn-ea"/>
                    <a:cs typeface="+mn-cs"/>
                  </a:rPr>
                  <a:t>Even pollutant gases.</a:t>
                </a:r>
              </a:p>
              <a:p>
                <a:pPr lvl="0"/>
                <a:r>
                  <a:rPr lang="en-US" sz="1200" kern="1200" dirty="0">
                    <a:solidFill>
                      <a:schemeClr val="tx1"/>
                    </a:solidFill>
                    <a:effectLst/>
                    <a:latin typeface="+mn-lt"/>
                    <a:ea typeface="+mn-ea"/>
                    <a:cs typeface="+mn-cs"/>
                  </a:rPr>
                  <a:t>Dispersal of spores, seeds and fruits.</a:t>
                </a:r>
              </a:p>
              <a:p>
                <a:endParaRPr lang="en-US" dirty="0"/>
              </a:p>
            </p:txBody>
          </p:sp>
        </mc:Choice>
        <mc:Fallback xmlns="">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Atmospheric circulation (of gaseous content e.g. </a:t>
                </a:r>
                <a:r>
                  <a:rPr lang="en-US" sz="1200" i="0" kern="1200">
                    <a:solidFill>
                      <a:schemeClr val="tx1"/>
                    </a:solidFill>
                    <a:effectLst/>
                    <a:latin typeface="+mn-lt"/>
                    <a:ea typeface="+mn-ea"/>
                    <a:cs typeface="+mn-cs"/>
                  </a:rPr>
                  <a:t>〖𝐶𝑂〗_2,𝑂_2</a:t>
                </a:r>
                <a:r>
                  <a:rPr lang="en-US" sz="1200" kern="1200" dirty="0">
                    <a:solidFill>
                      <a:schemeClr val="tx1"/>
                    </a:solidFill>
                    <a:effectLst/>
                    <a:latin typeface="+mn-lt"/>
                    <a:ea typeface="+mn-ea"/>
                    <a:cs typeface="+mn-cs"/>
                  </a:rPr>
                  <a:t>&amp; air contents) due to energy from sun; air pressure, and weather systems.</a:t>
                </a:r>
              </a:p>
              <a:p>
                <a:pPr lvl="0"/>
                <a:r>
                  <a:rPr lang="en-US" sz="1200" kern="1200" dirty="0">
                    <a:solidFill>
                      <a:schemeClr val="tx1"/>
                    </a:solidFill>
                    <a:effectLst/>
                    <a:latin typeface="+mn-lt"/>
                    <a:ea typeface="+mn-ea"/>
                    <a:cs typeface="+mn-cs"/>
                  </a:rPr>
                  <a:t>Important in distribution of water </a:t>
                </a:r>
                <a:r>
                  <a:rPr lang="en-US" sz="1200" kern="1200" dirty="0" err="1">
                    <a:solidFill>
                      <a:schemeClr val="tx1"/>
                    </a:solidFill>
                    <a:effectLst/>
                    <a:latin typeface="+mn-lt"/>
                    <a:ea typeface="+mn-ea"/>
                    <a:cs typeface="+mn-cs"/>
                  </a:rPr>
                  <a:t>vapour</a:t>
                </a:r>
                <a:r>
                  <a:rPr lang="en-US" sz="1200" kern="1200" dirty="0">
                    <a:solidFill>
                      <a:schemeClr val="tx1"/>
                    </a:solidFill>
                    <a:effectLst/>
                    <a:latin typeface="+mn-lt"/>
                    <a:ea typeface="+mn-ea"/>
                    <a:cs typeface="+mn-cs"/>
                  </a:rPr>
                  <a:t> picked up after evaporation or in moving air masses.</a:t>
                </a:r>
              </a:p>
              <a:p>
                <a:pPr lvl="0"/>
                <a:r>
                  <a:rPr lang="en-US" sz="1200" kern="1200" dirty="0">
                    <a:solidFill>
                      <a:schemeClr val="tx1"/>
                    </a:solidFill>
                    <a:effectLst/>
                    <a:latin typeface="+mn-lt"/>
                    <a:ea typeface="+mn-ea"/>
                    <a:cs typeface="+mn-cs"/>
                  </a:rPr>
                  <a:t>Even pollutant gases.</a:t>
                </a:r>
              </a:p>
              <a:p>
                <a:pPr lvl="0"/>
                <a:r>
                  <a:rPr lang="en-US" sz="1200" kern="1200" dirty="0">
                    <a:solidFill>
                      <a:schemeClr val="tx1"/>
                    </a:solidFill>
                    <a:effectLst/>
                    <a:latin typeface="+mn-lt"/>
                    <a:ea typeface="+mn-ea"/>
                    <a:cs typeface="+mn-cs"/>
                  </a:rPr>
                  <a:t>Dispersal of spores, seeds and fruits.</a:t>
                </a:r>
              </a:p>
              <a:p>
                <a:endParaRPr lang="en-US" dirty="0"/>
              </a:p>
            </p:txBody>
          </p:sp>
        </mc:Fallback>
      </mc:AlternateContent>
      <p:sp>
        <p:nvSpPr>
          <p:cNvPr id="4" name="Slide Number Placeholder 3"/>
          <p:cNvSpPr>
            <a:spLocks noGrp="1"/>
          </p:cNvSpPr>
          <p:nvPr>
            <p:ph type="sldNum" sz="quarter" idx="10"/>
          </p:nvPr>
        </p:nvSpPr>
        <p:spPr/>
        <p:txBody>
          <a:bodyPr/>
          <a:lstStyle/>
          <a:p>
            <a:fld id="{CA140049-1E18-4365-8953-0146E8845FE7}" type="slidenum">
              <a:rPr lang="en-US" smtClean="0"/>
              <a:t>37</a:t>
            </a:fld>
            <a:endParaRPr lang="en-US"/>
          </a:p>
        </p:txBody>
      </p:sp>
    </p:spTree>
    <p:extLst>
      <p:ext uri="{BB962C8B-B14F-4D97-AF65-F5344CB8AC3E}">
        <p14:creationId xmlns:p14="http://schemas.microsoft.com/office/powerpoint/2010/main" val="231700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a:t>
            </a:r>
            <a:r>
              <a:rPr lang="en-US" baseline="0" dirty="0" smtClean="0"/>
              <a:t> rainfall; wind speed; </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45</a:t>
            </a:fld>
            <a:endParaRPr lang="en-US"/>
          </a:p>
        </p:txBody>
      </p:sp>
    </p:spTree>
    <p:extLst>
      <p:ext uri="{BB962C8B-B14F-4D97-AF65-F5344CB8AC3E}">
        <p14:creationId xmlns:p14="http://schemas.microsoft.com/office/powerpoint/2010/main" val="74127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GPP; Rate</a:t>
            </a:r>
            <a:r>
              <a:rPr lang="en-US" baseline="0" dirty="0" smtClean="0"/>
              <a:t> of conversion of solar energy into chemical energy by producers per unit photosynthetic area.</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85</a:t>
            </a:fld>
            <a:endParaRPr lang="en-US"/>
          </a:p>
        </p:txBody>
      </p:sp>
    </p:spTree>
    <p:extLst>
      <p:ext uri="{BB962C8B-B14F-4D97-AF65-F5344CB8AC3E}">
        <p14:creationId xmlns:p14="http://schemas.microsoft.com/office/powerpoint/2010/main" val="421079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NSP;</a:t>
            </a:r>
            <a:r>
              <a:rPr lang="en-US" baseline="0" dirty="0" smtClean="0"/>
              <a:t> GSP-losses thru egestion, </a:t>
            </a:r>
            <a:r>
              <a:rPr lang="en-US" baseline="0" dirty="0" err="1" smtClean="0"/>
              <a:t>excretion+respiration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A140049-1E18-4365-8953-0146E8845FE7}" type="slidenum">
              <a:rPr lang="en-US" smtClean="0"/>
              <a:t>87</a:t>
            </a:fld>
            <a:endParaRPr lang="en-US"/>
          </a:p>
        </p:txBody>
      </p:sp>
    </p:spTree>
    <p:extLst>
      <p:ext uri="{BB962C8B-B14F-4D97-AF65-F5344CB8AC3E}">
        <p14:creationId xmlns:p14="http://schemas.microsoft.com/office/powerpoint/2010/main" val="39299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9BE931-F08D-41BE-84E9-9F83A4CDAA35}"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F0704-D0B7-49E8-A73C-8BC7A7A9643E}"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5A34CA9-C819-470C-B1E7-F7C94BBA38CA}"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7F1BF-4174-4347-ABC8-AE54C8269D7B}"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0CBADE-F8C2-4005-B3C9-D92F6E0B0F84}"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26CABD8-B688-4FA5-A431-C496E97E41EB}"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#SSEFF@SCLISK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A48A8E-693C-4BC5-8D63-546590B005F6}" type="datetime1">
              <a:rPr lang="en-US" smtClean="0"/>
              <a:t>6/30/2021</a:t>
            </a:fld>
            <a:endParaRPr lang="en-US"/>
          </a:p>
        </p:txBody>
      </p:sp>
      <p:sp>
        <p:nvSpPr>
          <p:cNvPr id="8" name="Footer Placeholder 7"/>
          <p:cNvSpPr>
            <a:spLocks noGrp="1"/>
          </p:cNvSpPr>
          <p:nvPr>
            <p:ph type="ftr" sz="quarter" idx="11"/>
          </p:nvPr>
        </p:nvSpPr>
        <p:spPr/>
        <p:txBody>
          <a:bodyPr/>
          <a:lstStyle/>
          <a:p>
            <a:r>
              <a:rPr lang="en-US" smtClean="0"/>
              <a:t>#SSEFF@SCLISK</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25030-A268-4E70-8885-17F425ACEF3F}"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5AFE51D-614A-4FA4-8A57-1D3F27F35196}" type="datetime1">
              <a:rPr lang="en-US" smtClean="0"/>
              <a:t>6/30/2021</a:t>
            </a:fld>
            <a:endParaRPr lang="en-US"/>
          </a:p>
        </p:txBody>
      </p:sp>
      <p:sp>
        <p:nvSpPr>
          <p:cNvPr id="3" name="Footer Placeholder 2"/>
          <p:cNvSpPr>
            <a:spLocks noGrp="1"/>
          </p:cNvSpPr>
          <p:nvPr>
            <p:ph type="ftr" sz="quarter" idx="11"/>
          </p:nvPr>
        </p:nvSpPr>
        <p:spPr/>
        <p:txBody>
          <a:bodyPr/>
          <a:lstStyle/>
          <a:p>
            <a:r>
              <a:rPr lang="en-US" smtClean="0"/>
              <a:t>#SSEFF@SCLISK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07F17E9-87A9-4386-99DE-F656867BD19E}"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#SSEFF@SCLISK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7C9F-158D-4128-9833-598F2E3235A5}"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#SSEFF@SCLISK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4BA5584-4CCA-4133-B802-6DA1CE40EE9B}" type="datetime1">
              <a:rPr lang="en-US" smtClean="0"/>
              <a:t>6/30/2021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#SSEFF@SCLISK</a:t>
            </a: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447799"/>
          </a:xfrm>
        </p:spPr>
        <p:txBody>
          <a:bodyPr/>
          <a:lstStyle/>
          <a:p>
            <a:r>
              <a:rPr lang="en-US" dirty="0" smtClean="0"/>
              <a:t>S.5 ECOLOGY</a:t>
            </a:r>
            <a:endParaRPr lang="en-US" dirty="0"/>
          </a:p>
        </p:txBody>
      </p:sp>
      <p:sp>
        <p:nvSpPr>
          <p:cNvPr id="3" name="Subtitle 2"/>
          <p:cNvSpPr>
            <a:spLocks noGrp="1"/>
          </p:cNvSpPr>
          <p:nvPr>
            <p:ph type="subTitle" idx="1"/>
          </p:nvPr>
        </p:nvSpPr>
        <p:spPr>
          <a:xfrm>
            <a:off x="1600200" y="2133600"/>
            <a:ext cx="5943600" cy="2743200"/>
          </a:xfrm>
        </p:spPr>
        <p:txBody>
          <a:bodyPr>
            <a:noAutofit/>
          </a:bodyPr>
          <a:lstStyle/>
          <a:p>
            <a:pPr lvl="0"/>
            <a:r>
              <a:rPr lang="en-US" sz="2500" dirty="0" smtClean="0"/>
              <a:t>By</a:t>
            </a:r>
          </a:p>
          <a:p>
            <a:pPr lvl="0"/>
            <a:r>
              <a:rPr lang="en-US" sz="2500" dirty="0" smtClean="0"/>
              <a:t>SSEFF</a:t>
            </a:r>
          </a:p>
          <a:p>
            <a:pPr lvl="0"/>
            <a:r>
              <a:rPr lang="en-US" sz="2500" dirty="0" err="1" smtClean="0"/>
              <a:t>BScED</a:t>
            </a:r>
            <a:r>
              <a:rPr lang="en-US" sz="2500" dirty="0" smtClean="0"/>
              <a:t> (</a:t>
            </a:r>
            <a:r>
              <a:rPr lang="en-US" sz="2500" dirty="0" err="1" smtClean="0"/>
              <a:t>Hons</a:t>
            </a:r>
            <a:r>
              <a:rPr lang="en-US" sz="2500" dirty="0" smtClean="0"/>
              <a:t>) MUK</a:t>
            </a:r>
          </a:p>
          <a:p>
            <a:pPr lvl="0"/>
            <a:r>
              <a:rPr lang="en-US" sz="2500" dirty="0" smtClean="0"/>
              <a:t>EMAIL: info4freds@gmail.com</a:t>
            </a:r>
          </a:p>
          <a:p>
            <a:pPr lvl="0"/>
            <a:r>
              <a:rPr lang="en-US" sz="2500" dirty="0" smtClean="0"/>
              <a:t>Hotline: +256754958643/+256776958643</a:t>
            </a:r>
          </a:p>
        </p:txBody>
      </p:sp>
      <p:sp>
        <p:nvSpPr>
          <p:cNvPr id="4" name="Date Placeholder 3"/>
          <p:cNvSpPr>
            <a:spLocks noGrp="1"/>
          </p:cNvSpPr>
          <p:nvPr>
            <p:ph type="dt" sz="half" idx="10"/>
          </p:nvPr>
        </p:nvSpPr>
        <p:spPr/>
        <p:txBody>
          <a:bodyPr/>
          <a:lstStyle/>
          <a:p>
            <a:fld id="{40B945E2-714D-468D-BDF0-A004628E0A91}"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5791662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81200"/>
            <a:ext cx="7408333" cy="4144963"/>
          </a:xfrm>
        </p:spPr>
        <p:txBody>
          <a:bodyPr>
            <a:noAutofit/>
          </a:bodyPr>
          <a:lstStyle/>
          <a:p>
            <a:pPr marL="0" lvl="0" indent="0">
              <a:buNone/>
            </a:pPr>
            <a:r>
              <a:rPr lang="en-US" sz="2600" dirty="0" smtClean="0"/>
              <a:t>1. </a:t>
            </a:r>
            <a:r>
              <a:rPr lang="en-US" sz="2600" b="1" dirty="0" smtClean="0"/>
              <a:t>Habitat</a:t>
            </a:r>
            <a:r>
              <a:rPr lang="en-US" sz="2600" dirty="0"/>
              <a:t>: </a:t>
            </a:r>
            <a:r>
              <a:rPr lang="en-US" sz="2600" u="sng" dirty="0"/>
              <a:t>Specific area</a:t>
            </a:r>
            <a:r>
              <a:rPr lang="en-US" sz="2600" dirty="0"/>
              <a:t> in </a:t>
            </a:r>
            <a:r>
              <a:rPr lang="en-US" sz="2600" u="sng" dirty="0"/>
              <a:t>an environment</a:t>
            </a:r>
            <a:r>
              <a:rPr lang="en-US" sz="2600" dirty="0"/>
              <a:t> where an organism </a:t>
            </a:r>
            <a:r>
              <a:rPr lang="en-US" sz="2600" u="sng" dirty="0"/>
              <a:t>lives successfully</a:t>
            </a:r>
            <a:r>
              <a:rPr lang="en-US" sz="2600" dirty="0"/>
              <a:t>. Each habitat has </a:t>
            </a:r>
            <a:r>
              <a:rPr lang="en-US" sz="2600" u="sng" dirty="0"/>
              <a:t>microhabitats</a:t>
            </a:r>
            <a:r>
              <a:rPr lang="en-US" sz="2600" dirty="0"/>
              <a:t> each with </a:t>
            </a:r>
            <a:r>
              <a:rPr lang="en-US" sz="2600" u="sng" dirty="0"/>
              <a:t>microclimate</a:t>
            </a:r>
            <a:r>
              <a:rPr lang="en-US" sz="2600" dirty="0"/>
              <a:t> </a:t>
            </a:r>
            <a:r>
              <a:rPr lang="en-US" sz="2600" dirty="0" smtClean="0"/>
              <a:t>e.g. underside of a leaf and upper side of a leaf; upper side of a stone and lower side of a stone.</a:t>
            </a:r>
          </a:p>
          <a:p>
            <a:pPr marL="0" indent="0">
              <a:buNone/>
            </a:pPr>
            <a:r>
              <a:rPr lang="en-US" sz="2600" b="1" dirty="0" smtClean="0"/>
              <a:t>NB</a:t>
            </a:r>
            <a:r>
              <a:rPr lang="en-US" sz="2600" dirty="0" smtClean="0"/>
              <a:t>: </a:t>
            </a:r>
            <a:r>
              <a:rPr lang="en-US" sz="2600" b="1" dirty="0" smtClean="0"/>
              <a:t>Microhabitat</a:t>
            </a:r>
            <a:r>
              <a:rPr lang="en-US" sz="2600" dirty="0" smtClean="0"/>
              <a:t>; is a small locality within the habitat with particular conditions that support specific organisms like the underside of the fallen log for earthworms and the upper side for mosses</a:t>
            </a:r>
            <a:endParaRPr lang="en-US" sz="2600" dirty="0"/>
          </a:p>
        </p:txBody>
      </p:sp>
      <p:sp>
        <p:nvSpPr>
          <p:cNvPr id="2" name="Title 1"/>
          <p:cNvSpPr>
            <a:spLocks noGrp="1"/>
          </p:cNvSpPr>
          <p:nvPr>
            <p:ph type="title"/>
          </p:nvPr>
        </p:nvSpPr>
        <p:spPr/>
        <p:txBody>
          <a:bodyPr/>
          <a:lstStyle/>
          <a:p>
            <a:r>
              <a:rPr lang="en-US" dirty="0" smtClean="0"/>
              <a:t>TERMINOLOGIES </a:t>
            </a:r>
            <a:endParaRPr lang="en-US" dirty="0"/>
          </a:p>
        </p:txBody>
      </p:sp>
      <p:sp>
        <p:nvSpPr>
          <p:cNvPr id="4" name="Date Placeholder 3"/>
          <p:cNvSpPr>
            <a:spLocks noGrp="1"/>
          </p:cNvSpPr>
          <p:nvPr>
            <p:ph type="dt" sz="half" idx="10"/>
          </p:nvPr>
        </p:nvSpPr>
        <p:spPr/>
        <p:txBody>
          <a:bodyPr/>
          <a:lstStyle/>
          <a:p>
            <a:fld id="{C7104470-AAC1-4709-8E43-0898D7D39187}"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677154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 ecologists; </a:t>
            </a:r>
            <a:r>
              <a:rPr lang="en-US" b="1" dirty="0" smtClean="0"/>
              <a:t>PYRAMID OF ENERGY FLOW</a:t>
            </a:r>
            <a:r>
              <a:rPr lang="en-US" dirty="0" smtClean="0"/>
              <a:t>; since it doesn’t show energy stored.</a:t>
            </a:r>
          </a:p>
          <a:p>
            <a:r>
              <a:rPr lang="en-US" b="1" dirty="0" err="1" smtClean="0"/>
              <a:t>Defn</a:t>
            </a:r>
            <a:r>
              <a:rPr lang="en-US" b="1" dirty="0" smtClean="0"/>
              <a:t>: </a:t>
            </a:r>
            <a:r>
              <a:rPr lang="en-US" dirty="0" err="1" smtClean="0"/>
              <a:t>Histogramatic</a:t>
            </a:r>
            <a:r>
              <a:rPr lang="en-US" dirty="0" smtClean="0"/>
              <a:t> representation of the flow of energy through each trophic level of an ecosystem during a fixed time period. (Usually 1 </a:t>
            </a:r>
            <a:r>
              <a:rPr lang="en-US" dirty="0" err="1" smtClean="0"/>
              <a:t>yr</a:t>
            </a:r>
            <a:r>
              <a:rPr lang="en-US" dirty="0" smtClean="0"/>
              <a:t> to account for seasonal effects)</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sp>
        <p:nvSpPr>
          <p:cNvPr id="6" name="Title 5"/>
          <p:cNvSpPr>
            <a:spLocks noGrp="1"/>
          </p:cNvSpPr>
          <p:nvPr>
            <p:ph type="title"/>
          </p:nvPr>
        </p:nvSpPr>
        <p:spPr/>
        <p:txBody>
          <a:bodyPr/>
          <a:lstStyle/>
          <a:p>
            <a:r>
              <a:rPr lang="en-US" dirty="0" smtClean="0"/>
              <a:t>Pyramid of energy</a:t>
            </a:r>
            <a:endParaRPr lang="en-US" dirty="0"/>
          </a:p>
        </p:txBody>
      </p:sp>
    </p:spTree>
    <p:extLst>
      <p:ext uri="{BB962C8B-B14F-4D97-AF65-F5344CB8AC3E}">
        <p14:creationId xmlns:p14="http://schemas.microsoft.com/office/powerpoint/2010/main" val="13449060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
        <p:nvSpPr>
          <p:cNvPr id="6" name="Title 5"/>
          <p:cNvSpPr>
            <a:spLocks noGrp="1"/>
          </p:cNvSpPr>
          <p:nvPr>
            <p:ph type="title"/>
          </p:nvPr>
        </p:nvSpPr>
        <p:spPr/>
        <p:txBody>
          <a:bodyPr/>
          <a:lstStyle/>
          <a:p>
            <a:r>
              <a:rPr lang="en-US" dirty="0" err="1" smtClean="0"/>
              <a:t>P.Energy</a:t>
            </a:r>
            <a:r>
              <a:rPr lang="en-US" dirty="0" smtClean="0"/>
              <a:t>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324600" cy="262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9925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200399"/>
            <a:ext cx="7408333" cy="2590801"/>
          </a:xfrm>
        </p:spPr>
        <p:txBody>
          <a:bodyPr/>
          <a:lstStyle/>
          <a:p>
            <a:pPr>
              <a:buFont typeface="Wingdings" pitchFamily="2" charset="2"/>
              <a:buChar char="v"/>
            </a:pPr>
            <a:r>
              <a:rPr lang="en-US" dirty="0" smtClean="0"/>
              <a:t>It shows how more people are supported on earth by feeding at lower trophic levels like on grains, vegetables and fruits rather than on grain eaters.</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sp>
        <p:nvSpPr>
          <p:cNvPr id="6" name="Title 5"/>
          <p:cNvSpPr>
            <a:spLocks noGrp="1"/>
          </p:cNvSpPr>
          <p:nvPr>
            <p:ph type="title"/>
          </p:nvPr>
        </p:nvSpPr>
        <p:spPr/>
        <p:txBody>
          <a:bodyPr/>
          <a:lstStyle/>
          <a:p>
            <a:r>
              <a:rPr lang="en-US" dirty="0" smtClean="0"/>
              <a:t>NOTE</a:t>
            </a:r>
            <a:endParaRPr lang="en-US" dirty="0"/>
          </a:p>
        </p:txBody>
      </p:sp>
    </p:spTree>
    <p:extLst>
      <p:ext uri="{BB962C8B-B14F-4D97-AF65-F5344CB8AC3E}">
        <p14:creationId xmlns:p14="http://schemas.microsoft.com/office/powerpoint/2010/main" val="2216219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2133600"/>
                <a:ext cx="7408333" cy="3992563"/>
              </a:xfrm>
            </p:spPr>
            <p:txBody>
              <a:bodyPr>
                <a:normAutofit fontScale="92500" lnSpcReduction="20000"/>
              </a:bodyPr>
              <a:lstStyle/>
              <a:p>
                <a:pPr marL="0" indent="0">
                  <a:buNone/>
                </a:pPr>
                <a:r>
                  <a:rPr lang="en-US" b="1" dirty="0"/>
                  <a:t>Advantages</a:t>
                </a:r>
                <a:endParaRPr lang="en-US" dirty="0"/>
              </a:p>
              <a:p>
                <a:pPr lvl="0"/>
                <a:r>
                  <a:rPr lang="en-US" dirty="0"/>
                  <a:t>It can be used to </a:t>
                </a:r>
                <a:r>
                  <a:rPr lang="en-US" u="sng" dirty="0"/>
                  <a:t>compare </a:t>
                </a:r>
                <a:r>
                  <a:rPr lang="en-US" u="sng" dirty="0" smtClean="0"/>
                  <a:t>productivity of different ecosystems</a:t>
                </a:r>
                <a:r>
                  <a:rPr lang="en-US" dirty="0"/>
                  <a:t> </a:t>
                </a:r>
                <a:r>
                  <a:rPr lang="en-US" dirty="0" smtClean="0"/>
                  <a:t>due to time incorporation.</a:t>
                </a:r>
                <a:endParaRPr lang="en-US" dirty="0"/>
              </a:p>
              <a:p>
                <a:pPr lvl="0"/>
                <a:r>
                  <a:rPr lang="en-US" dirty="0"/>
                  <a:t>It </a:t>
                </a:r>
                <a:r>
                  <a:rPr lang="en-US" u="sng" dirty="0"/>
                  <a:t>doesn’t vary</a:t>
                </a:r>
                <a:r>
                  <a:rPr lang="en-US" dirty="0"/>
                  <a:t>, not </a:t>
                </a:r>
                <a:r>
                  <a:rPr lang="en-US" dirty="0" smtClean="0"/>
                  <a:t>inverted due to automatic energy degradation.</a:t>
                </a:r>
                <a:endParaRPr lang="en-US" dirty="0"/>
              </a:p>
              <a:p>
                <a:pPr lvl="0"/>
                <a:r>
                  <a:rPr lang="en-US" u="sng" dirty="0"/>
                  <a:t>Takes into account of the rate of productivity</a:t>
                </a:r>
                <a:r>
                  <a:rPr lang="en-US" dirty="0"/>
                  <a:t>.</a:t>
                </a:r>
              </a:p>
              <a:p>
                <a:pPr lvl="0"/>
                <a:r>
                  <a:rPr lang="en-US" dirty="0"/>
                  <a:t>Comparing relative </a:t>
                </a:r>
                <a:r>
                  <a:rPr lang="en-US" u="sng" dirty="0"/>
                  <a:t>importance of populations</a:t>
                </a:r>
                <a:r>
                  <a:rPr lang="en-US" dirty="0"/>
                  <a:t> in different ecosystems</a:t>
                </a:r>
                <a:r>
                  <a:rPr lang="en-US" dirty="0" smtClean="0"/>
                  <a:t>.</a:t>
                </a:r>
              </a:p>
              <a:p>
                <a:pPr lvl="0"/>
                <a:r>
                  <a:rPr lang="en-US" dirty="0" smtClean="0"/>
                  <a:t>Solar energy input may be included as extra base rectangle.</a:t>
                </a:r>
              </a:p>
              <a:p>
                <a:pPr lvl="0"/>
                <a:r>
                  <a:rPr lang="en-US" dirty="0" smtClean="0"/>
                  <a:t>Indicative of real energy transfer as biomass is not </a:t>
                </a:r>
                <a14:m>
                  <m:oMath xmlns:m="http://schemas.openxmlformats.org/officeDocument/2006/math">
                    <m:r>
                      <a:rPr lang="en-US" i="1" smtClean="0">
                        <a:latin typeface="Cambria Math"/>
                        <a:ea typeface="Cambria Math"/>
                      </a:rPr>
                      <m:t>≡</m:t>
                    </m:r>
                  </m:oMath>
                </a14:m>
                <a:r>
                  <a:rPr lang="en-US" dirty="0" smtClean="0"/>
                  <a:t> energy value e.g. 1g of fa</a:t>
                </a:r>
                <a:r>
                  <a:rPr lang="en-US" dirty="0" smtClean="0"/>
                  <a:t>t=9Kcal; 1g of starch=4Kcal.</a:t>
                </a:r>
                <a:endParaRPr 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2133600"/>
                <a:ext cx="7408333" cy="3992563"/>
              </a:xfrm>
              <a:blipFill rotWithShape="1">
                <a:blip r:embed="rId2"/>
                <a:stretch>
                  <a:fillRect l="-1070" t="-2443" b="-458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6" name="Title 5"/>
          <p:cNvSpPr>
            <a:spLocks noGrp="1"/>
          </p:cNvSpPr>
          <p:nvPr>
            <p:ph type="title"/>
          </p:nvPr>
        </p:nvSpPr>
        <p:spPr/>
        <p:txBody>
          <a:bodyPr/>
          <a:lstStyle/>
          <a:p>
            <a:r>
              <a:rPr lang="en-US" dirty="0" err="1" smtClean="0"/>
              <a:t>P.Energy</a:t>
            </a:r>
            <a:r>
              <a:rPr lang="en-US" dirty="0" smtClean="0"/>
              <a:t> …</a:t>
            </a:r>
            <a:endParaRPr lang="en-US" dirty="0"/>
          </a:p>
        </p:txBody>
      </p:sp>
    </p:spTree>
    <p:extLst>
      <p:ext uri="{BB962C8B-B14F-4D97-AF65-F5344CB8AC3E}">
        <p14:creationId xmlns:p14="http://schemas.microsoft.com/office/powerpoint/2010/main" val="27937321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Limitations/disadvantages</a:t>
            </a:r>
            <a:endParaRPr lang="en-US" dirty="0"/>
          </a:p>
          <a:p>
            <a:pPr lvl="0"/>
            <a:r>
              <a:rPr lang="en-US" dirty="0"/>
              <a:t>It is </a:t>
            </a:r>
            <a:r>
              <a:rPr lang="en-US" u="sng" dirty="0"/>
              <a:t>difficult</a:t>
            </a:r>
            <a:r>
              <a:rPr lang="en-US" dirty="0"/>
              <a:t> to</a:t>
            </a:r>
            <a:r>
              <a:rPr lang="en-US" u="sng" dirty="0"/>
              <a:t> </a:t>
            </a:r>
            <a:r>
              <a:rPr lang="en-US" u="sng" dirty="0" smtClean="0"/>
              <a:t>obtain</a:t>
            </a:r>
            <a:r>
              <a:rPr lang="en-US" dirty="0" smtClean="0"/>
              <a:t> necessary data for its construction.</a:t>
            </a:r>
            <a:endParaRPr lang="en-US" dirty="0"/>
          </a:p>
          <a:p>
            <a:pPr lvl="0"/>
            <a:r>
              <a:rPr lang="en-US" u="sng" dirty="0"/>
              <a:t>Difficulty of locating organisms’</a:t>
            </a:r>
            <a:r>
              <a:rPr lang="en-US" dirty="0"/>
              <a:t> trophic levels.</a:t>
            </a:r>
          </a:p>
          <a:p>
            <a:pPr lvl="0"/>
            <a:r>
              <a:rPr lang="en-US" dirty="0"/>
              <a:t>The </a:t>
            </a:r>
            <a:r>
              <a:rPr lang="en-US" u="sng" dirty="0"/>
              <a:t>weight</a:t>
            </a:r>
            <a:r>
              <a:rPr lang="en-US" dirty="0"/>
              <a:t> of the organism </a:t>
            </a:r>
            <a:r>
              <a:rPr lang="en-US" u="sng" dirty="0"/>
              <a:t>doesn’t give the amount of energy</a:t>
            </a:r>
            <a:r>
              <a:rPr lang="en-US" dirty="0"/>
              <a:t>.</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
        <p:nvSpPr>
          <p:cNvPr id="6" name="Title 5"/>
          <p:cNvSpPr>
            <a:spLocks noGrp="1"/>
          </p:cNvSpPr>
          <p:nvPr>
            <p:ph type="title"/>
          </p:nvPr>
        </p:nvSpPr>
        <p:spPr/>
        <p:txBody>
          <a:bodyPr/>
          <a:lstStyle/>
          <a:p>
            <a:r>
              <a:rPr lang="en-US" dirty="0" err="1"/>
              <a:t>P.Energy</a:t>
            </a:r>
            <a:r>
              <a:rPr lang="en-US" dirty="0"/>
              <a:t> …</a:t>
            </a:r>
            <a:endParaRPr lang="en-US" dirty="0"/>
          </a:p>
        </p:txBody>
      </p:sp>
    </p:spTree>
    <p:extLst>
      <p:ext uri="{BB962C8B-B14F-4D97-AF65-F5344CB8AC3E}">
        <p14:creationId xmlns:p14="http://schemas.microsoft.com/office/powerpoint/2010/main" val="14076754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a:t>
            </a:r>
            <a:r>
              <a:rPr lang="en-US" b="1" dirty="0" smtClean="0"/>
              <a:t>STILL TO COME</a:t>
            </a:r>
            <a:endParaRPr lang="en-US" b="1"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
        <p:nvSpPr>
          <p:cNvPr id="6" name="Title 5"/>
          <p:cNvSpPr>
            <a:spLocks noGrp="1"/>
          </p:cNvSpPr>
          <p:nvPr>
            <p:ph type="title"/>
          </p:nvPr>
        </p:nvSpPr>
        <p:spPr/>
        <p:txBody>
          <a:bodyPr>
            <a:normAutofit/>
          </a:bodyPr>
          <a:lstStyle/>
          <a:p>
            <a:r>
              <a:rPr lang="en-US" b="1" dirty="0"/>
              <a:t>POPULATION </a:t>
            </a:r>
            <a:r>
              <a:rPr lang="en-US" b="1" dirty="0" smtClean="0"/>
              <a:t>ECOLOGY</a:t>
            </a:r>
            <a:endParaRPr lang="en-US" dirty="0"/>
          </a:p>
        </p:txBody>
      </p:sp>
    </p:spTree>
    <p:extLst>
      <p:ext uri="{BB962C8B-B14F-4D97-AF65-F5344CB8AC3E}">
        <p14:creationId xmlns:p14="http://schemas.microsoft.com/office/powerpoint/2010/main" val="20398750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buNone/>
            </a:pPr>
            <a:r>
              <a:rPr lang="en-US" sz="3000" dirty="0" smtClean="0"/>
              <a:t>2</a:t>
            </a:r>
            <a:r>
              <a:rPr lang="en-US" sz="3200" dirty="0" smtClean="0"/>
              <a:t>. </a:t>
            </a:r>
            <a:r>
              <a:rPr lang="en-US" sz="3200" b="1" dirty="0" smtClean="0"/>
              <a:t>Ecological </a:t>
            </a:r>
            <a:r>
              <a:rPr lang="en-US" sz="3200" b="1" dirty="0"/>
              <a:t>niche[niche</a:t>
            </a:r>
            <a:r>
              <a:rPr lang="en-US" sz="3200" b="1" dirty="0" smtClean="0"/>
              <a:t>]</a:t>
            </a:r>
            <a:r>
              <a:rPr lang="en-US" sz="3200" dirty="0" smtClean="0"/>
              <a:t>: Is the precise place where an organism lives and the role it plays in the habitat. i.e. Profession and address of the organism.</a:t>
            </a:r>
          </a:p>
          <a:p>
            <a:pPr marL="0" lvl="0" indent="0">
              <a:buNone/>
            </a:pPr>
            <a:r>
              <a:rPr lang="en-US" sz="3200" b="1" dirty="0" smtClean="0"/>
              <a:t>In other words</a:t>
            </a:r>
            <a:r>
              <a:rPr lang="en-US" sz="3200" dirty="0" smtClean="0"/>
              <a:t>; is the sum </a:t>
            </a:r>
            <a:r>
              <a:rPr lang="en-US" sz="3200" dirty="0"/>
              <a:t>total of functions the organism occupies in an habitat.</a:t>
            </a:r>
          </a:p>
          <a:p>
            <a:endParaRPr lang="en-US" dirty="0"/>
          </a:p>
        </p:txBody>
      </p:sp>
      <p:sp>
        <p:nvSpPr>
          <p:cNvPr id="2" name="Title 1"/>
          <p:cNvSpPr>
            <a:spLocks noGrp="1"/>
          </p:cNvSpPr>
          <p:nvPr>
            <p:ph type="title"/>
          </p:nvPr>
        </p:nvSpPr>
        <p:spPr/>
        <p:txBody>
          <a:bodyPr/>
          <a:lstStyle/>
          <a:p>
            <a:r>
              <a:rPr lang="en-US" dirty="0" smtClean="0"/>
              <a:t>Terminologies </a:t>
            </a:r>
            <a:r>
              <a:rPr lang="en-US" dirty="0" err="1" smtClean="0"/>
              <a:t>conti</a:t>
            </a:r>
            <a:r>
              <a:rPr lang="en-US" dirty="0" smtClean="0"/>
              <a:t>……</a:t>
            </a:r>
            <a:endParaRPr lang="en-US" dirty="0"/>
          </a:p>
        </p:txBody>
      </p:sp>
      <p:sp>
        <p:nvSpPr>
          <p:cNvPr id="4" name="Date Placeholder 3"/>
          <p:cNvSpPr>
            <a:spLocks noGrp="1"/>
          </p:cNvSpPr>
          <p:nvPr>
            <p:ph type="dt" sz="half" idx="10"/>
          </p:nvPr>
        </p:nvSpPr>
        <p:spPr/>
        <p:txBody>
          <a:bodyPr/>
          <a:lstStyle/>
          <a:p>
            <a:fld id="{31D00F89-9E0D-4229-B42F-19359B9E657A}"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71148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lvl="0" indent="0">
              <a:buNone/>
            </a:pPr>
            <a:r>
              <a:rPr lang="en-US" b="1" dirty="0" smtClean="0"/>
              <a:t>(a</a:t>
            </a:r>
            <a:r>
              <a:rPr lang="en-US" sz="2500" b="1" dirty="0" smtClean="0"/>
              <a:t>) Realized </a:t>
            </a:r>
            <a:r>
              <a:rPr lang="en-US" sz="2500" b="1" dirty="0"/>
              <a:t>niche </a:t>
            </a:r>
          </a:p>
          <a:p>
            <a:r>
              <a:rPr lang="en-US" sz="2500" dirty="0"/>
              <a:t>Is a most restricted area of a habitat that an organism occupies as a result of presence of predators, competitors, and parasites; limiting the habitat and roles performed by an organism, it’s smaller in size.  </a:t>
            </a:r>
            <a:endParaRPr lang="en-US" sz="2500" b="1" dirty="0"/>
          </a:p>
          <a:p>
            <a:pPr marL="0" lvl="0" indent="0">
              <a:buNone/>
            </a:pPr>
            <a:r>
              <a:rPr lang="en-US" sz="2500" b="1" dirty="0" smtClean="0"/>
              <a:t>(b) Fundamental </a:t>
            </a:r>
            <a:r>
              <a:rPr lang="en-US" sz="2500" b="1" dirty="0"/>
              <a:t>niche</a:t>
            </a:r>
            <a:r>
              <a:rPr lang="en-US" sz="2500" dirty="0"/>
              <a:t>  </a:t>
            </a:r>
            <a:endParaRPr lang="en-US" sz="2500" b="1" dirty="0"/>
          </a:p>
          <a:p>
            <a:r>
              <a:rPr lang="en-US" sz="2500" dirty="0"/>
              <a:t>Is an entire area an organism can occupy in the absence of predators, competitors, and parasites; allowing the organism experience a larger habitat and perform a variety of roles.  </a:t>
            </a:r>
            <a:endParaRPr lang="en-US" sz="2500" b="1" dirty="0"/>
          </a:p>
          <a:p>
            <a:endParaRPr lang="en-US" dirty="0"/>
          </a:p>
        </p:txBody>
      </p:sp>
      <p:sp>
        <p:nvSpPr>
          <p:cNvPr id="2" name="Title 1"/>
          <p:cNvSpPr>
            <a:spLocks noGrp="1"/>
          </p:cNvSpPr>
          <p:nvPr>
            <p:ph type="title"/>
          </p:nvPr>
        </p:nvSpPr>
        <p:spPr/>
        <p:txBody>
          <a:bodyPr/>
          <a:lstStyle/>
          <a:p>
            <a:r>
              <a:rPr lang="en-US" dirty="0" smtClean="0"/>
              <a:t>Types of ecological niche </a:t>
            </a:r>
            <a:endParaRPr lang="en-US" dirty="0"/>
          </a:p>
        </p:txBody>
      </p:sp>
      <p:sp>
        <p:nvSpPr>
          <p:cNvPr id="4" name="Date Placeholder 3"/>
          <p:cNvSpPr>
            <a:spLocks noGrp="1"/>
          </p:cNvSpPr>
          <p:nvPr>
            <p:ph type="dt" sz="half" idx="10"/>
          </p:nvPr>
        </p:nvSpPr>
        <p:spPr/>
        <p:txBody>
          <a:bodyPr/>
          <a:lstStyle/>
          <a:p>
            <a:fld id="{DD40C764-6FA6-4627-8D03-48C739301400}"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56173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86000"/>
            <a:ext cx="7408333" cy="3840163"/>
          </a:xfrm>
        </p:spPr>
        <p:txBody>
          <a:bodyPr>
            <a:normAutofit fontScale="92500" lnSpcReduction="20000"/>
          </a:bodyPr>
          <a:lstStyle/>
          <a:p>
            <a:pPr marL="0" lvl="0" indent="0">
              <a:buNone/>
            </a:pPr>
            <a:r>
              <a:rPr lang="en-US" sz="3000" dirty="0" smtClean="0"/>
              <a:t>3. </a:t>
            </a:r>
            <a:r>
              <a:rPr lang="en-US" sz="3000" b="1" dirty="0"/>
              <a:t>Population</a:t>
            </a:r>
            <a:r>
              <a:rPr lang="en-US" sz="3000" dirty="0"/>
              <a:t>: A group of individuals of same species in a specific area at a given time.</a:t>
            </a:r>
          </a:p>
          <a:p>
            <a:pPr marL="0" indent="0">
              <a:buNone/>
            </a:pPr>
            <a:r>
              <a:rPr lang="en-US" sz="3000" b="1" dirty="0" smtClean="0"/>
              <a:t>In other words</a:t>
            </a:r>
            <a:r>
              <a:rPr lang="en-US" sz="3000" dirty="0" smtClean="0"/>
              <a:t>; Is the total number of organisms of the same species occupying a specific area at the same time.</a:t>
            </a:r>
          </a:p>
          <a:p>
            <a:pPr marL="0" lvl="0" indent="0">
              <a:buNone/>
            </a:pPr>
            <a:r>
              <a:rPr lang="en-US" sz="3000" dirty="0" smtClean="0"/>
              <a:t>4. </a:t>
            </a:r>
            <a:r>
              <a:rPr lang="en-US" sz="3000" b="1" dirty="0"/>
              <a:t>Population density</a:t>
            </a:r>
            <a:r>
              <a:rPr lang="en-US" sz="3000" dirty="0"/>
              <a:t>: Number of individuals of the </a:t>
            </a:r>
            <a:r>
              <a:rPr lang="en-US" sz="3000" u="sng" dirty="0"/>
              <a:t>same species</a:t>
            </a:r>
            <a:r>
              <a:rPr lang="en-US" sz="3000" dirty="0"/>
              <a:t> per square </a:t>
            </a:r>
            <a:r>
              <a:rPr lang="en-US" sz="3000" dirty="0" err="1"/>
              <a:t>kilometre</a:t>
            </a:r>
            <a:r>
              <a:rPr lang="en-US" sz="3000" dirty="0"/>
              <a:t> in a given time.</a:t>
            </a:r>
          </a:p>
          <a:p>
            <a:pPr marL="0" lvl="0" indent="0">
              <a:buNone/>
            </a:pPr>
            <a:r>
              <a:rPr lang="en-US" sz="3000" dirty="0"/>
              <a:t>5</a:t>
            </a:r>
            <a:r>
              <a:rPr lang="en-US" sz="3000" dirty="0" smtClean="0"/>
              <a:t>. </a:t>
            </a:r>
            <a:r>
              <a:rPr lang="en-US" sz="3000" b="1" dirty="0"/>
              <a:t>Community</a:t>
            </a:r>
            <a:r>
              <a:rPr lang="en-US" sz="3000" dirty="0"/>
              <a:t>: Group of individuals of different species in a specific area at a given time.</a:t>
            </a:r>
          </a:p>
          <a:p>
            <a:pPr marL="0" indent="0">
              <a:buNone/>
            </a:pPr>
            <a:endParaRPr lang="en-US" dirty="0"/>
          </a:p>
        </p:txBody>
      </p:sp>
      <p:sp>
        <p:nvSpPr>
          <p:cNvPr id="2" name="Title 1"/>
          <p:cNvSpPr>
            <a:spLocks noGrp="1"/>
          </p:cNvSpPr>
          <p:nvPr>
            <p:ph type="title"/>
          </p:nvPr>
        </p:nvSpPr>
        <p:spPr/>
        <p:txBody>
          <a:bodyPr/>
          <a:lstStyle/>
          <a:p>
            <a:r>
              <a:rPr lang="en-US" dirty="0" smtClean="0"/>
              <a:t>Terms…..</a:t>
            </a:r>
            <a:endParaRPr lang="en-US" dirty="0"/>
          </a:p>
        </p:txBody>
      </p:sp>
      <p:sp>
        <p:nvSpPr>
          <p:cNvPr id="4" name="Date Placeholder 3"/>
          <p:cNvSpPr>
            <a:spLocks noGrp="1"/>
          </p:cNvSpPr>
          <p:nvPr>
            <p:ph type="dt" sz="half" idx="10"/>
          </p:nvPr>
        </p:nvSpPr>
        <p:spPr/>
        <p:txBody>
          <a:bodyPr/>
          <a:lstStyle/>
          <a:p>
            <a:fld id="{DE6E8154-DC12-4B21-BC1A-FD9FB0BF9F95}"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063454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buNone/>
            </a:pPr>
            <a:r>
              <a:rPr lang="en-US" b="1" dirty="0" smtClean="0"/>
              <a:t>6. </a:t>
            </a:r>
            <a:r>
              <a:rPr lang="en-US" sz="3000" b="1" dirty="0" smtClean="0"/>
              <a:t>Flora</a:t>
            </a:r>
            <a:r>
              <a:rPr lang="en-US" sz="3000" dirty="0" smtClean="0"/>
              <a:t> </a:t>
            </a:r>
            <a:r>
              <a:rPr lang="en-US" sz="3000" dirty="0"/>
              <a:t>and </a:t>
            </a:r>
            <a:r>
              <a:rPr lang="en-US" sz="3000" b="1" dirty="0"/>
              <a:t>fauna</a:t>
            </a:r>
            <a:r>
              <a:rPr lang="en-US" sz="3000" dirty="0"/>
              <a:t>: </a:t>
            </a:r>
            <a:r>
              <a:rPr lang="en-US" sz="3000" u="sng" dirty="0"/>
              <a:t>Plants</a:t>
            </a:r>
            <a:r>
              <a:rPr lang="en-US" sz="3000" dirty="0"/>
              <a:t> and </a:t>
            </a:r>
            <a:r>
              <a:rPr lang="en-US" sz="3000" u="sng" dirty="0"/>
              <a:t>animals</a:t>
            </a:r>
            <a:r>
              <a:rPr lang="en-US" sz="3000" dirty="0"/>
              <a:t> respectively.</a:t>
            </a:r>
          </a:p>
          <a:p>
            <a:pPr marL="0" lvl="0" indent="0">
              <a:buNone/>
            </a:pPr>
            <a:r>
              <a:rPr lang="en-US" sz="3000" b="1" dirty="0" smtClean="0"/>
              <a:t>7. Biomass</a:t>
            </a:r>
            <a:r>
              <a:rPr lang="en-US" sz="3000" dirty="0"/>
              <a:t>: Total quantity of </a:t>
            </a:r>
            <a:r>
              <a:rPr lang="en-US" sz="3000" u="sng" dirty="0"/>
              <a:t>living organic matter</a:t>
            </a:r>
            <a:r>
              <a:rPr lang="en-US" sz="3000" dirty="0"/>
              <a:t>.</a:t>
            </a:r>
          </a:p>
          <a:p>
            <a:pPr marL="0" lvl="0" indent="0">
              <a:buNone/>
            </a:pPr>
            <a:r>
              <a:rPr lang="en-US" sz="3000" b="1" dirty="0" smtClean="0"/>
              <a:t>8. Species</a:t>
            </a:r>
            <a:r>
              <a:rPr lang="en-US" sz="3000" dirty="0"/>
              <a:t>: Group of organisms capable of interbreeding &amp; give rise to viable(fertile) </a:t>
            </a:r>
            <a:r>
              <a:rPr lang="en-US" sz="3000" dirty="0" err="1"/>
              <a:t>offsprings</a:t>
            </a:r>
            <a:r>
              <a:rPr lang="en-US" sz="3000" dirty="0"/>
              <a:t>.</a:t>
            </a:r>
          </a:p>
          <a:p>
            <a:endParaRPr lang="en-US" dirty="0"/>
          </a:p>
        </p:txBody>
      </p:sp>
      <p:sp>
        <p:nvSpPr>
          <p:cNvPr id="2" name="Title 1"/>
          <p:cNvSpPr>
            <a:spLocks noGrp="1"/>
          </p:cNvSpPr>
          <p:nvPr>
            <p:ph type="title"/>
          </p:nvPr>
        </p:nvSpPr>
        <p:spPr/>
        <p:txBody>
          <a:bodyPr/>
          <a:lstStyle/>
          <a:p>
            <a:r>
              <a:rPr lang="en-US" dirty="0" smtClean="0"/>
              <a:t>Terms…..</a:t>
            </a:r>
            <a:endParaRPr lang="en-US" dirty="0"/>
          </a:p>
        </p:txBody>
      </p:sp>
      <p:sp>
        <p:nvSpPr>
          <p:cNvPr id="4" name="Date Placeholder 3"/>
          <p:cNvSpPr>
            <a:spLocks noGrp="1"/>
          </p:cNvSpPr>
          <p:nvPr>
            <p:ph type="dt" sz="half" idx="10"/>
          </p:nvPr>
        </p:nvSpPr>
        <p:spPr/>
        <p:txBody>
          <a:bodyPr/>
          <a:lstStyle/>
          <a:p>
            <a:fld id="{1579201A-90AC-4642-9219-43A0EAD0B6C6}"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04379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514350" indent="-514350">
              <a:buAutoNum type="alphaLcParenBoth"/>
            </a:pPr>
            <a:r>
              <a:rPr lang="en-US" b="1" dirty="0" smtClean="0"/>
              <a:t>Native species</a:t>
            </a:r>
            <a:r>
              <a:rPr lang="en-US" dirty="0" smtClean="0"/>
              <a:t>: Species that normally thrive in a particular ecosystem.</a:t>
            </a:r>
          </a:p>
          <a:p>
            <a:pPr marL="514350" indent="-514350">
              <a:buAutoNum type="alphaLcParenBoth"/>
            </a:pPr>
            <a:r>
              <a:rPr lang="en-US" b="1" dirty="0" smtClean="0"/>
              <a:t>Alien species</a:t>
            </a:r>
            <a:r>
              <a:rPr lang="en-US" dirty="0" smtClean="0"/>
              <a:t>: Species that migrate to the ecosystem/ that are introduced into the ecosystem and they are normally don’t thrive in the ecosystem.</a:t>
            </a:r>
          </a:p>
          <a:p>
            <a:pPr marL="514350" indent="-514350">
              <a:buFont typeface="Arial" pitchFamily="34" charset="0"/>
              <a:buAutoNum type="alphaLcParenBoth"/>
            </a:pPr>
            <a:r>
              <a:rPr lang="en-US" b="1" dirty="0" smtClean="0"/>
              <a:t>Indicator species: </a:t>
            </a:r>
            <a:r>
              <a:rPr lang="en-US" dirty="0" smtClean="0"/>
              <a:t>species that needs special environmental conditions to survive and serve as early warnings of </a:t>
            </a:r>
            <a:r>
              <a:rPr lang="en-US" dirty="0"/>
              <a:t>environmental </a:t>
            </a:r>
            <a:r>
              <a:rPr lang="en-US" dirty="0" smtClean="0"/>
              <a:t>pollution to a community/ecosystem. E.g. Lichens and mayflies </a:t>
            </a:r>
            <a:r>
              <a:rPr lang="en-US" dirty="0" err="1" smtClean="0"/>
              <a:t>etc</a:t>
            </a:r>
            <a:endParaRPr lang="en-US" dirty="0"/>
          </a:p>
        </p:txBody>
      </p:sp>
      <p:sp>
        <p:nvSpPr>
          <p:cNvPr id="2" name="Title 1"/>
          <p:cNvSpPr>
            <a:spLocks noGrp="1"/>
          </p:cNvSpPr>
          <p:nvPr>
            <p:ph type="title"/>
          </p:nvPr>
        </p:nvSpPr>
        <p:spPr/>
        <p:txBody>
          <a:bodyPr/>
          <a:lstStyle/>
          <a:p>
            <a:r>
              <a:rPr lang="en-US" dirty="0" smtClean="0"/>
              <a:t>Species </a:t>
            </a:r>
            <a:endParaRPr lang="en-US" dirty="0"/>
          </a:p>
        </p:txBody>
      </p:sp>
      <p:sp>
        <p:nvSpPr>
          <p:cNvPr id="4" name="Date Placeholder 3"/>
          <p:cNvSpPr>
            <a:spLocks noGrp="1"/>
          </p:cNvSpPr>
          <p:nvPr>
            <p:ph type="dt" sz="half" idx="10"/>
          </p:nvPr>
        </p:nvSpPr>
        <p:spPr/>
        <p:txBody>
          <a:bodyPr/>
          <a:lstStyle/>
          <a:p>
            <a:fld id="{0E5AED7C-380F-403F-937E-564A2683830C}"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71276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33600"/>
            <a:ext cx="7408333" cy="3992563"/>
          </a:xfrm>
        </p:spPr>
        <p:txBody>
          <a:bodyPr>
            <a:noAutofit/>
          </a:bodyPr>
          <a:lstStyle/>
          <a:p>
            <a:pPr marL="0" indent="0">
              <a:buNone/>
            </a:pPr>
            <a:r>
              <a:rPr lang="en-US" sz="2800" dirty="0" smtClean="0"/>
              <a:t>(d) </a:t>
            </a:r>
            <a:r>
              <a:rPr lang="en-US" sz="2800" b="1" dirty="0" smtClean="0"/>
              <a:t>Keystone species</a:t>
            </a:r>
            <a:r>
              <a:rPr lang="en-US" sz="2800" dirty="0" smtClean="0"/>
              <a:t>: A dominant </a:t>
            </a:r>
            <a:r>
              <a:rPr lang="en-US" sz="2800" dirty="0" err="1" smtClean="0"/>
              <a:t>spp</a:t>
            </a:r>
            <a:r>
              <a:rPr lang="en-US" sz="2800" dirty="0" smtClean="0"/>
              <a:t> that dictates community structure by affecting  the abundance of other </a:t>
            </a:r>
            <a:r>
              <a:rPr lang="en-US" sz="2800" dirty="0" err="1" smtClean="0"/>
              <a:t>spp</a:t>
            </a:r>
            <a:r>
              <a:rPr lang="en-US" sz="2800" dirty="0" smtClean="0"/>
              <a:t> E.g. Top predators, forest regenerators like birds and bats, forest openings creators like elephants, nutrient recyclers like dung beetles</a:t>
            </a:r>
          </a:p>
          <a:p>
            <a:pPr marL="0" indent="0">
              <a:buNone/>
            </a:pPr>
            <a:r>
              <a:rPr lang="en-US" sz="2800" b="1" dirty="0" smtClean="0"/>
              <a:t>In other word</a:t>
            </a:r>
            <a:r>
              <a:rPr lang="en-US" sz="2800" dirty="0" smtClean="0"/>
              <a:t>; </a:t>
            </a:r>
            <a:r>
              <a:rPr lang="en-US" sz="2800" dirty="0"/>
              <a:t>animals which have an impact on the surrounding and if they are removed the ecosystem is affected.</a:t>
            </a:r>
          </a:p>
        </p:txBody>
      </p:sp>
      <p:sp>
        <p:nvSpPr>
          <p:cNvPr id="2" name="Title 1"/>
          <p:cNvSpPr>
            <a:spLocks noGrp="1"/>
          </p:cNvSpPr>
          <p:nvPr>
            <p:ph type="title"/>
          </p:nvPr>
        </p:nvSpPr>
        <p:spPr/>
        <p:txBody>
          <a:bodyPr/>
          <a:lstStyle/>
          <a:p>
            <a:r>
              <a:rPr lang="en-US" dirty="0" smtClean="0"/>
              <a:t>Species….</a:t>
            </a:r>
            <a:endParaRPr lang="en-US" dirty="0"/>
          </a:p>
        </p:txBody>
      </p:sp>
      <p:sp>
        <p:nvSpPr>
          <p:cNvPr id="4" name="Date Placeholder 3"/>
          <p:cNvSpPr>
            <a:spLocks noGrp="1"/>
          </p:cNvSpPr>
          <p:nvPr>
            <p:ph type="dt" sz="half" idx="10"/>
          </p:nvPr>
        </p:nvSpPr>
        <p:spPr/>
        <p:txBody>
          <a:bodyPr/>
          <a:lstStyle/>
          <a:p>
            <a:fld id="{6A7CF3E2-8CD1-4B88-B133-CFCEB16C27E4}"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335747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81200"/>
            <a:ext cx="7408333" cy="4144963"/>
          </a:xfrm>
        </p:spPr>
        <p:txBody>
          <a:bodyPr>
            <a:normAutofit fontScale="92500" lnSpcReduction="20000"/>
          </a:bodyPr>
          <a:lstStyle/>
          <a:p>
            <a:pPr marL="0" lvl="0" indent="0">
              <a:buNone/>
            </a:pPr>
            <a:r>
              <a:rPr lang="en-US" sz="3200" dirty="0" smtClean="0"/>
              <a:t>9. </a:t>
            </a:r>
            <a:r>
              <a:rPr lang="en-US" sz="3200" b="1" dirty="0"/>
              <a:t>Trophic level</a:t>
            </a:r>
            <a:r>
              <a:rPr lang="en-US" sz="3200" dirty="0"/>
              <a:t>: Feeding level; indicates feeding position of an organism in a </a:t>
            </a:r>
            <a:r>
              <a:rPr lang="en-US" sz="3200" u="sng" dirty="0"/>
              <a:t>food chain</a:t>
            </a:r>
            <a:r>
              <a:rPr lang="en-US" sz="3200" dirty="0"/>
              <a:t>.</a:t>
            </a:r>
          </a:p>
          <a:p>
            <a:pPr marL="0" indent="0">
              <a:buNone/>
            </a:pPr>
            <a:r>
              <a:rPr lang="en-US" sz="3200" b="1" dirty="0" smtClean="0"/>
              <a:t>10. Biotic </a:t>
            </a:r>
            <a:r>
              <a:rPr lang="en-US" sz="3200" b="1" dirty="0"/>
              <a:t>potential</a:t>
            </a:r>
            <a:r>
              <a:rPr lang="en-US" sz="3200" dirty="0"/>
              <a:t>: The maximum reproductive </a:t>
            </a:r>
            <a:r>
              <a:rPr lang="en-US" sz="3200" u="sng" dirty="0"/>
              <a:t>capacity</a:t>
            </a:r>
            <a:r>
              <a:rPr lang="en-US" sz="3200" dirty="0"/>
              <a:t> of an organism under </a:t>
            </a:r>
            <a:r>
              <a:rPr lang="en-US" sz="3200" u="sng" dirty="0"/>
              <a:t>ideal conditions</a:t>
            </a:r>
            <a:r>
              <a:rPr lang="en-US" sz="3200" dirty="0" smtClean="0"/>
              <a:t>.</a:t>
            </a:r>
          </a:p>
          <a:p>
            <a:pPr marL="0" lvl="0" indent="0">
              <a:buNone/>
            </a:pPr>
            <a:r>
              <a:rPr lang="en-US" sz="3200" dirty="0" smtClean="0"/>
              <a:t>11.</a:t>
            </a:r>
            <a:r>
              <a:rPr lang="en-US" sz="3200" b="1" dirty="0"/>
              <a:t> Ecosystem</a:t>
            </a:r>
            <a:r>
              <a:rPr lang="en-US" sz="3200" dirty="0"/>
              <a:t>: </a:t>
            </a:r>
            <a:r>
              <a:rPr lang="en-US" sz="3200" dirty="0" smtClean="0"/>
              <a:t>Is </a:t>
            </a:r>
            <a:r>
              <a:rPr lang="en-US" sz="3200" dirty="0"/>
              <a:t>a natural </a:t>
            </a:r>
            <a:r>
              <a:rPr lang="en-US" sz="3200" dirty="0" smtClean="0"/>
              <a:t>unit composed </a:t>
            </a:r>
            <a:r>
              <a:rPr lang="en-US" sz="3200" dirty="0"/>
              <a:t>of </a:t>
            </a:r>
            <a:r>
              <a:rPr lang="en-US" sz="3200" u="sng" dirty="0"/>
              <a:t>biotic</a:t>
            </a:r>
            <a:r>
              <a:rPr lang="en-US" sz="3200" dirty="0"/>
              <a:t> and </a:t>
            </a:r>
            <a:r>
              <a:rPr lang="en-US" sz="3200" u="sng" dirty="0"/>
              <a:t>abiotic</a:t>
            </a:r>
            <a:r>
              <a:rPr lang="en-US" sz="3200" dirty="0"/>
              <a:t> components </a:t>
            </a:r>
            <a:r>
              <a:rPr lang="en-US" sz="3200" dirty="0" smtClean="0"/>
              <a:t>whose interactions form stable self-sustaining system.</a:t>
            </a:r>
            <a:r>
              <a:rPr lang="en-US" sz="3200" dirty="0"/>
              <a:t> e.g. aquatic &amp; terrestrial ecosystem.</a:t>
            </a:r>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Terms …..</a:t>
            </a:r>
            <a:endParaRPr lang="en-US" dirty="0"/>
          </a:p>
        </p:txBody>
      </p:sp>
      <p:sp>
        <p:nvSpPr>
          <p:cNvPr id="4" name="Date Placeholder 3"/>
          <p:cNvSpPr>
            <a:spLocks noGrp="1"/>
          </p:cNvSpPr>
          <p:nvPr>
            <p:ph type="dt" sz="half" idx="10"/>
          </p:nvPr>
        </p:nvSpPr>
        <p:spPr/>
        <p:txBody>
          <a:bodyPr/>
          <a:lstStyle/>
          <a:p>
            <a:fld id="{C7EBF430-5EF5-4C78-B650-BBE0FBDFC053}"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961397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057400"/>
            <a:ext cx="7408333" cy="4068763"/>
          </a:xfrm>
        </p:spPr>
        <p:txBody>
          <a:bodyPr>
            <a:normAutofit lnSpcReduction="10000"/>
          </a:bodyPr>
          <a:lstStyle/>
          <a:p>
            <a:pPr marL="514350" indent="-514350">
              <a:buFont typeface="+mj-lt"/>
              <a:buAutoNum type="alphaLcParenR"/>
            </a:pPr>
            <a:r>
              <a:rPr lang="en-US" sz="3000" b="1" u="sng" dirty="0" smtClean="0"/>
              <a:t>Biotic </a:t>
            </a:r>
            <a:r>
              <a:rPr lang="en-US" sz="3000" b="1" u="sng" dirty="0"/>
              <a:t>factors</a:t>
            </a:r>
            <a:r>
              <a:rPr lang="en-US" sz="3000" dirty="0"/>
              <a:t>: Living components of the environment. i.e. plants &amp; </a:t>
            </a:r>
            <a:r>
              <a:rPr lang="en-US" sz="3000" dirty="0" smtClean="0"/>
              <a:t>animals.</a:t>
            </a:r>
          </a:p>
          <a:p>
            <a:pPr marL="514350" indent="-514350">
              <a:buFont typeface="+mj-lt"/>
              <a:buAutoNum type="alphaLcParenR"/>
            </a:pPr>
            <a:r>
              <a:rPr lang="en-US" sz="3000" b="1" u="sng" dirty="0" smtClean="0"/>
              <a:t>Abiotic </a:t>
            </a:r>
            <a:r>
              <a:rPr lang="en-US" sz="3000" b="1" u="sng" dirty="0"/>
              <a:t>factors</a:t>
            </a:r>
            <a:r>
              <a:rPr lang="en-US" sz="3000" dirty="0"/>
              <a:t>: Non living components of environment. i.e. soil; air; temperature </a:t>
            </a:r>
            <a:r>
              <a:rPr lang="en-US" sz="3000" dirty="0" err="1"/>
              <a:t>etc</a:t>
            </a:r>
            <a:endParaRPr lang="en-US" sz="3000" dirty="0"/>
          </a:p>
          <a:p>
            <a:pPr marL="0" lvl="0" indent="0">
              <a:buNone/>
            </a:pPr>
            <a:r>
              <a:rPr lang="en-US" sz="3000" b="1" dirty="0" smtClean="0"/>
              <a:t>12. Carrying </a:t>
            </a:r>
            <a:r>
              <a:rPr lang="en-US" sz="3000" b="1" dirty="0"/>
              <a:t>capacity</a:t>
            </a:r>
            <a:r>
              <a:rPr lang="en-US" sz="3000" dirty="0"/>
              <a:t>: Maximum number of individuals the environment can sustain using the available resources in a given time; without causing depletion of the resources.</a:t>
            </a:r>
          </a:p>
          <a:p>
            <a:endParaRPr lang="en-US" dirty="0"/>
          </a:p>
        </p:txBody>
      </p:sp>
      <p:sp>
        <p:nvSpPr>
          <p:cNvPr id="2" name="Title 1"/>
          <p:cNvSpPr>
            <a:spLocks noGrp="1"/>
          </p:cNvSpPr>
          <p:nvPr>
            <p:ph type="title"/>
          </p:nvPr>
        </p:nvSpPr>
        <p:spPr/>
        <p:txBody>
          <a:bodyPr/>
          <a:lstStyle/>
          <a:p>
            <a:r>
              <a:rPr lang="en-US" dirty="0" smtClean="0"/>
              <a:t>Term…….</a:t>
            </a:r>
            <a:endParaRPr lang="en-US" dirty="0"/>
          </a:p>
        </p:txBody>
      </p:sp>
      <p:sp>
        <p:nvSpPr>
          <p:cNvPr id="4" name="Date Placeholder 3"/>
          <p:cNvSpPr>
            <a:spLocks noGrp="1"/>
          </p:cNvSpPr>
          <p:nvPr>
            <p:ph type="dt" sz="half" idx="10"/>
          </p:nvPr>
        </p:nvSpPr>
        <p:spPr/>
        <p:txBody>
          <a:bodyPr/>
          <a:lstStyle/>
          <a:p>
            <a:fld id="{3BF1B7CE-F2C4-432C-BDC0-2F1D66E8C179}"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683540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408333" cy="4267200"/>
          </a:xfrm>
        </p:spPr>
        <p:txBody>
          <a:bodyPr>
            <a:noAutofit/>
          </a:bodyPr>
          <a:lstStyle/>
          <a:p>
            <a:pPr marL="0" lvl="0" indent="0">
              <a:buNone/>
            </a:pPr>
            <a:r>
              <a:rPr lang="en-US" dirty="0" smtClean="0"/>
              <a:t>13. </a:t>
            </a:r>
            <a:r>
              <a:rPr lang="en-US" b="1" dirty="0"/>
              <a:t>Ecological energetics</a:t>
            </a:r>
            <a:r>
              <a:rPr lang="en-US" dirty="0"/>
              <a:t>: The study of the </a:t>
            </a:r>
            <a:r>
              <a:rPr lang="en-US" u="sng" dirty="0"/>
              <a:t>flow of energy</a:t>
            </a:r>
            <a:r>
              <a:rPr lang="en-US" dirty="0"/>
              <a:t> through the </a:t>
            </a:r>
            <a:r>
              <a:rPr lang="en-US" u="sng" dirty="0"/>
              <a:t>primary consumers</a:t>
            </a:r>
            <a:r>
              <a:rPr lang="en-US" dirty="0"/>
              <a:t> [herbivores + plant parasites].</a:t>
            </a:r>
          </a:p>
          <a:p>
            <a:pPr marL="0" lvl="0" indent="0">
              <a:buNone/>
            </a:pPr>
            <a:r>
              <a:rPr lang="en-US" b="1" dirty="0" smtClean="0"/>
              <a:t>14. Trophic </a:t>
            </a:r>
            <a:r>
              <a:rPr lang="en-US" b="1" dirty="0"/>
              <a:t>efficiency</a:t>
            </a:r>
            <a:r>
              <a:rPr lang="en-US" dirty="0"/>
              <a:t>: The </a:t>
            </a:r>
            <a:r>
              <a:rPr lang="en-US" u="sng" dirty="0"/>
              <a:t>percentage of the energy</a:t>
            </a:r>
            <a:r>
              <a:rPr lang="en-US" dirty="0"/>
              <a:t> at </a:t>
            </a:r>
            <a:r>
              <a:rPr lang="en-US" u="sng" dirty="0"/>
              <a:t>one trophic level</a:t>
            </a:r>
            <a:r>
              <a:rPr lang="en-US" dirty="0"/>
              <a:t> which is incorporated into the </a:t>
            </a:r>
            <a:r>
              <a:rPr lang="en-US" u="sng" dirty="0"/>
              <a:t>next trophic level</a:t>
            </a:r>
            <a:r>
              <a:rPr lang="en-US" dirty="0"/>
              <a:t>.</a:t>
            </a:r>
          </a:p>
          <a:p>
            <a:pPr marL="0" lvl="0" indent="0">
              <a:buNone/>
            </a:pPr>
            <a:r>
              <a:rPr lang="en-US" b="1" dirty="0" smtClean="0"/>
              <a:t>15. Biomes</a:t>
            </a:r>
            <a:r>
              <a:rPr lang="en-US" dirty="0" smtClean="0"/>
              <a:t>: Large geographical regions</a:t>
            </a:r>
            <a:r>
              <a:rPr lang="en-US" dirty="0"/>
              <a:t> </a:t>
            </a:r>
            <a:r>
              <a:rPr lang="en-US" dirty="0" smtClean="0"/>
              <a:t>of the earth characterized by a distinct climate and specific life forms especially vegetation e.g. Deserts, savannah grasslands, tropical rain forests, tundra and temperate forests etc.</a:t>
            </a:r>
            <a:endParaRPr lang="en-US" dirty="0"/>
          </a:p>
        </p:txBody>
      </p:sp>
      <p:sp>
        <p:nvSpPr>
          <p:cNvPr id="2" name="Title 1"/>
          <p:cNvSpPr>
            <a:spLocks noGrp="1"/>
          </p:cNvSpPr>
          <p:nvPr>
            <p:ph type="title"/>
          </p:nvPr>
        </p:nvSpPr>
        <p:spPr/>
        <p:txBody>
          <a:bodyPr/>
          <a:lstStyle/>
          <a:p>
            <a:r>
              <a:rPr lang="en-US" dirty="0" smtClean="0"/>
              <a:t>Terms ….</a:t>
            </a:r>
            <a:endParaRPr lang="en-US" dirty="0"/>
          </a:p>
        </p:txBody>
      </p:sp>
      <p:sp>
        <p:nvSpPr>
          <p:cNvPr id="4" name="Date Placeholder 3"/>
          <p:cNvSpPr>
            <a:spLocks noGrp="1"/>
          </p:cNvSpPr>
          <p:nvPr>
            <p:ph type="dt" sz="half" idx="10"/>
          </p:nvPr>
        </p:nvSpPr>
        <p:spPr/>
        <p:txBody>
          <a:bodyPr/>
          <a:lstStyle/>
          <a:p>
            <a:fld id="{9F9649B9-0917-415B-85C3-41032B0061F0}"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084289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3000" dirty="0" err="1"/>
              <a:t>Defn</a:t>
            </a:r>
            <a:r>
              <a:rPr lang="en-US" sz="3000" dirty="0" smtClean="0"/>
              <a:t>.</a:t>
            </a:r>
          </a:p>
          <a:p>
            <a:pPr lvl="0"/>
            <a:r>
              <a:rPr lang="en-US" sz="3000" dirty="0" smtClean="0"/>
              <a:t>Forms of ecology</a:t>
            </a:r>
            <a:endParaRPr lang="en-US" sz="3000" dirty="0"/>
          </a:p>
          <a:p>
            <a:pPr lvl="0"/>
            <a:r>
              <a:rPr lang="en-US" sz="3000" dirty="0"/>
              <a:t>Importance of ecology</a:t>
            </a:r>
          </a:p>
          <a:p>
            <a:pPr lvl="0"/>
            <a:r>
              <a:rPr lang="en-US" sz="3000" dirty="0"/>
              <a:t>Terminologies [terms used].</a:t>
            </a:r>
          </a:p>
          <a:p>
            <a:pPr lvl="0"/>
            <a:r>
              <a:rPr lang="en-US" sz="3000" dirty="0"/>
              <a:t>Ecosystems.</a:t>
            </a:r>
          </a:p>
          <a:p>
            <a:pPr lvl="0"/>
            <a:r>
              <a:rPr lang="en-US" sz="3000" dirty="0"/>
              <a:t>Energy flow in ecosystem.</a:t>
            </a:r>
          </a:p>
          <a:p>
            <a:pPr marL="0" indent="0">
              <a:buNone/>
            </a:pP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
        <p:nvSpPr>
          <p:cNvPr id="4" name="Date Placeholder 3"/>
          <p:cNvSpPr>
            <a:spLocks noGrp="1"/>
          </p:cNvSpPr>
          <p:nvPr>
            <p:ph type="dt" sz="half" idx="10"/>
          </p:nvPr>
        </p:nvSpPr>
        <p:spPr/>
        <p:txBody>
          <a:bodyPr/>
          <a:lstStyle/>
          <a:p>
            <a:fld id="{4E34F954-766C-44A0-81C2-24DB24B5E77F}"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074890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600200"/>
            <a:ext cx="7408333" cy="4525963"/>
          </a:xfrm>
        </p:spPr>
        <p:txBody>
          <a:bodyPr>
            <a:noAutofit/>
          </a:bodyPr>
          <a:lstStyle/>
          <a:p>
            <a:pPr marL="0" indent="0">
              <a:buNone/>
            </a:pPr>
            <a:r>
              <a:rPr lang="en-US" sz="3000" dirty="0" smtClean="0"/>
              <a:t>16. </a:t>
            </a:r>
            <a:r>
              <a:rPr lang="en-US" sz="3000" b="1" dirty="0"/>
              <a:t>Biosphere/ ecosphere</a:t>
            </a:r>
            <a:r>
              <a:rPr lang="en-US" sz="3000" dirty="0"/>
              <a:t>: Part of the earth that can be inhabited by </a:t>
            </a:r>
            <a:r>
              <a:rPr lang="en-US" sz="3000" dirty="0" smtClean="0"/>
              <a:t>organisms.</a:t>
            </a:r>
          </a:p>
          <a:p>
            <a:pPr marL="0" indent="0">
              <a:buNone/>
            </a:pPr>
            <a:r>
              <a:rPr lang="en-US" sz="3000" dirty="0" smtClean="0"/>
              <a:t>17. </a:t>
            </a:r>
            <a:r>
              <a:rPr lang="en-US" sz="3000" b="1" dirty="0" err="1" smtClean="0"/>
              <a:t>Ectone</a:t>
            </a:r>
            <a:r>
              <a:rPr lang="en-US" sz="3000" dirty="0" smtClean="0"/>
              <a:t>: Region between 2 adjacent ecosystems containing a mixture of species from either of the ecosystems and usually species not found in either of bordering ecosystems e.g. wetland </a:t>
            </a:r>
            <a:r>
              <a:rPr lang="en-US" sz="3000" dirty="0" err="1" smtClean="0"/>
              <a:t>btn</a:t>
            </a:r>
            <a:r>
              <a:rPr lang="en-US" sz="3000" dirty="0" smtClean="0"/>
              <a:t> dry land &amp; open water lakes; small trees </a:t>
            </a:r>
            <a:r>
              <a:rPr lang="en-US" sz="3000" dirty="0" err="1" smtClean="0"/>
              <a:t>btn</a:t>
            </a:r>
            <a:r>
              <a:rPr lang="en-US" sz="3000" dirty="0" smtClean="0"/>
              <a:t> grassland &amp; forest.</a:t>
            </a:r>
            <a:endParaRPr lang="en-US" sz="3000" dirty="0"/>
          </a:p>
        </p:txBody>
      </p:sp>
      <p:sp>
        <p:nvSpPr>
          <p:cNvPr id="2" name="Title 1"/>
          <p:cNvSpPr>
            <a:spLocks noGrp="1"/>
          </p:cNvSpPr>
          <p:nvPr>
            <p:ph type="title"/>
          </p:nvPr>
        </p:nvSpPr>
        <p:spPr/>
        <p:txBody>
          <a:bodyPr/>
          <a:lstStyle/>
          <a:p>
            <a:r>
              <a:rPr lang="en-US" dirty="0" smtClean="0"/>
              <a:t>Terms ….</a:t>
            </a:r>
            <a:endParaRPr lang="en-US" dirty="0"/>
          </a:p>
        </p:txBody>
      </p:sp>
      <p:sp>
        <p:nvSpPr>
          <p:cNvPr id="4" name="Date Placeholder 3"/>
          <p:cNvSpPr>
            <a:spLocks noGrp="1"/>
          </p:cNvSpPr>
          <p:nvPr>
            <p:ph type="dt" sz="half" idx="10"/>
          </p:nvPr>
        </p:nvSpPr>
        <p:spPr/>
        <p:txBody>
          <a:bodyPr/>
          <a:lstStyle/>
          <a:p>
            <a:fld id="{C2AF4384-92DB-4634-82C4-C348E13A4857}"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966045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33600"/>
            <a:ext cx="7408333" cy="3992563"/>
          </a:xfrm>
        </p:spPr>
        <p:txBody>
          <a:bodyPr/>
          <a:lstStyle/>
          <a:p>
            <a:pPr marL="0" lvl="0" indent="0">
              <a:buNone/>
            </a:pPr>
            <a:r>
              <a:rPr lang="en-US" sz="3200" b="1" dirty="0" smtClean="0"/>
              <a:t>18. Controlling</a:t>
            </a:r>
            <a:r>
              <a:rPr lang="en-US" sz="3200" dirty="0"/>
              <a:t>; killing of animals which are disturbing people.</a:t>
            </a:r>
          </a:p>
          <a:p>
            <a:pPr marL="0" lvl="0" indent="0">
              <a:buNone/>
            </a:pPr>
            <a:r>
              <a:rPr lang="en-US" sz="3200" b="1" dirty="0" smtClean="0"/>
              <a:t>19. Culling</a:t>
            </a:r>
            <a:r>
              <a:rPr lang="en-US" sz="3200" dirty="0"/>
              <a:t>; removing some animals in order to control population</a:t>
            </a:r>
          </a:p>
          <a:p>
            <a:pPr marL="0" lvl="0" indent="0">
              <a:buNone/>
            </a:pPr>
            <a:r>
              <a:rPr lang="en-US" sz="3200" b="1" dirty="0" smtClean="0"/>
              <a:t>20. Cropping</a:t>
            </a:r>
            <a:r>
              <a:rPr lang="en-US" sz="3200" dirty="0"/>
              <a:t>; killing of animals for purpose such as food, ivory, skins </a:t>
            </a:r>
            <a:r>
              <a:rPr lang="en-US" sz="3200" dirty="0" err="1"/>
              <a:t>etc</a:t>
            </a:r>
            <a:endParaRPr lang="en-US" sz="3200" dirty="0"/>
          </a:p>
          <a:p>
            <a:endParaRPr lang="en-US" dirty="0"/>
          </a:p>
        </p:txBody>
      </p:sp>
      <p:sp>
        <p:nvSpPr>
          <p:cNvPr id="2" name="Title 1"/>
          <p:cNvSpPr>
            <a:spLocks noGrp="1"/>
          </p:cNvSpPr>
          <p:nvPr>
            <p:ph type="title"/>
          </p:nvPr>
        </p:nvSpPr>
        <p:spPr/>
        <p:txBody>
          <a:bodyPr/>
          <a:lstStyle/>
          <a:p>
            <a:r>
              <a:rPr lang="en-US" dirty="0" smtClean="0"/>
              <a:t>Terms…..</a:t>
            </a:r>
            <a:endParaRPr lang="en-US" dirty="0"/>
          </a:p>
        </p:txBody>
      </p:sp>
      <p:sp>
        <p:nvSpPr>
          <p:cNvPr id="4" name="Date Placeholder 3"/>
          <p:cNvSpPr>
            <a:spLocks noGrp="1"/>
          </p:cNvSpPr>
          <p:nvPr>
            <p:ph type="dt" sz="half" idx="10"/>
          </p:nvPr>
        </p:nvSpPr>
        <p:spPr/>
        <p:txBody>
          <a:bodyPr/>
          <a:lstStyle/>
          <a:p>
            <a:fld id="{08E6943D-CC74-47BD-A0B3-5902E0A5616A}"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210112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33600"/>
            <a:ext cx="7408333" cy="3992563"/>
          </a:xfrm>
        </p:spPr>
        <p:txBody>
          <a:bodyPr>
            <a:normAutofit/>
          </a:bodyPr>
          <a:lstStyle/>
          <a:p>
            <a:pPr marL="0" indent="0" algn="ctr">
              <a:buNone/>
            </a:pPr>
            <a:r>
              <a:rPr lang="en-US" sz="2800" dirty="0" smtClean="0"/>
              <a:t>THE ECOSYSTEM </a:t>
            </a:r>
          </a:p>
          <a:p>
            <a:pPr marL="514350" indent="-514350">
              <a:buFont typeface="+mj-lt"/>
              <a:buAutoNum type="alphaUcPeriod"/>
            </a:pPr>
            <a:r>
              <a:rPr lang="en-US" sz="2800" dirty="0" smtClean="0"/>
              <a:t>MAJOR COMPONENTS</a:t>
            </a:r>
          </a:p>
          <a:p>
            <a:pPr marL="571500" indent="-571500">
              <a:buFont typeface="+mj-lt"/>
              <a:buAutoNum type="romanLcPeriod"/>
            </a:pPr>
            <a:r>
              <a:rPr lang="en-US" sz="2800" b="1" dirty="0" smtClean="0"/>
              <a:t>Abiotic (non-living) components</a:t>
            </a:r>
            <a:r>
              <a:rPr lang="en-US" sz="2800" dirty="0" smtClean="0"/>
              <a:t>; physical and chemical factors that influence living organisms</a:t>
            </a:r>
          </a:p>
          <a:p>
            <a:pPr marL="571500" indent="-571500">
              <a:buFont typeface="+mj-lt"/>
              <a:buAutoNum type="romanLcPeriod"/>
            </a:pPr>
            <a:r>
              <a:rPr lang="en-US" sz="2800" b="1" dirty="0" smtClean="0"/>
              <a:t>Biotic(living) components</a:t>
            </a:r>
            <a:r>
              <a:rPr lang="en-US" sz="2800" dirty="0" smtClean="0"/>
              <a:t>; Plants, animals and microorganisms that influence living organisms.</a:t>
            </a:r>
          </a:p>
          <a:p>
            <a:pPr marL="514350" indent="-514350">
              <a:buFont typeface="+mj-lt"/>
              <a:buAutoNum type="alphaUcPeriod"/>
            </a:pPr>
            <a:endParaRPr lang="en-US" dirty="0" smtClean="0"/>
          </a:p>
          <a:p>
            <a:pPr marL="0" indent="0">
              <a:buNone/>
            </a:pPr>
            <a:endParaRPr lang="en-US" dirty="0" smtClean="0"/>
          </a:p>
          <a:p>
            <a:pPr marL="514350" indent="-514350">
              <a:buFont typeface="+mj-lt"/>
              <a:buAutoNum type="alphaUcPeriod"/>
            </a:pPr>
            <a:endParaRPr lang="en-US" dirty="0"/>
          </a:p>
        </p:txBody>
      </p:sp>
      <p:sp>
        <p:nvSpPr>
          <p:cNvPr id="2" name="Title 1"/>
          <p:cNvSpPr>
            <a:spLocks noGrp="1"/>
          </p:cNvSpPr>
          <p:nvPr>
            <p:ph type="title"/>
          </p:nvPr>
        </p:nvSpPr>
        <p:spPr/>
        <p:txBody>
          <a:bodyPr/>
          <a:lstStyle/>
          <a:p>
            <a:r>
              <a:rPr lang="en-US" dirty="0" smtClean="0"/>
              <a:t>ECOSYSTEMS</a:t>
            </a:r>
            <a:endParaRPr lang="en-US" dirty="0"/>
          </a:p>
        </p:txBody>
      </p:sp>
      <p:sp>
        <p:nvSpPr>
          <p:cNvPr id="4" name="Date Placeholder 3"/>
          <p:cNvSpPr>
            <a:spLocks noGrp="1"/>
          </p:cNvSpPr>
          <p:nvPr>
            <p:ph type="dt" sz="half" idx="10"/>
          </p:nvPr>
        </p:nvSpPr>
        <p:spPr/>
        <p:txBody>
          <a:bodyPr/>
          <a:lstStyle/>
          <a:p>
            <a:fld id="{AFD89C86-3556-43D4-854A-62BDCFBCA3A5}"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899899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b="1" dirty="0" smtClean="0"/>
              <a:t>NB</a:t>
            </a:r>
            <a:r>
              <a:rPr lang="en-US" sz="3200" dirty="0" smtClean="0"/>
              <a:t>: Ecosystems can be aquatic/ terrestrial.</a:t>
            </a:r>
          </a:p>
          <a:p>
            <a:pPr marL="0" indent="0">
              <a:buNone/>
            </a:pPr>
            <a:r>
              <a:rPr lang="en-US" sz="3200" u="sng" dirty="0" smtClean="0"/>
              <a:t>Aquatic ecosystems </a:t>
            </a:r>
            <a:r>
              <a:rPr lang="en-US" sz="3200" dirty="0" smtClean="0"/>
              <a:t>comprise of water localities and </a:t>
            </a:r>
            <a:r>
              <a:rPr lang="en-US" sz="3200" u="sng" dirty="0" smtClean="0"/>
              <a:t>terrestrial ecosystems </a:t>
            </a:r>
            <a:r>
              <a:rPr lang="en-US" sz="3200" dirty="0" smtClean="0"/>
              <a:t>comprise of the land localities.</a:t>
            </a:r>
          </a:p>
          <a:p>
            <a:pPr marL="0" indent="0">
              <a:buNone/>
            </a:pPr>
            <a:endParaRPr lang="en-US" sz="3200" dirty="0"/>
          </a:p>
        </p:txBody>
      </p:sp>
      <p:sp>
        <p:nvSpPr>
          <p:cNvPr id="2" name="Title 1"/>
          <p:cNvSpPr>
            <a:spLocks noGrp="1"/>
          </p:cNvSpPr>
          <p:nvPr>
            <p:ph type="title"/>
          </p:nvPr>
        </p:nvSpPr>
        <p:spPr/>
        <p:txBody>
          <a:bodyPr/>
          <a:lstStyle/>
          <a:p>
            <a:r>
              <a:rPr lang="en-US" dirty="0" smtClean="0"/>
              <a:t>THE ECOSYSTEM </a:t>
            </a:r>
            <a:endParaRPr lang="en-US" dirty="0"/>
          </a:p>
        </p:txBody>
      </p:sp>
      <p:sp>
        <p:nvSpPr>
          <p:cNvPr id="4" name="Date Placeholder 3"/>
          <p:cNvSpPr>
            <a:spLocks noGrp="1"/>
          </p:cNvSpPr>
          <p:nvPr>
            <p:ph type="dt" sz="half" idx="10"/>
          </p:nvPr>
        </p:nvSpPr>
        <p:spPr/>
        <p:txBody>
          <a:bodyPr/>
          <a:lstStyle/>
          <a:p>
            <a:fld id="{4DAC4877-6892-4363-8582-AF718905D30F}"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821052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200" dirty="0" smtClean="0"/>
              <a:t>………..</a:t>
            </a:r>
            <a:r>
              <a:rPr lang="en-US" sz="3200" b="1" dirty="0" smtClean="0"/>
              <a:t>affecting terrestrial ecosystems</a:t>
            </a:r>
            <a:r>
              <a:rPr lang="en-US" sz="3200" dirty="0" smtClean="0"/>
              <a:t>;</a:t>
            </a:r>
          </a:p>
          <a:p>
            <a:r>
              <a:rPr lang="en-US" sz="3200" dirty="0" smtClean="0"/>
              <a:t>Edaphic factors (9); </a:t>
            </a:r>
          </a:p>
          <a:p>
            <a:r>
              <a:rPr lang="en-US" sz="3200" dirty="0"/>
              <a:t>C</a:t>
            </a:r>
            <a:r>
              <a:rPr lang="en-US" sz="3200" dirty="0" smtClean="0"/>
              <a:t>limatic factors (5)</a:t>
            </a:r>
          </a:p>
          <a:p>
            <a:pPr marL="0" indent="0">
              <a:buNone/>
            </a:pPr>
            <a:r>
              <a:rPr lang="en-US" sz="3200" dirty="0" smtClean="0"/>
              <a:t>          [</a:t>
            </a:r>
            <a:r>
              <a:rPr lang="en-US" sz="3200" dirty="0"/>
              <a:t>Know at least 2 functions of each].</a:t>
            </a:r>
            <a:endParaRPr lang="en-US" sz="3200" dirty="0" smtClean="0"/>
          </a:p>
          <a:p>
            <a:pPr marL="0" indent="0">
              <a:buNone/>
            </a:pPr>
            <a:endParaRPr lang="en-US" dirty="0" smtClean="0"/>
          </a:p>
          <a:p>
            <a:pPr marL="571500" indent="-571500">
              <a:buFont typeface="+mj-lt"/>
              <a:buAutoNum type="romanLcPeriod"/>
            </a:pPr>
            <a:endParaRPr lang="en-US" dirty="0"/>
          </a:p>
        </p:txBody>
      </p:sp>
      <p:sp>
        <p:nvSpPr>
          <p:cNvPr id="2" name="Title 1"/>
          <p:cNvSpPr>
            <a:spLocks noGrp="1"/>
          </p:cNvSpPr>
          <p:nvPr>
            <p:ph type="title"/>
          </p:nvPr>
        </p:nvSpPr>
        <p:spPr/>
        <p:txBody>
          <a:bodyPr/>
          <a:lstStyle/>
          <a:p>
            <a:r>
              <a:rPr lang="en-US" dirty="0" smtClean="0"/>
              <a:t>MAJOR ABIOTIC FACTORS</a:t>
            </a:r>
            <a:endParaRPr lang="en-US" dirty="0"/>
          </a:p>
        </p:txBody>
      </p:sp>
      <p:sp>
        <p:nvSpPr>
          <p:cNvPr id="4" name="Date Placeholder 3"/>
          <p:cNvSpPr>
            <a:spLocks noGrp="1"/>
          </p:cNvSpPr>
          <p:nvPr>
            <p:ph type="dt" sz="half" idx="10"/>
          </p:nvPr>
        </p:nvSpPr>
        <p:spPr/>
        <p:txBody>
          <a:bodyPr/>
          <a:lstStyle/>
          <a:p>
            <a:fld id="{EA77FA8E-A2C0-435F-9A13-CE1D53E94D52}"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919307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81200"/>
            <a:ext cx="7408333" cy="4267200"/>
          </a:xfrm>
        </p:spPr>
        <p:txBody>
          <a:bodyPr>
            <a:normAutofit lnSpcReduction="10000"/>
          </a:bodyPr>
          <a:lstStyle/>
          <a:p>
            <a:pPr marL="514350" lvl="0" indent="-514350">
              <a:buAutoNum type="arabicPeriod"/>
            </a:pPr>
            <a:r>
              <a:rPr lang="en-US" b="1" dirty="0" smtClean="0"/>
              <a:t>Light</a:t>
            </a:r>
            <a:r>
              <a:rPr lang="en-US" dirty="0" smtClean="0"/>
              <a:t> (Intensity, quality &amp; duration) </a:t>
            </a:r>
          </a:p>
          <a:p>
            <a:pPr lvl="0"/>
            <a:r>
              <a:rPr lang="en-US" sz="3000" b="1" dirty="0" smtClean="0"/>
              <a:t>Intensity</a:t>
            </a:r>
            <a:r>
              <a:rPr lang="en-US" sz="3000" dirty="0"/>
              <a:t>; affected by angle of incidence of sun’s rays to earth’s surface; depending on latitude, season, time of day, aspect of slope.</a:t>
            </a:r>
          </a:p>
          <a:p>
            <a:pPr lvl="0"/>
            <a:r>
              <a:rPr lang="en-US" sz="3000" b="1" dirty="0"/>
              <a:t>Quality</a:t>
            </a:r>
            <a:r>
              <a:rPr lang="en-US" sz="3000" dirty="0"/>
              <a:t>; e.g. the pond example of bacteria and plants (in water).</a:t>
            </a:r>
          </a:p>
          <a:p>
            <a:pPr lvl="0"/>
            <a:r>
              <a:rPr lang="en-US" sz="3000" b="1" dirty="0"/>
              <a:t>Duration</a:t>
            </a:r>
            <a:r>
              <a:rPr lang="en-US" sz="3000" dirty="0"/>
              <a:t> (photoperiod); at equator; 12hrs but varies seasonally at higher latitudes</a:t>
            </a:r>
            <a:r>
              <a:rPr lang="en-US" sz="3000" dirty="0" smtClean="0"/>
              <a:t>.</a:t>
            </a:r>
            <a:endParaRPr lang="en-US" sz="3000" dirty="0"/>
          </a:p>
        </p:txBody>
      </p:sp>
      <p:sp>
        <p:nvSpPr>
          <p:cNvPr id="2" name="Title 1"/>
          <p:cNvSpPr>
            <a:spLocks noGrp="1"/>
          </p:cNvSpPr>
          <p:nvPr>
            <p:ph type="title"/>
          </p:nvPr>
        </p:nvSpPr>
        <p:spPr/>
        <p:txBody>
          <a:bodyPr/>
          <a:lstStyle/>
          <a:p>
            <a:r>
              <a:rPr lang="en-US" dirty="0" smtClean="0"/>
              <a:t>CLIMATIC FACTORS</a:t>
            </a:r>
            <a:endParaRPr lang="en-US" dirty="0"/>
          </a:p>
        </p:txBody>
      </p:sp>
      <p:sp>
        <p:nvSpPr>
          <p:cNvPr id="4" name="Date Placeholder 3"/>
          <p:cNvSpPr>
            <a:spLocks noGrp="1"/>
          </p:cNvSpPr>
          <p:nvPr>
            <p:ph type="dt" sz="half" idx="10"/>
          </p:nvPr>
        </p:nvSpPr>
        <p:spPr/>
        <p:txBody>
          <a:bodyPr/>
          <a:lstStyle/>
          <a:p>
            <a:fld id="{BA8C71F2-CB62-42F6-A179-3E23558CF17D}"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02348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05000"/>
            <a:ext cx="7408333" cy="4221163"/>
          </a:xfrm>
        </p:spPr>
        <p:txBody>
          <a:bodyPr>
            <a:normAutofit/>
          </a:bodyPr>
          <a:lstStyle/>
          <a:p>
            <a:r>
              <a:rPr lang="en-US" sz="3000" dirty="0" smtClean="0"/>
              <a:t>Source </a:t>
            </a:r>
            <a:r>
              <a:rPr lang="en-US" sz="3000" dirty="0"/>
              <a:t>of energy for photosynthesis</a:t>
            </a:r>
            <a:r>
              <a:rPr lang="en-US" sz="3000" dirty="0" smtClean="0"/>
              <a:t>.</a:t>
            </a:r>
          </a:p>
          <a:p>
            <a:pPr marL="0" indent="0">
              <a:buNone/>
            </a:pPr>
            <a:r>
              <a:rPr lang="en-US" sz="3000" b="1" dirty="0"/>
              <a:t>Activity variation</a:t>
            </a:r>
            <a:r>
              <a:rPr lang="en-US" sz="3000" dirty="0"/>
              <a:t> [photoperiodic responses]</a:t>
            </a:r>
          </a:p>
          <a:p>
            <a:pPr lvl="0">
              <a:buFont typeface="Wingdings" pitchFamily="2" charset="2"/>
              <a:buChar char="ü"/>
            </a:pPr>
            <a:r>
              <a:rPr lang="en-US" sz="3000" dirty="0" smtClean="0"/>
              <a:t>Germination.</a:t>
            </a:r>
          </a:p>
          <a:p>
            <a:pPr lvl="0">
              <a:buFont typeface="Wingdings" pitchFamily="2" charset="2"/>
              <a:buChar char="ü"/>
            </a:pPr>
            <a:r>
              <a:rPr lang="en-US" sz="3000" dirty="0" smtClean="0"/>
              <a:t>Migration.</a:t>
            </a:r>
          </a:p>
          <a:p>
            <a:pPr lvl="0">
              <a:buFont typeface="Wingdings" pitchFamily="2" charset="2"/>
              <a:buChar char="ü"/>
            </a:pPr>
            <a:r>
              <a:rPr lang="en-US" sz="3000" dirty="0" smtClean="0"/>
              <a:t>Hibernation.</a:t>
            </a:r>
          </a:p>
          <a:p>
            <a:pPr lvl="0">
              <a:buFont typeface="Wingdings" pitchFamily="2" charset="2"/>
              <a:buChar char="ü"/>
            </a:pPr>
            <a:r>
              <a:rPr lang="en-US" sz="3000" dirty="0" smtClean="0"/>
              <a:t>Flowering.</a:t>
            </a:r>
          </a:p>
          <a:p>
            <a:pPr lvl="0">
              <a:buFont typeface="Wingdings" pitchFamily="2" charset="2"/>
              <a:buChar char="ü"/>
            </a:pPr>
            <a:r>
              <a:rPr lang="en-US" sz="3000" dirty="0" smtClean="0"/>
              <a:t>Chlorophyll formation &amp; bleaching</a:t>
            </a:r>
            <a:endParaRPr lang="en-US" sz="3000" dirty="0"/>
          </a:p>
          <a:p>
            <a:endParaRPr lang="en-US" dirty="0"/>
          </a:p>
        </p:txBody>
      </p:sp>
      <p:sp>
        <p:nvSpPr>
          <p:cNvPr id="2" name="Title 1"/>
          <p:cNvSpPr>
            <a:spLocks noGrp="1"/>
          </p:cNvSpPr>
          <p:nvPr>
            <p:ph type="title"/>
          </p:nvPr>
        </p:nvSpPr>
        <p:spPr/>
        <p:txBody>
          <a:bodyPr/>
          <a:lstStyle/>
          <a:p>
            <a:r>
              <a:rPr lang="en-US" dirty="0" smtClean="0"/>
              <a:t>Climatic factors  </a:t>
            </a:r>
            <a:r>
              <a:rPr lang="en-US" dirty="0" err="1" smtClean="0"/>
              <a:t>conti</a:t>
            </a:r>
            <a:r>
              <a:rPr lang="en-US" dirty="0" smtClean="0"/>
              <a:t>…..</a:t>
            </a:r>
            <a:endParaRPr lang="en-US" dirty="0"/>
          </a:p>
        </p:txBody>
      </p:sp>
      <p:sp>
        <p:nvSpPr>
          <p:cNvPr id="4" name="Date Placeholder 3"/>
          <p:cNvSpPr>
            <a:spLocks noGrp="1"/>
          </p:cNvSpPr>
          <p:nvPr>
            <p:ph type="dt" sz="half" idx="10"/>
          </p:nvPr>
        </p:nvSpPr>
        <p:spPr/>
        <p:txBody>
          <a:bodyPr/>
          <a:lstStyle/>
          <a:p>
            <a:fld id="{0F8CAC8F-34A4-4AF6-9E2E-FAE972DA142B}"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0827099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362200"/>
            <a:ext cx="7408333" cy="3763963"/>
          </a:xfrm>
        </p:spPr>
        <p:txBody>
          <a:bodyPr>
            <a:noAutofit/>
          </a:bodyPr>
          <a:lstStyle/>
          <a:p>
            <a:pPr>
              <a:buFont typeface="Wingdings" pitchFamily="2" charset="2"/>
              <a:buChar char="ü"/>
            </a:pPr>
            <a:r>
              <a:rPr lang="en-US" sz="2800" dirty="0" smtClean="0"/>
              <a:t>Mating e.g. in fireflies.</a:t>
            </a:r>
          </a:p>
          <a:p>
            <a:pPr>
              <a:buFont typeface="Wingdings" pitchFamily="2" charset="2"/>
              <a:buChar char="ü"/>
            </a:pPr>
            <a:r>
              <a:rPr lang="en-US" sz="2800" dirty="0" err="1" smtClean="0"/>
              <a:t>Etiolation</a:t>
            </a:r>
            <a:endParaRPr lang="en-US" sz="2800" dirty="0" smtClean="0"/>
          </a:p>
          <a:p>
            <a:pPr>
              <a:buFont typeface="Wingdings" pitchFamily="2" charset="2"/>
              <a:buChar char="ü"/>
            </a:pPr>
            <a:r>
              <a:rPr lang="en-US" sz="2800" dirty="0" smtClean="0"/>
              <a:t>Bulb formation </a:t>
            </a:r>
          </a:p>
          <a:p>
            <a:pPr>
              <a:buFont typeface="Wingdings" pitchFamily="2" charset="2"/>
              <a:buChar char="ü"/>
            </a:pPr>
            <a:r>
              <a:rPr lang="en-US" sz="2800" dirty="0" smtClean="0"/>
              <a:t>Reduces leaf-fall</a:t>
            </a:r>
          </a:p>
          <a:p>
            <a:pPr>
              <a:buFont typeface="Wingdings" pitchFamily="2" charset="2"/>
              <a:buChar char="ü"/>
            </a:pPr>
            <a:r>
              <a:rPr lang="en-US" sz="2800" dirty="0" smtClean="0"/>
              <a:t>Breaks bud dormancy</a:t>
            </a:r>
          </a:p>
          <a:p>
            <a:pPr>
              <a:buFont typeface="Wingdings" pitchFamily="2" charset="2"/>
              <a:buChar char="ü"/>
            </a:pPr>
            <a:r>
              <a:rPr lang="en-US" sz="2800" dirty="0" smtClean="0"/>
              <a:t>Vitamin D</a:t>
            </a:r>
          </a:p>
          <a:p>
            <a:pPr>
              <a:buFont typeface="Wingdings" pitchFamily="2" charset="2"/>
              <a:buChar char="ü"/>
            </a:pPr>
            <a:r>
              <a:rPr lang="en-US" sz="2800" dirty="0" smtClean="0"/>
              <a:t>Skin cancer</a:t>
            </a:r>
            <a:endParaRPr lang="en-US" sz="2800" dirty="0"/>
          </a:p>
        </p:txBody>
      </p:sp>
      <p:sp>
        <p:nvSpPr>
          <p:cNvPr id="2" name="Title 1"/>
          <p:cNvSpPr>
            <a:spLocks noGrp="1"/>
          </p:cNvSpPr>
          <p:nvPr>
            <p:ph type="title"/>
          </p:nvPr>
        </p:nvSpPr>
        <p:spPr/>
        <p:txBody>
          <a:bodyPr/>
          <a:lstStyle/>
          <a:p>
            <a:r>
              <a:rPr lang="en-US" dirty="0" smtClean="0"/>
              <a:t>LIGHT</a:t>
            </a:r>
            <a:endParaRPr lang="en-US" dirty="0"/>
          </a:p>
        </p:txBody>
      </p:sp>
      <p:sp>
        <p:nvSpPr>
          <p:cNvPr id="4" name="Date Placeholder 3"/>
          <p:cNvSpPr>
            <a:spLocks noGrp="1"/>
          </p:cNvSpPr>
          <p:nvPr>
            <p:ph type="dt" sz="half" idx="10"/>
          </p:nvPr>
        </p:nvSpPr>
        <p:spPr/>
        <p:txBody>
          <a:bodyPr/>
          <a:lstStyle/>
          <a:p>
            <a:fld id="{7940F7B8-7F3C-4E35-9EEC-7BDB7C62F63C}"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0979496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pPr>
            <a:r>
              <a:rPr lang="en-US" sz="4000" dirty="0" smtClean="0"/>
              <a:t>Photoreception</a:t>
            </a:r>
          </a:p>
          <a:p>
            <a:pPr>
              <a:buFont typeface="Wingdings" pitchFamily="2" charset="2"/>
              <a:buChar char="ü"/>
            </a:pPr>
            <a:r>
              <a:rPr lang="en-US" sz="4000" dirty="0" err="1" smtClean="0"/>
              <a:t>Stomatal</a:t>
            </a:r>
            <a:r>
              <a:rPr lang="en-US" sz="4000" dirty="0" smtClean="0"/>
              <a:t> mechanism</a:t>
            </a:r>
          </a:p>
          <a:p>
            <a:pPr>
              <a:buFont typeface="Wingdings" pitchFamily="2" charset="2"/>
              <a:buChar char="ü"/>
            </a:pPr>
            <a:r>
              <a:rPr lang="en-US" sz="4000" dirty="0" smtClean="0"/>
              <a:t>Drives energies from atoms</a:t>
            </a:r>
            <a:endParaRPr lang="en-US" sz="4000" dirty="0"/>
          </a:p>
        </p:txBody>
      </p:sp>
      <p:sp>
        <p:nvSpPr>
          <p:cNvPr id="2" name="Title 1"/>
          <p:cNvSpPr>
            <a:spLocks noGrp="1"/>
          </p:cNvSpPr>
          <p:nvPr>
            <p:ph type="title"/>
          </p:nvPr>
        </p:nvSpPr>
        <p:spPr/>
        <p:txBody>
          <a:bodyPr/>
          <a:lstStyle/>
          <a:p>
            <a:r>
              <a:rPr lang="en-US" dirty="0" smtClean="0"/>
              <a:t>Light </a:t>
            </a:r>
            <a:endParaRPr lang="en-US" dirty="0"/>
          </a:p>
        </p:txBody>
      </p:sp>
      <p:sp>
        <p:nvSpPr>
          <p:cNvPr id="4" name="Date Placeholder 3"/>
          <p:cNvSpPr>
            <a:spLocks noGrp="1"/>
          </p:cNvSpPr>
          <p:nvPr>
            <p:ph type="dt" sz="half" idx="10"/>
          </p:nvPr>
        </p:nvSpPr>
        <p:spPr/>
        <p:txBody>
          <a:bodyPr/>
          <a:lstStyle/>
          <a:p>
            <a:fld id="{A801901F-9470-47BB-8FA3-A4A8CC411055}"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012478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000" dirty="0" smtClean="0"/>
              <a:t>2. Temperature </a:t>
            </a:r>
          </a:p>
          <a:p>
            <a:r>
              <a:rPr lang="en-US" sz="3000" dirty="0" smtClean="0"/>
              <a:t>Soil formation</a:t>
            </a:r>
          </a:p>
          <a:p>
            <a:r>
              <a:rPr lang="en-US" sz="3000" dirty="0" smtClean="0"/>
              <a:t>Migration </a:t>
            </a:r>
          </a:p>
          <a:p>
            <a:r>
              <a:rPr lang="en-US" sz="3000" dirty="0" smtClean="0"/>
              <a:t>Transpiration &amp; sweating rates</a:t>
            </a:r>
          </a:p>
          <a:p>
            <a:r>
              <a:rPr lang="en-US" sz="3000" dirty="0" smtClean="0"/>
              <a:t>Photosynthesis</a:t>
            </a:r>
          </a:p>
          <a:p>
            <a:r>
              <a:rPr lang="en-US" sz="3000" dirty="0" err="1" smtClean="0"/>
              <a:t>Vernalisation</a:t>
            </a:r>
            <a:r>
              <a:rPr lang="en-US" sz="3000" dirty="0" smtClean="0"/>
              <a:t> &amp; germination</a:t>
            </a:r>
          </a:p>
        </p:txBody>
      </p:sp>
      <p:sp>
        <p:nvSpPr>
          <p:cNvPr id="2" name="Title 1"/>
          <p:cNvSpPr>
            <a:spLocks noGrp="1"/>
          </p:cNvSpPr>
          <p:nvPr>
            <p:ph type="title"/>
          </p:nvPr>
        </p:nvSpPr>
        <p:spPr/>
        <p:txBody>
          <a:bodyPr/>
          <a:lstStyle/>
          <a:p>
            <a:r>
              <a:rPr lang="en-US" dirty="0" smtClean="0"/>
              <a:t>TEMPERATURE </a:t>
            </a:r>
            <a:endParaRPr lang="en-US" dirty="0"/>
          </a:p>
        </p:txBody>
      </p:sp>
      <p:sp>
        <p:nvSpPr>
          <p:cNvPr id="4" name="Date Placeholder 3"/>
          <p:cNvSpPr>
            <a:spLocks noGrp="1"/>
          </p:cNvSpPr>
          <p:nvPr>
            <p:ph type="dt" sz="half" idx="10"/>
          </p:nvPr>
        </p:nvSpPr>
        <p:spPr/>
        <p:txBody>
          <a:bodyPr/>
          <a:lstStyle/>
          <a:p>
            <a:fld id="{A420433A-9F22-4EB0-A743-9F575E7964D2}"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191234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3000" dirty="0"/>
              <a:t>Efficiency of energy </a:t>
            </a:r>
            <a:r>
              <a:rPr lang="en-US" sz="3000" dirty="0" smtClean="0"/>
              <a:t>transfer.</a:t>
            </a:r>
          </a:p>
          <a:p>
            <a:pPr lvl="0" algn="ctr">
              <a:buFont typeface="Wingdings" pitchFamily="2" charset="2"/>
              <a:buChar char="Ø"/>
            </a:pPr>
            <a:r>
              <a:rPr lang="en-US" sz="3000" dirty="0" smtClean="0"/>
              <a:t>Primary productivity</a:t>
            </a:r>
          </a:p>
          <a:p>
            <a:pPr lvl="0" algn="r">
              <a:buFont typeface="Wingdings" pitchFamily="2" charset="2"/>
              <a:buChar char="ü"/>
            </a:pPr>
            <a:r>
              <a:rPr lang="en-US" sz="3000" dirty="0" smtClean="0"/>
              <a:t>Gross </a:t>
            </a:r>
            <a:r>
              <a:rPr lang="en-US" sz="3000" dirty="0"/>
              <a:t>primary productivity (</a:t>
            </a:r>
            <a:r>
              <a:rPr lang="en-US" sz="3000" dirty="0" smtClean="0"/>
              <a:t>GPP)</a:t>
            </a:r>
          </a:p>
          <a:p>
            <a:pPr lvl="0" algn="r">
              <a:buFont typeface="Wingdings" pitchFamily="2" charset="2"/>
              <a:buChar char="ü"/>
            </a:pPr>
            <a:r>
              <a:rPr lang="en-US" sz="3000" dirty="0" smtClean="0"/>
              <a:t>Net </a:t>
            </a:r>
            <a:r>
              <a:rPr lang="en-US" sz="3000" dirty="0"/>
              <a:t>primary productivity (NPP)</a:t>
            </a:r>
          </a:p>
          <a:p>
            <a:pPr lvl="0" algn="ctr">
              <a:buFont typeface="Wingdings" pitchFamily="2" charset="2"/>
              <a:buChar char="Ø"/>
            </a:pPr>
            <a:r>
              <a:rPr lang="en-US" sz="3000" dirty="0"/>
              <a:t>Secondary </a:t>
            </a:r>
            <a:r>
              <a:rPr lang="en-US" sz="3000" dirty="0" smtClean="0"/>
              <a:t>productivity</a:t>
            </a:r>
          </a:p>
          <a:p>
            <a:r>
              <a:rPr lang="en-US" sz="3000" dirty="0"/>
              <a:t>Food chains; webs; ecological pyramids</a:t>
            </a:r>
            <a:r>
              <a:rPr lang="en-US" sz="3000" dirty="0" smtClean="0"/>
              <a:t>.</a:t>
            </a:r>
            <a:endParaRPr lang="en-US" sz="3000" dirty="0"/>
          </a:p>
          <a:p>
            <a:endParaRPr lang="en-US" dirty="0"/>
          </a:p>
        </p:txBody>
      </p:sp>
      <p:sp>
        <p:nvSpPr>
          <p:cNvPr id="2" name="Title 1"/>
          <p:cNvSpPr>
            <a:spLocks noGrp="1"/>
          </p:cNvSpPr>
          <p:nvPr>
            <p:ph type="title"/>
          </p:nvPr>
        </p:nvSpPr>
        <p:spPr/>
        <p:txBody>
          <a:bodyPr/>
          <a:lstStyle/>
          <a:p>
            <a:r>
              <a:rPr lang="en-US" dirty="0" smtClean="0"/>
              <a:t>Introduction </a:t>
            </a:r>
            <a:r>
              <a:rPr lang="en-US" dirty="0" err="1" smtClean="0"/>
              <a:t>conti</a:t>
            </a:r>
            <a:r>
              <a:rPr lang="en-US" dirty="0" smtClean="0"/>
              <a:t>…</a:t>
            </a:r>
            <a:endParaRPr lang="en-US" dirty="0"/>
          </a:p>
        </p:txBody>
      </p:sp>
      <p:sp>
        <p:nvSpPr>
          <p:cNvPr id="4" name="Date Placeholder 3"/>
          <p:cNvSpPr>
            <a:spLocks noGrp="1"/>
          </p:cNvSpPr>
          <p:nvPr>
            <p:ph type="dt" sz="half" idx="10"/>
          </p:nvPr>
        </p:nvSpPr>
        <p:spPr/>
        <p:txBody>
          <a:bodyPr/>
          <a:lstStyle/>
          <a:p>
            <a:fld id="{33F0A280-66A4-4F87-9B54-7C937EC2C199}"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1027463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000" dirty="0" smtClean="0"/>
              <a:t>Breaks bud dormancy</a:t>
            </a:r>
          </a:p>
          <a:p>
            <a:r>
              <a:rPr lang="en-US" sz="3000" dirty="0" smtClean="0"/>
              <a:t>Hibernation/aestivation e.g. African lung fish, bats, rats, earthworms &amp; garden snails.</a:t>
            </a:r>
          </a:p>
          <a:p>
            <a:pPr lvl="0"/>
            <a:r>
              <a:rPr lang="en-US" sz="3000" dirty="0"/>
              <a:t>Microclimatic variation in distribution by vegetation due to temperature</a:t>
            </a:r>
            <a:r>
              <a:rPr lang="en-US" sz="3000" dirty="0" smtClean="0"/>
              <a:t>.</a:t>
            </a:r>
          </a:p>
          <a:p>
            <a:r>
              <a:rPr lang="en-US" sz="3000" dirty="0" smtClean="0"/>
              <a:t>Enzymes </a:t>
            </a:r>
            <a:r>
              <a:rPr lang="en-US" sz="3000" dirty="0"/>
              <a:t>effect</a:t>
            </a:r>
          </a:p>
          <a:p>
            <a:endParaRPr lang="en-US" dirty="0"/>
          </a:p>
        </p:txBody>
      </p:sp>
      <p:sp>
        <p:nvSpPr>
          <p:cNvPr id="2" name="Title 1"/>
          <p:cNvSpPr>
            <a:spLocks noGrp="1"/>
          </p:cNvSpPr>
          <p:nvPr>
            <p:ph type="title"/>
          </p:nvPr>
        </p:nvSpPr>
        <p:spPr/>
        <p:txBody>
          <a:bodyPr/>
          <a:lstStyle/>
          <a:p>
            <a:r>
              <a:rPr lang="en-US" dirty="0" smtClean="0"/>
              <a:t>TEMPERATURE </a:t>
            </a:r>
            <a:endParaRPr lang="en-US" dirty="0"/>
          </a:p>
        </p:txBody>
      </p:sp>
      <p:sp>
        <p:nvSpPr>
          <p:cNvPr id="4" name="Date Placeholder 3"/>
          <p:cNvSpPr>
            <a:spLocks noGrp="1"/>
          </p:cNvSpPr>
          <p:nvPr>
            <p:ph type="dt" sz="half" idx="10"/>
          </p:nvPr>
        </p:nvSpPr>
        <p:spPr/>
        <p:txBody>
          <a:bodyPr/>
          <a:lstStyle/>
          <a:p>
            <a:fld id="{9FE32492-3105-46E1-9719-7F9E4642EC29}"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840008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sz="3000" dirty="0"/>
                  <a:t>Low temperature, physical damage and killing of cells due to ice formation.</a:t>
                </a:r>
              </a:p>
              <a:p>
                <a:pPr lvl="0"/>
                <a:r>
                  <a:rPr lang="en-US" sz="3000" dirty="0"/>
                  <a:t>Protein denaturation at extremes.</a:t>
                </a:r>
              </a:p>
              <a:p>
                <a:pPr lvl="0"/>
                <a:r>
                  <a:rPr lang="en-US" sz="3000" dirty="0"/>
                  <a:t>Between extremes enzyme-controlled reactions and thus metabolic activity, double in rate with every 10</a:t>
                </a:r>
                <a14:m>
                  <m:oMath xmlns:m="http://schemas.openxmlformats.org/officeDocument/2006/math">
                    <m:r>
                      <a:rPr lang="en-US" sz="3000" i="1">
                        <a:latin typeface="Cambria Math"/>
                      </a:rPr>
                      <m:t>℃</m:t>
                    </m:r>
                  </m:oMath>
                </a14:m>
                <a:r>
                  <a:rPr lang="en-US" sz="3000" dirty="0"/>
                  <a:t> rise.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93" t="-2827" b="-424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smtClean="0"/>
              <a:t>ENZYMES EFFECT</a:t>
            </a:r>
            <a:endParaRPr lang="en-US" dirty="0"/>
          </a:p>
        </p:txBody>
      </p:sp>
      <p:sp>
        <p:nvSpPr>
          <p:cNvPr id="4" name="Date Placeholder 3"/>
          <p:cNvSpPr>
            <a:spLocks noGrp="1"/>
          </p:cNvSpPr>
          <p:nvPr>
            <p:ph type="dt" sz="half" idx="10"/>
          </p:nvPr>
        </p:nvSpPr>
        <p:spPr/>
        <p:txBody>
          <a:bodyPr/>
          <a:lstStyle/>
          <a:p>
            <a:fld id="{87B703E0-FA00-468E-A399-92B27995F596}"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6949514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 </a:t>
            </a:r>
            <a:r>
              <a:rPr lang="en-US" sz="3200" b="1" dirty="0" smtClean="0"/>
              <a:t>Water </a:t>
            </a:r>
            <a:r>
              <a:rPr lang="en-US" sz="3200" dirty="0" smtClean="0"/>
              <a:t>(</a:t>
            </a:r>
            <a:r>
              <a:rPr lang="en-US" sz="3200" b="1" dirty="0"/>
              <a:t>Moisture &amp; salinity</a:t>
            </a:r>
            <a:r>
              <a:rPr lang="en-US" sz="3200" dirty="0" smtClean="0"/>
              <a:t>)</a:t>
            </a:r>
          </a:p>
          <a:p>
            <a:r>
              <a:rPr lang="en-US" sz="3200" dirty="0" smtClean="0"/>
              <a:t>It is a nutrient, coolant, reaction medium, habitat among others</a:t>
            </a:r>
          </a:p>
          <a:p>
            <a:r>
              <a:rPr lang="en-US" sz="3200" dirty="0" smtClean="0"/>
              <a:t>And its so relative availability enhances interactions of organisms.</a:t>
            </a:r>
            <a:endParaRPr lang="en-US" sz="3200" dirty="0"/>
          </a:p>
        </p:txBody>
      </p:sp>
      <p:sp>
        <p:nvSpPr>
          <p:cNvPr id="2" name="Title 1"/>
          <p:cNvSpPr>
            <a:spLocks noGrp="1"/>
          </p:cNvSpPr>
          <p:nvPr>
            <p:ph type="title"/>
          </p:nvPr>
        </p:nvSpPr>
        <p:spPr/>
        <p:txBody>
          <a:bodyPr/>
          <a:lstStyle/>
          <a:p>
            <a:r>
              <a:rPr lang="en-US" dirty="0" smtClean="0"/>
              <a:t>WATER </a:t>
            </a:r>
            <a:endParaRPr lang="en-US" dirty="0"/>
          </a:p>
        </p:txBody>
      </p:sp>
      <p:sp>
        <p:nvSpPr>
          <p:cNvPr id="4" name="Date Placeholder 3"/>
          <p:cNvSpPr>
            <a:spLocks noGrp="1"/>
          </p:cNvSpPr>
          <p:nvPr>
            <p:ph type="dt" sz="half" idx="10"/>
          </p:nvPr>
        </p:nvSpPr>
        <p:spPr/>
        <p:txBody>
          <a:bodyPr/>
          <a:lstStyle/>
          <a:p>
            <a:fld id="{549DAFA8-6408-48FD-80F8-B15C7519F71D}"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067127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NB: Chemical components affecting the availability of organisms include [CO2], [O2], organic food substances, inorganic chemicals of life </a:t>
            </a:r>
            <a:r>
              <a:rPr lang="en-US" sz="3200" dirty="0" err="1" smtClean="0"/>
              <a:t>etc</a:t>
            </a:r>
            <a:endParaRPr lang="en-US" sz="3200" dirty="0" smtClean="0"/>
          </a:p>
          <a:p>
            <a:r>
              <a:rPr lang="en-US" sz="3200" dirty="0" smtClean="0"/>
              <a:t>All affect the interaction &amp; abundance of living organisms in an area</a:t>
            </a:r>
            <a:endParaRPr lang="en-US" sz="3200" dirty="0"/>
          </a:p>
        </p:txBody>
      </p:sp>
      <p:sp>
        <p:nvSpPr>
          <p:cNvPr id="2" name="Title 1"/>
          <p:cNvSpPr>
            <a:spLocks noGrp="1"/>
          </p:cNvSpPr>
          <p:nvPr>
            <p:ph type="title"/>
          </p:nvPr>
        </p:nvSpPr>
        <p:spPr/>
        <p:txBody>
          <a:bodyPr/>
          <a:lstStyle/>
          <a:p>
            <a:r>
              <a:rPr lang="en-US" dirty="0" smtClean="0"/>
              <a:t>WATER</a:t>
            </a:r>
            <a:endParaRPr lang="en-US" dirty="0"/>
          </a:p>
        </p:txBody>
      </p:sp>
      <p:sp>
        <p:nvSpPr>
          <p:cNvPr id="4" name="Date Placeholder 3"/>
          <p:cNvSpPr>
            <a:spLocks noGrp="1"/>
          </p:cNvSpPr>
          <p:nvPr>
            <p:ph type="dt" sz="half" idx="10"/>
          </p:nvPr>
        </p:nvSpPr>
        <p:spPr/>
        <p:txBody>
          <a:bodyPr/>
          <a:lstStyle/>
          <a:p>
            <a:fld id="{CDAC3C92-CC71-48ED-9AA4-7E0284986BC4}"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83975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3200" dirty="0"/>
              <a:t>Rapid drainage, low rainfall + high evaporation thus dry soils.</a:t>
            </a:r>
          </a:p>
          <a:p>
            <a:pPr lvl="0"/>
            <a:r>
              <a:rPr lang="en-US" sz="3200" dirty="0"/>
              <a:t>Opposite of the above; water logged areas. Plants classified according to tolerance of water;</a:t>
            </a:r>
          </a:p>
          <a:p>
            <a:endParaRPr lang="en-US" dirty="0"/>
          </a:p>
        </p:txBody>
      </p:sp>
      <p:sp>
        <p:nvSpPr>
          <p:cNvPr id="2" name="Title 1"/>
          <p:cNvSpPr>
            <a:spLocks noGrp="1"/>
          </p:cNvSpPr>
          <p:nvPr>
            <p:ph type="title"/>
          </p:nvPr>
        </p:nvSpPr>
        <p:spPr/>
        <p:txBody>
          <a:bodyPr/>
          <a:lstStyle/>
          <a:p>
            <a:r>
              <a:rPr lang="en-US" dirty="0" smtClean="0"/>
              <a:t>WATER</a:t>
            </a:r>
            <a:endParaRPr lang="en-US" dirty="0"/>
          </a:p>
        </p:txBody>
      </p:sp>
      <p:sp>
        <p:nvSpPr>
          <p:cNvPr id="4" name="Date Placeholder 3"/>
          <p:cNvSpPr>
            <a:spLocks noGrp="1"/>
          </p:cNvSpPr>
          <p:nvPr>
            <p:ph type="dt" sz="half" idx="10"/>
          </p:nvPr>
        </p:nvSpPr>
        <p:spPr/>
        <p:txBody>
          <a:bodyPr/>
          <a:lstStyle/>
          <a:p>
            <a:fld id="{0406130F-8C06-49FD-9101-ABFC8EBD3FCE}"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7005394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000" dirty="0"/>
              <a:t>E.g.</a:t>
            </a:r>
          </a:p>
          <a:p>
            <a:r>
              <a:rPr lang="en-US" sz="3000" dirty="0"/>
              <a:t>High tolerance=xerophytes.</a:t>
            </a:r>
          </a:p>
          <a:p>
            <a:r>
              <a:rPr lang="en-US" sz="3000" dirty="0"/>
              <a:t>Medium tolerance =</a:t>
            </a:r>
            <a:r>
              <a:rPr lang="en-US" sz="3000" dirty="0" err="1"/>
              <a:t>mesophytes</a:t>
            </a:r>
            <a:r>
              <a:rPr lang="en-US" sz="3000" dirty="0"/>
              <a:t>.</a:t>
            </a:r>
          </a:p>
          <a:p>
            <a:r>
              <a:rPr lang="en-US" sz="3000" dirty="0"/>
              <a:t>Low tolerance =hydrophytes.</a:t>
            </a:r>
          </a:p>
          <a:p>
            <a:pPr marL="0" indent="0">
              <a:buNone/>
            </a:pPr>
            <a:r>
              <a:rPr lang="en-US" sz="3000" dirty="0"/>
              <a:t>[</a:t>
            </a:r>
            <a:r>
              <a:rPr lang="en-US" sz="3000" b="1" dirty="0"/>
              <a:t> HINT</a:t>
            </a:r>
            <a:r>
              <a:rPr lang="en-US" sz="3000" dirty="0"/>
              <a:t>: Adaptations for each above + halophytes; </a:t>
            </a:r>
            <a:r>
              <a:rPr lang="en-US" sz="3000" b="1" dirty="0"/>
              <a:t>Refer to excretion and osmoregulation</a:t>
            </a:r>
            <a:r>
              <a:rPr lang="en-US" sz="3000" dirty="0"/>
              <a:t>]</a:t>
            </a:r>
          </a:p>
          <a:p>
            <a:endParaRPr lang="en-US" dirty="0"/>
          </a:p>
        </p:txBody>
      </p:sp>
      <p:sp>
        <p:nvSpPr>
          <p:cNvPr id="2" name="Title 1"/>
          <p:cNvSpPr>
            <a:spLocks noGrp="1"/>
          </p:cNvSpPr>
          <p:nvPr>
            <p:ph type="title"/>
          </p:nvPr>
        </p:nvSpPr>
        <p:spPr/>
        <p:txBody>
          <a:bodyPr/>
          <a:lstStyle/>
          <a:p>
            <a:r>
              <a:rPr lang="en-US" dirty="0" smtClean="0"/>
              <a:t>WATER</a:t>
            </a:r>
            <a:endParaRPr lang="en-US" dirty="0"/>
          </a:p>
        </p:txBody>
      </p:sp>
      <p:sp>
        <p:nvSpPr>
          <p:cNvPr id="4" name="Date Placeholder 3"/>
          <p:cNvSpPr>
            <a:spLocks noGrp="1"/>
          </p:cNvSpPr>
          <p:nvPr>
            <p:ph type="dt" sz="half" idx="10"/>
          </p:nvPr>
        </p:nvSpPr>
        <p:spPr/>
        <p:txBody>
          <a:bodyPr/>
          <a:lstStyle/>
          <a:p>
            <a:fld id="{49419E4C-8973-4CEF-BFC8-7FD482630E4E}"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877200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86000"/>
            <a:ext cx="7408333" cy="3840163"/>
          </a:xfrm>
        </p:spPr>
        <p:txBody>
          <a:bodyPr>
            <a:normAutofit lnSpcReduction="10000"/>
          </a:bodyPr>
          <a:lstStyle/>
          <a:p>
            <a:pPr marL="0" indent="0">
              <a:buNone/>
            </a:pPr>
            <a:r>
              <a:rPr lang="en-US" sz="3000" dirty="0" smtClean="0"/>
              <a:t>4. WIND[MOVING AIR]</a:t>
            </a:r>
          </a:p>
          <a:p>
            <a:r>
              <a:rPr lang="en-US" sz="3000" dirty="0" smtClean="0"/>
              <a:t>Transpiration, sweating decrease</a:t>
            </a:r>
          </a:p>
          <a:p>
            <a:r>
              <a:rPr lang="en-US" sz="3000" dirty="0" smtClean="0"/>
              <a:t>Dispersal</a:t>
            </a:r>
          </a:p>
          <a:p>
            <a:r>
              <a:rPr lang="en-US" sz="3000" dirty="0" smtClean="0"/>
              <a:t>Migration of flyers</a:t>
            </a:r>
          </a:p>
          <a:p>
            <a:r>
              <a:rPr lang="en-US" sz="3000" dirty="0" smtClean="0"/>
              <a:t>Distorted frequency of growth,</a:t>
            </a:r>
          </a:p>
          <a:p>
            <a:r>
              <a:rPr lang="en-US" sz="3000" dirty="0" smtClean="0"/>
              <a:t>Pollution</a:t>
            </a:r>
          </a:p>
          <a:p>
            <a:r>
              <a:rPr lang="en-US" sz="3000" dirty="0" smtClean="0"/>
              <a:t>Rainfall formation</a:t>
            </a:r>
          </a:p>
          <a:p>
            <a:pPr marL="0" indent="0">
              <a:buNone/>
            </a:pPr>
            <a:endParaRPr lang="en-US" dirty="0"/>
          </a:p>
        </p:txBody>
      </p:sp>
      <p:sp>
        <p:nvSpPr>
          <p:cNvPr id="2" name="Title 1"/>
          <p:cNvSpPr>
            <a:spLocks noGrp="1"/>
          </p:cNvSpPr>
          <p:nvPr>
            <p:ph type="title"/>
          </p:nvPr>
        </p:nvSpPr>
        <p:spPr/>
        <p:txBody>
          <a:bodyPr/>
          <a:lstStyle/>
          <a:p>
            <a:r>
              <a:rPr lang="en-US" dirty="0" smtClean="0"/>
              <a:t>Atmosphere[air+ water currents]</a:t>
            </a:r>
            <a:endParaRPr lang="en-US" dirty="0"/>
          </a:p>
        </p:txBody>
      </p:sp>
      <p:sp>
        <p:nvSpPr>
          <p:cNvPr id="4" name="Date Placeholder 3"/>
          <p:cNvSpPr>
            <a:spLocks noGrp="1"/>
          </p:cNvSpPr>
          <p:nvPr>
            <p:ph type="dt" sz="half" idx="10"/>
          </p:nvPr>
        </p:nvSpPr>
        <p:spPr/>
        <p:txBody>
          <a:bodyPr/>
          <a:lstStyle/>
          <a:p>
            <a:fld id="{F976EBF8-0061-469C-B3F9-72E172662387}"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529006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Circulates atmospheric gases</a:t>
            </a:r>
          </a:p>
          <a:p>
            <a:r>
              <a:rPr lang="en-US" sz="3200" dirty="0" smtClean="0"/>
              <a:t>Mineral salts distribution  &amp; Oxygen of water</a:t>
            </a:r>
          </a:p>
          <a:p>
            <a:r>
              <a:rPr lang="en-US" sz="3200" dirty="0" smtClean="0"/>
              <a:t>Damage </a:t>
            </a:r>
            <a:endParaRPr lang="en-US" sz="3200" dirty="0"/>
          </a:p>
        </p:txBody>
      </p:sp>
      <p:sp>
        <p:nvSpPr>
          <p:cNvPr id="2" name="Title 1"/>
          <p:cNvSpPr>
            <a:spLocks noGrp="1"/>
          </p:cNvSpPr>
          <p:nvPr>
            <p:ph type="title"/>
          </p:nvPr>
        </p:nvSpPr>
        <p:spPr/>
        <p:txBody>
          <a:bodyPr/>
          <a:lstStyle/>
          <a:p>
            <a:r>
              <a:rPr lang="en-US" dirty="0" smtClean="0"/>
              <a:t>WIND ….</a:t>
            </a:r>
            <a:endParaRPr lang="en-US" dirty="0"/>
          </a:p>
        </p:txBody>
      </p:sp>
      <p:sp>
        <p:nvSpPr>
          <p:cNvPr id="4" name="Date Placeholder 3"/>
          <p:cNvSpPr>
            <a:spLocks noGrp="1"/>
          </p:cNvSpPr>
          <p:nvPr>
            <p:ph type="dt" sz="half" idx="10"/>
          </p:nvPr>
        </p:nvSpPr>
        <p:spPr/>
        <p:txBody>
          <a:bodyPr/>
          <a:lstStyle/>
          <a:p>
            <a:fld id="{D58D83CA-AB93-4F48-9489-CD07D2D46867}"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3512489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5</a:t>
            </a:r>
            <a:r>
              <a:rPr lang="en-US" sz="3200" dirty="0" smtClean="0"/>
              <a:t>. </a:t>
            </a:r>
            <a:r>
              <a:rPr lang="en-US" sz="3200" b="1" dirty="0" smtClean="0"/>
              <a:t>Humidity </a:t>
            </a:r>
          </a:p>
          <a:p>
            <a:r>
              <a:rPr lang="en-US" sz="3200" dirty="0" smtClean="0"/>
              <a:t>Evaporation from leaves/</a:t>
            </a:r>
            <a:r>
              <a:rPr lang="en-US" sz="3200" dirty="0"/>
              <a:t>transpiration rate; </a:t>
            </a:r>
            <a:endParaRPr lang="en-US" sz="3200" dirty="0" smtClean="0"/>
          </a:p>
          <a:p>
            <a:r>
              <a:rPr lang="en-US" sz="3200" dirty="0" smtClean="0"/>
              <a:t>Heat loss</a:t>
            </a:r>
          </a:p>
          <a:p>
            <a:r>
              <a:rPr lang="en-US" sz="3200" dirty="0" err="1" smtClean="0"/>
              <a:t>Etc</a:t>
            </a:r>
            <a:endParaRPr lang="en-US" sz="3200" dirty="0" smtClean="0"/>
          </a:p>
        </p:txBody>
      </p:sp>
      <p:sp>
        <p:nvSpPr>
          <p:cNvPr id="2" name="Title 1"/>
          <p:cNvSpPr>
            <a:spLocks noGrp="1"/>
          </p:cNvSpPr>
          <p:nvPr>
            <p:ph type="title"/>
          </p:nvPr>
        </p:nvSpPr>
        <p:spPr/>
        <p:txBody>
          <a:bodyPr/>
          <a:lstStyle/>
          <a:p>
            <a:r>
              <a:rPr lang="en-US" dirty="0" smtClean="0"/>
              <a:t>HUMIDITY</a:t>
            </a:r>
            <a:endParaRPr lang="en-US" dirty="0"/>
          </a:p>
        </p:txBody>
      </p:sp>
      <p:sp>
        <p:nvSpPr>
          <p:cNvPr id="4" name="Date Placeholder 3"/>
          <p:cNvSpPr>
            <a:spLocks noGrp="1"/>
          </p:cNvSpPr>
          <p:nvPr>
            <p:ph type="dt" sz="half" idx="10"/>
          </p:nvPr>
        </p:nvSpPr>
        <p:spPr/>
        <p:txBody>
          <a:bodyPr/>
          <a:lstStyle/>
          <a:p>
            <a:fld id="{A742360C-5D7C-4BB4-BF35-3242C6E4F92F}"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589172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86000"/>
            <a:ext cx="7408333" cy="3840163"/>
          </a:xfrm>
        </p:spPr>
        <p:txBody>
          <a:bodyPr>
            <a:normAutofit fontScale="92500" lnSpcReduction="20000"/>
          </a:bodyPr>
          <a:lstStyle/>
          <a:p>
            <a:r>
              <a:rPr lang="en-US" sz="3200" dirty="0" smtClean="0"/>
              <a:t>Some seasons are associated with  </a:t>
            </a:r>
            <a:r>
              <a:rPr lang="en-US" sz="3200" dirty="0" err="1" smtClean="0"/>
              <a:t>favourable</a:t>
            </a:r>
            <a:r>
              <a:rPr lang="en-US" sz="3200" dirty="0" smtClean="0"/>
              <a:t> factors of;</a:t>
            </a:r>
          </a:p>
          <a:p>
            <a:pPr>
              <a:buFont typeface="Wingdings" pitchFamily="2" charset="2"/>
              <a:buChar char="ü"/>
            </a:pPr>
            <a:r>
              <a:rPr lang="en-US" sz="3200" dirty="0" smtClean="0"/>
              <a:t>Light </a:t>
            </a:r>
          </a:p>
          <a:p>
            <a:pPr>
              <a:buFont typeface="Wingdings" pitchFamily="2" charset="2"/>
              <a:buChar char="ü"/>
            </a:pPr>
            <a:r>
              <a:rPr lang="en-US" sz="3200" dirty="0" smtClean="0"/>
              <a:t>Temperature </a:t>
            </a:r>
          </a:p>
          <a:p>
            <a:pPr>
              <a:buFont typeface="Wingdings" pitchFamily="2" charset="2"/>
              <a:buChar char="ü"/>
            </a:pPr>
            <a:r>
              <a:rPr lang="en-US" sz="3200" dirty="0" smtClean="0"/>
              <a:t>Water </a:t>
            </a:r>
          </a:p>
          <a:p>
            <a:pPr>
              <a:buFont typeface="Wingdings" pitchFamily="2" charset="2"/>
              <a:buChar char="ü"/>
            </a:pPr>
            <a:r>
              <a:rPr lang="en-US" sz="3200" dirty="0" smtClean="0"/>
              <a:t>Visibility </a:t>
            </a:r>
          </a:p>
          <a:p>
            <a:pPr>
              <a:buFont typeface="Wingdings" pitchFamily="2" charset="2"/>
              <a:buChar char="ü"/>
            </a:pPr>
            <a:r>
              <a:rPr lang="en-US" sz="3200" dirty="0" smtClean="0"/>
              <a:t>Humidity</a:t>
            </a:r>
          </a:p>
          <a:p>
            <a:pPr>
              <a:buFont typeface="Wingdings" pitchFamily="2" charset="2"/>
              <a:buChar char="ü"/>
            </a:pPr>
            <a:r>
              <a:rPr lang="en-US" sz="3200" dirty="0" err="1" smtClean="0"/>
              <a:t>Etc</a:t>
            </a:r>
            <a:endParaRPr lang="en-US" sz="3200" dirty="0" smtClean="0"/>
          </a:p>
          <a:p>
            <a:endParaRPr lang="en-US" dirty="0"/>
          </a:p>
        </p:txBody>
      </p:sp>
      <p:sp>
        <p:nvSpPr>
          <p:cNvPr id="2" name="Title 1"/>
          <p:cNvSpPr>
            <a:spLocks noGrp="1"/>
          </p:cNvSpPr>
          <p:nvPr>
            <p:ph type="title"/>
          </p:nvPr>
        </p:nvSpPr>
        <p:spPr/>
        <p:txBody>
          <a:bodyPr/>
          <a:lstStyle/>
          <a:p>
            <a:r>
              <a:rPr lang="en-US" dirty="0" smtClean="0"/>
              <a:t>SEASONALITY </a:t>
            </a:r>
            <a:endParaRPr lang="en-US" dirty="0"/>
          </a:p>
        </p:txBody>
      </p:sp>
      <p:sp>
        <p:nvSpPr>
          <p:cNvPr id="4" name="Date Placeholder 3"/>
          <p:cNvSpPr>
            <a:spLocks noGrp="1"/>
          </p:cNvSpPr>
          <p:nvPr>
            <p:ph type="dt" sz="half" idx="10"/>
          </p:nvPr>
        </p:nvSpPr>
        <p:spPr/>
        <p:txBody>
          <a:bodyPr/>
          <a:lstStyle/>
          <a:p>
            <a:fld id="{026E5D94-9896-46B8-BA08-C0553A7F5239}"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9833797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sz="3000" dirty="0"/>
              <a:t>Population ecology.</a:t>
            </a:r>
          </a:p>
          <a:p>
            <a:pPr lvl="0" algn="ctr">
              <a:buFont typeface="Wingdings" pitchFamily="2" charset="2"/>
              <a:buChar char="ü"/>
            </a:pPr>
            <a:r>
              <a:rPr lang="en-US" sz="3000" dirty="0"/>
              <a:t>Measurements </a:t>
            </a:r>
            <a:endParaRPr lang="en-US" sz="3000" dirty="0" smtClean="0"/>
          </a:p>
          <a:p>
            <a:pPr lvl="0" algn="ctr">
              <a:buFont typeface="Wingdings" pitchFamily="2" charset="2"/>
              <a:buChar char="ü"/>
            </a:pPr>
            <a:r>
              <a:rPr lang="en-US" sz="3000" dirty="0" smtClean="0"/>
              <a:t>Population size</a:t>
            </a:r>
          </a:p>
          <a:p>
            <a:pPr lvl="0" algn="ctr">
              <a:buFont typeface="Wingdings" pitchFamily="2" charset="2"/>
              <a:buChar char="ü"/>
            </a:pPr>
            <a:r>
              <a:rPr lang="en-US" sz="3000" dirty="0" smtClean="0"/>
              <a:t>Population </a:t>
            </a:r>
            <a:r>
              <a:rPr lang="en-US" sz="3000" dirty="0"/>
              <a:t>distribution </a:t>
            </a:r>
          </a:p>
          <a:p>
            <a:pPr lvl="0"/>
            <a:r>
              <a:rPr lang="en-US" sz="3000" dirty="0"/>
              <a:t>Community Interactions</a:t>
            </a:r>
            <a:r>
              <a:rPr lang="en-US" sz="3000" dirty="0" smtClean="0"/>
              <a:t>.</a:t>
            </a:r>
          </a:p>
          <a:p>
            <a:pPr lvl="0"/>
            <a:r>
              <a:rPr lang="en-US" sz="3000" dirty="0"/>
              <a:t>Biogeochemical cycles.</a:t>
            </a:r>
          </a:p>
          <a:p>
            <a:pPr lvl="0"/>
            <a:r>
              <a:rPr lang="en-US" sz="3000" dirty="0"/>
              <a:t>Growth curves; S(sigmoid); J(boom &amp; burst).</a:t>
            </a:r>
          </a:p>
          <a:p>
            <a:pPr marL="0" lvl="0" indent="0">
              <a:buNone/>
            </a:pPr>
            <a:endParaRPr lang="en-US" dirty="0"/>
          </a:p>
          <a:p>
            <a:endParaRPr lang="en-US" dirty="0"/>
          </a:p>
        </p:txBody>
      </p:sp>
      <p:sp>
        <p:nvSpPr>
          <p:cNvPr id="2" name="Title 1"/>
          <p:cNvSpPr>
            <a:spLocks noGrp="1"/>
          </p:cNvSpPr>
          <p:nvPr>
            <p:ph type="title"/>
          </p:nvPr>
        </p:nvSpPr>
        <p:spPr/>
        <p:txBody>
          <a:bodyPr/>
          <a:lstStyle/>
          <a:p>
            <a:r>
              <a:rPr lang="en-US" dirty="0" smtClean="0"/>
              <a:t>Intro….</a:t>
            </a:r>
            <a:endParaRPr lang="en-US" dirty="0"/>
          </a:p>
        </p:txBody>
      </p:sp>
      <p:sp>
        <p:nvSpPr>
          <p:cNvPr id="4" name="Date Placeholder 3"/>
          <p:cNvSpPr>
            <a:spLocks noGrp="1"/>
          </p:cNvSpPr>
          <p:nvPr>
            <p:ph type="dt" sz="half" idx="10"/>
          </p:nvPr>
        </p:nvSpPr>
        <p:spPr/>
        <p:txBody>
          <a:bodyPr/>
          <a:lstStyle/>
          <a:p>
            <a:fld id="{C407E24D-CFF1-4256-BCF0-4A54B2F0B674}"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156200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057400"/>
            <a:ext cx="7408333" cy="4068763"/>
          </a:xfrm>
        </p:spPr>
        <p:txBody>
          <a:bodyPr>
            <a:normAutofit/>
          </a:bodyPr>
          <a:lstStyle/>
          <a:p>
            <a:r>
              <a:rPr lang="en-US" sz="3000" dirty="0" smtClean="0"/>
              <a:t>Seasons are associated with general </a:t>
            </a:r>
            <a:r>
              <a:rPr lang="en-US" sz="3000" dirty="0" err="1" smtClean="0"/>
              <a:t>favourable</a:t>
            </a:r>
            <a:r>
              <a:rPr lang="en-US" sz="3000" dirty="0" smtClean="0"/>
              <a:t> conditions like;</a:t>
            </a:r>
          </a:p>
          <a:p>
            <a:r>
              <a:rPr lang="en-US" sz="3000" dirty="0" smtClean="0"/>
              <a:t>Generally spring provides </a:t>
            </a:r>
            <a:r>
              <a:rPr lang="en-US" sz="3000" dirty="0" err="1" smtClean="0"/>
              <a:t>favourable</a:t>
            </a:r>
            <a:r>
              <a:rPr lang="en-US" sz="3000" dirty="0" smtClean="0"/>
              <a:t> conditions while…</a:t>
            </a:r>
          </a:p>
          <a:p>
            <a:r>
              <a:rPr lang="en-US" sz="3000" dirty="0" smtClean="0"/>
              <a:t>….summer &amp; </a:t>
            </a:r>
            <a:r>
              <a:rPr lang="en-US" sz="3000" dirty="0" err="1" smtClean="0"/>
              <a:t>antumn</a:t>
            </a:r>
            <a:r>
              <a:rPr lang="en-US" sz="3000" dirty="0" smtClean="0"/>
              <a:t> are </a:t>
            </a:r>
            <a:r>
              <a:rPr lang="en-US" sz="3000" dirty="0" err="1" smtClean="0"/>
              <a:t>unfavourable</a:t>
            </a:r>
            <a:r>
              <a:rPr lang="en-US" sz="3000" dirty="0" smtClean="0"/>
              <a:t> seasons to ecological biota.</a:t>
            </a:r>
            <a:endParaRPr lang="en-US" sz="3000" dirty="0"/>
          </a:p>
        </p:txBody>
      </p:sp>
      <p:sp>
        <p:nvSpPr>
          <p:cNvPr id="2" name="Title 1"/>
          <p:cNvSpPr>
            <a:spLocks noGrp="1"/>
          </p:cNvSpPr>
          <p:nvPr>
            <p:ph type="title"/>
          </p:nvPr>
        </p:nvSpPr>
        <p:spPr/>
        <p:txBody>
          <a:bodyPr/>
          <a:lstStyle/>
          <a:p>
            <a:r>
              <a:rPr lang="en-US" dirty="0" smtClean="0"/>
              <a:t>SEASONALITY … </a:t>
            </a:r>
            <a:endParaRPr lang="en-US" dirty="0"/>
          </a:p>
        </p:txBody>
      </p:sp>
      <p:sp>
        <p:nvSpPr>
          <p:cNvPr id="4" name="Date Placeholder 3"/>
          <p:cNvSpPr>
            <a:spLocks noGrp="1"/>
          </p:cNvSpPr>
          <p:nvPr>
            <p:ph type="dt" sz="half" idx="10"/>
          </p:nvPr>
        </p:nvSpPr>
        <p:spPr/>
        <p:txBody>
          <a:bodyPr/>
          <a:lstStyle/>
          <a:p>
            <a:fld id="{8FB5D5F6-249C-4A6B-80F2-DF4047B4591B}"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39658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 </a:t>
            </a:r>
            <a:r>
              <a:rPr lang="en-US" dirty="0"/>
              <a:t>SOIL FACTORS; mass of organic and inorganic components support life.</a:t>
            </a:r>
          </a:p>
          <a:p>
            <a:pPr marL="514350" lvl="0" indent="-514350">
              <a:buFont typeface="+mj-lt"/>
              <a:buAutoNum type="romanLcPeriod"/>
            </a:pPr>
            <a:r>
              <a:rPr lang="en-US" u="sng" dirty="0"/>
              <a:t>Soil PH</a:t>
            </a:r>
            <a:r>
              <a:rPr lang="en-US" dirty="0"/>
              <a:t>; most plants [almost neutral]; some acidic like tea &amp; </a:t>
            </a:r>
            <a:r>
              <a:rPr lang="en-US" dirty="0" smtClean="0"/>
              <a:t>tobacco; affects rate of enzymatically controlled activities &amp; general activity levels of biota;</a:t>
            </a:r>
            <a:endParaRPr lang="en-US" dirty="0"/>
          </a:p>
          <a:p>
            <a:pPr marL="514350" lvl="0" indent="-514350">
              <a:buFont typeface="+mj-lt"/>
              <a:buAutoNum type="romanLcPeriod"/>
            </a:pPr>
            <a:r>
              <a:rPr lang="en-US" u="sng" dirty="0"/>
              <a:t>Soil temperature</a:t>
            </a:r>
            <a:r>
              <a:rPr lang="en-US" dirty="0"/>
              <a:t>; earthworms inactive at low temperatures of soil.</a:t>
            </a:r>
          </a:p>
          <a:p>
            <a:pPr marL="514350" lvl="0" indent="-514350">
              <a:buFont typeface="+mj-lt"/>
              <a:buAutoNum type="romanLcPeriod"/>
            </a:pPr>
            <a:r>
              <a:rPr lang="en-US" u="sng" dirty="0"/>
              <a:t>Nature &amp; size of </a:t>
            </a:r>
            <a:r>
              <a:rPr lang="en-US" u="sng" dirty="0" smtClean="0"/>
              <a:t>particles(Nature of parent rocks)</a:t>
            </a:r>
            <a:r>
              <a:rPr lang="en-US" dirty="0" smtClean="0"/>
              <a:t>; </a:t>
            </a:r>
            <a:r>
              <a:rPr lang="en-US" dirty="0"/>
              <a:t>soil </a:t>
            </a:r>
            <a:r>
              <a:rPr lang="en-US" dirty="0" smtClean="0"/>
              <a:t>structure;  affect rate of weathering, nature of soil and nutrients in soil.</a:t>
            </a:r>
            <a:endParaRPr lang="en-US" dirty="0"/>
          </a:p>
          <a:p>
            <a:pPr marL="0" indent="0" algn="ctr">
              <a:buNone/>
            </a:pPr>
            <a:endParaRPr lang="en-US" dirty="0" smtClean="0"/>
          </a:p>
        </p:txBody>
      </p:sp>
      <p:sp>
        <p:nvSpPr>
          <p:cNvPr id="2" name="Title 1"/>
          <p:cNvSpPr>
            <a:spLocks noGrp="1"/>
          </p:cNvSpPr>
          <p:nvPr>
            <p:ph type="title"/>
          </p:nvPr>
        </p:nvSpPr>
        <p:spPr/>
        <p:txBody>
          <a:bodyPr>
            <a:normAutofit/>
          </a:bodyPr>
          <a:lstStyle/>
          <a:p>
            <a:pPr lvl="0"/>
            <a:r>
              <a:rPr lang="en-US" b="1" dirty="0" smtClean="0"/>
              <a:t>EDAPHIC FACTORS</a:t>
            </a:r>
            <a:endParaRPr lang="en-US" dirty="0"/>
          </a:p>
        </p:txBody>
      </p:sp>
      <p:sp>
        <p:nvSpPr>
          <p:cNvPr id="4" name="Date Placeholder 3"/>
          <p:cNvSpPr>
            <a:spLocks noGrp="1"/>
          </p:cNvSpPr>
          <p:nvPr>
            <p:ph type="dt" sz="half" idx="10"/>
          </p:nvPr>
        </p:nvSpPr>
        <p:spPr/>
        <p:txBody>
          <a:bodyPr/>
          <a:lstStyle/>
          <a:p>
            <a:fld id="{B15FDDCD-85A0-47D3-BC50-08D36A75F43C}"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5725860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dirty="0"/>
              <a:t>(iv) </a:t>
            </a:r>
            <a:r>
              <a:rPr lang="en-US" u="sng" dirty="0"/>
              <a:t>Biotic content</a:t>
            </a:r>
            <a:r>
              <a:rPr lang="en-US" dirty="0"/>
              <a:t>; soil living organisms; macro organisms e.g. earth worms &amp; microorganisms like fungi and bacteria; decomposition(feed on DOM), ingest mineral particles, mix soil, </a:t>
            </a:r>
            <a:r>
              <a:rPr lang="en-US" dirty="0" err="1"/>
              <a:t>faecal</a:t>
            </a:r>
            <a:r>
              <a:rPr lang="en-US" dirty="0"/>
              <a:t> pellets hold together soil particles, burrows aerates, humus, crumb structure </a:t>
            </a:r>
            <a:r>
              <a:rPr lang="en-US" dirty="0" err="1"/>
              <a:t>etc</a:t>
            </a:r>
            <a:endParaRPr lang="en-US" dirty="0"/>
          </a:p>
          <a:p>
            <a:pPr marL="0" lvl="0" indent="0">
              <a:buNone/>
            </a:pPr>
            <a:r>
              <a:rPr lang="en-US" dirty="0"/>
              <a:t>(v) </a:t>
            </a:r>
            <a:r>
              <a:rPr lang="en-US" u="sng" dirty="0"/>
              <a:t>Mineral </a:t>
            </a:r>
            <a:r>
              <a:rPr lang="en-US" u="sng" dirty="0" smtClean="0"/>
              <a:t>content(inorganic particles)</a:t>
            </a:r>
            <a:r>
              <a:rPr lang="en-US" dirty="0" smtClean="0"/>
              <a:t>; </a:t>
            </a:r>
            <a:r>
              <a:rPr lang="en-US" dirty="0"/>
              <a:t>Mineral matter; sandy soils; drainage; texture; and the opposite</a:t>
            </a:r>
            <a:r>
              <a:rPr lang="en-US" dirty="0" smtClean="0"/>
              <a:t>.</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5"/>
          <p:cNvSpPr>
            <a:spLocks noGrp="1"/>
          </p:cNvSpPr>
          <p:nvPr>
            <p:ph type="title"/>
          </p:nvPr>
        </p:nvSpPr>
        <p:spPr/>
        <p:txBody>
          <a:bodyPr/>
          <a:lstStyle/>
          <a:p>
            <a:r>
              <a:rPr lang="en-US" dirty="0"/>
              <a:t>Soil factors …..</a:t>
            </a:r>
          </a:p>
        </p:txBody>
      </p:sp>
    </p:spTree>
    <p:extLst>
      <p:ext uri="{BB962C8B-B14F-4D97-AF65-F5344CB8AC3E}">
        <p14:creationId xmlns:p14="http://schemas.microsoft.com/office/powerpoint/2010/main" val="8506312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dirty="0" smtClean="0"/>
              <a:t>(vi) </a:t>
            </a:r>
            <a:r>
              <a:rPr lang="en-US" u="sng" dirty="0" smtClean="0"/>
              <a:t>Humus </a:t>
            </a:r>
            <a:r>
              <a:rPr lang="en-US" u="sng" dirty="0"/>
              <a:t>content/organic matter content</a:t>
            </a:r>
            <a:r>
              <a:rPr lang="en-US" dirty="0"/>
              <a:t>; humus has effect of breaking clogs of clay &amp; improving sandy soils.</a:t>
            </a:r>
          </a:p>
          <a:p>
            <a:r>
              <a:rPr lang="en-US" dirty="0"/>
              <a:t>Organic </a:t>
            </a:r>
            <a:r>
              <a:rPr lang="en-US" dirty="0" smtClean="0"/>
              <a:t>matter( Dead OM+ living organisms); </a:t>
            </a:r>
            <a:r>
              <a:rPr lang="en-US" dirty="0"/>
              <a:t>major source of key nutrients; P, S, N.</a:t>
            </a:r>
          </a:p>
          <a:p>
            <a:pPr lvl="0"/>
            <a:r>
              <a:rPr lang="en-US" dirty="0"/>
              <a:t>High organic matter; warm, dark, closely packed soil.</a:t>
            </a:r>
          </a:p>
          <a:p>
            <a:pPr lvl="0"/>
            <a:r>
              <a:rPr lang="en-US" dirty="0"/>
              <a:t>Low organic matter; cool, loose soils.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Title 5"/>
          <p:cNvSpPr>
            <a:spLocks noGrp="1"/>
          </p:cNvSpPr>
          <p:nvPr>
            <p:ph type="title"/>
          </p:nvPr>
        </p:nvSpPr>
        <p:spPr/>
        <p:txBody>
          <a:bodyPr/>
          <a:lstStyle/>
          <a:p>
            <a:r>
              <a:rPr lang="en-US" dirty="0" smtClean="0"/>
              <a:t>Soil factors …</a:t>
            </a:r>
            <a:endParaRPr lang="en-US" dirty="0"/>
          </a:p>
        </p:txBody>
      </p:sp>
    </p:spTree>
    <p:extLst>
      <p:ext uri="{BB962C8B-B14F-4D97-AF65-F5344CB8AC3E}">
        <p14:creationId xmlns:p14="http://schemas.microsoft.com/office/powerpoint/2010/main" val="24846217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dirty="0" smtClean="0"/>
              <a:t>(vii) </a:t>
            </a:r>
            <a:r>
              <a:rPr lang="en-US" u="sng" dirty="0" smtClean="0"/>
              <a:t>Air </a:t>
            </a:r>
            <a:r>
              <a:rPr lang="en-US" u="sng" dirty="0"/>
              <a:t>content</a:t>
            </a:r>
            <a:r>
              <a:rPr lang="en-US" dirty="0"/>
              <a:t>; respiration for soil living organisms; and plant roots; nutrient availability like nitrification</a:t>
            </a:r>
            <a:r>
              <a:rPr lang="en-US" dirty="0" smtClean="0"/>
              <a:t>.</a:t>
            </a:r>
          </a:p>
          <a:p>
            <a:pPr marL="0" lvl="0" indent="0">
              <a:buNone/>
            </a:pPr>
            <a:r>
              <a:rPr lang="en-US" dirty="0" smtClean="0"/>
              <a:t>(viii) </a:t>
            </a:r>
            <a:r>
              <a:rPr lang="en-US" u="sng" dirty="0"/>
              <a:t>Water content</a:t>
            </a:r>
            <a:r>
              <a:rPr lang="en-US" dirty="0"/>
              <a:t>; crops like rice do survive in conditions of lots of water since they have root tissues with airspaces that provide oxygen to allow humus breakdown soil particles in water logged areas.</a:t>
            </a:r>
            <a:endParaRPr lang="en-US" dirty="0" smtClean="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5"/>
          <p:cNvSpPr>
            <a:spLocks noGrp="1"/>
          </p:cNvSpPr>
          <p:nvPr>
            <p:ph type="title"/>
          </p:nvPr>
        </p:nvSpPr>
        <p:spPr/>
        <p:txBody>
          <a:bodyPr/>
          <a:lstStyle/>
          <a:p>
            <a:r>
              <a:rPr lang="en-US" dirty="0"/>
              <a:t>Soil factors …</a:t>
            </a:r>
          </a:p>
        </p:txBody>
      </p:sp>
    </p:spTree>
    <p:extLst>
      <p:ext uri="{BB962C8B-B14F-4D97-AF65-F5344CB8AC3E}">
        <p14:creationId xmlns:p14="http://schemas.microsoft.com/office/powerpoint/2010/main" val="16352999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a:bodyPr>
          <a:lstStyle/>
          <a:p>
            <a:pPr marL="0" indent="0">
              <a:buNone/>
            </a:pPr>
            <a:r>
              <a:rPr lang="en-US" dirty="0" smtClean="0"/>
              <a:t>(ix)  </a:t>
            </a:r>
            <a:r>
              <a:rPr lang="en-US" u="sng" dirty="0"/>
              <a:t>Topography</a:t>
            </a:r>
            <a:r>
              <a:rPr lang="en-US" dirty="0"/>
              <a:t>; </a:t>
            </a:r>
            <a:r>
              <a:rPr lang="en-US" dirty="0" smtClean="0"/>
              <a:t>steepness </a:t>
            </a:r>
            <a:r>
              <a:rPr lang="en-US" dirty="0"/>
              <a:t>and gradient of a </a:t>
            </a:r>
            <a:r>
              <a:rPr lang="en-US" dirty="0" smtClean="0"/>
              <a:t>place;</a:t>
            </a:r>
            <a:endParaRPr lang="en-US" dirty="0"/>
          </a:p>
          <a:p>
            <a:pPr marL="0" lvl="0" indent="0">
              <a:buNone/>
            </a:pPr>
            <a:r>
              <a:rPr lang="en-US" dirty="0" smtClean="0"/>
              <a:t>aspects </a:t>
            </a:r>
            <a:r>
              <a:rPr lang="en-US" dirty="0"/>
              <a:t>[slopes-N/S facing; altitude; </a:t>
            </a:r>
            <a:r>
              <a:rPr lang="en-US" dirty="0" smtClean="0"/>
              <a:t>inclination]; </a:t>
            </a:r>
          </a:p>
          <a:p>
            <a:pPr lvl="0">
              <a:buFont typeface="Arial" pitchFamily="34" charset="0"/>
              <a:buChar char="•"/>
            </a:pPr>
            <a:r>
              <a:rPr lang="en-US" dirty="0" smtClean="0"/>
              <a:t>High </a:t>
            </a:r>
            <a:r>
              <a:rPr lang="en-US" dirty="0"/>
              <a:t>altitude; averagely low </a:t>
            </a:r>
            <a:r>
              <a:rPr lang="en-US" u="sng" dirty="0"/>
              <a:t>temperatures</a:t>
            </a:r>
            <a:r>
              <a:rPr lang="en-US" dirty="0"/>
              <a:t> and </a:t>
            </a:r>
            <a:r>
              <a:rPr lang="en-US" u="sng" dirty="0"/>
              <a:t>atmospheric pressure </a:t>
            </a:r>
            <a:r>
              <a:rPr lang="en-US" dirty="0"/>
              <a:t>compared to low lying areas; have effect on plant and animal life.</a:t>
            </a:r>
          </a:p>
          <a:p>
            <a:pPr lvl="0"/>
            <a:r>
              <a:rPr lang="en-US" dirty="0"/>
              <a:t>Relief</a:t>
            </a:r>
            <a:r>
              <a:rPr lang="en-US" u="sng" dirty="0"/>
              <a:t> barriers </a:t>
            </a:r>
            <a:r>
              <a:rPr lang="en-US" dirty="0"/>
              <a:t>met by air, it rises, cools and</a:t>
            </a:r>
            <a:r>
              <a:rPr lang="en-US" u="sng" dirty="0"/>
              <a:t> precipitation</a:t>
            </a:r>
            <a:r>
              <a:rPr lang="en-US" dirty="0"/>
              <a:t> occurs [tends to occur].</a:t>
            </a:r>
          </a:p>
          <a:p>
            <a:pPr lvl="0"/>
            <a:r>
              <a:rPr lang="en-US" dirty="0"/>
              <a:t>Mountains also are</a:t>
            </a:r>
            <a:r>
              <a:rPr lang="en-US" u="sng" dirty="0"/>
              <a:t> barriers </a:t>
            </a:r>
            <a:r>
              <a:rPr lang="en-US" dirty="0"/>
              <a:t>to dispersal, </a:t>
            </a:r>
            <a:r>
              <a:rPr lang="en-US" dirty="0" smtClean="0"/>
              <a:t>migration.</a:t>
            </a:r>
          </a:p>
          <a:p>
            <a:pPr lvl="0"/>
            <a:r>
              <a:rPr lang="en-US" dirty="0" smtClean="0"/>
              <a:t>Water logging;  Soil erosion; light availability.</a:t>
            </a:r>
          </a:p>
          <a:p>
            <a:pPr lvl="0"/>
            <a:r>
              <a:rPr lang="en-US" dirty="0" smtClean="0"/>
              <a:t>All affect plants &amp; animals’ establishment.</a:t>
            </a:r>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Title 5"/>
          <p:cNvSpPr>
            <a:spLocks noGrp="1"/>
          </p:cNvSpPr>
          <p:nvPr>
            <p:ph type="title"/>
          </p:nvPr>
        </p:nvSpPr>
        <p:spPr/>
        <p:txBody>
          <a:bodyPr/>
          <a:lstStyle/>
          <a:p>
            <a:r>
              <a:rPr lang="en-US" dirty="0"/>
              <a:t>Soil factors …</a:t>
            </a:r>
          </a:p>
        </p:txBody>
      </p:sp>
    </p:spTree>
    <p:extLst>
      <p:ext uri="{BB962C8B-B14F-4D97-AF65-F5344CB8AC3E}">
        <p14:creationId xmlns:p14="http://schemas.microsoft.com/office/powerpoint/2010/main" val="16871887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Arial" pitchFamily="34" charset="0"/>
              <a:buChar char="•"/>
            </a:pPr>
            <a:r>
              <a:rPr lang="en-US" dirty="0"/>
              <a:t>[CO2]; reactant for photosynthesis; green house effect; acid rain </a:t>
            </a:r>
            <a:r>
              <a:rPr lang="en-US" dirty="0" err="1"/>
              <a:t>etc</a:t>
            </a:r>
            <a:endParaRPr lang="en-US" dirty="0"/>
          </a:p>
          <a:p>
            <a:pPr lvl="0">
              <a:buFont typeface="Arial" pitchFamily="34" charset="0"/>
              <a:buChar char="•"/>
            </a:pPr>
            <a:r>
              <a:rPr lang="en-US" dirty="0"/>
              <a:t> [O2]; required for </a:t>
            </a:r>
            <a:r>
              <a:rPr lang="en-US" dirty="0" err="1"/>
              <a:t>aerobism</a:t>
            </a:r>
            <a:r>
              <a:rPr lang="en-US" dirty="0"/>
              <a:t>; poison anaerobes</a:t>
            </a:r>
            <a:r>
              <a:rPr lang="en-US" dirty="0" smtClean="0"/>
              <a:t>.</a:t>
            </a:r>
          </a:p>
          <a:p>
            <a:pPr lvl="0">
              <a:buFont typeface="Arial" pitchFamily="34" charset="0"/>
              <a:buChar char="•"/>
            </a:pPr>
            <a:r>
              <a:rPr lang="en-US" dirty="0" smtClean="0"/>
              <a:t>Fire </a:t>
            </a: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Title 5"/>
          <p:cNvSpPr>
            <a:spLocks noGrp="1"/>
          </p:cNvSpPr>
          <p:nvPr>
            <p:ph type="title"/>
          </p:nvPr>
        </p:nvSpPr>
        <p:spPr/>
        <p:txBody>
          <a:bodyPr/>
          <a:lstStyle/>
          <a:p>
            <a:r>
              <a:rPr lang="en-US" dirty="0" smtClean="0"/>
              <a:t>COMBINED FACTORS</a:t>
            </a:r>
            <a:endParaRPr lang="en-US" dirty="0"/>
          </a:p>
        </p:txBody>
      </p:sp>
    </p:spTree>
    <p:extLst>
      <p:ext uri="{BB962C8B-B14F-4D97-AF65-F5344CB8AC3E}">
        <p14:creationId xmlns:p14="http://schemas.microsoft.com/office/powerpoint/2010/main" val="28162154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pPr marL="0" indent="0">
              <a:buNone/>
            </a:pPr>
            <a:r>
              <a:rPr lang="en-US" dirty="0" smtClean="0"/>
              <a:t>CAUSES</a:t>
            </a:r>
          </a:p>
          <a:p>
            <a:r>
              <a:rPr lang="en-US" dirty="0" smtClean="0"/>
              <a:t>Carelessness, lighting &amp; </a:t>
            </a:r>
            <a:r>
              <a:rPr lang="en-US" dirty="0" err="1" smtClean="0"/>
              <a:t>volcanicity</a:t>
            </a:r>
            <a:r>
              <a:rPr lang="en-US" dirty="0" smtClean="0"/>
              <a:t>;</a:t>
            </a:r>
          </a:p>
          <a:p>
            <a:pPr marL="0" indent="0">
              <a:buNone/>
            </a:pPr>
            <a:r>
              <a:rPr lang="en-US" dirty="0" smtClean="0"/>
              <a:t>ADAPTATIONS </a:t>
            </a:r>
          </a:p>
          <a:p>
            <a:pPr>
              <a:buFont typeface="Wingdings" pitchFamily="2" charset="2"/>
              <a:buChar char="ü"/>
            </a:pPr>
            <a:r>
              <a:rPr lang="en-US" dirty="0" smtClean="0"/>
              <a:t>Grasses grow in tussocks to protect young growing buds.</a:t>
            </a:r>
          </a:p>
          <a:p>
            <a:pPr>
              <a:buFont typeface="Wingdings" pitchFamily="2" charset="2"/>
              <a:buChar char="ü"/>
            </a:pPr>
            <a:r>
              <a:rPr lang="en-US" dirty="0" smtClean="0"/>
              <a:t>Succulent stems decrease effect of fire heat</a:t>
            </a:r>
          </a:p>
          <a:p>
            <a:pPr>
              <a:buFont typeface="Wingdings" pitchFamily="2" charset="2"/>
              <a:buChar char="ü"/>
            </a:pPr>
            <a:r>
              <a:rPr lang="en-US" dirty="0" smtClean="0"/>
              <a:t>Annuals so avoid fire as seeds.</a:t>
            </a:r>
          </a:p>
          <a:p>
            <a:pPr>
              <a:buFont typeface="Wingdings" pitchFamily="2" charset="2"/>
              <a:buChar char="ü"/>
            </a:pPr>
            <a:r>
              <a:rPr lang="en-US" dirty="0" smtClean="0"/>
              <a:t>Heat resistant tissues.</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itle 5"/>
          <p:cNvSpPr>
            <a:spLocks noGrp="1"/>
          </p:cNvSpPr>
          <p:nvPr>
            <p:ph type="title"/>
          </p:nvPr>
        </p:nvSpPr>
        <p:spPr/>
        <p:txBody>
          <a:bodyPr/>
          <a:lstStyle/>
          <a:p>
            <a:r>
              <a:rPr lang="en-US" dirty="0" smtClean="0"/>
              <a:t>FIRE </a:t>
            </a:r>
            <a:endParaRPr lang="en-US" dirty="0"/>
          </a:p>
        </p:txBody>
      </p:sp>
    </p:spTree>
    <p:extLst>
      <p:ext uri="{BB962C8B-B14F-4D97-AF65-F5344CB8AC3E}">
        <p14:creationId xmlns:p14="http://schemas.microsoft.com/office/powerpoint/2010/main" val="19863621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ü"/>
            </a:pPr>
            <a:r>
              <a:rPr lang="en-US" dirty="0" smtClean="0"/>
              <a:t>Increased </a:t>
            </a:r>
            <a:r>
              <a:rPr lang="en-US" dirty="0"/>
              <a:t>visibility.</a:t>
            </a:r>
          </a:p>
          <a:p>
            <a:pPr lvl="0">
              <a:buFont typeface="Wingdings" pitchFamily="2" charset="2"/>
              <a:buChar char="ü"/>
            </a:pPr>
            <a:r>
              <a:rPr lang="en-US" dirty="0"/>
              <a:t>Breaking dormancy of seeds.</a:t>
            </a:r>
          </a:p>
          <a:p>
            <a:pPr lvl="0">
              <a:buFont typeface="Wingdings" pitchFamily="2" charset="2"/>
              <a:buChar char="ü"/>
            </a:pPr>
            <a:r>
              <a:rPr lang="en-US" dirty="0"/>
              <a:t>Killing microorganisms in soil.</a:t>
            </a:r>
          </a:p>
          <a:p>
            <a:pPr lvl="0">
              <a:buFont typeface="Wingdings" pitchFamily="2" charset="2"/>
              <a:buChar char="ü"/>
            </a:pPr>
            <a:r>
              <a:rPr lang="en-US" dirty="0"/>
              <a:t>Increased visibility of </a:t>
            </a:r>
            <a:r>
              <a:rPr lang="en-US" dirty="0" smtClean="0"/>
              <a:t>prey thus predation</a:t>
            </a:r>
            <a:endParaRPr lang="en-US" dirty="0"/>
          </a:p>
          <a:p>
            <a:pPr lvl="0">
              <a:buFont typeface="Wingdings" pitchFamily="2" charset="2"/>
              <a:buChar char="ü"/>
            </a:pPr>
            <a:r>
              <a:rPr lang="en-US" dirty="0"/>
              <a:t>Destruction of some moving animals.</a:t>
            </a:r>
          </a:p>
          <a:p>
            <a:pPr lvl="0">
              <a:buFont typeface="Wingdings" pitchFamily="2" charset="2"/>
              <a:buChar char="ü"/>
            </a:pPr>
            <a:r>
              <a:rPr lang="en-US" dirty="0"/>
              <a:t>Smoke causing air pollution.</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5"/>
          <p:cNvSpPr>
            <a:spLocks noGrp="1"/>
          </p:cNvSpPr>
          <p:nvPr>
            <p:ph type="title"/>
          </p:nvPr>
        </p:nvSpPr>
        <p:spPr/>
        <p:txBody>
          <a:bodyPr>
            <a:normAutofit fontScale="90000"/>
          </a:bodyPr>
          <a:lstStyle/>
          <a:p>
            <a:r>
              <a:rPr lang="en-US" b="1" dirty="0"/>
              <a:t>EFFECTS OF FIRES ON </a:t>
            </a:r>
            <a:r>
              <a:rPr lang="en-US" b="1" dirty="0" smtClean="0"/>
              <a:t>ECOSYSTEM</a:t>
            </a:r>
            <a:endParaRPr lang="en-US" dirty="0"/>
          </a:p>
        </p:txBody>
      </p:sp>
    </p:spTree>
    <p:extLst>
      <p:ext uri="{BB962C8B-B14F-4D97-AF65-F5344CB8AC3E}">
        <p14:creationId xmlns:p14="http://schemas.microsoft.com/office/powerpoint/2010/main" val="15319595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lstStyle/>
          <a:p>
            <a:pPr>
              <a:buFont typeface="Wingdings" pitchFamily="2" charset="2"/>
              <a:buChar char="ü"/>
            </a:pPr>
            <a:r>
              <a:rPr lang="en-US" dirty="0" smtClean="0"/>
              <a:t>Stimulates new buds growth</a:t>
            </a:r>
          </a:p>
          <a:p>
            <a:pPr>
              <a:buFont typeface="Wingdings" pitchFamily="2" charset="2"/>
              <a:buChar char="ü"/>
            </a:pPr>
            <a:r>
              <a:rPr lang="en-US" dirty="0" smtClean="0"/>
              <a:t>stimulates release of minerals</a:t>
            </a:r>
          </a:p>
          <a:p>
            <a:pPr>
              <a:buFont typeface="Wingdings" pitchFamily="2" charset="2"/>
              <a:buChar char="ü"/>
            </a:pPr>
            <a:r>
              <a:rPr lang="en-US" dirty="0" smtClean="0"/>
              <a:t>Stimulates steady vegetation growth</a:t>
            </a:r>
          </a:p>
          <a:p>
            <a:pPr>
              <a:buFont typeface="Wingdings" pitchFamily="2" charset="2"/>
              <a:buChar char="ü"/>
            </a:pPr>
            <a:r>
              <a:rPr lang="en-US" dirty="0" smtClean="0"/>
              <a:t>Stimulates </a:t>
            </a:r>
            <a:r>
              <a:rPr lang="en-US" dirty="0"/>
              <a:t>n</a:t>
            </a:r>
            <a:r>
              <a:rPr lang="en-US" dirty="0" smtClean="0"/>
              <a:t>ew palatable vegetation growth</a:t>
            </a:r>
          </a:p>
          <a:p>
            <a:pPr>
              <a:buFont typeface="Wingdings" pitchFamily="2" charset="2"/>
              <a:buChar char="ü"/>
            </a:pPr>
            <a:r>
              <a:rPr lang="en-US" dirty="0" smtClean="0"/>
              <a:t>Stimulates flowering</a:t>
            </a:r>
          </a:p>
          <a:p>
            <a:pPr>
              <a:buFont typeface="Wingdings" pitchFamily="2" charset="2"/>
              <a:buChar char="ü"/>
            </a:pPr>
            <a:r>
              <a:rPr lang="en-US" dirty="0" smtClean="0"/>
              <a:t>Increases soil erosion</a:t>
            </a:r>
          </a:p>
          <a:p>
            <a:pPr>
              <a:buFont typeface="Wingdings" pitchFamily="2" charset="2"/>
              <a:buChar char="ü"/>
            </a:pPr>
            <a:r>
              <a:rPr lang="en-US" dirty="0" smtClean="0"/>
              <a:t>Decreases population density</a:t>
            </a:r>
          </a:p>
          <a:p>
            <a:pPr>
              <a:buFont typeface="Wingdings" pitchFamily="2" charset="2"/>
              <a:buChar char="ü"/>
            </a:pPr>
            <a:endParaRPr lang="en-US" dirty="0" smtClean="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5"/>
          <p:cNvSpPr>
            <a:spLocks noGrp="1"/>
          </p:cNvSpPr>
          <p:nvPr>
            <p:ph type="title"/>
          </p:nvPr>
        </p:nvSpPr>
        <p:spPr/>
        <p:txBody>
          <a:bodyPr/>
          <a:lstStyle/>
          <a:p>
            <a:r>
              <a:rPr lang="en-US" dirty="0" smtClean="0"/>
              <a:t>EFFECTS ….</a:t>
            </a:r>
            <a:endParaRPr lang="en-US" dirty="0"/>
          </a:p>
        </p:txBody>
      </p:sp>
    </p:spTree>
    <p:extLst>
      <p:ext uri="{BB962C8B-B14F-4D97-AF65-F5344CB8AC3E}">
        <p14:creationId xmlns:p14="http://schemas.microsoft.com/office/powerpoint/2010/main" val="153844940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lvl="0"/>
            <a:r>
              <a:rPr lang="en-US" sz="6300" dirty="0"/>
              <a:t>Other important concepts</a:t>
            </a:r>
          </a:p>
          <a:p>
            <a:pPr lvl="0" algn="ctr">
              <a:buFont typeface="Wingdings" pitchFamily="2" charset="2"/>
              <a:buChar char="ü"/>
            </a:pPr>
            <a:r>
              <a:rPr lang="en-US" sz="6300" dirty="0"/>
              <a:t>Cycles e.g. of </a:t>
            </a:r>
            <a:r>
              <a:rPr lang="en-US" sz="6300" dirty="0" err="1"/>
              <a:t>phytopthora</a:t>
            </a:r>
            <a:r>
              <a:rPr lang="en-US" sz="6300" dirty="0"/>
              <a:t> </a:t>
            </a:r>
            <a:r>
              <a:rPr lang="en-US" sz="6300" dirty="0" err="1" smtClean="0"/>
              <a:t>infestans</a:t>
            </a:r>
            <a:r>
              <a:rPr lang="en-US" sz="6300" dirty="0" smtClean="0"/>
              <a:t>.</a:t>
            </a:r>
          </a:p>
          <a:p>
            <a:pPr lvl="0" algn="ctr">
              <a:buFont typeface="Wingdings" pitchFamily="2" charset="2"/>
              <a:buChar char="ü"/>
            </a:pPr>
            <a:r>
              <a:rPr lang="en-US" sz="6300" dirty="0" smtClean="0"/>
              <a:t>Succession.</a:t>
            </a:r>
          </a:p>
          <a:p>
            <a:pPr lvl="0" algn="ctr">
              <a:buFont typeface="Wingdings" pitchFamily="2" charset="2"/>
              <a:buChar char="ü"/>
            </a:pPr>
            <a:r>
              <a:rPr lang="en-US" sz="6300" dirty="0" smtClean="0"/>
              <a:t>Natural resources.</a:t>
            </a:r>
          </a:p>
          <a:p>
            <a:pPr lvl="0" algn="ctr">
              <a:buFont typeface="Wingdings" pitchFamily="2" charset="2"/>
              <a:buChar char="ü"/>
            </a:pPr>
            <a:r>
              <a:rPr lang="en-US" sz="6300" dirty="0" smtClean="0"/>
              <a:t>Effect </a:t>
            </a:r>
            <a:r>
              <a:rPr lang="en-US" sz="6300" dirty="0"/>
              <a:t>of man [global warming</a:t>
            </a:r>
            <a:r>
              <a:rPr lang="en-US" sz="6300" dirty="0" smtClean="0"/>
              <a:t>].</a:t>
            </a:r>
          </a:p>
          <a:p>
            <a:pPr lvl="0" algn="ctr">
              <a:buFont typeface="Wingdings" pitchFamily="2" charset="2"/>
              <a:buChar char="ü"/>
            </a:pPr>
            <a:r>
              <a:rPr lang="en-US" sz="6300" dirty="0" smtClean="0"/>
              <a:t>Fire.</a:t>
            </a:r>
          </a:p>
          <a:p>
            <a:pPr lvl="0" algn="ctr">
              <a:buFont typeface="Wingdings" pitchFamily="2" charset="2"/>
              <a:buChar char="ü"/>
            </a:pPr>
            <a:r>
              <a:rPr lang="en-US" sz="6300" dirty="0" smtClean="0"/>
              <a:t>Terrestrial </a:t>
            </a:r>
            <a:r>
              <a:rPr lang="en-US" sz="6300" dirty="0"/>
              <a:t>ecosystems [tropical rain forests; deserts; </a:t>
            </a:r>
            <a:r>
              <a:rPr lang="en-US" sz="6300" dirty="0" smtClean="0"/>
              <a:t>savannah]</a:t>
            </a:r>
          </a:p>
          <a:p>
            <a:pPr lvl="0" algn="ctr">
              <a:buFont typeface="Wingdings" pitchFamily="2" charset="2"/>
              <a:buChar char="ü"/>
            </a:pPr>
            <a:r>
              <a:rPr lang="en-US" sz="6300" dirty="0" smtClean="0"/>
              <a:t>Aquatic ecosystems [marine; fresh water]</a:t>
            </a:r>
          </a:p>
          <a:p>
            <a:endParaRPr lang="en-US" dirty="0"/>
          </a:p>
        </p:txBody>
      </p:sp>
      <p:sp>
        <p:nvSpPr>
          <p:cNvPr id="2" name="Title 1"/>
          <p:cNvSpPr>
            <a:spLocks noGrp="1"/>
          </p:cNvSpPr>
          <p:nvPr>
            <p:ph type="title"/>
          </p:nvPr>
        </p:nvSpPr>
        <p:spPr/>
        <p:txBody>
          <a:bodyPr/>
          <a:lstStyle/>
          <a:p>
            <a:r>
              <a:rPr lang="en-US" dirty="0" smtClean="0"/>
              <a:t>Intro…..</a:t>
            </a:r>
            <a:endParaRPr lang="en-US" dirty="0"/>
          </a:p>
        </p:txBody>
      </p:sp>
      <p:sp>
        <p:nvSpPr>
          <p:cNvPr id="4" name="Date Placeholder 3"/>
          <p:cNvSpPr>
            <a:spLocks noGrp="1"/>
          </p:cNvSpPr>
          <p:nvPr>
            <p:ph type="dt" sz="half" idx="10"/>
          </p:nvPr>
        </p:nvSpPr>
        <p:spPr/>
        <p:txBody>
          <a:bodyPr/>
          <a:lstStyle/>
          <a:p>
            <a:fld id="{F2331AC3-9BE9-46EF-95AC-270F0212A1F9}"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305879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normAutofit lnSpcReduction="10000"/>
          </a:bodyPr>
          <a:lstStyle/>
          <a:p>
            <a:r>
              <a:rPr lang="en-US" b="1" dirty="0" smtClean="0"/>
              <a:t>Fire </a:t>
            </a:r>
            <a:r>
              <a:rPr lang="en-US" b="1" dirty="0" err="1" smtClean="0"/>
              <a:t>favours</a:t>
            </a:r>
            <a:r>
              <a:rPr lang="en-US" b="1" dirty="0" smtClean="0"/>
              <a:t> grasses at trees’ exposure</a:t>
            </a:r>
          </a:p>
          <a:p>
            <a:pPr>
              <a:buFont typeface="Wingdings" pitchFamily="2" charset="2"/>
              <a:buChar char="ü"/>
            </a:pPr>
            <a:r>
              <a:rPr lang="en-US" dirty="0" smtClean="0"/>
              <a:t>Grasses meristems at leaf bases protected by soil layer and leaf bases.</a:t>
            </a:r>
          </a:p>
          <a:p>
            <a:pPr>
              <a:buFont typeface="Wingdings" pitchFamily="2" charset="2"/>
              <a:buChar char="ü"/>
            </a:pPr>
            <a:r>
              <a:rPr lang="en-US" dirty="0" smtClean="0"/>
              <a:t>Cambium &amp; buds of trees exposed to fire thus growth stimulation.</a:t>
            </a:r>
          </a:p>
          <a:p>
            <a:pPr>
              <a:buFont typeface="Arial" pitchFamily="34" charset="0"/>
              <a:buChar char="•"/>
            </a:pPr>
            <a:r>
              <a:rPr lang="en-US" b="1" dirty="0" smtClean="0"/>
              <a:t>Succulent plants are rare in deserts;</a:t>
            </a:r>
          </a:p>
          <a:p>
            <a:pPr>
              <a:buFont typeface="Wingdings" pitchFamily="2" charset="2"/>
              <a:buChar char="ü"/>
            </a:pPr>
            <a:r>
              <a:rPr lang="en-US" dirty="0" smtClean="0"/>
              <a:t>Tissues are heat intolerant</a:t>
            </a:r>
          </a:p>
          <a:p>
            <a:pPr>
              <a:buFont typeface="Wingdings" pitchFamily="2" charset="2"/>
              <a:buChar char="ü"/>
            </a:pPr>
            <a:r>
              <a:rPr lang="en-US" dirty="0" smtClean="0"/>
              <a:t>Succulent tissues liable to overheating due to much water and decreased transpiration due to structural modifications.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5"/>
          <p:cNvSpPr>
            <a:spLocks noGrp="1"/>
          </p:cNvSpPr>
          <p:nvPr>
            <p:ph type="title"/>
          </p:nvPr>
        </p:nvSpPr>
        <p:spPr/>
        <p:txBody>
          <a:bodyPr/>
          <a:lstStyle/>
          <a:p>
            <a:r>
              <a:rPr lang="en-US" dirty="0" smtClean="0"/>
              <a:t>NOTE</a:t>
            </a:r>
            <a:endParaRPr lang="en-US" dirty="0"/>
          </a:p>
        </p:txBody>
      </p:sp>
    </p:spTree>
    <p:extLst>
      <p:ext uri="{BB962C8B-B14F-4D97-AF65-F5344CB8AC3E}">
        <p14:creationId xmlns:p14="http://schemas.microsoft.com/office/powerpoint/2010/main" val="620435224"/>
      </p:ext>
    </p:extLst>
  </p:cSld>
  <p:clrMapOvr>
    <a:masterClrMapping/>
  </p:clrMapOvr>
  <mc:AlternateContent xmlns:mc="http://schemas.openxmlformats.org/markup-compatibility/2006" xmlns:p14="http://schemas.microsoft.com/office/powerpoint/2010/main">
    <mc:Choice Requires="p14">
      <p:transition spd="slow" p14:dur="1500">
        <p14:ripple dir="rd"/>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Light shower of rain worse than not at all</a:t>
            </a:r>
          </a:p>
          <a:p>
            <a:pPr>
              <a:buFont typeface="Wingdings" pitchFamily="2" charset="2"/>
              <a:buChar char="ü"/>
            </a:pPr>
            <a:r>
              <a:rPr lang="en-US" dirty="0" smtClean="0"/>
              <a:t>Induces </a:t>
            </a:r>
            <a:r>
              <a:rPr lang="en-US" dirty="0" err="1" smtClean="0"/>
              <a:t>stomatal</a:t>
            </a:r>
            <a:r>
              <a:rPr lang="en-US" dirty="0" smtClean="0"/>
              <a:t> opening with than more heat &amp; little soil water.</a:t>
            </a:r>
          </a:p>
          <a:p>
            <a:pPr>
              <a:buFont typeface="Wingdings" pitchFamily="2" charset="2"/>
              <a:buChar char="ü"/>
            </a:pPr>
            <a:r>
              <a:rPr lang="en-US" dirty="0" smtClean="0"/>
              <a:t>Start germination with decreased soil water</a:t>
            </a:r>
          </a:p>
          <a:p>
            <a:pPr>
              <a:buFont typeface="Wingdings" pitchFamily="2" charset="2"/>
              <a:buChar char="ü"/>
            </a:pPr>
            <a:r>
              <a:rPr lang="en-US" dirty="0" smtClean="0"/>
              <a:t>Start transpiration with decreased soil water.</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5"/>
          <p:cNvSpPr>
            <a:spLocks noGrp="1"/>
          </p:cNvSpPr>
          <p:nvPr>
            <p:ph type="title"/>
          </p:nvPr>
        </p:nvSpPr>
        <p:spPr/>
        <p:txBody>
          <a:bodyPr/>
          <a:lstStyle/>
          <a:p>
            <a:r>
              <a:rPr lang="en-US" dirty="0" smtClean="0"/>
              <a:t>Note ….</a:t>
            </a:r>
            <a:endParaRPr lang="en-US" dirty="0"/>
          </a:p>
        </p:txBody>
      </p:sp>
    </p:spTree>
    <p:extLst>
      <p:ext uri="{BB962C8B-B14F-4D97-AF65-F5344CB8AC3E}">
        <p14:creationId xmlns:p14="http://schemas.microsoft.com/office/powerpoint/2010/main" val="188123122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pPr marL="457200" indent="-457200">
              <a:buFont typeface="+mj-lt"/>
              <a:buAutoNum type="arabicPeriod"/>
            </a:pPr>
            <a:r>
              <a:rPr lang="en-US" b="1" dirty="0" smtClean="0"/>
              <a:t>Light penetration/intensity</a:t>
            </a:r>
            <a:r>
              <a:rPr lang="en-US" dirty="0" smtClean="0"/>
              <a:t>; photosynthesis &amp; visibility.</a:t>
            </a:r>
          </a:p>
          <a:p>
            <a:pPr marL="457200" indent="-457200">
              <a:buFont typeface="+mj-lt"/>
              <a:buAutoNum type="arabicPeriod"/>
            </a:pPr>
            <a:r>
              <a:rPr lang="en-US" b="1" dirty="0" smtClean="0"/>
              <a:t>Water currents; </a:t>
            </a:r>
            <a:r>
              <a:rPr lang="en-US" dirty="0" smtClean="0"/>
              <a:t>turbidity, [O2], level of stress.</a:t>
            </a:r>
          </a:p>
          <a:p>
            <a:pPr marL="457200" indent="-457200">
              <a:buFont typeface="+mj-lt"/>
              <a:buAutoNum type="arabicPeriod"/>
            </a:pPr>
            <a:r>
              <a:rPr lang="en-US" b="1" dirty="0" smtClean="0"/>
              <a:t>Dissolved nutrients</a:t>
            </a:r>
            <a:r>
              <a:rPr lang="en-US" dirty="0" smtClean="0"/>
              <a:t>;  food, nourishment; biotic potential </a:t>
            </a:r>
            <a:r>
              <a:rPr lang="en-US" dirty="0" err="1" smtClean="0"/>
              <a:t>etc</a:t>
            </a:r>
            <a:endParaRPr lang="en-US" dirty="0" smtClean="0"/>
          </a:p>
          <a:p>
            <a:pPr marL="457200" indent="-457200">
              <a:buFont typeface="+mj-lt"/>
              <a:buAutoNum type="arabicPeriod"/>
            </a:pPr>
            <a:r>
              <a:rPr lang="en-US" b="1" dirty="0" smtClean="0"/>
              <a:t>Suspended solids</a:t>
            </a:r>
            <a:r>
              <a:rPr lang="en-US" dirty="0" smtClean="0"/>
              <a:t>; visibility; ease to light to penetrate through, oxygen supply etc.</a:t>
            </a:r>
          </a:p>
          <a:p>
            <a:pPr marL="457200" indent="-457200">
              <a:buFont typeface="+mj-lt"/>
              <a:buAutoNum type="arabicPeriod"/>
            </a:pPr>
            <a:r>
              <a:rPr lang="en-US" b="1" dirty="0" smtClean="0"/>
              <a:t>Salinity</a:t>
            </a:r>
            <a:r>
              <a:rPr lang="en-US" dirty="0" smtClean="0"/>
              <a:t>; concentration of salts; determines osmotic potential of the ecosystem.</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5"/>
          <p:cNvSpPr>
            <a:spLocks noGrp="1"/>
          </p:cNvSpPr>
          <p:nvPr>
            <p:ph type="title"/>
          </p:nvPr>
        </p:nvSpPr>
        <p:spPr/>
        <p:txBody>
          <a:bodyPr>
            <a:normAutofit fontScale="90000"/>
          </a:bodyPr>
          <a:lstStyle/>
          <a:p>
            <a:r>
              <a:rPr lang="en-US" dirty="0" smtClean="0"/>
              <a:t>Major abiotic factors affecting aquatic ecosystems</a:t>
            </a:r>
            <a:endParaRPr lang="en-US" dirty="0"/>
          </a:p>
        </p:txBody>
      </p:sp>
    </p:spTree>
    <p:extLst>
      <p:ext uri="{BB962C8B-B14F-4D97-AF65-F5344CB8AC3E}">
        <p14:creationId xmlns:p14="http://schemas.microsoft.com/office/powerpoint/2010/main" val="4019225420"/>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dirty="0" smtClean="0"/>
              <a:t>6. </a:t>
            </a:r>
            <a:r>
              <a:rPr lang="en-US" b="1" dirty="0" smtClean="0"/>
              <a:t>Systems’ depth</a:t>
            </a:r>
            <a:r>
              <a:rPr lang="en-US" dirty="0" smtClean="0"/>
              <a:t>; </a:t>
            </a:r>
            <a:r>
              <a:rPr lang="en-US" dirty="0" err="1" smtClean="0"/>
              <a:t>epilimnion</a:t>
            </a:r>
            <a:r>
              <a:rPr lang="en-US" dirty="0" smtClean="0"/>
              <a:t> layer richer in nutrients, light, [O2] so increase productivity.</a:t>
            </a:r>
          </a:p>
          <a:p>
            <a:pPr marL="0" indent="0">
              <a:buNone/>
            </a:pPr>
            <a:r>
              <a:rPr lang="en-US" dirty="0" smtClean="0"/>
              <a:t>7. </a:t>
            </a:r>
            <a:r>
              <a:rPr lang="en-US" b="1" dirty="0" smtClean="0"/>
              <a:t>[O2] </a:t>
            </a:r>
            <a:r>
              <a:rPr lang="en-US" dirty="0" smtClean="0"/>
              <a:t>for </a:t>
            </a:r>
            <a:r>
              <a:rPr lang="en-US" dirty="0" err="1" smtClean="0"/>
              <a:t>aerobism</a:t>
            </a:r>
            <a:r>
              <a:rPr lang="en-US" dirty="0" smtClean="0"/>
              <a:t>.</a:t>
            </a:r>
          </a:p>
          <a:p>
            <a:pPr marL="0" indent="0">
              <a:buNone/>
            </a:pPr>
            <a:r>
              <a:rPr lang="en-US" dirty="0" smtClean="0"/>
              <a:t>8. </a:t>
            </a:r>
            <a:r>
              <a:rPr lang="en-US" b="1" dirty="0" smtClean="0"/>
              <a:t>[CO2] </a:t>
            </a:r>
            <a:r>
              <a:rPr lang="en-US" dirty="0" smtClean="0"/>
              <a:t>for photosynthesis and PH</a:t>
            </a:r>
          </a:p>
          <a:p>
            <a:pPr marL="0" indent="0">
              <a:buNone/>
            </a:pPr>
            <a:r>
              <a:rPr lang="en-US" dirty="0" smtClean="0"/>
              <a:t>9. </a:t>
            </a:r>
            <a:r>
              <a:rPr lang="en-US" b="1" dirty="0" smtClean="0"/>
              <a:t>Seasons</a:t>
            </a:r>
            <a:r>
              <a:rPr lang="en-US" dirty="0" smtClean="0"/>
              <a:t>; winter, autumn &amp; summer than spring.</a:t>
            </a:r>
          </a:p>
          <a:p>
            <a:pPr marL="0" indent="0">
              <a:buNone/>
            </a:pPr>
            <a:r>
              <a:rPr lang="en-US" dirty="0" smtClean="0"/>
              <a:t>10. </a:t>
            </a:r>
            <a:r>
              <a:rPr lang="en-US" b="1" dirty="0" smtClean="0"/>
              <a:t>PH of water</a:t>
            </a:r>
            <a:r>
              <a:rPr lang="en-US" dirty="0" smtClean="0"/>
              <a:t>; enzymatic reactions/corrode.</a:t>
            </a:r>
          </a:p>
          <a:p>
            <a:pPr marL="0" indent="0">
              <a:buNone/>
            </a:pPr>
            <a:r>
              <a:rPr lang="en-US" b="1" dirty="0" smtClean="0"/>
              <a:t>11. pollutants</a:t>
            </a:r>
            <a:r>
              <a:rPr lang="en-US" dirty="0" smtClean="0"/>
              <a:t>; kill biota/compromise activity.</a:t>
            </a:r>
          </a:p>
          <a:p>
            <a:pPr marL="0" indent="0">
              <a:buNone/>
            </a:pPr>
            <a:r>
              <a:rPr lang="en-US" dirty="0" smtClean="0"/>
              <a:t>12. </a:t>
            </a:r>
            <a:r>
              <a:rPr lang="en-US" b="1" dirty="0" smtClean="0"/>
              <a:t>Turbidity (clarity); </a:t>
            </a:r>
            <a:r>
              <a:rPr lang="en-US" dirty="0" smtClean="0"/>
              <a:t>affects visibility, photosynthesis, oxygen dissolution.</a:t>
            </a:r>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5"/>
          <p:cNvSpPr>
            <a:spLocks noGrp="1"/>
          </p:cNvSpPr>
          <p:nvPr>
            <p:ph type="title"/>
          </p:nvPr>
        </p:nvSpPr>
        <p:spPr/>
        <p:txBody>
          <a:bodyPr/>
          <a:lstStyle/>
          <a:p>
            <a:r>
              <a:rPr lang="en-US" dirty="0" smtClean="0"/>
              <a:t>FACTORS IN AQUATICS ….</a:t>
            </a:r>
            <a:endParaRPr lang="en-US" dirty="0"/>
          </a:p>
        </p:txBody>
      </p:sp>
    </p:spTree>
    <p:extLst>
      <p:ext uri="{BB962C8B-B14F-4D97-AF65-F5344CB8AC3E}">
        <p14:creationId xmlns:p14="http://schemas.microsoft.com/office/powerpoint/2010/main" val="20354704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13. </a:t>
            </a:r>
            <a:r>
              <a:rPr lang="en-US" b="1" dirty="0" smtClean="0"/>
              <a:t>Nature of parent rock</a:t>
            </a:r>
            <a:r>
              <a:rPr lang="en-US" dirty="0" smtClean="0"/>
              <a:t>; determines nutrients in water body;</a:t>
            </a:r>
          </a:p>
          <a:p>
            <a:pPr marL="0" indent="0">
              <a:buNone/>
            </a:pPr>
            <a:r>
              <a:rPr lang="en-US" dirty="0" smtClean="0"/>
              <a:t>14. </a:t>
            </a:r>
            <a:r>
              <a:rPr lang="en-US" b="1" dirty="0" smtClean="0"/>
              <a:t>Oil</a:t>
            </a:r>
            <a:r>
              <a:rPr lang="en-US" dirty="0" smtClean="0"/>
              <a:t>; suffocates organisms</a:t>
            </a:r>
          </a:p>
          <a:p>
            <a:pPr marL="0" indent="0">
              <a:buNone/>
            </a:pPr>
            <a:r>
              <a:rPr lang="en-US" dirty="0" smtClean="0"/>
              <a:t>15. </a:t>
            </a:r>
            <a:r>
              <a:rPr lang="en-US" b="1" dirty="0" smtClean="0"/>
              <a:t>Temperature</a:t>
            </a:r>
            <a:r>
              <a:rPr lang="en-US" dirty="0" smtClean="0"/>
              <a:t>; enzymatic actions</a:t>
            </a:r>
          </a:p>
          <a:p>
            <a:pPr marL="0" indent="0">
              <a:buNone/>
            </a:pPr>
            <a:r>
              <a:rPr lang="en-US" dirty="0" smtClean="0"/>
              <a:t>16. </a:t>
            </a:r>
            <a:r>
              <a:rPr lang="en-US" b="1" dirty="0" smtClean="0"/>
              <a:t>Radiations</a:t>
            </a:r>
            <a:r>
              <a:rPr lang="en-US" dirty="0" smtClean="0"/>
              <a:t>; genes/DNA altered, death, disorders, new traits etc.</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5"/>
          <p:cNvSpPr>
            <a:spLocks noGrp="1"/>
          </p:cNvSpPr>
          <p:nvPr>
            <p:ph type="title"/>
          </p:nvPr>
        </p:nvSpPr>
        <p:spPr/>
        <p:txBody>
          <a:bodyPr/>
          <a:lstStyle/>
          <a:p>
            <a:r>
              <a:rPr lang="en-US" dirty="0"/>
              <a:t>Factors in aquatics ….</a:t>
            </a:r>
          </a:p>
        </p:txBody>
      </p:sp>
    </p:spTree>
    <p:extLst>
      <p:ext uri="{BB962C8B-B14F-4D97-AF65-F5344CB8AC3E}">
        <p14:creationId xmlns:p14="http://schemas.microsoft.com/office/powerpoint/2010/main" val="39235873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lnSpcReduction="10000"/>
          </a:bodyPr>
          <a:lstStyle/>
          <a:p>
            <a:pPr marL="457200" lvl="0" indent="-457200">
              <a:buFont typeface="+mj-lt"/>
              <a:buAutoNum type="arabicPeriod"/>
            </a:pPr>
            <a:r>
              <a:rPr lang="en-US" b="1" dirty="0" smtClean="0"/>
              <a:t>Producers/primary producers</a:t>
            </a:r>
            <a:r>
              <a:rPr lang="en-US" dirty="0"/>
              <a:t>(</a:t>
            </a:r>
            <a:r>
              <a:rPr lang="en-US" b="1" dirty="0"/>
              <a:t>autotrophs</a:t>
            </a:r>
            <a:r>
              <a:rPr lang="en-US" dirty="0" smtClean="0"/>
              <a:t>): </a:t>
            </a:r>
            <a:r>
              <a:rPr lang="en-US" dirty="0"/>
              <a:t>use sun’s energy, convert into organic energy/chemical energy e.g. </a:t>
            </a:r>
            <a:r>
              <a:rPr lang="en-US" dirty="0" err="1"/>
              <a:t>Phytoplanktons</a:t>
            </a:r>
            <a:r>
              <a:rPr lang="en-US" dirty="0"/>
              <a:t>; </a:t>
            </a:r>
            <a:r>
              <a:rPr lang="en-US" dirty="0" smtClean="0"/>
              <a:t> [</a:t>
            </a:r>
            <a:r>
              <a:rPr lang="en-US" dirty="0"/>
              <a:t>algae &amp; blue –green bacteria] &amp; green </a:t>
            </a:r>
            <a:r>
              <a:rPr lang="en-US" dirty="0" smtClean="0"/>
              <a:t>plants.  Make </a:t>
            </a:r>
            <a:r>
              <a:rPr lang="en-US" dirty="0" err="1" smtClean="0"/>
              <a:t>carbos</a:t>
            </a:r>
            <a:r>
              <a:rPr lang="en-US" dirty="0" smtClean="0"/>
              <a:t> from inorganics using sunlight during photosynthesis.</a:t>
            </a:r>
            <a:endParaRPr lang="en-US" dirty="0"/>
          </a:p>
          <a:p>
            <a:pPr marL="0" indent="0">
              <a:buNone/>
            </a:pPr>
            <a:r>
              <a:rPr lang="en-US" b="1" dirty="0"/>
              <a:t>NB</a:t>
            </a:r>
            <a:r>
              <a:rPr lang="en-US" dirty="0"/>
              <a:t>: </a:t>
            </a:r>
          </a:p>
          <a:p>
            <a:pPr lvl="0"/>
            <a:r>
              <a:rPr lang="en-US" b="1" dirty="0"/>
              <a:t>Planktons</a:t>
            </a:r>
            <a:r>
              <a:rPr lang="en-US" dirty="0"/>
              <a:t>; organisms that can’t resist water movements/waves. Plants=</a:t>
            </a:r>
            <a:r>
              <a:rPr lang="en-US" dirty="0" err="1"/>
              <a:t>phytoplanktons</a:t>
            </a:r>
            <a:r>
              <a:rPr lang="en-US" dirty="0"/>
              <a:t>; animals=zooplanktons.</a:t>
            </a:r>
          </a:p>
          <a:p>
            <a:pPr lvl="0"/>
            <a:r>
              <a:rPr lang="en-US" b="1" dirty="0"/>
              <a:t>Nektons</a:t>
            </a:r>
            <a:r>
              <a:rPr lang="en-US" dirty="0"/>
              <a:t>; organisms that can swim against water waves.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5"/>
          <p:cNvSpPr>
            <a:spLocks noGrp="1"/>
          </p:cNvSpPr>
          <p:nvPr>
            <p:ph type="title"/>
          </p:nvPr>
        </p:nvSpPr>
        <p:spPr/>
        <p:txBody>
          <a:bodyPr/>
          <a:lstStyle/>
          <a:p>
            <a:r>
              <a:rPr lang="en-US" dirty="0" smtClean="0"/>
              <a:t>BIOTIC COMPONENTS</a:t>
            </a:r>
            <a:endParaRPr lang="en-US" dirty="0"/>
          </a:p>
        </p:txBody>
      </p:sp>
    </p:spTree>
    <p:extLst>
      <p:ext uri="{BB962C8B-B14F-4D97-AF65-F5344CB8AC3E}">
        <p14:creationId xmlns:p14="http://schemas.microsoft.com/office/powerpoint/2010/main" val="406421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normAutofit fontScale="92500"/>
          </a:bodyPr>
          <a:lstStyle/>
          <a:p>
            <a:pPr>
              <a:buFont typeface="Wingdings" pitchFamily="2" charset="2"/>
              <a:buChar char="v"/>
            </a:pPr>
            <a:r>
              <a:rPr lang="en-US" dirty="0" smtClean="0"/>
              <a:t>O2 released; H2S used; CO2 used; organic food substance s made.</a:t>
            </a:r>
          </a:p>
          <a:p>
            <a:pPr marL="0" lvl="0" indent="0">
              <a:buNone/>
            </a:pPr>
            <a:r>
              <a:rPr lang="en-US" dirty="0" smtClean="0"/>
              <a:t>2. </a:t>
            </a:r>
            <a:r>
              <a:rPr lang="en-US" b="1" dirty="0" smtClean="0"/>
              <a:t>Consumers(heterotrophs)</a:t>
            </a:r>
            <a:r>
              <a:rPr lang="en-US" dirty="0" smtClean="0"/>
              <a:t>: animals that get energy and nutrients by feeding on other organisms/their remains.</a:t>
            </a:r>
          </a:p>
          <a:p>
            <a:pPr marL="0" lvl="0" indent="0">
              <a:buNone/>
            </a:pPr>
            <a:r>
              <a:rPr lang="en-US" b="1" dirty="0" smtClean="0"/>
              <a:t>Classes of consumers:</a:t>
            </a:r>
          </a:p>
          <a:p>
            <a:pPr marL="514350" lvl="0" indent="-514350">
              <a:buFont typeface="+mj-lt"/>
              <a:buAutoNum type="romanLcPeriod"/>
            </a:pPr>
            <a:r>
              <a:rPr lang="en-US" u="sng" dirty="0" smtClean="0"/>
              <a:t>Primary consumers (herbivores);</a:t>
            </a:r>
            <a:r>
              <a:rPr lang="en-US" dirty="0" smtClean="0"/>
              <a:t> feed </a:t>
            </a:r>
            <a:r>
              <a:rPr lang="en-US" dirty="0"/>
              <a:t>on </a:t>
            </a:r>
            <a:r>
              <a:rPr lang="en-US" dirty="0" smtClean="0"/>
              <a:t>producers directly.</a:t>
            </a:r>
          </a:p>
          <a:p>
            <a:pPr marL="514350" lvl="0" indent="-514350">
              <a:buFont typeface="+mj-lt"/>
              <a:buAutoNum type="romanLcPeriod"/>
            </a:pPr>
            <a:r>
              <a:rPr lang="en-US" dirty="0" smtClean="0"/>
              <a:t> </a:t>
            </a:r>
            <a:r>
              <a:rPr lang="en-US" u="sng" dirty="0"/>
              <a:t>S</a:t>
            </a:r>
            <a:r>
              <a:rPr lang="en-US" u="sng" dirty="0" smtClean="0"/>
              <a:t>econdary consumers(carnivores); </a:t>
            </a:r>
            <a:r>
              <a:rPr lang="en-US" dirty="0" smtClean="0"/>
              <a:t>feed </a:t>
            </a:r>
            <a:r>
              <a:rPr lang="en-US" dirty="0"/>
              <a:t>on </a:t>
            </a:r>
            <a:r>
              <a:rPr lang="en-US" dirty="0" smtClean="0"/>
              <a:t>herbivores/primary consumers only.</a:t>
            </a:r>
          </a:p>
          <a:p>
            <a:pPr marL="514350" indent="-514350">
              <a:buFont typeface="+mj-lt"/>
              <a:buAutoNum type="romanLcPeriod"/>
            </a:pPr>
            <a:r>
              <a:rPr lang="en-US" u="sng" dirty="0" smtClean="0"/>
              <a:t>Tertiary </a:t>
            </a:r>
            <a:r>
              <a:rPr lang="en-US" u="sng" dirty="0"/>
              <a:t>consumers </a:t>
            </a:r>
            <a:r>
              <a:rPr lang="en-US" u="sng" dirty="0" smtClean="0"/>
              <a:t>; </a:t>
            </a:r>
            <a:r>
              <a:rPr lang="en-US" dirty="0" smtClean="0"/>
              <a:t>feed on/ consume </a:t>
            </a:r>
            <a:r>
              <a:rPr lang="en-US" dirty="0"/>
              <a:t>both herbivores &amp; </a:t>
            </a:r>
            <a:r>
              <a:rPr lang="en-US" dirty="0" smtClean="0"/>
              <a:t>carnivores</a:t>
            </a:r>
            <a:r>
              <a:rPr lang="en-US" dirty="0"/>
              <a:t> </a:t>
            </a:r>
            <a:r>
              <a:rPr lang="en-US" dirty="0" err="1" smtClean="0"/>
              <a:t>e.g</a:t>
            </a:r>
            <a:r>
              <a:rPr lang="en-US" dirty="0" smtClean="0"/>
              <a:t>  predators like lions; hunt</a:t>
            </a:r>
            <a:r>
              <a:rPr lang="en-US" dirty="0"/>
              <a:t>; kill &amp; </a:t>
            </a:r>
            <a:r>
              <a:rPr lang="en-US" dirty="0" smtClean="0"/>
              <a:t>eat. </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5"/>
          <p:cNvSpPr>
            <a:spLocks noGrp="1"/>
          </p:cNvSpPr>
          <p:nvPr>
            <p:ph type="title"/>
          </p:nvPr>
        </p:nvSpPr>
        <p:spPr/>
        <p:txBody>
          <a:bodyPr/>
          <a:lstStyle/>
          <a:p>
            <a:r>
              <a:rPr lang="en-US" dirty="0"/>
              <a:t>BIOTIC </a:t>
            </a:r>
            <a:r>
              <a:rPr lang="en-US" dirty="0" smtClean="0"/>
              <a:t>…..</a:t>
            </a:r>
            <a:endParaRPr lang="en-US" dirty="0"/>
          </a:p>
        </p:txBody>
      </p:sp>
    </p:spTree>
    <p:extLst>
      <p:ext uri="{BB962C8B-B14F-4D97-AF65-F5344CB8AC3E}">
        <p14:creationId xmlns:p14="http://schemas.microsoft.com/office/powerpoint/2010/main" val="14483932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t>(iv) </a:t>
            </a:r>
            <a:r>
              <a:rPr lang="en-US" u="sng" dirty="0" smtClean="0"/>
              <a:t>Quaternary consumers</a:t>
            </a:r>
            <a:r>
              <a:rPr lang="en-US" dirty="0" smtClean="0"/>
              <a:t>, feed on high level consumers like tertiary consumers; can be predators or scavengers</a:t>
            </a:r>
            <a:r>
              <a:rPr lang="en-US" dirty="0"/>
              <a:t>; feeding on corpse (marabou stocks, hyenas, vultures).</a:t>
            </a:r>
          </a:p>
          <a:p>
            <a:pPr>
              <a:buFont typeface="Arial" pitchFamily="34" charset="0"/>
              <a:buChar char="•"/>
            </a:pPr>
            <a:r>
              <a:rPr lang="en-US" b="1" dirty="0" smtClean="0"/>
              <a:t>Omnivores</a:t>
            </a:r>
            <a:r>
              <a:rPr lang="en-US" dirty="0" smtClean="0"/>
              <a:t>; eat plants &amp; animals like man, rats, bears, crocodile </a:t>
            </a:r>
            <a:r>
              <a:rPr lang="en-US" dirty="0" err="1" smtClean="0"/>
              <a:t>etc</a:t>
            </a:r>
            <a:r>
              <a:rPr lang="en-US" dirty="0" smtClean="0"/>
              <a:t>; their position can’t be ascertained.</a:t>
            </a:r>
          </a:p>
          <a:p>
            <a:pPr>
              <a:buFont typeface="Arial" pitchFamily="34" charset="0"/>
              <a:buChar char="•"/>
            </a:pPr>
            <a:r>
              <a:rPr lang="en-US" b="1" dirty="0" smtClean="0"/>
              <a:t>Scavengers</a:t>
            </a:r>
            <a:r>
              <a:rPr lang="en-US" dirty="0" smtClean="0"/>
              <a:t>; feed on dead abandoned organisms/their remains </a:t>
            </a:r>
            <a:r>
              <a:rPr lang="en-US" dirty="0" err="1" smtClean="0"/>
              <a:t>e.g</a:t>
            </a:r>
            <a:r>
              <a:rPr lang="en-US" dirty="0" smtClean="0"/>
              <a:t> vultures, flies, hyenas some ants  &amp; sharks.</a:t>
            </a:r>
          </a:p>
          <a:p>
            <a:pPr>
              <a:buFont typeface="Arial" pitchFamily="34" charset="0"/>
              <a:buChar char="•"/>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5"/>
          <p:cNvSpPr>
            <a:spLocks noGrp="1"/>
          </p:cNvSpPr>
          <p:nvPr>
            <p:ph type="title"/>
          </p:nvPr>
        </p:nvSpPr>
        <p:spPr/>
        <p:txBody>
          <a:bodyPr/>
          <a:lstStyle/>
          <a:p>
            <a:r>
              <a:rPr lang="en-US" dirty="0"/>
              <a:t>BIOTIC …..</a:t>
            </a:r>
          </a:p>
        </p:txBody>
      </p:sp>
    </p:spTree>
    <p:extLst>
      <p:ext uri="{BB962C8B-B14F-4D97-AF65-F5344CB8AC3E}">
        <p14:creationId xmlns:p14="http://schemas.microsoft.com/office/powerpoint/2010/main" val="3506675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normAutofit lnSpcReduction="10000"/>
          </a:bodyPr>
          <a:lstStyle/>
          <a:p>
            <a:pPr marL="0" lvl="0" indent="0">
              <a:buNone/>
            </a:pPr>
            <a:r>
              <a:rPr lang="en-US" b="1" dirty="0" smtClean="0"/>
              <a:t>(v) Decomposers</a:t>
            </a:r>
            <a:r>
              <a:rPr lang="en-US" dirty="0" smtClean="0"/>
              <a:t> </a:t>
            </a:r>
            <a:r>
              <a:rPr lang="en-US" dirty="0"/>
              <a:t>&amp; </a:t>
            </a:r>
            <a:r>
              <a:rPr lang="en-US" b="1" dirty="0" err="1" smtClean="0"/>
              <a:t>Detritivores</a:t>
            </a:r>
            <a:r>
              <a:rPr lang="en-US" dirty="0"/>
              <a:t>;</a:t>
            </a:r>
          </a:p>
          <a:p>
            <a:r>
              <a:rPr lang="en-US" b="1" dirty="0" smtClean="0"/>
              <a:t>Decomposers(</a:t>
            </a:r>
            <a:r>
              <a:rPr lang="en-US" b="1" dirty="0" err="1" smtClean="0"/>
              <a:t>saprobionts</a:t>
            </a:r>
            <a:r>
              <a:rPr lang="en-US" b="1" dirty="0" smtClean="0"/>
              <a:t>/</a:t>
            </a:r>
            <a:r>
              <a:rPr lang="en-US" b="1" dirty="0" err="1" smtClean="0"/>
              <a:t>lysotrophs</a:t>
            </a:r>
            <a:r>
              <a:rPr lang="en-US" b="1" dirty="0" smtClean="0"/>
              <a:t>)</a:t>
            </a:r>
            <a:r>
              <a:rPr lang="en-US" dirty="0" smtClean="0"/>
              <a:t>, </a:t>
            </a:r>
            <a:r>
              <a:rPr lang="en-US" dirty="0"/>
              <a:t>bacteria &amp; fungi; saprophytes, feed on dead and decaying organic matter/materials and recycle nutrients</a:t>
            </a:r>
            <a:r>
              <a:rPr lang="en-US" dirty="0" smtClean="0"/>
              <a:t>.</a:t>
            </a:r>
          </a:p>
          <a:p>
            <a:r>
              <a:rPr lang="en-US" dirty="0" smtClean="0"/>
              <a:t>Release </a:t>
            </a:r>
            <a:r>
              <a:rPr lang="en-US" dirty="0" err="1" smtClean="0"/>
              <a:t>ecotenzymes</a:t>
            </a:r>
            <a:r>
              <a:rPr lang="en-US" dirty="0" smtClean="0"/>
              <a:t> in the OM, digest it and absorb soluble forms of organic matter.</a:t>
            </a:r>
          </a:p>
          <a:p>
            <a:r>
              <a:rPr lang="en-US" dirty="0" smtClean="0"/>
              <a:t>Recycle organic matter by;</a:t>
            </a:r>
          </a:p>
          <a:p>
            <a:pPr marL="457200" indent="-457200">
              <a:buFont typeface="+mj-lt"/>
              <a:buAutoNum type="alphaLcParenR"/>
            </a:pPr>
            <a:r>
              <a:rPr lang="en-US" u="sng" dirty="0" smtClean="0"/>
              <a:t>Biodegrading DOM</a:t>
            </a:r>
            <a:r>
              <a:rPr lang="en-US" dirty="0" smtClean="0"/>
              <a:t>; results in disposal of plant litter, dead animal bodies, wastes and garbage.</a:t>
            </a:r>
          </a:p>
          <a:p>
            <a:pPr marL="457200" indent="-457200">
              <a:buFont typeface="+mj-lt"/>
              <a:buAutoNum type="alphaLcParenR"/>
            </a:pPr>
            <a:r>
              <a:rPr lang="en-US" u="sng" dirty="0" smtClean="0"/>
              <a:t>Releasing simpler inorganic </a:t>
            </a:r>
            <a:r>
              <a:rPr lang="en-US" u="sng" dirty="0" err="1" smtClean="0"/>
              <a:t>cpds</a:t>
            </a:r>
            <a:r>
              <a:rPr lang="en-US" u="sng" dirty="0" smtClean="0"/>
              <a:t> </a:t>
            </a:r>
            <a:r>
              <a:rPr lang="en-US" dirty="0" smtClean="0"/>
              <a:t>into the soil and water for uptake by producers.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5"/>
          <p:cNvSpPr>
            <a:spLocks noGrp="1"/>
          </p:cNvSpPr>
          <p:nvPr>
            <p:ph type="title"/>
          </p:nvPr>
        </p:nvSpPr>
        <p:spPr/>
        <p:txBody>
          <a:bodyPr/>
          <a:lstStyle/>
          <a:p>
            <a:r>
              <a:rPr lang="en-US" dirty="0"/>
              <a:t>BIOTIC …..</a:t>
            </a:r>
          </a:p>
        </p:txBody>
      </p:sp>
    </p:spTree>
    <p:extLst>
      <p:ext uri="{BB962C8B-B14F-4D97-AF65-F5344CB8AC3E}">
        <p14:creationId xmlns:p14="http://schemas.microsoft.com/office/powerpoint/2010/main" val="17984154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lstStyle/>
          <a:p>
            <a:r>
              <a:rPr lang="en-US" b="1" dirty="0" err="1"/>
              <a:t>Detrivores</a:t>
            </a:r>
            <a:r>
              <a:rPr lang="en-US" dirty="0"/>
              <a:t>; feed on fragments of dead materials (debris) e.g. millipedes, </a:t>
            </a:r>
            <a:r>
              <a:rPr lang="en-US" dirty="0" smtClean="0"/>
              <a:t>earthworms, termites, woodlice </a:t>
            </a:r>
            <a:r>
              <a:rPr lang="en-US" dirty="0" err="1"/>
              <a:t>e.t.c</a:t>
            </a:r>
            <a:r>
              <a:rPr lang="en-US" dirty="0"/>
              <a:t>; don’t recycle but wait to also be fed on. </a:t>
            </a:r>
            <a:endParaRPr lang="en-US" dirty="0" smtClean="0"/>
          </a:p>
          <a:p>
            <a:r>
              <a:rPr lang="en-US" dirty="0" smtClean="0"/>
              <a:t>They </a:t>
            </a:r>
            <a:r>
              <a:rPr lang="en-US" dirty="0"/>
              <a:t>cast off both fragments and wastes of L</a:t>
            </a:r>
            <a:r>
              <a:rPr lang="en-US" dirty="0" smtClean="0"/>
              <a:t>. organisms.</a:t>
            </a:r>
          </a:p>
          <a:p>
            <a:r>
              <a:rPr lang="en-US" b="1" dirty="0" err="1" smtClean="0"/>
              <a:t>Detritous</a:t>
            </a:r>
            <a:r>
              <a:rPr lang="en-US" b="1" dirty="0" smtClean="0"/>
              <a:t> feeders/</a:t>
            </a:r>
            <a:r>
              <a:rPr lang="en-US" b="1" dirty="0" err="1" smtClean="0"/>
              <a:t>detritivores</a:t>
            </a:r>
            <a:r>
              <a:rPr lang="en-US" b="1" dirty="0" smtClean="0"/>
              <a:t>; </a:t>
            </a:r>
            <a:r>
              <a:rPr lang="en-US" dirty="0" smtClean="0"/>
              <a:t>extract nutrients  from nutrients from partly decomposed organic matter in leaf litter, plant debris and animal dung.</a:t>
            </a: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5"/>
          <p:cNvSpPr>
            <a:spLocks noGrp="1"/>
          </p:cNvSpPr>
          <p:nvPr>
            <p:ph type="title"/>
          </p:nvPr>
        </p:nvSpPr>
        <p:spPr/>
        <p:txBody>
          <a:bodyPr/>
          <a:lstStyle/>
          <a:p>
            <a:r>
              <a:rPr lang="en-US" dirty="0"/>
              <a:t>BIOTIC …..</a:t>
            </a:r>
          </a:p>
        </p:txBody>
      </p:sp>
    </p:spTree>
    <p:extLst>
      <p:ext uri="{BB962C8B-B14F-4D97-AF65-F5344CB8AC3E}">
        <p14:creationId xmlns:p14="http://schemas.microsoft.com/office/powerpoint/2010/main" val="40476078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t>Is the </a:t>
            </a:r>
            <a:r>
              <a:rPr lang="en-US" sz="3000" u="sng" dirty="0"/>
              <a:t>scientific study and analysis</a:t>
            </a:r>
            <a:r>
              <a:rPr lang="en-US" sz="3000" dirty="0"/>
              <a:t> of the </a:t>
            </a:r>
            <a:r>
              <a:rPr lang="en-US" sz="3000" u="sng" dirty="0"/>
              <a:t>interaction</a:t>
            </a:r>
            <a:r>
              <a:rPr lang="en-US" sz="3000" dirty="0"/>
              <a:t> </a:t>
            </a:r>
            <a:r>
              <a:rPr lang="en-US" sz="3000" u="sng" dirty="0"/>
              <a:t>organisms</a:t>
            </a:r>
            <a:r>
              <a:rPr lang="en-US" sz="3000" dirty="0"/>
              <a:t> with each other and their </a:t>
            </a:r>
            <a:r>
              <a:rPr lang="en-US" sz="3000" u="sng" dirty="0"/>
              <a:t>abiotic environment</a:t>
            </a:r>
            <a:r>
              <a:rPr lang="en-US" sz="3000" dirty="0"/>
              <a:t>.</a:t>
            </a:r>
          </a:p>
          <a:p>
            <a:r>
              <a:rPr lang="en-US" sz="3000" b="1" dirty="0" smtClean="0"/>
              <a:t>In other words</a:t>
            </a:r>
            <a:r>
              <a:rPr lang="en-US" sz="3000" dirty="0" smtClean="0"/>
              <a:t>, it is the scientific study of the </a:t>
            </a:r>
            <a:r>
              <a:rPr lang="en-US" sz="3000" u="sng" dirty="0" smtClean="0"/>
              <a:t>interactions</a:t>
            </a:r>
            <a:r>
              <a:rPr lang="en-US" sz="3000" dirty="0" smtClean="0"/>
              <a:t> that determine the</a:t>
            </a:r>
            <a:r>
              <a:rPr lang="en-US" sz="3000" u="sng" dirty="0" smtClean="0"/>
              <a:t> distribution </a:t>
            </a:r>
            <a:r>
              <a:rPr lang="en-US" sz="3000" dirty="0" smtClean="0"/>
              <a:t>and </a:t>
            </a:r>
            <a:r>
              <a:rPr lang="en-US" sz="3000" u="sng" dirty="0" smtClean="0"/>
              <a:t>abundance</a:t>
            </a:r>
            <a:r>
              <a:rPr lang="en-US" sz="3000" dirty="0" smtClean="0"/>
              <a:t> of organisms within a particular environment.</a:t>
            </a:r>
            <a:endParaRPr lang="en-US" sz="3000" dirty="0"/>
          </a:p>
        </p:txBody>
      </p:sp>
      <p:sp>
        <p:nvSpPr>
          <p:cNvPr id="2" name="Title 1"/>
          <p:cNvSpPr>
            <a:spLocks noGrp="1"/>
          </p:cNvSpPr>
          <p:nvPr>
            <p:ph type="title"/>
          </p:nvPr>
        </p:nvSpPr>
        <p:spPr/>
        <p:txBody>
          <a:bodyPr/>
          <a:lstStyle/>
          <a:p>
            <a:r>
              <a:rPr lang="en-US" b="1" dirty="0" smtClean="0"/>
              <a:t>DEFINITION</a:t>
            </a:r>
            <a:endParaRPr lang="en-US" dirty="0"/>
          </a:p>
        </p:txBody>
      </p:sp>
      <p:sp>
        <p:nvSpPr>
          <p:cNvPr id="4" name="Date Placeholder 3"/>
          <p:cNvSpPr>
            <a:spLocks noGrp="1"/>
          </p:cNvSpPr>
          <p:nvPr>
            <p:ph type="dt" sz="half" idx="10"/>
          </p:nvPr>
        </p:nvSpPr>
        <p:spPr/>
        <p:txBody>
          <a:bodyPr/>
          <a:lstStyle/>
          <a:p>
            <a:fld id="{E20975EE-75EC-4EC8-BDFF-A6B9B7BE1E91}"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882287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419600"/>
          </a:xfrm>
        </p:spPr>
        <p:txBody>
          <a:bodyPr>
            <a:normAutofit fontScale="92500" lnSpcReduction="10000"/>
          </a:bodyPr>
          <a:lstStyle/>
          <a:p>
            <a:pPr marL="0" indent="0" algn="ctr">
              <a:buNone/>
            </a:pPr>
            <a:r>
              <a:rPr lang="en-US" b="1" dirty="0" smtClean="0"/>
              <a:t>[Common interactions in ecology]</a:t>
            </a:r>
          </a:p>
          <a:p>
            <a:pPr marL="457200" indent="-457200">
              <a:buFont typeface="+mj-lt"/>
              <a:buAutoNum type="arabicPeriod"/>
            </a:pPr>
            <a:r>
              <a:rPr lang="en-US" b="1" dirty="0" smtClean="0"/>
              <a:t>Predation</a:t>
            </a:r>
          </a:p>
          <a:p>
            <a:pPr marL="457200" indent="-457200">
              <a:buFont typeface="+mj-lt"/>
              <a:buAutoNum type="arabicPeriod"/>
            </a:pPr>
            <a:r>
              <a:rPr lang="en-US" b="1" dirty="0" smtClean="0"/>
              <a:t>Competition</a:t>
            </a:r>
          </a:p>
          <a:p>
            <a:pPr marL="457200" indent="-457200">
              <a:buFont typeface="+mj-lt"/>
              <a:buAutoNum type="arabicPeriod"/>
            </a:pPr>
            <a:r>
              <a:rPr lang="en-US" dirty="0" smtClean="0"/>
              <a:t>Reproduction</a:t>
            </a:r>
          </a:p>
          <a:p>
            <a:pPr marL="457200" indent="-457200">
              <a:buFont typeface="+mj-lt"/>
              <a:buAutoNum type="arabicPeriod"/>
            </a:pPr>
            <a:r>
              <a:rPr lang="en-US" dirty="0" smtClean="0"/>
              <a:t>Protection</a:t>
            </a:r>
          </a:p>
          <a:p>
            <a:pPr marL="457200" indent="-457200">
              <a:buFont typeface="+mj-lt"/>
              <a:buAutoNum type="arabicPeriod"/>
            </a:pPr>
            <a:r>
              <a:rPr lang="en-US" b="1" dirty="0" smtClean="0"/>
              <a:t>Parasitism</a:t>
            </a:r>
          </a:p>
          <a:p>
            <a:pPr marL="457200" indent="-457200">
              <a:buFont typeface="+mj-lt"/>
              <a:buAutoNum type="arabicPeriod"/>
            </a:pPr>
            <a:r>
              <a:rPr lang="en-US" dirty="0" smtClean="0"/>
              <a:t>Support</a:t>
            </a:r>
          </a:p>
          <a:p>
            <a:pPr marL="457200" indent="-457200">
              <a:buFont typeface="+mj-lt"/>
              <a:buAutoNum type="arabicPeriod"/>
            </a:pPr>
            <a:r>
              <a:rPr lang="en-US" b="1" dirty="0" smtClean="0"/>
              <a:t>Dispersal</a:t>
            </a:r>
          </a:p>
          <a:p>
            <a:pPr marL="457200" indent="-457200">
              <a:buFont typeface="+mj-lt"/>
              <a:buAutoNum type="arabicPeriod"/>
            </a:pPr>
            <a:r>
              <a:rPr lang="en-US" b="1" dirty="0" smtClean="0"/>
              <a:t>Mimicry</a:t>
            </a:r>
          </a:p>
          <a:p>
            <a:pPr marL="457200" indent="-457200">
              <a:buFont typeface="+mj-lt"/>
              <a:buAutoNum type="arabicPeriod"/>
            </a:pPr>
            <a:r>
              <a:rPr lang="en-US" b="1" dirty="0" smtClean="0"/>
              <a:t>Pollination</a:t>
            </a:r>
          </a:p>
          <a:p>
            <a:pPr marL="457200" indent="-457200">
              <a:buFont typeface="+mj-lt"/>
              <a:buAutoNum type="arabicPeriod"/>
            </a:pPr>
            <a:r>
              <a:rPr lang="en-US" b="1" dirty="0" smtClean="0"/>
              <a:t>Antibiosis</a:t>
            </a:r>
            <a:r>
              <a:rPr lang="en-US" dirty="0" smtClean="0"/>
              <a:t> </a:t>
            </a:r>
            <a:r>
              <a:rPr lang="en-US" dirty="0" err="1" smtClean="0"/>
              <a:t>etc</a:t>
            </a:r>
            <a:endParaRPr lang="en-US" dirty="0" smtClean="0"/>
          </a:p>
          <a:p>
            <a:pPr marL="457200" indent="-457200">
              <a:buFont typeface="+mj-lt"/>
              <a:buAutoNum type="arabicPeriod"/>
            </a:pPr>
            <a:endParaRPr lang="en-US" dirty="0" smtClean="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5"/>
          <p:cNvSpPr>
            <a:spLocks noGrp="1"/>
          </p:cNvSpPr>
          <p:nvPr>
            <p:ph type="title"/>
          </p:nvPr>
        </p:nvSpPr>
        <p:spPr/>
        <p:txBody>
          <a:bodyPr>
            <a:normAutofit fontScale="90000"/>
          </a:bodyPr>
          <a:lstStyle/>
          <a:p>
            <a:r>
              <a:rPr lang="en-US" dirty="0" smtClean="0"/>
              <a:t>Channels of ecology influence by biotic factors[ 6 major ones]</a:t>
            </a:r>
            <a:endParaRPr lang="en-US" dirty="0"/>
          </a:p>
        </p:txBody>
      </p:sp>
    </p:spTree>
    <p:extLst>
      <p:ext uri="{BB962C8B-B14F-4D97-AF65-F5344CB8AC3E}">
        <p14:creationId xmlns:p14="http://schemas.microsoft.com/office/powerpoint/2010/main" val="10863148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b="1" dirty="0"/>
              <a:t>Predation</a:t>
            </a:r>
            <a:r>
              <a:rPr lang="en-US" dirty="0"/>
              <a:t>; an </a:t>
            </a:r>
            <a:r>
              <a:rPr lang="en-US" dirty="0" smtClean="0"/>
              <a:t>organism(bigger) </a:t>
            </a:r>
            <a:r>
              <a:rPr lang="en-US" u="sng" dirty="0"/>
              <a:t>hunts</a:t>
            </a:r>
            <a:r>
              <a:rPr lang="en-US" dirty="0"/>
              <a:t>;</a:t>
            </a:r>
            <a:r>
              <a:rPr lang="en-US" u="sng" dirty="0"/>
              <a:t> kills</a:t>
            </a:r>
            <a:r>
              <a:rPr lang="en-US" dirty="0"/>
              <a:t> and </a:t>
            </a:r>
            <a:r>
              <a:rPr lang="en-US" u="sng" dirty="0"/>
              <a:t>eats</a:t>
            </a:r>
            <a:r>
              <a:rPr lang="en-US" dirty="0"/>
              <a:t> other </a:t>
            </a:r>
            <a:r>
              <a:rPr lang="en-US" dirty="0" smtClean="0"/>
              <a:t>organisms(smaller), the prey of different species.</a:t>
            </a:r>
          </a:p>
          <a:p>
            <a:pPr marL="457200" indent="-457200">
              <a:buFont typeface="+mj-lt"/>
              <a:buAutoNum type="arabicPeriod"/>
            </a:pPr>
            <a:r>
              <a:rPr lang="en-US" b="1" dirty="0"/>
              <a:t>Competition</a:t>
            </a:r>
            <a:r>
              <a:rPr lang="en-US" dirty="0"/>
              <a:t>; </a:t>
            </a:r>
            <a:r>
              <a:rPr lang="en-US" u="sng" dirty="0"/>
              <a:t>2/ more</a:t>
            </a:r>
            <a:r>
              <a:rPr lang="en-US" dirty="0"/>
              <a:t> individuals </a:t>
            </a:r>
            <a:r>
              <a:rPr lang="en-US" u="sng" dirty="0"/>
              <a:t>striving</a:t>
            </a:r>
            <a:r>
              <a:rPr lang="en-US" dirty="0"/>
              <a:t> to </a:t>
            </a:r>
            <a:r>
              <a:rPr lang="en-US" u="sng" dirty="0"/>
              <a:t>obtain</a:t>
            </a:r>
            <a:r>
              <a:rPr lang="en-US" dirty="0"/>
              <a:t> </a:t>
            </a:r>
            <a:r>
              <a:rPr lang="en-US" u="sng" dirty="0"/>
              <a:t>same</a:t>
            </a:r>
            <a:r>
              <a:rPr lang="en-US" dirty="0"/>
              <a:t> resource </a:t>
            </a:r>
            <a:r>
              <a:rPr lang="en-US" u="sng" dirty="0"/>
              <a:t>in short supply</a:t>
            </a:r>
            <a:r>
              <a:rPr lang="en-US" dirty="0"/>
              <a:t>. </a:t>
            </a:r>
            <a:r>
              <a:rPr lang="en-US" dirty="0" smtClean="0"/>
              <a:t>Things </a:t>
            </a:r>
            <a:r>
              <a:rPr lang="en-US" dirty="0"/>
              <a:t>competed for; mates, food, light, nutrients, </a:t>
            </a:r>
            <a:r>
              <a:rPr lang="en-US" dirty="0" smtClean="0"/>
              <a:t>space/shelter, water, respiratory gases </a:t>
            </a:r>
            <a:r>
              <a:rPr lang="en-US" dirty="0" err="1" smtClean="0"/>
              <a:t>etc</a:t>
            </a: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5"/>
          <p:cNvSpPr>
            <a:spLocks noGrp="1"/>
          </p:cNvSpPr>
          <p:nvPr>
            <p:ph type="title"/>
          </p:nvPr>
        </p:nvSpPr>
        <p:spPr/>
        <p:txBody>
          <a:bodyPr/>
          <a:lstStyle/>
          <a:p>
            <a:r>
              <a:rPr lang="en-US" dirty="0" smtClean="0"/>
              <a:t>CHANNELS ….</a:t>
            </a:r>
            <a:endParaRPr lang="en-US" dirty="0"/>
          </a:p>
        </p:txBody>
      </p:sp>
    </p:spTree>
    <p:extLst>
      <p:ext uri="{BB962C8B-B14F-4D97-AF65-F5344CB8AC3E}">
        <p14:creationId xmlns:p14="http://schemas.microsoft.com/office/powerpoint/2010/main" val="38111399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95600"/>
            <a:ext cx="7408333" cy="3230563"/>
          </a:xfrm>
        </p:spPr>
        <p:txBody>
          <a:bodyPr>
            <a:normAutofit fontScale="92500"/>
          </a:bodyPr>
          <a:lstStyle/>
          <a:p>
            <a:pPr marL="0" indent="0">
              <a:buNone/>
            </a:pPr>
            <a:r>
              <a:rPr lang="en-US" b="1" dirty="0"/>
              <a:t>Types of competition</a:t>
            </a:r>
            <a:endParaRPr lang="en-US" dirty="0"/>
          </a:p>
          <a:p>
            <a:pPr lvl="0"/>
            <a:r>
              <a:rPr lang="en-US" b="1" dirty="0"/>
              <a:t>Intraspecific competition</a:t>
            </a:r>
            <a:r>
              <a:rPr lang="en-US" dirty="0"/>
              <a:t>; individuals struggling for same resource in limited supply of </a:t>
            </a:r>
            <a:r>
              <a:rPr lang="en-US" u="sng" dirty="0"/>
              <a:t>same species.</a:t>
            </a:r>
            <a:endParaRPr lang="en-US" dirty="0"/>
          </a:p>
          <a:p>
            <a:pPr lvl="0"/>
            <a:r>
              <a:rPr lang="en-US" b="1" dirty="0"/>
              <a:t>Interspecific competition</a:t>
            </a:r>
            <a:r>
              <a:rPr lang="en-US" dirty="0"/>
              <a:t>; competition between organisms of </a:t>
            </a:r>
            <a:r>
              <a:rPr lang="en-US" u="sng" dirty="0"/>
              <a:t>different species</a:t>
            </a:r>
            <a:r>
              <a:rPr lang="en-US" dirty="0" smtClean="0"/>
              <a:t>.</a:t>
            </a:r>
          </a:p>
          <a:p>
            <a:pPr marL="0" indent="0">
              <a:buNone/>
            </a:pPr>
            <a:r>
              <a:rPr lang="en-US" b="1" dirty="0"/>
              <a:t>NB</a:t>
            </a:r>
            <a:r>
              <a:rPr lang="en-US" dirty="0"/>
              <a:t>: These organisms </a:t>
            </a:r>
            <a:r>
              <a:rPr lang="en-US" u="sng" dirty="0"/>
              <a:t>can’t co-exist</a:t>
            </a:r>
            <a:r>
              <a:rPr lang="en-US" dirty="0"/>
              <a:t>  in both </a:t>
            </a:r>
            <a:r>
              <a:rPr lang="en-US" dirty="0" smtClean="0"/>
              <a:t>cases</a:t>
            </a:r>
            <a:r>
              <a:rPr lang="en-US" dirty="0"/>
              <a:t> </a:t>
            </a:r>
            <a:r>
              <a:rPr lang="en-US" dirty="0" smtClean="0"/>
              <a:t>unless resource partitioning occurs thus </a:t>
            </a:r>
            <a:r>
              <a:rPr lang="en-US" b="1" dirty="0"/>
              <a:t>COMPETITION EXCLUSIVE PRINCIPLE [Gaussian </a:t>
            </a:r>
            <a:r>
              <a:rPr lang="en-US" b="1" dirty="0" smtClean="0"/>
              <a:t>principle];  </a:t>
            </a:r>
            <a:r>
              <a:rPr lang="en-US" dirty="0" smtClean="0"/>
              <a:t>to be discussed later.</a:t>
            </a:r>
            <a:endParaRPr lang="en-US" dirty="0"/>
          </a:p>
          <a:p>
            <a:pPr marL="0" lvl="0" indent="0">
              <a:buNone/>
            </a:pP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5"/>
          <p:cNvSpPr>
            <a:spLocks noGrp="1"/>
          </p:cNvSpPr>
          <p:nvPr>
            <p:ph type="title"/>
          </p:nvPr>
        </p:nvSpPr>
        <p:spPr/>
        <p:txBody>
          <a:bodyPr>
            <a:normAutofit/>
          </a:bodyPr>
          <a:lstStyle/>
          <a:p>
            <a:r>
              <a:rPr lang="en-US" b="1" dirty="0" smtClean="0"/>
              <a:t>COMPETITION</a:t>
            </a:r>
            <a:r>
              <a:rPr lang="en-US" dirty="0" smtClean="0"/>
              <a:t> ….</a:t>
            </a:r>
            <a:endParaRPr lang="en-US" dirty="0"/>
          </a:p>
        </p:txBody>
      </p:sp>
    </p:spTree>
    <p:extLst>
      <p:ext uri="{BB962C8B-B14F-4D97-AF65-F5344CB8AC3E}">
        <p14:creationId xmlns:p14="http://schemas.microsoft.com/office/powerpoint/2010/main" val="17096209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3. Dispersal</a:t>
            </a:r>
            <a:r>
              <a:rPr lang="en-US" dirty="0"/>
              <a:t>; </a:t>
            </a:r>
            <a:r>
              <a:rPr lang="en-US" dirty="0" smtClean="0"/>
              <a:t>many organisms depend on others for their distribution e.g. plants use  a variety of animals to dispose their seeds &amp;fruits i.e. the </a:t>
            </a:r>
            <a:r>
              <a:rPr lang="en-US" dirty="0"/>
              <a:t>animals(agents) &amp; seed/fruits (also living).</a:t>
            </a:r>
          </a:p>
          <a:p>
            <a:pPr marL="0" indent="0">
              <a:buNone/>
            </a:pPr>
            <a:r>
              <a:rPr lang="en-US" dirty="0" smtClean="0"/>
              <a:t>4.</a:t>
            </a:r>
            <a:r>
              <a:rPr lang="en-US" b="1" dirty="0" smtClean="0"/>
              <a:t>Pollination</a:t>
            </a:r>
            <a:r>
              <a:rPr lang="en-US" dirty="0"/>
              <a:t>; flowers pollinated by living organisms</a:t>
            </a:r>
            <a:r>
              <a:rPr lang="en-US" dirty="0" smtClean="0"/>
              <a:t>.</a:t>
            </a:r>
          </a:p>
          <a:p>
            <a:pPr>
              <a:buFont typeface="Arial" pitchFamily="34" charset="0"/>
              <a:buChar char="•"/>
            </a:pPr>
            <a:r>
              <a:rPr lang="en-US" dirty="0" smtClean="0"/>
              <a:t>Angiosperms depend make use of insects mainly to transfer their pollen grains from the anthers to stigma.</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5"/>
          <p:cNvSpPr>
            <a:spLocks noGrp="1"/>
          </p:cNvSpPr>
          <p:nvPr>
            <p:ph type="title"/>
          </p:nvPr>
        </p:nvSpPr>
        <p:spPr/>
        <p:txBody>
          <a:bodyPr/>
          <a:lstStyle/>
          <a:p>
            <a:r>
              <a:rPr lang="en-US" dirty="0"/>
              <a:t>CHANNELS ….</a:t>
            </a:r>
          </a:p>
        </p:txBody>
      </p:sp>
    </p:spTree>
    <p:extLst>
      <p:ext uri="{BB962C8B-B14F-4D97-AF65-F5344CB8AC3E}">
        <p14:creationId xmlns:p14="http://schemas.microsoft.com/office/powerpoint/2010/main" val="17978776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5. </a:t>
            </a:r>
            <a:r>
              <a:rPr lang="en-US" b="1" dirty="0"/>
              <a:t>Mimicry</a:t>
            </a:r>
            <a:r>
              <a:rPr lang="en-US" dirty="0"/>
              <a:t>; </a:t>
            </a:r>
            <a:r>
              <a:rPr lang="en-US" dirty="0" smtClean="0"/>
              <a:t>tendency of a </a:t>
            </a:r>
            <a:r>
              <a:rPr lang="en-US" dirty="0" err="1" smtClean="0"/>
              <a:t>gp</a:t>
            </a:r>
            <a:r>
              <a:rPr lang="en-US" dirty="0" smtClean="0"/>
              <a:t> of organisms/an organism to resemble another organism i.e. resembling </a:t>
            </a:r>
            <a:r>
              <a:rPr lang="en-US" dirty="0"/>
              <a:t>of other organisms in order to;</a:t>
            </a:r>
          </a:p>
          <a:p>
            <a:pPr lvl="0"/>
            <a:r>
              <a:rPr lang="en-US" dirty="0"/>
              <a:t>Avoid predation in some </a:t>
            </a:r>
            <a:r>
              <a:rPr lang="en-US" dirty="0" smtClean="0"/>
              <a:t>cases(scaring away predators) thus </a:t>
            </a:r>
            <a:r>
              <a:rPr lang="en-US" u="sng" dirty="0" smtClean="0"/>
              <a:t>warming mimicry </a:t>
            </a:r>
            <a:r>
              <a:rPr lang="en-US" dirty="0" smtClean="0"/>
              <a:t>e.g. housefly &amp; bee.</a:t>
            </a:r>
            <a:endParaRPr lang="en-US" dirty="0"/>
          </a:p>
          <a:p>
            <a:pPr lvl="0"/>
            <a:r>
              <a:rPr lang="en-US" dirty="0"/>
              <a:t>Getting prey. e.g. some resemble green plants at times to get prey…</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5"/>
          <p:cNvSpPr>
            <a:spLocks noGrp="1"/>
          </p:cNvSpPr>
          <p:nvPr>
            <p:ph type="title"/>
          </p:nvPr>
        </p:nvSpPr>
        <p:spPr/>
        <p:txBody>
          <a:bodyPr/>
          <a:lstStyle/>
          <a:p>
            <a:r>
              <a:rPr lang="en-US" dirty="0"/>
              <a:t>CHANNELS ….</a:t>
            </a:r>
          </a:p>
        </p:txBody>
      </p:sp>
    </p:spTree>
    <p:extLst>
      <p:ext uri="{BB962C8B-B14F-4D97-AF65-F5344CB8AC3E}">
        <p14:creationId xmlns:p14="http://schemas.microsoft.com/office/powerpoint/2010/main" val="41458028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normAutofit/>
          </a:bodyPr>
          <a:lstStyle/>
          <a:p>
            <a:pPr marL="0" indent="0">
              <a:buNone/>
            </a:pPr>
            <a:r>
              <a:rPr lang="en-US" b="1" dirty="0" smtClean="0"/>
              <a:t>6. Parasitism</a:t>
            </a:r>
            <a:r>
              <a:rPr lang="en-US" dirty="0"/>
              <a:t>; an organism </a:t>
            </a:r>
            <a:r>
              <a:rPr lang="en-US" u="sng" dirty="0"/>
              <a:t>lives on</a:t>
            </a:r>
            <a:r>
              <a:rPr lang="en-US" dirty="0"/>
              <a:t> or</a:t>
            </a:r>
            <a:r>
              <a:rPr lang="en-US" u="sng" dirty="0"/>
              <a:t> in</a:t>
            </a:r>
            <a:r>
              <a:rPr lang="en-US" dirty="0"/>
              <a:t> an </a:t>
            </a:r>
            <a:r>
              <a:rPr lang="en-US" dirty="0" smtClean="0"/>
              <a:t>organism(host) of different species; </a:t>
            </a:r>
            <a:r>
              <a:rPr lang="en-US" dirty="0"/>
              <a:t>makes it a </a:t>
            </a:r>
            <a:r>
              <a:rPr lang="en-US" u="sng" dirty="0"/>
              <a:t>food source</a:t>
            </a:r>
            <a:r>
              <a:rPr lang="en-US" dirty="0"/>
              <a:t> and causes </a:t>
            </a:r>
            <a:r>
              <a:rPr lang="en-US" u="sng" dirty="0"/>
              <a:t>harm</a:t>
            </a:r>
            <a:r>
              <a:rPr lang="en-US" dirty="0"/>
              <a:t> [habitat; food source; harm</a:t>
            </a:r>
            <a:r>
              <a:rPr lang="en-US" dirty="0" smtClean="0"/>
              <a:t>]</a:t>
            </a:r>
          </a:p>
          <a:p>
            <a:pPr marL="0" indent="0">
              <a:buNone/>
            </a:pPr>
            <a:r>
              <a:rPr lang="en-US" dirty="0" smtClean="0"/>
              <a:t>7. </a:t>
            </a:r>
            <a:r>
              <a:rPr lang="en-US" b="1" dirty="0" smtClean="0"/>
              <a:t>Antibiosis</a:t>
            </a:r>
            <a:r>
              <a:rPr lang="en-US" dirty="0" smtClean="0"/>
              <a:t>; some biota produce chemicals which repel others e.g. fungi repel bacteria and vice versa, millipedes repel predators, </a:t>
            </a:r>
            <a:r>
              <a:rPr lang="en-US" u="sng" dirty="0" err="1" smtClean="0"/>
              <a:t>alleloparthy</a:t>
            </a:r>
            <a:r>
              <a:rPr lang="en-US" dirty="0" smtClean="0"/>
              <a:t> in plants </a:t>
            </a:r>
            <a:r>
              <a:rPr lang="en-US" dirty="0" err="1" smtClean="0"/>
              <a:t>etc</a:t>
            </a:r>
            <a:endParaRPr lang="en-US" dirty="0" smtClean="0"/>
          </a:p>
          <a:p>
            <a:pPr marL="0" indent="0">
              <a:buNone/>
            </a:pPr>
            <a:r>
              <a:rPr lang="en-US" dirty="0" smtClean="0"/>
              <a:t>8. </a:t>
            </a:r>
            <a:r>
              <a:rPr lang="en-US" b="1" dirty="0" smtClean="0"/>
              <a:t>Human influence</a:t>
            </a:r>
            <a:r>
              <a:rPr lang="en-US" dirty="0" smtClean="0"/>
              <a:t>;  hunting, fishing, farming, sewage disposal, agriculture, stone quarrying, fertilizer’s usage </a:t>
            </a:r>
            <a:r>
              <a:rPr lang="en-US" dirty="0" err="1" smtClean="0"/>
              <a:t>etc</a:t>
            </a: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5"/>
          <p:cNvSpPr>
            <a:spLocks noGrp="1"/>
          </p:cNvSpPr>
          <p:nvPr>
            <p:ph type="title"/>
          </p:nvPr>
        </p:nvSpPr>
        <p:spPr/>
        <p:txBody>
          <a:bodyPr/>
          <a:lstStyle/>
          <a:p>
            <a:r>
              <a:rPr lang="en-US" dirty="0"/>
              <a:t>CHANNELS ….</a:t>
            </a:r>
          </a:p>
        </p:txBody>
      </p:sp>
    </p:spTree>
    <p:extLst>
      <p:ext uri="{BB962C8B-B14F-4D97-AF65-F5344CB8AC3E}">
        <p14:creationId xmlns:p14="http://schemas.microsoft.com/office/powerpoint/2010/main" val="33189776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675467"/>
            <a:ext cx="8001000" cy="3450696"/>
          </a:xfrm>
        </p:spPr>
        <p:txBody>
          <a:bodyPr/>
          <a:lstStyle/>
          <a:p>
            <a:pPr marL="0" indent="0">
              <a:buNone/>
            </a:pPr>
            <a:r>
              <a:rPr lang="en-US" sz="2800" dirty="0" smtClean="0"/>
              <a:t>Describe </a:t>
            </a:r>
            <a:r>
              <a:rPr lang="en-US" sz="2800" dirty="0"/>
              <a:t>components of an </a:t>
            </a:r>
            <a:r>
              <a:rPr lang="en-US" sz="2800" dirty="0" smtClean="0"/>
              <a:t>ecosystem.(10 marks)</a:t>
            </a:r>
            <a:endParaRPr lang="en-US" sz="2800" b="1" dirty="0" smtClean="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5"/>
          <p:cNvSpPr>
            <a:spLocks noGrp="1"/>
          </p:cNvSpPr>
          <p:nvPr>
            <p:ph type="title"/>
          </p:nvPr>
        </p:nvSpPr>
        <p:spPr/>
        <p:txBody>
          <a:bodyPr/>
          <a:lstStyle/>
          <a:p>
            <a:r>
              <a:rPr lang="en-US" dirty="0" smtClean="0"/>
              <a:t>QUICK CHECK </a:t>
            </a:r>
            <a:endParaRPr lang="en-US" dirty="0"/>
          </a:p>
        </p:txBody>
      </p:sp>
    </p:spTree>
    <p:extLst>
      <p:ext uri="{BB962C8B-B14F-4D97-AF65-F5344CB8AC3E}">
        <p14:creationId xmlns:p14="http://schemas.microsoft.com/office/powerpoint/2010/main" val="2560923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normAutofit lnSpcReduction="10000"/>
          </a:bodyPr>
          <a:lstStyle/>
          <a:p>
            <a:pPr marL="514350" indent="-514350">
              <a:buFont typeface="+mj-lt"/>
              <a:buAutoNum type="romanLcPeriod"/>
            </a:pPr>
            <a:r>
              <a:rPr lang="en-US" u="sng" dirty="0" smtClean="0"/>
              <a:t>Atmosphere</a:t>
            </a:r>
            <a:r>
              <a:rPr lang="en-US" dirty="0" smtClean="0"/>
              <a:t>; thin envelope of air around the earth.</a:t>
            </a:r>
          </a:p>
          <a:p>
            <a:pPr marL="514350" indent="-514350">
              <a:buFont typeface="+mj-lt"/>
              <a:buAutoNum type="romanLcPeriod"/>
            </a:pPr>
            <a:r>
              <a:rPr lang="en-US" u="sng" dirty="0" smtClean="0"/>
              <a:t>Biosphere</a:t>
            </a:r>
            <a:r>
              <a:rPr lang="en-US" dirty="0" smtClean="0"/>
              <a:t>; sum of all living organisms on earth and their interaction.</a:t>
            </a:r>
          </a:p>
          <a:p>
            <a:pPr marL="514350" indent="-514350">
              <a:buFont typeface="+mj-lt"/>
              <a:buAutoNum type="romanLcPeriod"/>
            </a:pPr>
            <a:r>
              <a:rPr lang="en-US" u="sng" dirty="0" smtClean="0"/>
              <a:t>Hydrosphere</a:t>
            </a:r>
            <a:r>
              <a:rPr lang="en-US" dirty="0" smtClean="0"/>
              <a:t>; consists of earth’s liquid, ice and </a:t>
            </a:r>
            <a:r>
              <a:rPr lang="en-US" dirty="0" err="1" smtClean="0"/>
              <a:t>vapour</a:t>
            </a:r>
            <a:r>
              <a:rPr lang="en-US" dirty="0" smtClean="0"/>
              <a:t> water.</a:t>
            </a:r>
          </a:p>
          <a:p>
            <a:pPr marL="514350" indent="-514350">
              <a:buFont typeface="+mj-lt"/>
              <a:buAutoNum type="romanLcPeriod"/>
            </a:pPr>
            <a:r>
              <a:rPr lang="en-US" u="sng" dirty="0" smtClean="0"/>
              <a:t>Lithosphere</a:t>
            </a:r>
            <a:r>
              <a:rPr lang="en-US" dirty="0" smtClean="0"/>
              <a:t>; the earth’s crust and upper mantle with non-renewable fossil fuels, minerals and soil nutrients.</a:t>
            </a:r>
          </a:p>
          <a:p>
            <a:pPr marL="0" indent="0">
              <a:buNone/>
            </a:pPr>
            <a:r>
              <a:rPr lang="en-US" b="1" dirty="0" smtClean="0"/>
              <a:t>NB</a:t>
            </a:r>
            <a:r>
              <a:rPr lang="en-US" dirty="0" smtClean="0"/>
              <a:t>: </a:t>
            </a:r>
            <a:r>
              <a:rPr lang="en-US" b="1" dirty="0" smtClean="0"/>
              <a:t>Troposphere</a:t>
            </a:r>
            <a:r>
              <a:rPr lang="en-US" dirty="0" smtClean="0"/>
              <a:t>; inner earth layer extending about 17km above sea level containing the plants and air i.e. 78% N2 and 21%O2.</a:t>
            </a:r>
          </a:p>
          <a:p>
            <a:pPr marL="514350" indent="-514350">
              <a:buFont typeface="+mj-lt"/>
              <a:buAutoNum type="romanLcPeriod"/>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5"/>
          <p:cNvSpPr>
            <a:spLocks noGrp="1"/>
          </p:cNvSpPr>
          <p:nvPr>
            <p:ph type="title"/>
          </p:nvPr>
        </p:nvSpPr>
        <p:spPr/>
        <p:txBody>
          <a:bodyPr/>
          <a:lstStyle/>
          <a:p>
            <a:r>
              <a:rPr lang="en-US" dirty="0" smtClean="0"/>
              <a:t>TYPES OF ENVIRONMENT</a:t>
            </a:r>
            <a:endParaRPr lang="en-US" dirty="0"/>
          </a:p>
        </p:txBody>
      </p:sp>
    </p:spTree>
    <p:extLst>
      <p:ext uri="{BB962C8B-B14F-4D97-AF65-F5344CB8AC3E}">
        <p14:creationId xmlns:p14="http://schemas.microsoft.com/office/powerpoint/2010/main" val="29840017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v. </a:t>
            </a:r>
            <a:r>
              <a:rPr lang="en-US" u="sng" dirty="0" smtClean="0"/>
              <a:t>Stratosphere</a:t>
            </a:r>
            <a:r>
              <a:rPr lang="en-US" dirty="0" smtClean="0"/>
              <a:t>; stretches 17km-48km above earth’s surface and its lower portion contains ozone gas(O3) to filter out most of the sun’s harmful UV radiations.</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Title 5"/>
          <p:cNvSpPr>
            <a:spLocks noGrp="1"/>
          </p:cNvSpPr>
          <p:nvPr>
            <p:ph type="title"/>
          </p:nvPr>
        </p:nvSpPr>
        <p:spPr/>
        <p:txBody>
          <a:bodyPr/>
          <a:lstStyle/>
          <a:p>
            <a:r>
              <a:rPr lang="en-US" dirty="0" smtClean="0"/>
              <a:t>ENVIRONMENT …</a:t>
            </a:r>
            <a:endParaRPr lang="en-US" dirty="0"/>
          </a:p>
        </p:txBody>
      </p:sp>
    </p:spTree>
    <p:extLst>
      <p:ext uri="{BB962C8B-B14F-4D97-AF65-F5344CB8AC3E}">
        <p14:creationId xmlns:p14="http://schemas.microsoft.com/office/powerpoint/2010/main" val="38620416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5"/>
          <p:cNvSpPr>
            <a:spLocks noGrp="1"/>
          </p:cNvSpPr>
          <p:nvPr>
            <p:ph type="title"/>
          </p:nvPr>
        </p:nvSpPr>
        <p:spPr>
          <a:xfrm>
            <a:off x="457200" y="457200"/>
            <a:ext cx="8229600" cy="1447800"/>
          </a:xfrm>
        </p:spPr>
        <p:txBody>
          <a:bodyPr>
            <a:normAutofit fontScale="90000"/>
          </a:bodyPr>
          <a:lstStyle/>
          <a:p>
            <a:pPr algn="l"/>
            <a:r>
              <a:rPr lang="en-US" b="1" dirty="0"/>
              <a:t>ENERGY FLOW THROUGH AN ECOSYSTEM</a:t>
            </a:r>
            <a:r>
              <a:rPr lang="en-US" dirty="0"/>
              <a:t/>
            </a:r>
            <a:br>
              <a:rPr lang="en-US" dirty="0"/>
            </a:b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52" t="4099" r="763" b="3254"/>
          <a:stretch/>
        </p:blipFill>
        <p:spPr bwMode="auto">
          <a:xfrm>
            <a:off x="1219200" y="1752600"/>
            <a:ext cx="655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7352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pPr lvl="0" fontAlgn="base"/>
            <a:r>
              <a:rPr lang="en-US" sz="3000" b="1" dirty="0"/>
              <a:t>Autecology</a:t>
            </a:r>
            <a:r>
              <a:rPr lang="en-US" sz="3000" dirty="0"/>
              <a:t>; study of interaction of organisms of a single species and their environment. i.e. population ecology. </a:t>
            </a:r>
            <a:r>
              <a:rPr lang="en-US" sz="3000" dirty="0" smtClean="0"/>
              <a:t>E.g. Impalas in a national park and their diet, reproduction, competitors&amp; predators </a:t>
            </a:r>
            <a:r>
              <a:rPr lang="en-US" sz="3000" dirty="0" err="1" smtClean="0"/>
              <a:t>etc</a:t>
            </a:r>
            <a:endParaRPr lang="en-US" sz="3000" dirty="0"/>
          </a:p>
          <a:p>
            <a:pPr lvl="0" fontAlgn="base"/>
            <a:r>
              <a:rPr lang="en-US" sz="3000" b="1" dirty="0"/>
              <a:t>Synecology</a:t>
            </a:r>
            <a:r>
              <a:rPr lang="en-US" sz="3000" dirty="0"/>
              <a:t>; study of interactions of species and their environment i.e. community ecology. </a:t>
            </a:r>
            <a:r>
              <a:rPr lang="en-US" sz="3000" dirty="0" smtClean="0"/>
              <a:t>E.g. Relationships of Impalas, wild pigs, elephants, impala predators </a:t>
            </a:r>
            <a:r>
              <a:rPr lang="en-US" sz="3000" dirty="0" err="1" smtClean="0"/>
              <a:t>etc</a:t>
            </a:r>
            <a:r>
              <a:rPr lang="en-US" sz="3000" dirty="0" smtClean="0"/>
              <a:t> in queen Elizabeth national park</a:t>
            </a:r>
            <a:endParaRPr lang="en-US" sz="3000" dirty="0"/>
          </a:p>
          <a:p>
            <a:endParaRPr lang="en-US" dirty="0"/>
          </a:p>
        </p:txBody>
      </p:sp>
      <p:sp>
        <p:nvSpPr>
          <p:cNvPr id="2" name="Title 1"/>
          <p:cNvSpPr>
            <a:spLocks noGrp="1"/>
          </p:cNvSpPr>
          <p:nvPr>
            <p:ph type="title"/>
          </p:nvPr>
        </p:nvSpPr>
        <p:spPr/>
        <p:txBody>
          <a:bodyPr>
            <a:normAutofit/>
          </a:bodyPr>
          <a:lstStyle/>
          <a:p>
            <a:pPr lvl="0"/>
            <a:r>
              <a:rPr lang="en-US" dirty="0" smtClean="0"/>
              <a:t>FORMS OF ECOLOGY</a:t>
            </a:r>
            <a:endParaRPr lang="en-US" dirty="0"/>
          </a:p>
        </p:txBody>
      </p:sp>
      <p:sp>
        <p:nvSpPr>
          <p:cNvPr id="4" name="Date Placeholder 3"/>
          <p:cNvSpPr>
            <a:spLocks noGrp="1"/>
          </p:cNvSpPr>
          <p:nvPr>
            <p:ph type="dt" sz="half" idx="10"/>
          </p:nvPr>
        </p:nvSpPr>
        <p:spPr/>
        <p:txBody>
          <a:bodyPr/>
          <a:lstStyle/>
          <a:p>
            <a:fld id="{50651318-BF92-4A69-91D1-E796D1D6A97B}"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105666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Sun </a:t>
                </a:r>
                <a14:m>
                  <m:oMath xmlns:m="http://schemas.openxmlformats.org/officeDocument/2006/math">
                    <m:r>
                      <a:rPr lang="en-US" i="1">
                        <a:latin typeface="Cambria Math"/>
                      </a:rPr>
                      <m:t>→</m:t>
                    </m:r>
                  </m:oMath>
                </a14:m>
                <a:r>
                  <a:rPr lang="en-US" dirty="0"/>
                  <a:t> producers; not all sun’s energy converted into photosynthetic producers </a:t>
                </a:r>
                <a:r>
                  <a:rPr lang="en-US" dirty="0" err="1"/>
                  <a:t>b’se</a:t>
                </a:r>
                <a:r>
                  <a:rPr lang="en-US" dirty="0"/>
                  <a:t>;</a:t>
                </a:r>
              </a:p>
              <a:p>
                <a:pPr lvl="0">
                  <a:buFont typeface="Wingdings" pitchFamily="2" charset="2"/>
                  <a:buChar char="ü"/>
                </a:pPr>
                <a:r>
                  <a:rPr lang="en-US" dirty="0"/>
                  <a:t>Most is lost through </a:t>
                </a:r>
                <a:r>
                  <a:rPr lang="en-US" dirty="0" smtClean="0"/>
                  <a:t>reflection(40%).</a:t>
                </a:r>
              </a:p>
              <a:p>
                <a:pPr lvl="0">
                  <a:buFont typeface="Wingdings" pitchFamily="2" charset="2"/>
                  <a:buChar char="ü"/>
                </a:pPr>
                <a:r>
                  <a:rPr lang="en-US" dirty="0" smtClean="0"/>
                  <a:t>May </a:t>
                </a:r>
                <a:r>
                  <a:rPr lang="en-US" dirty="0"/>
                  <a:t>just hit bare lands; lost as </a:t>
                </a:r>
                <a:r>
                  <a:rPr lang="en-US" dirty="0" smtClean="0"/>
                  <a:t>heat</a:t>
                </a:r>
              </a:p>
              <a:p>
                <a:pPr lvl="0">
                  <a:buFont typeface="Wingdings" pitchFamily="2" charset="2"/>
                  <a:buChar char="ü"/>
                </a:pPr>
                <a:r>
                  <a:rPr lang="en-US" dirty="0" smtClean="0"/>
                  <a:t>Oceans</a:t>
                </a:r>
                <a:r>
                  <a:rPr lang="en-US" dirty="0"/>
                  <a:t>; without many </a:t>
                </a:r>
                <a:r>
                  <a:rPr lang="en-US" dirty="0" smtClean="0"/>
                  <a:t>producers; </a:t>
                </a:r>
                <a:endParaRPr lang="en-US" dirty="0"/>
              </a:p>
              <a:p>
                <a:pPr lvl="0">
                  <a:buFont typeface="Wingdings" pitchFamily="2" charset="2"/>
                  <a:buChar char="ü"/>
                </a:pPr>
                <a:r>
                  <a:rPr lang="en-US" dirty="0" smtClean="0"/>
                  <a:t>Absorbed </a:t>
                </a:r>
                <a:r>
                  <a:rPr lang="en-US" dirty="0"/>
                  <a:t>by non green plants &amp; </a:t>
                </a:r>
                <a:r>
                  <a:rPr lang="en-US" dirty="0" smtClean="0"/>
                  <a:t>cloud.</a:t>
                </a:r>
              </a:p>
              <a:p>
                <a:pPr lvl="0">
                  <a:buFont typeface="Wingdings" pitchFamily="2" charset="2"/>
                  <a:buChar char="ü"/>
                </a:pPr>
                <a:r>
                  <a:rPr lang="en-US" dirty="0" smtClean="0"/>
                  <a:t>5</a:t>
                </a:r>
                <a:r>
                  <a:rPr lang="en-US" dirty="0"/>
                  <a:t>% of sun’s energy used actually.</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5"/>
          <p:cNvSpPr>
            <a:spLocks noGrp="1"/>
          </p:cNvSpPr>
          <p:nvPr>
            <p:ph type="title"/>
          </p:nvPr>
        </p:nvSpPr>
        <p:spPr/>
        <p:txBody>
          <a:bodyPr/>
          <a:lstStyle/>
          <a:p>
            <a:r>
              <a:rPr lang="en-US" dirty="0" smtClean="0"/>
              <a:t>ENERGY FLOW…</a:t>
            </a:r>
            <a:endParaRPr lang="en-US" dirty="0"/>
          </a:p>
        </p:txBody>
      </p:sp>
    </p:spTree>
    <p:extLst>
      <p:ext uri="{BB962C8B-B14F-4D97-AF65-F5344CB8AC3E}">
        <p14:creationId xmlns:p14="http://schemas.microsoft.com/office/powerpoint/2010/main" val="23759312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a:bodyPr>
          <a:lstStyle/>
          <a:p>
            <a:pPr marL="0" lvl="0" indent="0">
              <a:buNone/>
            </a:pPr>
            <a:r>
              <a:rPr lang="en-US" dirty="0" smtClean="0"/>
              <a:t>@</a:t>
            </a:r>
            <a:r>
              <a:rPr lang="en-US" b="1" dirty="0" smtClean="0"/>
              <a:t>Each trophic level energy is lost through;</a:t>
            </a:r>
          </a:p>
          <a:p>
            <a:pPr lvl="0"/>
            <a:r>
              <a:rPr lang="en-US" dirty="0"/>
              <a:t>Locomotion.</a:t>
            </a:r>
          </a:p>
          <a:p>
            <a:pPr lvl="0"/>
            <a:r>
              <a:rPr lang="en-US" dirty="0"/>
              <a:t>Excretion.</a:t>
            </a:r>
          </a:p>
          <a:p>
            <a:pPr lvl="0"/>
            <a:r>
              <a:rPr lang="en-US" dirty="0"/>
              <a:t>Active transport.</a:t>
            </a:r>
          </a:p>
          <a:p>
            <a:pPr lvl="0"/>
            <a:r>
              <a:rPr lang="en-US" dirty="0"/>
              <a:t>Eating (herbivores).</a:t>
            </a:r>
          </a:p>
          <a:p>
            <a:pPr lvl="0"/>
            <a:r>
              <a:rPr lang="en-US" dirty="0"/>
              <a:t>Involuntary activity[ breathing, circulation </a:t>
            </a:r>
            <a:r>
              <a:rPr lang="en-US" dirty="0" err="1"/>
              <a:t>e.t.c</a:t>
            </a:r>
            <a:r>
              <a:rPr lang="en-US" dirty="0"/>
              <a:t>]</a:t>
            </a:r>
          </a:p>
          <a:p>
            <a:pPr lvl="0"/>
            <a:r>
              <a:rPr lang="en-US" dirty="0"/>
              <a:t>Respiration.</a:t>
            </a:r>
          </a:p>
          <a:p>
            <a:pPr lvl="0"/>
            <a:r>
              <a:rPr lang="en-US" dirty="0"/>
              <a:t>Growth/ cell division</a:t>
            </a:r>
            <a:r>
              <a:rPr lang="en-US" dirty="0" smtClean="0"/>
              <a:t>.</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5"/>
          <p:cNvSpPr>
            <a:spLocks noGrp="1"/>
          </p:cNvSpPr>
          <p:nvPr>
            <p:ph type="title"/>
          </p:nvPr>
        </p:nvSpPr>
        <p:spPr/>
        <p:txBody>
          <a:bodyPr/>
          <a:lstStyle/>
          <a:p>
            <a:r>
              <a:rPr lang="en-US" b="1" dirty="0" smtClean="0"/>
              <a:t>ENERGY LOSS</a:t>
            </a:r>
            <a:endParaRPr lang="en-US" dirty="0"/>
          </a:p>
        </p:txBody>
      </p:sp>
    </p:spTree>
    <p:extLst>
      <p:ext uri="{BB962C8B-B14F-4D97-AF65-F5344CB8AC3E}">
        <p14:creationId xmlns:p14="http://schemas.microsoft.com/office/powerpoint/2010/main" val="17429551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408333" cy="3840163"/>
          </a:xfrm>
        </p:spPr>
        <p:txBody>
          <a:bodyPr>
            <a:normAutofit/>
          </a:bodyPr>
          <a:lstStyle/>
          <a:p>
            <a:r>
              <a:rPr lang="en-US" b="1" dirty="0" smtClean="0"/>
              <a:t>Carnivores  extract more energy from herbivores </a:t>
            </a:r>
            <a:r>
              <a:rPr lang="en-US" dirty="0" err="1" smtClean="0"/>
              <a:t>b’se</a:t>
            </a:r>
            <a:r>
              <a:rPr lang="en-US" dirty="0" smtClean="0"/>
              <a:t>;</a:t>
            </a:r>
          </a:p>
          <a:p>
            <a:pPr>
              <a:buFont typeface="Wingdings" pitchFamily="2" charset="2"/>
              <a:buChar char="ü"/>
            </a:pPr>
            <a:r>
              <a:rPr lang="en-US" dirty="0" smtClean="0"/>
              <a:t>Animal tissues are more </a:t>
            </a:r>
            <a:r>
              <a:rPr lang="en-US" dirty="0" err="1" smtClean="0"/>
              <a:t>digestable</a:t>
            </a:r>
            <a:r>
              <a:rPr lang="en-US" dirty="0" smtClean="0"/>
              <a:t>; proteins.</a:t>
            </a:r>
          </a:p>
          <a:p>
            <a:pPr>
              <a:buFont typeface="Wingdings" pitchFamily="2" charset="2"/>
              <a:buChar char="ü"/>
            </a:pPr>
            <a:r>
              <a:rPr lang="en-US" dirty="0" smtClean="0"/>
              <a:t>Animal tissues have more energy value</a:t>
            </a:r>
          </a:p>
          <a:p>
            <a:pPr>
              <a:buFont typeface="Wingdings" pitchFamily="2" charset="2"/>
              <a:buChar char="ü"/>
            </a:pPr>
            <a:r>
              <a:rPr lang="en-US" dirty="0" smtClean="0"/>
              <a:t>Specialization for prey consumption.</a:t>
            </a:r>
          </a:p>
          <a:p>
            <a:pPr>
              <a:buFont typeface="Arial" pitchFamily="34" charset="0"/>
              <a:buChar char="•"/>
            </a:pPr>
            <a:r>
              <a:rPr lang="en-US" b="1" dirty="0" smtClean="0"/>
              <a:t>Still less than 100% </a:t>
            </a:r>
            <a:r>
              <a:rPr lang="en-US" dirty="0" err="1" smtClean="0"/>
              <a:t>b’se</a:t>
            </a:r>
            <a:r>
              <a:rPr lang="en-US" dirty="0" smtClean="0"/>
              <a:t>;</a:t>
            </a:r>
          </a:p>
          <a:p>
            <a:pPr>
              <a:buFont typeface="Wingdings" pitchFamily="2" charset="2"/>
              <a:buChar char="ü"/>
            </a:pPr>
            <a:r>
              <a:rPr lang="en-US" dirty="0" smtClean="0"/>
              <a:t>Some animal tissues like bones, ho0ves, horns, nails not eaten/readily digested/</a:t>
            </a:r>
            <a:r>
              <a:rPr lang="en-US" dirty="0" err="1" smtClean="0"/>
              <a:t>unedible</a:t>
            </a:r>
            <a:r>
              <a:rPr lang="en-US" dirty="0" smtClean="0"/>
              <a:t>.</a:t>
            </a:r>
          </a:p>
          <a:p>
            <a:pPr>
              <a:buFont typeface="Wingdings" pitchFamily="2" charset="2"/>
              <a:buChar char="ü"/>
            </a:pPr>
            <a:r>
              <a:rPr lang="en-US" dirty="0" smtClean="0"/>
              <a:t>Most </a:t>
            </a:r>
            <a:r>
              <a:rPr lang="en-US" dirty="0" err="1" smtClean="0"/>
              <a:t>digestable</a:t>
            </a:r>
            <a:r>
              <a:rPr lang="en-US" dirty="0" smtClean="0"/>
              <a:t> animals materials can be lost.</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5"/>
          <p:cNvSpPr>
            <a:spLocks noGrp="1"/>
          </p:cNvSpPr>
          <p:nvPr>
            <p:ph type="title"/>
          </p:nvPr>
        </p:nvSpPr>
        <p:spPr/>
        <p:txBody>
          <a:bodyPr/>
          <a:lstStyle/>
          <a:p>
            <a:r>
              <a:rPr lang="en-US" dirty="0" smtClean="0"/>
              <a:t>HINT</a:t>
            </a:r>
            <a:endParaRPr lang="en-US" dirty="0"/>
          </a:p>
        </p:txBody>
      </p:sp>
    </p:spTree>
    <p:extLst>
      <p:ext uri="{BB962C8B-B14F-4D97-AF65-F5344CB8AC3E}">
        <p14:creationId xmlns:p14="http://schemas.microsoft.com/office/powerpoint/2010/main" val="30920191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408333" cy="3763963"/>
          </a:xfrm>
        </p:spPr>
        <p:txBody>
          <a:bodyPr/>
          <a:lstStyle/>
          <a:p>
            <a:pPr>
              <a:buFont typeface="Arial" pitchFamily="34" charset="0"/>
              <a:buChar char="•"/>
            </a:pPr>
            <a:r>
              <a:rPr lang="en-US" b="1" dirty="0" smtClean="0"/>
              <a:t>Herbivores extract less energy from producers  </a:t>
            </a:r>
            <a:r>
              <a:rPr lang="en-US" dirty="0" err="1" smtClean="0"/>
              <a:t>b’se</a:t>
            </a:r>
            <a:r>
              <a:rPr lang="en-US" dirty="0" smtClean="0"/>
              <a:t>;</a:t>
            </a:r>
          </a:p>
          <a:p>
            <a:pPr>
              <a:buFont typeface="Wingdings" pitchFamily="2" charset="2"/>
              <a:buChar char="ü"/>
            </a:pPr>
            <a:r>
              <a:rPr lang="en-US" dirty="0" smtClean="0"/>
              <a:t>Plant tissues are hard to </a:t>
            </a:r>
            <a:r>
              <a:rPr lang="en-US" dirty="0" err="1" smtClean="0"/>
              <a:t>digesit</a:t>
            </a:r>
            <a:r>
              <a:rPr lang="en-US" dirty="0" smtClean="0"/>
              <a:t>; cellulose; lack of </a:t>
            </a:r>
            <a:r>
              <a:rPr lang="en-US" dirty="0" err="1" smtClean="0"/>
              <a:t>cellulase</a:t>
            </a:r>
            <a:r>
              <a:rPr lang="en-US" dirty="0" smtClean="0"/>
              <a:t> in some thus more energy required.</a:t>
            </a:r>
          </a:p>
          <a:p>
            <a:pPr>
              <a:buFont typeface="Wingdings" pitchFamily="2" charset="2"/>
              <a:buChar char="ü"/>
            </a:pPr>
            <a:r>
              <a:rPr lang="en-US" dirty="0"/>
              <a:t>S</a:t>
            </a:r>
            <a:r>
              <a:rPr lang="en-US" dirty="0" smtClean="0"/>
              <a:t>ome </a:t>
            </a:r>
            <a:r>
              <a:rPr lang="en-US" dirty="0"/>
              <a:t>parts aren’t eaten by herbivores. E.g. stems, branches </a:t>
            </a:r>
            <a:r>
              <a:rPr lang="en-US" dirty="0" err="1"/>
              <a:t>e.t.c</a:t>
            </a:r>
            <a:r>
              <a:rPr lang="en-US" dirty="0" smtClean="0"/>
              <a:t>.</a:t>
            </a:r>
          </a:p>
          <a:p>
            <a:pPr marL="0" indent="0">
              <a:buNone/>
            </a:pPr>
            <a:r>
              <a:rPr lang="en-US" dirty="0" smtClean="0"/>
              <a:t>Thus </a:t>
            </a:r>
            <a:r>
              <a:rPr lang="en-US" b="1" dirty="0" err="1"/>
              <a:t>Ecopathy</a:t>
            </a:r>
            <a:r>
              <a:rPr lang="en-US" b="1" dirty="0"/>
              <a:t>/</a:t>
            </a:r>
            <a:r>
              <a:rPr lang="en-US" b="1" dirty="0" err="1"/>
              <a:t>coprophagy</a:t>
            </a:r>
            <a:r>
              <a:rPr lang="en-US" dirty="0"/>
              <a:t>; </a:t>
            </a:r>
            <a:r>
              <a:rPr lang="en-US" dirty="0" err="1"/>
              <a:t>behaviour</a:t>
            </a:r>
            <a:r>
              <a:rPr lang="en-US" dirty="0"/>
              <a:t> of feeding on fecal matter for maximum nutrient derivation.</a:t>
            </a:r>
          </a:p>
          <a:p>
            <a:pPr>
              <a:buFont typeface="Arial" pitchFamily="34" charset="0"/>
              <a:buChar char="•"/>
            </a:pPr>
            <a:r>
              <a:rPr lang="en-US" b="1" dirty="0" smtClean="0"/>
              <a:t>From top carnivores</a:t>
            </a:r>
            <a:r>
              <a:rPr lang="en-US" dirty="0" smtClean="0"/>
              <a:t>, all energy is lost as wastes and remains to decomposers &amp; </a:t>
            </a:r>
            <a:r>
              <a:rPr lang="en-US" dirty="0" err="1" smtClean="0"/>
              <a:t>detritivores</a:t>
            </a:r>
            <a:r>
              <a:rPr lang="en-US" dirty="0" smtClean="0"/>
              <a:t>.</a:t>
            </a:r>
            <a:endParaRPr lang="en-US" dirty="0"/>
          </a:p>
          <a:p>
            <a:pPr>
              <a:buFont typeface="Wingdings" pitchFamily="2" charset="2"/>
              <a:buChar char="ü"/>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5"/>
          <p:cNvSpPr>
            <a:spLocks noGrp="1"/>
          </p:cNvSpPr>
          <p:nvPr>
            <p:ph type="title"/>
          </p:nvPr>
        </p:nvSpPr>
        <p:spPr/>
        <p:txBody>
          <a:bodyPr/>
          <a:lstStyle/>
          <a:p>
            <a:r>
              <a:rPr lang="en-US" dirty="0" smtClean="0"/>
              <a:t>Hint …</a:t>
            </a:r>
            <a:endParaRPr lang="en-US" dirty="0"/>
          </a:p>
        </p:txBody>
      </p:sp>
    </p:spTree>
    <p:extLst>
      <p:ext uri="{BB962C8B-B14F-4D97-AF65-F5344CB8AC3E}">
        <p14:creationId xmlns:p14="http://schemas.microsoft.com/office/powerpoint/2010/main" val="36510650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a:bodyPr>
          <a:lstStyle/>
          <a:p>
            <a:r>
              <a:rPr lang="en-US" b="1" dirty="0" smtClean="0"/>
              <a:t>Less energy is left to support organisms at higher trophic levels </a:t>
            </a:r>
            <a:r>
              <a:rPr lang="en-US" dirty="0" smtClean="0"/>
              <a:t>thus;</a:t>
            </a:r>
          </a:p>
          <a:p>
            <a:pPr>
              <a:buFont typeface="Wingdings" pitchFamily="2" charset="2"/>
              <a:buChar char="ü"/>
            </a:pPr>
            <a:r>
              <a:rPr lang="en-US" dirty="0" smtClean="0"/>
              <a:t>Carnivores are few </a:t>
            </a:r>
            <a:r>
              <a:rPr lang="en-US" dirty="0" err="1" smtClean="0"/>
              <a:t>e.g</a:t>
            </a:r>
            <a:r>
              <a:rPr lang="en-US" dirty="0" smtClean="0"/>
              <a:t> hawks, tigers, white sharks </a:t>
            </a:r>
            <a:r>
              <a:rPr lang="en-US" dirty="0" err="1" smtClean="0"/>
              <a:t>etc</a:t>
            </a:r>
            <a:endParaRPr lang="en-US" dirty="0" smtClean="0"/>
          </a:p>
          <a:p>
            <a:pPr>
              <a:buFont typeface="Wingdings" pitchFamily="2" charset="2"/>
              <a:buChar char="ü"/>
            </a:pPr>
            <a:r>
              <a:rPr lang="en-US" dirty="0" smtClean="0"/>
              <a:t>Carnivores </a:t>
            </a:r>
            <a:r>
              <a:rPr lang="en-US" dirty="0" smtClean="0"/>
              <a:t>easily </a:t>
            </a:r>
            <a:r>
              <a:rPr lang="en-US" dirty="0" smtClean="0"/>
              <a:t>suffer when supportive systems are disrupted.</a:t>
            </a:r>
          </a:p>
          <a:p>
            <a:pPr>
              <a:buFont typeface="Wingdings" pitchFamily="2" charset="2"/>
              <a:buChar char="ü"/>
            </a:pPr>
            <a:r>
              <a:rPr lang="en-US" dirty="0" smtClean="0"/>
              <a:t>Very vulnerable to extinction</a:t>
            </a:r>
          </a:p>
          <a:p>
            <a:pPr marL="0" indent="0">
              <a:buNone/>
            </a:pPr>
            <a:r>
              <a:rPr lang="en-US" b="1" dirty="0" smtClean="0"/>
              <a:t>NB: </a:t>
            </a:r>
            <a:r>
              <a:rPr lang="en-US" dirty="0" smtClean="0"/>
              <a:t>The more trophic levels, the greater the cumulative loss of energy during its flow; limits the number of trophic levels to 3/4 &amp; rarely 5 or 6 as energy to support organisms decreases with increase in number of trophic levels.</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5"/>
          <p:cNvSpPr>
            <a:spLocks noGrp="1"/>
          </p:cNvSpPr>
          <p:nvPr>
            <p:ph type="title"/>
          </p:nvPr>
        </p:nvSpPr>
        <p:spPr/>
        <p:txBody>
          <a:bodyPr/>
          <a:lstStyle/>
          <a:p>
            <a:r>
              <a:rPr lang="en-US" dirty="0" smtClean="0"/>
              <a:t>Effects of progressive energy loss</a:t>
            </a:r>
            <a:endParaRPr lang="en-US" dirty="0"/>
          </a:p>
        </p:txBody>
      </p:sp>
    </p:spTree>
    <p:extLst>
      <p:ext uri="{BB962C8B-B14F-4D97-AF65-F5344CB8AC3E}">
        <p14:creationId xmlns:p14="http://schemas.microsoft.com/office/powerpoint/2010/main" val="29527944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lphaLcParenR"/>
            </a:pPr>
            <a:r>
              <a:rPr lang="en-US" dirty="0"/>
              <a:t>Explain why in most ecosystems, less than 5% of sunlight is converted into chemical energy by green plants. [08 </a:t>
            </a:r>
            <a:r>
              <a:rPr lang="en-US" dirty="0" err="1"/>
              <a:t>mks</a:t>
            </a:r>
            <a:r>
              <a:rPr lang="en-US" dirty="0"/>
              <a:t>].</a:t>
            </a:r>
          </a:p>
          <a:p>
            <a:pPr marL="457200" indent="-457200">
              <a:buFont typeface="+mj-lt"/>
              <a:buAutoNum type="alphaLcParenR"/>
            </a:pPr>
            <a:r>
              <a:rPr lang="en-US" dirty="0" smtClean="0"/>
              <a:t>With </a:t>
            </a:r>
            <a:r>
              <a:rPr lang="en-US" dirty="0"/>
              <a:t>reference to pyramids of energy, discuss the transfer of energy between trophic levels. [10 </a:t>
            </a:r>
            <a:r>
              <a:rPr lang="en-US" dirty="0" err="1"/>
              <a:t>mks</a:t>
            </a:r>
            <a:r>
              <a:rPr lang="en-US" dirty="0" smtClean="0"/>
              <a:t>]</a:t>
            </a:r>
          </a:p>
          <a:p>
            <a:pPr marL="457200" indent="-457200">
              <a:buFont typeface="+mj-lt"/>
              <a:buAutoNum type="alphaLcParenR"/>
            </a:pPr>
            <a:r>
              <a:rPr lang="en-US" dirty="0" smtClean="0"/>
              <a:t>Why </a:t>
            </a:r>
            <a:r>
              <a:rPr lang="en-US" dirty="0"/>
              <a:t>are there </a:t>
            </a:r>
            <a:r>
              <a:rPr lang="en-US" u="sng" dirty="0"/>
              <a:t>rarely</a:t>
            </a:r>
            <a:r>
              <a:rPr lang="en-US" dirty="0"/>
              <a:t> more than 6 links in food chain? [04 marks]</a:t>
            </a:r>
          </a:p>
          <a:p>
            <a:pPr marL="457200" indent="-457200">
              <a:buFont typeface="+mj-lt"/>
              <a:buAutoNum type="alphaLcParenR"/>
            </a:pPr>
            <a:endParaRPr lang="en-US" dirty="0"/>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5"/>
          <p:cNvSpPr>
            <a:spLocks noGrp="1"/>
          </p:cNvSpPr>
          <p:nvPr>
            <p:ph type="title"/>
          </p:nvPr>
        </p:nvSpPr>
        <p:spPr/>
        <p:txBody>
          <a:bodyPr/>
          <a:lstStyle/>
          <a:p>
            <a:r>
              <a:rPr lang="en-US" dirty="0" smtClean="0"/>
              <a:t>QUICK CHECK </a:t>
            </a:r>
            <a:endParaRPr lang="en-US" dirty="0"/>
          </a:p>
        </p:txBody>
      </p:sp>
    </p:spTree>
    <p:extLst>
      <p:ext uri="{BB962C8B-B14F-4D97-AF65-F5344CB8AC3E}">
        <p14:creationId xmlns:p14="http://schemas.microsoft.com/office/powerpoint/2010/main" val="3268168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408333" cy="3840163"/>
          </a:xfrm>
        </p:spPr>
        <p:txBody>
          <a:bodyPr>
            <a:normAutofit fontScale="92500"/>
          </a:bodyPr>
          <a:lstStyle/>
          <a:p>
            <a:pPr marL="457200" indent="-457200">
              <a:buFont typeface="+mj-lt"/>
              <a:buAutoNum type="alphaLcParenR"/>
            </a:pPr>
            <a:r>
              <a:rPr lang="en-US" dirty="0"/>
              <a:t>Most of the sunlight [40%] is reflected immediately by clouds and dust/chemicals in the atmosphere and also off the earth’s surface. 15% of the light energy is absorbed by water </a:t>
            </a:r>
            <a:r>
              <a:rPr lang="en-US" dirty="0" err="1"/>
              <a:t>vapour</a:t>
            </a:r>
            <a:r>
              <a:rPr lang="en-US" dirty="0"/>
              <a:t> and the ozone to be converted into heat energy. The ozone absorbs most of the U.V. radiations which are dangerous to exposed living tissues. The remaining 45% received by earth but some reach on bare rock, shiny oceans thus reflected  and non-green plants despite the presence of </a:t>
            </a:r>
            <a:r>
              <a:rPr lang="en-US" dirty="0" err="1"/>
              <a:t>phytoplanktons</a:t>
            </a:r>
            <a:r>
              <a:rPr lang="en-US" dirty="0"/>
              <a:t>. The remaining energy hit green plants but only less than 5% is in photosynthetic active range [PAR].</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5"/>
          <p:cNvSpPr>
            <a:spLocks noGrp="1"/>
          </p:cNvSpPr>
          <p:nvPr>
            <p:ph type="title"/>
          </p:nvPr>
        </p:nvSpPr>
        <p:spPr/>
        <p:txBody>
          <a:bodyPr/>
          <a:lstStyle/>
          <a:p>
            <a:r>
              <a:rPr lang="en-US" dirty="0" smtClean="0"/>
              <a:t>SOLUTION </a:t>
            </a:r>
            <a:endParaRPr lang="en-US" dirty="0"/>
          </a:p>
        </p:txBody>
      </p:sp>
    </p:spTree>
    <p:extLst>
      <p:ext uri="{BB962C8B-B14F-4D97-AF65-F5344CB8AC3E}">
        <p14:creationId xmlns:p14="http://schemas.microsoft.com/office/powerpoint/2010/main" val="25979807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b) Use the schemata provided above</a:t>
            </a:r>
          </a:p>
          <a:p>
            <a:pPr marL="0" indent="0">
              <a:buNone/>
            </a:pPr>
            <a:r>
              <a:rPr lang="en-US" b="1" dirty="0" smtClean="0"/>
              <a:t>c)</a:t>
            </a:r>
            <a:r>
              <a:rPr lang="en-US" dirty="0" smtClean="0"/>
              <a:t> </a:t>
            </a:r>
            <a:r>
              <a:rPr lang="en-US" dirty="0"/>
              <a:t>Energy is </a:t>
            </a:r>
            <a:r>
              <a:rPr lang="en-US" u="sng" dirty="0"/>
              <a:t>progressively</a:t>
            </a:r>
            <a:r>
              <a:rPr lang="en-US" dirty="0"/>
              <a:t> lost as we move from one trophic level to another e.g. during respiration, locomotion </a:t>
            </a:r>
            <a:r>
              <a:rPr lang="en-US" dirty="0" err="1" smtClean="0"/>
              <a:t>etc</a:t>
            </a:r>
            <a:r>
              <a:rPr lang="en-US" dirty="0" smtClean="0"/>
              <a:t>; add the above.</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5"/>
          <p:cNvSpPr>
            <a:spLocks noGrp="1"/>
          </p:cNvSpPr>
          <p:nvPr>
            <p:ph type="title"/>
          </p:nvPr>
        </p:nvSpPr>
        <p:spPr/>
        <p:txBody>
          <a:bodyPr/>
          <a:lstStyle/>
          <a:p>
            <a:r>
              <a:rPr lang="en-US" dirty="0" smtClean="0"/>
              <a:t>SOLUTION … </a:t>
            </a:r>
            <a:endParaRPr lang="en-US" dirty="0"/>
          </a:p>
        </p:txBody>
      </p:sp>
    </p:spTree>
    <p:extLst>
      <p:ext uri="{BB962C8B-B14F-4D97-AF65-F5344CB8AC3E}">
        <p14:creationId xmlns:p14="http://schemas.microsoft.com/office/powerpoint/2010/main" val="25788836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72067" y="1828800"/>
                <a:ext cx="7408333" cy="4297363"/>
              </a:xfrm>
            </p:spPr>
            <p:txBody>
              <a:bodyPr>
                <a:normAutofit fontScale="55000" lnSpcReduction="20000"/>
              </a:bodyPr>
              <a:lstStyle/>
              <a:p>
                <a:pPr marL="457200" indent="-457200">
                  <a:buFont typeface="+mj-lt"/>
                  <a:buAutoNum type="arabicPeriod"/>
                </a:pPr>
                <a:r>
                  <a:rPr lang="en-US" sz="3800" b="1" dirty="0"/>
                  <a:t>Food chain</a:t>
                </a:r>
                <a:r>
                  <a:rPr lang="en-US" sz="3800" dirty="0"/>
                  <a:t>; </a:t>
                </a:r>
                <a:r>
                  <a:rPr lang="en-US" sz="3800" u="sng" dirty="0"/>
                  <a:t>linear feeding</a:t>
                </a:r>
                <a:r>
                  <a:rPr lang="en-US" sz="3800" dirty="0"/>
                  <a:t> relationship showing how </a:t>
                </a:r>
                <a:r>
                  <a:rPr lang="en-US" sz="3800" u="sng" dirty="0"/>
                  <a:t>chemical/carbon compounds</a:t>
                </a:r>
                <a:r>
                  <a:rPr lang="en-US" sz="3800" dirty="0"/>
                  <a:t> are transferred through the ecosystem</a:t>
                </a:r>
                <a:r>
                  <a:rPr lang="en-US" sz="3800" dirty="0" smtClean="0"/>
                  <a:t>.</a:t>
                </a:r>
              </a:p>
              <a:p>
                <a:pPr marL="0" indent="0">
                  <a:buNone/>
                </a:pPr>
                <a:r>
                  <a:rPr lang="en-US" sz="3800" b="1" dirty="0" smtClean="0"/>
                  <a:t>In other words</a:t>
                </a:r>
                <a:r>
                  <a:rPr lang="en-US" sz="3800" dirty="0" smtClean="0"/>
                  <a:t>, is a linear sequence showing energy flow in form of nutrients from one organism to another in a community through the trophic levels.</a:t>
                </a:r>
              </a:p>
              <a:p>
                <a:r>
                  <a:rPr lang="en-US" sz="3800" b="1" dirty="0"/>
                  <a:t>Types of food chain</a:t>
                </a:r>
                <a:r>
                  <a:rPr lang="en-US" sz="3800" dirty="0"/>
                  <a:t>;</a:t>
                </a:r>
              </a:p>
              <a:p>
                <a:pPr marL="514350" indent="-514350">
                  <a:buFont typeface="+mj-lt"/>
                  <a:buAutoNum type="romanLcPeriod"/>
                </a:pPr>
                <a:r>
                  <a:rPr lang="en-US" sz="3800" b="1" dirty="0" smtClean="0"/>
                  <a:t>Grazing </a:t>
                </a:r>
                <a:r>
                  <a:rPr lang="en-US" sz="3800" b="1" dirty="0"/>
                  <a:t>food chain</a:t>
                </a:r>
                <a:r>
                  <a:rPr lang="en-US" sz="3800" dirty="0"/>
                  <a:t>; 1</a:t>
                </a:r>
                <a:r>
                  <a:rPr lang="en-US" sz="3800" baseline="30000" dirty="0"/>
                  <a:t>st</a:t>
                </a:r>
                <a:r>
                  <a:rPr lang="en-US" sz="3800" dirty="0"/>
                  <a:t> trophic level,</a:t>
                </a:r>
                <a:r>
                  <a:rPr lang="en-US" sz="3800" u="sng" dirty="0"/>
                  <a:t> plants</a:t>
                </a:r>
                <a:r>
                  <a:rPr lang="en-US" sz="3800" dirty="0"/>
                  <a:t>; 2</a:t>
                </a:r>
                <a:r>
                  <a:rPr lang="en-US" sz="3800" baseline="30000" dirty="0"/>
                  <a:t>nd</a:t>
                </a:r>
                <a:r>
                  <a:rPr lang="en-US" sz="3800" dirty="0"/>
                  <a:t> trophic level, </a:t>
                </a:r>
                <a:r>
                  <a:rPr lang="en-US" sz="3800" u="sng" dirty="0"/>
                  <a:t>herbivores</a:t>
                </a:r>
                <a:r>
                  <a:rPr lang="en-US" sz="3800" dirty="0"/>
                  <a:t>; 3</a:t>
                </a:r>
                <a:r>
                  <a:rPr lang="en-US" sz="3800" baseline="30000" dirty="0"/>
                  <a:t>rd</a:t>
                </a:r>
                <a:r>
                  <a:rPr lang="en-US" sz="3800" dirty="0"/>
                  <a:t> trophic level, </a:t>
                </a:r>
                <a:r>
                  <a:rPr lang="en-US" sz="3800" u="sng" dirty="0"/>
                  <a:t>carnivores</a:t>
                </a:r>
                <a:r>
                  <a:rPr lang="en-US" sz="3800" dirty="0"/>
                  <a:t> ; saprophytes= bacteria &amp; fungi; feed on their fragments(of all</a:t>
                </a:r>
                <a:r>
                  <a:rPr lang="en-US" sz="3800" dirty="0" smtClean="0"/>
                  <a:t>). i.e.  </a:t>
                </a:r>
                <a:r>
                  <a:rPr lang="en-US" sz="3800" dirty="0"/>
                  <a:t>producers </a:t>
                </a:r>
                <a14:m>
                  <m:oMath xmlns:m="http://schemas.openxmlformats.org/officeDocument/2006/math">
                    <m:r>
                      <a:rPr lang="en-US" sz="3800" i="1">
                        <a:latin typeface="Cambria Math"/>
                      </a:rPr>
                      <m:t>→</m:t>
                    </m:r>
                  </m:oMath>
                </a14:m>
                <a:r>
                  <a:rPr lang="en-US" sz="3800" dirty="0"/>
                  <a:t> herbivores </a:t>
                </a:r>
                <a14:m>
                  <m:oMath xmlns:m="http://schemas.openxmlformats.org/officeDocument/2006/math">
                    <m:r>
                      <a:rPr lang="en-US" sz="3800" i="1">
                        <a:latin typeface="Cambria Math"/>
                      </a:rPr>
                      <m:t>→</m:t>
                    </m:r>
                  </m:oMath>
                </a14:m>
                <a:r>
                  <a:rPr lang="en-US" sz="3800" dirty="0"/>
                  <a:t> </a:t>
                </a:r>
                <a:r>
                  <a:rPr lang="en-US" sz="3800" dirty="0" smtClean="0"/>
                  <a:t>e.t.c</a:t>
                </a:r>
              </a:p>
              <a:p>
                <a:pPr marL="0" indent="0">
                  <a:buNone/>
                </a:pPr>
                <a:r>
                  <a:rPr lang="en-US" sz="3800" b="1" dirty="0"/>
                  <a:t> </a:t>
                </a:r>
                <a:r>
                  <a:rPr lang="en-US" sz="3800" b="1" dirty="0" smtClean="0"/>
                  <a:t>       Grazers</a:t>
                </a:r>
                <a:r>
                  <a:rPr lang="en-US" sz="3800" dirty="0"/>
                  <a:t>; feed mainly on </a:t>
                </a:r>
                <a:r>
                  <a:rPr lang="en-US" sz="3800" dirty="0" smtClean="0"/>
                  <a:t>grass.</a:t>
                </a:r>
              </a:p>
              <a:p>
                <a:pPr marL="0" indent="0">
                  <a:buNone/>
                </a:pPr>
                <a:r>
                  <a:rPr lang="en-US" sz="3800" b="1" dirty="0"/>
                  <a:t> </a:t>
                </a:r>
                <a:r>
                  <a:rPr lang="en-US" sz="3800" b="1" dirty="0" smtClean="0"/>
                  <a:t>       Browsers</a:t>
                </a:r>
                <a:r>
                  <a:rPr lang="en-US" sz="3800" dirty="0"/>
                  <a:t>; feed on plant materials like leaves up a tree </a:t>
                </a:r>
                <a:r>
                  <a:rPr lang="en-US" sz="3800" dirty="0" smtClean="0"/>
                  <a:t>         </a:t>
                </a:r>
              </a:p>
              <a:p>
                <a:pPr marL="0" indent="0">
                  <a:buNone/>
                </a:pPr>
                <a:r>
                  <a:rPr lang="en-US" sz="3800" dirty="0"/>
                  <a:t> </a:t>
                </a:r>
                <a:r>
                  <a:rPr lang="en-US" sz="3800" dirty="0" smtClean="0"/>
                  <a:t>                                [</a:t>
                </a:r>
                <a:r>
                  <a:rPr lang="en-US" sz="3800" dirty="0"/>
                  <a:t>all regarded as grazing</a:t>
                </a:r>
                <a:r>
                  <a:rPr lang="en-US" sz="3800" dirty="0" smtClean="0"/>
                  <a:t>].</a:t>
                </a:r>
              </a:p>
              <a:p>
                <a:pPr marL="0" indent="0">
                  <a:buNone/>
                </a:pPr>
                <a:endParaRPr lang="en-US" dirty="0" smtClean="0"/>
              </a:p>
              <a:p>
                <a:pPr marL="0" indent="0">
                  <a:buNone/>
                </a:pPr>
                <a:endParaRPr lang="en-US" dirty="0"/>
              </a:p>
              <a:p>
                <a:pPr marL="457200" indent="-457200">
                  <a:buFont typeface="+mj-lt"/>
                  <a:buAutoNum type="arabicPeriod"/>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72067" y="1828800"/>
                <a:ext cx="7408333" cy="4297363"/>
              </a:xfrm>
              <a:blipFill rotWithShape="1">
                <a:blip r:embed="rId2"/>
                <a:stretch>
                  <a:fillRect l="-988" t="-2270" r="-1152" b="-964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5"/>
          <p:cNvSpPr>
            <a:spLocks noGrp="1"/>
          </p:cNvSpPr>
          <p:nvPr>
            <p:ph type="title"/>
          </p:nvPr>
        </p:nvSpPr>
        <p:spPr/>
        <p:txBody>
          <a:bodyPr/>
          <a:lstStyle/>
          <a:p>
            <a:r>
              <a:rPr lang="en-US" dirty="0" smtClean="0"/>
              <a:t>CHANNELS OF ENERGY FLOW</a:t>
            </a:r>
            <a:endParaRPr lang="en-US" dirty="0"/>
          </a:p>
        </p:txBody>
      </p:sp>
    </p:spTree>
    <p:extLst>
      <p:ext uri="{BB962C8B-B14F-4D97-AF65-F5344CB8AC3E}">
        <p14:creationId xmlns:p14="http://schemas.microsoft.com/office/powerpoint/2010/main" val="6104969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057400"/>
            <a:ext cx="8000999" cy="4068763"/>
          </a:xfrm>
        </p:spPr>
        <p:txBody>
          <a:bodyPr/>
          <a:lstStyle/>
          <a:p>
            <a:pPr marL="0" indent="0">
              <a:buNone/>
            </a:pPr>
            <a:r>
              <a:rPr lang="en-US" b="1" dirty="0"/>
              <a:t>ii. Detritus food chain</a:t>
            </a:r>
            <a:r>
              <a:rPr lang="en-US" dirty="0"/>
              <a:t>; </a:t>
            </a:r>
            <a:r>
              <a:rPr lang="en-US" dirty="0" err="1"/>
              <a:t>detritivores</a:t>
            </a:r>
            <a:r>
              <a:rPr lang="en-US" dirty="0"/>
              <a:t> feed on organic matter (dead organic materials).</a:t>
            </a:r>
          </a:p>
          <a:p>
            <a:pPr marL="0" indent="0">
              <a:buNone/>
            </a:pPr>
            <a:endParaRPr lang="en-US" dirty="0" smtClean="0"/>
          </a:p>
          <a:p>
            <a:pPr marL="0" indent="0">
              <a:buNone/>
            </a:pPr>
            <a:r>
              <a:rPr lang="en-US" dirty="0" smtClean="0"/>
              <a:t>i.e.</a:t>
            </a:r>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5"/>
          <p:cNvSpPr>
            <a:spLocks noGrp="1"/>
          </p:cNvSpPr>
          <p:nvPr>
            <p:ph type="title"/>
          </p:nvPr>
        </p:nvSpPr>
        <p:spPr/>
        <p:txBody>
          <a:bodyPr/>
          <a:lstStyle/>
          <a:p>
            <a:r>
              <a:rPr lang="en-US" dirty="0" smtClean="0"/>
              <a:t>FOOD CHAIN …</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3257550"/>
            <a:ext cx="74676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5979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000" dirty="0" smtClean="0"/>
              <a:t>Provides information about composition and interactions in the environment for biological control and maximum environmental utilization.</a:t>
            </a:r>
          </a:p>
          <a:p>
            <a:r>
              <a:rPr lang="en-US" sz="3000" dirty="0" smtClean="0"/>
              <a:t>Enables to relate structures to functions.</a:t>
            </a:r>
          </a:p>
          <a:p>
            <a:r>
              <a:rPr lang="en-US" sz="3000" dirty="0" smtClean="0"/>
              <a:t>Accounts for evolutionary adaptations of organisms.</a:t>
            </a:r>
          </a:p>
        </p:txBody>
      </p:sp>
      <p:sp>
        <p:nvSpPr>
          <p:cNvPr id="2" name="Title 1"/>
          <p:cNvSpPr>
            <a:spLocks noGrp="1"/>
          </p:cNvSpPr>
          <p:nvPr>
            <p:ph type="title"/>
          </p:nvPr>
        </p:nvSpPr>
        <p:spPr/>
        <p:txBody>
          <a:bodyPr/>
          <a:lstStyle/>
          <a:p>
            <a:r>
              <a:rPr lang="en-US" dirty="0" smtClean="0"/>
              <a:t>IMPORTANCE OF ECOLOGY</a:t>
            </a:r>
            <a:endParaRPr lang="en-US" dirty="0"/>
          </a:p>
        </p:txBody>
      </p:sp>
      <p:sp>
        <p:nvSpPr>
          <p:cNvPr id="4" name="Date Placeholder 3"/>
          <p:cNvSpPr>
            <a:spLocks noGrp="1"/>
          </p:cNvSpPr>
          <p:nvPr>
            <p:ph type="dt" sz="half" idx="10"/>
          </p:nvPr>
        </p:nvSpPr>
        <p:spPr/>
        <p:txBody>
          <a:bodyPr/>
          <a:lstStyle/>
          <a:p>
            <a:fld id="{494EA8DC-6F58-4DE1-89B9-357C522B4696}"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753533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0" lvl="0" indent="0">
                  <a:buNone/>
                </a:pPr>
                <a:r>
                  <a:rPr lang="en-US" dirty="0"/>
                  <a:t> E.g. </a:t>
                </a:r>
                <a:endParaRPr lang="en-US" dirty="0" smtClean="0"/>
              </a:p>
              <a:p>
                <a:pPr marL="457200" lvl="0" indent="-457200">
                  <a:buFont typeface="+mj-lt"/>
                  <a:buAutoNum type="arabicPeriod"/>
                </a:pPr>
                <a:r>
                  <a:rPr lang="en-US" dirty="0" smtClean="0"/>
                  <a:t>Leaf </a:t>
                </a:r>
                <a:r>
                  <a:rPr lang="en-US" dirty="0"/>
                  <a:t>(litter)</a:t>
                </a:r>
                <a14:m>
                  <m:oMath xmlns:m="http://schemas.openxmlformats.org/officeDocument/2006/math">
                    <m:r>
                      <a:rPr lang="en-US" i="1">
                        <a:latin typeface="Cambria Math"/>
                      </a:rPr>
                      <m:t>→</m:t>
                    </m:r>
                  </m:oMath>
                </a14:m>
                <a:r>
                  <a:rPr lang="en-US" dirty="0"/>
                  <a:t> earthworms</a:t>
                </a:r>
                <a14:m>
                  <m:oMath xmlns:m="http://schemas.openxmlformats.org/officeDocument/2006/math">
                    <m:r>
                      <a:rPr lang="en-US" i="1">
                        <a:latin typeface="Cambria Math"/>
                      </a:rPr>
                      <m:t>→</m:t>
                    </m:r>
                  </m:oMath>
                </a14:m>
                <a:r>
                  <a:rPr lang="en-US" dirty="0"/>
                  <a:t> black bird </a:t>
                </a:r>
                <a14:m>
                  <m:oMath xmlns:m="http://schemas.openxmlformats.org/officeDocument/2006/math">
                    <m:r>
                      <a:rPr lang="en-US" i="1">
                        <a:latin typeface="Cambria Math"/>
                      </a:rPr>
                      <m:t>→</m:t>
                    </m:r>
                  </m:oMath>
                </a14:m>
                <a:r>
                  <a:rPr lang="en-US" dirty="0"/>
                  <a:t>sparrow </a:t>
                </a:r>
                <a:r>
                  <a:rPr lang="en-US" dirty="0" smtClean="0"/>
                  <a:t>hay.</a:t>
                </a:r>
              </a:p>
              <a:p>
                <a:pPr marL="457200" lvl="0" indent="-457200">
                  <a:buFont typeface="+mj-lt"/>
                  <a:buAutoNum type="arabicPeriod"/>
                </a:pPr>
                <a:r>
                  <a:rPr lang="en-US" dirty="0" smtClean="0"/>
                  <a:t>Dead </a:t>
                </a:r>
                <a:r>
                  <a:rPr lang="en-US" dirty="0"/>
                  <a:t>animal</a:t>
                </a:r>
                <a14:m>
                  <m:oMath xmlns:m="http://schemas.openxmlformats.org/officeDocument/2006/math">
                    <m:box>
                      <m:boxPr>
                        <m:ctrlPr>
                          <a:rPr lang="en-US" i="1">
                            <a:latin typeface="Cambria Math"/>
                          </a:rPr>
                        </m:ctrlPr>
                      </m:boxPr>
                      <m:e>
                        <m:groupChr>
                          <m:groupChrPr>
                            <m:chr m:val="→"/>
                            <m:vertJc m:val="bot"/>
                            <m:ctrlPr>
                              <a:rPr lang="en-US" i="1">
                                <a:latin typeface="Cambria Math"/>
                              </a:rPr>
                            </m:ctrlPr>
                          </m:groupChrPr>
                          <m:e>
                            <m:r>
                              <a:rPr lang="en-US" i="1">
                                <a:latin typeface="Cambria Math"/>
                              </a:rPr>
                              <m:t>       </m:t>
                            </m:r>
                          </m:e>
                        </m:groupChr>
                      </m:e>
                    </m:box>
                  </m:oMath>
                </a14:m>
                <a:r>
                  <a:rPr lang="en-US" dirty="0"/>
                  <a:t> Blowflies</a:t>
                </a:r>
                <a14:m>
                  <m:oMath xmlns:m="http://schemas.openxmlformats.org/officeDocument/2006/math">
                    <m:box>
                      <m:boxPr>
                        <m:ctrlPr>
                          <a:rPr lang="en-US" i="1">
                            <a:latin typeface="Cambria Math"/>
                          </a:rPr>
                        </m:ctrlPr>
                      </m:boxPr>
                      <m:e>
                        <m:groupChr>
                          <m:groupChrPr>
                            <m:chr m:val="→"/>
                            <m:vertJc m:val="bot"/>
                            <m:ctrlPr>
                              <a:rPr lang="en-US" i="1">
                                <a:latin typeface="Cambria Math"/>
                              </a:rPr>
                            </m:ctrlPr>
                          </m:groupChrPr>
                          <m:e>
                            <m:r>
                              <a:rPr lang="en-US" i="1">
                                <a:latin typeface="Cambria Math"/>
                              </a:rPr>
                              <m:t>       </m:t>
                            </m:r>
                          </m:e>
                        </m:groupChr>
                      </m:e>
                    </m:box>
                  </m:oMath>
                </a14:m>
                <a:r>
                  <a:rPr lang="en-US" dirty="0"/>
                  <a:t> </a:t>
                </a:r>
                <a:r>
                  <a:rPr lang="en-US" dirty="0" smtClean="0"/>
                  <a:t>Common </a:t>
                </a:r>
                <a:r>
                  <a:rPr lang="en-US" dirty="0"/>
                  <a:t>frog</a:t>
                </a:r>
                <a14:m>
                  <m:oMath xmlns:m="http://schemas.openxmlformats.org/officeDocument/2006/math">
                    <m:box>
                      <m:boxPr>
                        <m:ctrlPr>
                          <a:rPr lang="en-US" i="1">
                            <a:latin typeface="Cambria Math"/>
                          </a:rPr>
                        </m:ctrlPr>
                      </m:boxPr>
                      <m:e>
                        <m:groupChr>
                          <m:groupChrPr>
                            <m:chr m:val="→"/>
                            <m:vertJc m:val="bot"/>
                            <m:ctrlPr>
                              <a:rPr lang="en-US" i="1">
                                <a:latin typeface="Cambria Math"/>
                              </a:rPr>
                            </m:ctrlPr>
                          </m:groupChrPr>
                          <m:e>
                            <m:r>
                              <a:rPr lang="en-US" i="1">
                                <a:latin typeface="Cambria Math"/>
                              </a:rPr>
                              <m:t>        </m:t>
                            </m:r>
                          </m:e>
                        </m:groupChr>
                      </m:e>
                    </m:box>
                  </m:oMath>
                </a14:m>
                <a:r>
                  <a:rPr lang="en-US" dirty="0" smtClean="0"/>
                  <a:t>garden </a:t>
                </a:r>
                <a:r>
                  <a:rPr lang="en-US" dirty="0"/>
                  <a:t>snail</a:t>
                </a:r>
              </a:p>
              <a:p>
                <a:r>
                  <a:rPr lang="en-US" b="1" dirty="0"/>
                  <a:t>Carrion feeding</a:t>
                </a:r>
                <a:r>
                  <a:rPr lang="en-US" dirty="0"/>
                  <a:t>; scavengers; feed on dead corpses including hyenas</a:t>
                </a:r>
                <a:r>
                  <a:rPr lang="en-US" dirty="0" smtClean="0"/>
                  <a:t>.</a:t>
                </a:r>
              </a:p>
              <a:p>
                <a:r>
                  <a:rPr lang="en-US" dirty="0" smtClean="0"/>
                  <a:t>Thus </a:t>
                </a:r>
                <a:r>
                  <a:rPr lang="en-US" b="1" dirty="0" smtClean="0"/>
                  <a:t>decomposition</a:t>
                </a:r>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413" r="-107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5"/>
          <p:cNvSpPr>
            <a:spLocks noGrp="1"/>
          </p:cNvSpPr>
          <p:nvPr>
            <p:ph type="title"/>
          </p:nvPr>
        </p:nvSpPr>
        <p:spPr/>
        <p:txBody>
          <a:bodyPr/>
          <a:lstStyle/>
          <a:p>
            <a:r>
              <a:rPr lang="en-US" dirty="0" smtClean="0"/>
              <a:t>FOOD CHAIN …..</a:t>
            </a:r>
            <a:endParaRPr lang="en-US" dirty="0"/>
          </a:p>
        </p:txBody>
      </p:sp>
    </p:spTree>
    <p:extLst>
      <p:ext uri="{BB962C8B-B14F-4D97-AF65-F5344CB8AC3E}">
        <p14:creationId xmlns:p14="http://schemas.microsoft.com/office/powerpoint/2010/main" val="2649048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fontScale="92500" lnSpcReduction="10000"/>
          </a:bodyPr>
          <a:lstStyle/>
          <a:p>
            <a:pPr marL="0" indent="0">
              <a:buNone/>
            </a:pPr>
            <a:r>
              <a:rPr lang="en-US" b="1" dirty="0" smtClean="0"/>
              <a:t>CONDITIONS</a:t>
            </a:r>
            <a:r>
              <a:rPr lang="en-US" dirty="0" smtClean="0"/>
              <a:t>:</a:t>
            </a:r>
            <a:endParaRPr lang="en-US" dirty="0"/>
          </a:p>
          <a:p>
            <a:pPr lvl="0"/>
            <a:r>
              <a:rPr lang="en-US" b="1" dirty="0"/>
              <a:t>Decomposers</a:t>
            </a:r>
            <a:r>
              <a:rPr lang="en-US" dirty="0"/>
              <a:t>; bacteria&amp; fungi presence[saprophytes].</a:t>
            </a:r>
          </a:p>
          <a:p>
            <a:pPr lvl="0"/>
            <a:r>
              <a:rPr lang="en-US" b="1" dirty="0" smtClean="0"/>
              <a:t>Temperature</a:t>
            </a:r>
            <a:r>
              <a:rPr lang="en-US" dirty="0" smtClean="0"/>
              <a:t>/</a:t>
            </a:r>
            <a:r>
              <a:rPr lang="en-US" u="sng" dirty="0" smtClean="0"/>
              <a:t>warmth</a:t>
            </a:r>
            <a:endParaRPr lang="en-US" dirty="0"/>
          </a:p>
          <a:p>
            <a:pPr lvl="0"/>
            <a:r>
              <a:rPr lang="en-US" b="1" dirty="0"/>
              <a:t>Nature of substrate</a:t>
            </a:r>
            <a:r>
              <a:rPr lang="en-US" dirty="0"/>
              <a:t>; animal organic matter; plant materials [take longer]; </a:t>
            </a:r>
            <a:r>
              <a:rPr lang="en-US" u="sng" dirty="0"/>
              <a:t>cellulose</a:t>
            </a:r>
            <a:r>
              <a:rPr lang="en-US" dirty="0"/>
              <a:t> +</a:t>
            </a:r>
            <a:r>
              <a:rPr lang="en-US" u="sng" dirty="0"/>
              <a:t> wood</a:t>
            </a:r>
            <a:r>
              <a:rPr lang="en-US" dirty="0"/>
              <a:t> (1</a:t>
            </a:r>
            <a:r>
              <a:rPr lang="en-US" baseline="30000" dirty="0"/>
              <a:t>st</a:t>
            </a:r>
            <a:r>
              <a:rPr lang="en-US" dirty="0"/>
              <a:t> produce </a:t>
            </a:r>
            <a:r>
              <a:rPr lang="en-US" dirty="0" err="1"/>
              <a:t>cellulase</a:t>
            </a:r>
            <a:r>
              <a:rPr lang="en-US" dirty="0"/>
              <a:t> of decomposition to occur)</a:t>
            </a:r>
          </a:p>
          <a:p>
            <a:pPr lvl="0"/>
            <a:r>
              <a:rPr lang="en-US" b="1" dirty="0"/>
              <a:t>Moisture</a:t>
            </a:r>
            <a:r>
              <a:rPr lang="en-US" dirty="0"/>
              <a:t>.</a:t>
            </a:r>
          </a:p>
          <a:p>
            <a:pPr lvl="0"/>
            <a:r>
              <a:rPr lang="en-US" u="sng" dirty="0"/>
              <a:t>Warm</a:t>
            </a:r>
            <a:r>
              <a:rPr lang="en-US" dirty="0"/>
              <a:t>, </a:t>
            </a:r>
            <a:r>
              <a:rPr lang="en-US" u="sng" dirty="0"/>
              <a:t>moist</a:t>
            </a:r>
            <a:r>
              <a:rPr lang="en-US" dirty="0"/>
              <a:t>; good conditions for decomposers to develop.</a:t>
            </a:r>
          </a:p>
          <a:p>
            <a:pPr lvl="0"/>
            <a:r>
              <a:rPr lang="en-US" dirty="0"/>
              <a:t>For cold regions; say </a:t>
            </a:r>
            <a:r>
              <a:rPr lang="en-US" u="sng" dirty="0"/>
              <a:t>temperate</a:t>
            </a:r>
            <a:r>
              <a:rPr lang="en-US" dirty="0"/>
              <a:t>; </a:t>
            </a:r>
            <a:r>
              <a:rPr lang="en-US" u="sng" dirty="0"/>
              <a:t>cool</a:t>
            </a:r>
            <a:r>
              <a:rPr lang="en-US" dirty="0"/>
              <a:t>, </a:t>
            </a:r>
            <a:r>
              <a:rPr lang="en-US" u="sng" dirty="0"/>
              <a:t>moist</a:t>
            </a:r>
            <a:r>
              <a:rPr lang="en-US" dirty="0"/>
              <a:t>; decomposition takes long.</a:t>
            </a:r>
          </a:p>
          <a:p>
            <a:pPr lvl="0"/>
            <a:r>
              <a:rPr lang="en-US" dirty="0"/>
              <a:t>In desert areas; longer time; conditions are </a:t>
            </a:r>
            <a:r>
              <a:rPr lang="en-US" u="sng" dirty="0"/>
              <a:t>warm</a:t>
            </a:r>
            <a:r>
              <a:rPr lang="en-US" dirty="0"/>
              <a:t> but dry</a:t>
            </a:r>
            <a:r>
              <a:rPr lang="en-US" dirty="0" smtClean="0"/>
              <a:t>.</a:t>
            </a: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5"/>
          <p:cNvSpPr>
            <a:spLocks noGrp="1"/>
          </p:cNvSpPr>
          <p:nvPr>
            <p:ph type="title"/>
          </p:nvPr>
        </p:nvSpPr>
        <p:spPr/>
        <p:txBody>
          <a:bodyPr/>
          <a:lstStyle/>
          <a:p>
            <a:r>
              <a:rPr lang="en-US" b="1" dirty="0" smtClean="0"/>
              <a:t>DECOMPOSITION</a:t>
            </a:r>
            <a:endParaRPr lang="en-US" dirty="0"/>
          </a:p>
        </p:txBody>
      </p:sp>
    </p:spTree>
    <p:extLst>
      <p:ext uri="{BB962C8B-B14F-4D97-AF65-F5344CB8AC3E}">
        <p14:creationId xmlns:p14="http://schemas.microsoft.com/office/powerpoint/2010/main" val="8027948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2. Food </a:t>
            </a:r>
            <a:r>
              <a:rPr lang="en-US" b="1" dirty="0"/>
              <a:t>web</a:t>
            </a:r>
            <a:r>
              <a:rPr lang="en-US" dirty="0"/>
              <a:t>; an </a:t>
            </a:r>
            <a:r>
              <a:rPr lang="en-US" u="sng" dirty="0"/>
              <a:t>interlinked</a:t>
            </a:r>
            <a:r>
              <a:rPr lang="en-US" dirty="0"/>
              <a:t> feeding relationship showing </a:t>
            </a:r>
            <a:r>
              <a:rPr lang="en-US" u="sng" dirty="0"/>
              <a:t>alternative</a:t>
            </a:r>
            <a:r>
              <a:rPr lang="en-US" dirty="0"/>
              <a:t> food sources of organisms in an ecosystem</a:t>
            </a:r>
            <a:r>
              <a:rPr lang="en-US" dirty="0" smtClean="0"/>
              <a:t>.</a:t>
            </a:r>
          </a:p>
          <a:p>
            <a:pPr marL="0" indent="0">
              <a:buNone/>
            </a:pPr>
            <a:r>
              <a:rPr lang="en-US" b="1" dirty="0" smtClean="0"/>
              <a:t>In other words</a:t>
            </a:r>
            <a:r>
              <a:rPr lang="en-US" dirty="0" smtClean="0"/>
              <a:t>; Complex nutritional relationship showing alternative food sources for each organism in a food chain i.e. a food chain.</a:t>
            </a:r>
          </a:p>
          <a:p>
            <a:pPr marL="0" indent="0">
              <a:buNone/>
            </a:pPr>
            <a:r>
              <a:rPr lang="en-US" dirty="0" err="1" smtClean="0"/>
              <a:t>E.g</a:t>
            </a:r>
            <a:r>
              <a:rPr lang="en-US" dirty="0" smtClean="0"/>
              <a:t>: Aquatic </a:t>
            </a:r>
            <a:r>
              <a:rPr lang="en-US" dirty="0"/>
              <a:t>food web (</a:t>
            </a:r>
            <a:r>
              <a:rPr lang="en-US" dirty="0" err="1"/>
              <a:t>pg</a:t>
            </a:r>
            <a:r>
              <a:rPr lang="en-US" dirty="0"/>
              <a:t> 534/ FA)</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5"/>
          <p:cNvSpPr>
            <a:spLocks noGrp="1"/>
          </p:cNvSpPr>
          <p:nvPr>
            <p:ph type="title"/>
          </p:nvPr>
        </p:nvSpPr>
        <p:spPr/>
        <p:txBody>
          <a:bodyPr/>
          <a:lstStyle/>
          <a:p>
            <a:r>
              <a:rPr lang="en-US" dirty="0"/>
              <a:t>CHANNELS OF ENERGY </a:t>
            </a:r>
            <a:r>
              <a:rPr lang="en-US" dirty="0" smtClean="0"/>
              <a:t>FLOW…</a:t>
            </a:r>
            <a:endParaRPr lang="en-US" dirty="0"/>
          </a:p>
        </p:txBody>
      </p:sp>
    </p:spTree>
    <p:extLst>
      <p:ext uri="{BB962C8B-B14F-4D97-AF65-F5344CB8AC3E}">
        <p14:creationId xmlns:p14="http://schemas.microsoft.com/office/powerpoint/2010/main" val="2187149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5"/>
          <p:cNvSpPr>
            <a:spLocks noGrp="1"/>
          </p:cNvSpPr>
          <p:nvPr>
            <p:ph type="title"/>
          </p:nvPr>
        </p:nvSpPr>
        <p:spPr/>
        <p:txBody>
          <a:bodyPr/>
          <a:lstStyle/>
          <a:p>
            <a:r>
              <a:rPr lang="en-US" dirty="0" smtClean="0"/>
              <a:t>FOOD WEB…</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415256"/>
            <a:ext cx="3657599"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907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72067" y="2362200"/>
                <a:ext cx="7408333" cy="3763963"/>
              </a:xfrm>
            </p:spPr>
            <p:txBody>
              <a:bodyPr>
                <a:normAutofit/>
              </a:bodyPr>
              <a:lstStyle/>
              <a:p>
                <a:r>
                  <a:rPr lang="en-US" b="1" dirty="0"/>
                  <a:t>Production ecology</a:t>
                </a:r>
                <a:r>
                  <a:rPr lang="en-US" dirty="0"/>
                  <a:t>; study of productivity.</a:t>
                </a:r>
              </a:p>
              <a:p>
                <a:pPr lvl="0">
                  <a:buFont typeface="Wingdings" pitchFamily="2" charset="2"/>
                  <a:buChar char="ü"/>
                </a:pPr>
                <a:r>
                  <a:rPr lang="en-US" dirty="0"/>
                  <a:t>Light energy</a:t>
                </a:r>
                <a14:m>
                  <m:oMath xmlns:m="http://schemas.openxmlformats.org/officeDocument/2006/math">
                    <m:box>
                      <m:boxPr>
                        <m:ctrlPr>
                          <a:rPr lang="en-US" i="1">
                            <a:latin typeface="Cambria Math"/>
                          </a:rPr>
                        </m:ctrlPr>
                      </m:boxPr>
                      <m:e>
                        <m:groupChr>
                          <m:groupChrPr>
                            <m:chr m:val="→"/>
                            <m:vertJc m:val="bot"/>
                            <m:ctrlPr>
                              <a:rPr lang="en-US" i="1">
                                <a:latin typeface="Cambria Math"/>
                              </a:rPr>
                            </m:ctrlPr>
                          </m:groupChrPr>
                          <m:e>
                            <m:r>
                              <a:rPr lang="en-US" i="1">
                                <a:latin typeface="Cambria Math"/>
                              </a:rPr>
                              <m:t>     </m:t>
                            </m:r>
                          </m:e>
                        </m:groupChr>
                      </m:e>
                    </m:box>
                  </m:oMath>
                </a14:m>
                <a:r>
                  <a:rPr lang="en-US" dirty="0"/>
                  <a:t>Chemical energy; organic matter made.</a:t>
                </a:r>
              </a:p>
              <a:p>
                <a:r>
                  <a:rPr lang="en-US" b="1" dirty="0"/>
                  <a:t>Primary productivity</a:t>
                </a:r>
                <a:r>
                  <a:rPr lang="en-US" dirty="0"/>
                  <a:t>; rate at which chemical energy is stored by producers in the form of organic substances which can be used as food materials.</a:t>
                </a:r>
              </a:p>
              <a:p>
                <a:pPr marL="0" indent="0">
                  <a:buNone/>
                </a:pPr>
                <a:r>
                  <a:rPr lang="en-US" b="1" dirty="0" smtClean="0"/>
                  <a:t>    ALT: </a:t>
                </a:r>
                <a:r>
                  <a:rPr lang="en-US" dirty="0" smtClean="0"/>
                  <a:t>Rate </a:t>
                </a:r>
                <a:r>
                  <a:rPr lang="en-US" dirty="0"/>
                  <a:t>at which organic matter per unit area is synthesized by autotrophs.</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72067" y="2362200"/>
                <a:ext cx="7408333" cy="3763963"/>
              </a:xfrm>
              <a:blipFill rotWithShape="1">
                <a:blip r:embed="rId3"/>
                <a:stretch>
                  <a:fillRect l="-1235" t="-1783" r="-222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5"/>
          <p:cNvSpPr>
            <a:spLocks noGrp="1"/>
          </p:cNvSpPr>
          <p:nvPr>
            <p:ph type="title"/>
          </p:nvPr>
        </p:nvSpPr>
        <p:spPr/>
        <p:txBody>
          <a:bodyPr>
            <a:normAutofit fontScale="90000"/>
          </a:bodyPr>
          <a:lstStyle/>
          <a:p>
            <a:r>
              <a:rPr lang="en-US" b="1" dirty="0"/>
              <a:t>EFFICIENCY OF ENERGY TRANSFER</a:t>
            </a:r>
            <a:endParaRPr lang="en-US" dirty="0"/>
          </a:p>
        </p:txBody>
      </p:sp>
    </p:spTree>
    <p:extLst>
      <p:ext uri="{BB962C8B-B14F-4D97-AF65-F5344CB8AC3E}">
        <p14:creationId xmlns:p14="http://schemas.microsoft.com/office/powerpoint/2010/main" val="32349332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normAutofit/>
          </a:bodyPr>
          <a:lstStyle/>
          <a:p>
            <a:r>
              <a:rPr lang="en-US" b="1" dirty="0"/>
              <a:t>Gross primary productivity (GPP);</a:t>
            </a:r>
            <a:r>
              <a:rPr lang="en-US" dirty="0"/>
              <a:t> </a:t>
            </a:r>
            <a:r>
              <a:rPr lang="en-US" u="sng" dirty="0"/>
              <a:t>Rate</a:t>
            </a:r>
            <a:r>
              <a:rPr lang="en-US" dirty="0"/>
              <a:t> at which </a:t>
            </a:r>
            <a:r>
              <a:rPr lang="en-US" u="sng" dirty="0"/>
              <a:t>chemical energy is stored</a:t>
            </a:r>
            <a:r>
              <a:rPr lang="en-US" dirty="0"/>
              <a:t> by green plants per unit area; per unit time</a:t>
            </a:r>
            <a:r>
              <a:rPr lang="en-US" dirty="0" smtClean="0"/>
              <a:t>.</a:t>
            </a:r>
          </a:p>
          <a:p>
            <a:pPr>
              <a:buFont typeface="Wingdings" pitchFamily="2" charset="2"/>
              <a:buChar char="ü"/>
            </a:pPr>
            <a:r>
              <a:rPr lang="en-US" dirty="0" smtClean="0"/>
              <a:t>Total amount of </a:t>
            </a:r>
            <a:r>
              <a:rPr lang="en-US" u="sng" dirty="0" smtClean="0"/>
              <a:t>energy</a:t>
            </a:r>
            <a:r>
              <a:rPr lang="en-US" dirty="0" smtClean="0"/>
              <a:t> fixed by producers per </a:t>
            </a:r>
            <a:r>
              <a:rPr lang="en-US" u="sng" dirty="0" smtClean="0"/>
              <a:t>unit area of photosynthetic</a:t>
            </a:r>
            <a:r>
              <a:rPr lang="en-US" dirty="0" smtClean="0"/>
              <a:t> surface per unit</a:t>
            </a:r>
            <a:r>
              <a:rPr lang="en-US" u="sng" dirty="0" smtClean="0"/>
              <a:t> time</a:t>
            </a:r>
            <a:r>
              <a:rPr lang="en-US" dirty="0" smtClean="0"/>
              <a:t>.</a:t>
            </a:r>
            <a:endParaRPr lang="en-US" dirty="0"/>
          </a:p>
          <a:p>
            <a:r>
              <a:rPr lang="en-US" b="1" dirty="0"/>
              <a:t>Net primary productivity (NPP)</a:t>
            </a:r>
            <a:r>
              <a:rPr lang="en-US" dirty="0"/>
              <a:t> ; </a:t>
            </a:r>
            <a:r>
              <a:rPr lang="en-US" u="sng" dirty="0"/>
              <a:t>Rate</a:t>
            </a:r>
            <a:r>
              <a:rPr lang="en-US" dirty="0"/>
              <a:t> at which chemical energy is stored by autotrophs minus energy loss  due to respiration + </a:t>
            </a:r>
            <a:r>
              <a:rPr lang="en-US" dirty="0" smtClean="0"/>
              <a:t>photorespiration.</a:t>
            </a:r>
          </a:p>
          <a:p>
            <a:r>
              <a:rPr lang="en-US" dirty="0" smtClean="0"/>
              <a:t>Rate at which chemical energy for use by consumers is stored as organic substances by producers</a:t>
            </a:r>
          </a:p>
          <a:p>
            <a:r>
              <a:rPr lang="en-US" dirty="0" smtClean="0"/>
              <a:t> </a:t>
            </a:r>
            <a:r>
              <a:rPr lang="en-US" dirty="0"/>
              <a:t>i.e. NPP = GPP –(Respiration + photorespiration)</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5"/>
          <p:cNvSpPr>
            <a:spLocks noGrp="1"/>
          </p:cNvSpPr>
          <p:nvPr>
            <p:ph type="title"/>
          </p:nvPr>
        </p:nvSpPr>
        <p:spPr/>
        <p:txBody>
          <a:bodyPr/>
          <a:lstStyle/>
          <a:p>
            <a:r>
              <a:rPr lang="en-US" dirty="0" smtClean="0"/>
              <a:t>ENERGY TRANSFER…</a:t>
            </a:r>
            <a:endParaRPr lang="en-US" dirty="0"/>
          </a:p>
        </p:txBody>
      </p:sp>
    </p:spTree>
    <p:extLst>
      <p:ext uri="{BB962C8B-B14F-4D97-AF65-F5344CB8AC3E}">
        <p14:creationId xmlns:p14="http://schemas.microsoft.com/office/powerpoint/2010/main" val="38323388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normAutofit lnSpcReduction="10000"/>
          </a:bodyPr>
          <a:lstStyle/>
          <a:p>
            <a:r>
              <a:rPr lang="en-US" dirty="0" smtClean="0"/>
              <a:t>GPP </a:t>
            </a:r>
            <a:r>
              <a:rPr lang="en-US" dirty="0"/>
              <a:t>is higher in shallow waters, along coral reefs; water currents bring ocean  N2 &amp;P.</a:t>
            </a:r>
          </a:p>
          <a:p>
            <a:pPr lvl="0"/>
            <a:r>
              <a:rPr lang="en-US" dirty="0"/>
              <a:t>Is lower in deserts; reduced precipitation + increase heat; and in open ocean due to lack of nutrients.</a:t>
            </a:r>
          </a:p>
          <a:p>
            <a:pPr lvl="0"/>
            <a:r>
              <a:rPr lang="en-US" dirty="0"/>
              <a:t>NPP is higher in </a:t>
            </a:r>
            <a:r>
              <a:rPr lang="en-US" dirty="0" err="1"/>
              <a:t>estuarines</a:t>
            </a:r>
            <a:r>
              <a:rPr lang="en-US" dirty="0"/>
              <a:t>, swamps &amp; marshes and tropical rain forests.</a:t>
            </a:r>
          </a:p>
          <a:p>
            <a:pPr lvl="0"/>
            <a:r>
              <a:rPr lang="en-US" dirty="0"/>
              <a:t>It is lower in open ocean, tundra (arctic- glass lands) and in deserts.</a:t>
            </a:r>
          </a:p>
          <a:p>
            <a:pPr lvl="0"/>
            <a:r>
              <a:rPr lang="en-US" dirty="0"/>
              <a:t>Despite low NPP, open ocean produces more  organic matter than earth’s NPP per year due to large size.</a:t>
            </a:r>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Title 5"/>
          <p:cNvSpPr>
            <a:spLocks noGrp="1"/>
          </p:cNvSpPr>
          <p:nvPr>
            <p:ph type="title"/>
          </p:nvPr>
        </p:nvSpPr>
        <p:spPr/>
        <p:txBody>
          <a:bodyPr>
            <a:normAutofit/>
          </a:bodyPr>
          <a:lstStyle/>
          <a:p>
            <a:r>
              <a:rPr lang="en-US" dirty="0"/>
              <a:t>NOTE</a:t>
            </a:r>
            <a:r>
              <a:rPr lang="en-US" dirty="0" smtClean="0"/>
              <a:t>:</a:t>
            </a:r>
            <a:endParaRPr lang="en-US" dirty="0"/>
          </a:p>
        </p:txBody>
      </p:sp>
    </p:spTree>
    <p:extLst>
      <p:ext uri="{BB962C8B-B14F-4D97-AF65-F5344CB8AC3E}">
        <p14:creationId xmlns:p14="http://schemas.microsoft.com/office/powerpoint/2010/main" val="17412871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Secondary productivity</a:t>
            </a:r>
            <a:r>
              <a:rPr lang="en-US" dirty="0"/>
              <a:t>; Rate at which energy is used to make biomass in consumers. It is for growth; repair and </a:t>
            </a:r>
            <a:r>
              <a:rPr lang="en-US" dirty="0" smtClean="0"/>
              <a:t>reproduction.</a:t>
            </a:r>
            <a:endParaRPr lang="en-US" dirty="0"/>
          </a:p>
          <a:p>
            <a:pPr>
              <a:buFont typeface="Arial" charset="0"/>
              <a:buChar char="•"/>
            </a:pPr>
            <a:r>
              <a:rPr lang="en-US" b="1" dirty="0" smtClean="0"/>
              <a:t>2o </a:t>
            </a:r>
            <a:r>
              <a:rPr lang="en-US" b="1" dirty="0" err="1"/>
              <a:t>prodn</a:t>
            </a:r>
            <a:r>
              <a:rPr lang="en-US" dirty="0"/>
              <a:t>; energy  incorporation in </a:t>
            </a:r>
            <a:r>
              <a:rPr lang="en-US" dirty="0" smtClean="0"/>
              <a:t>heterotrophs.</a:t>
            </a:r>
          </a:p>
          <a:p>
            <a:pPr>
              <a:buFont typeface="Arial" charset="0"/>
              <a:buChar char="•"/>
            </a:pPr>
            <a:r>
              <a:rPr lang="en-US" dirty="0"/>
              <a:t>NSP; GSP-losses thru egestion, </a:t>
            </a:r>
            <a:r>
              <a:rPr lang="en-US" dirty="0" err="1"/>
              <a:t>excretion+respiration</a:t>
            </a:r>
            <a:r>
              <a:rPr lang="en-US" dirty="0"/>
              <a:t>.</a:t>
            </a:r>
          </a:p>
          <a:p>
            <a:pPr>
              <a:buFont typeface="Arial" charset="0"/>
              <a:buChar char="•"/>
            </a:pPr>
            <a:endParaRPr lang="en-US" dirty="0" smtClean="0"/>
          </a:p>
          <a:p>
            <a:pPr>
              <a:buFont typeface="Arial" charset="0"/>
              <a:buChar char="•"/>
            </a:pP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Title 5"/>
          <p:cNvSpPr>
            <a:spLocks noGrp="1"/>
          </p:cNvSpPr>
          <p:nvPr>
            <p:ph type="title"/>
          </p:nvPr>
        </p:nvSpPr>
        <p:spPr/>
        <p:txBody>
          <a:bodyPr/>
          <a:lstStyle/>
          <a:p>
            <a:r>
              <a:rPr lang="en-US" dirty="0" smtClean="0"/>
              <a:t>ENERGY TRANSFER…</a:t>
            </a:r>
            <a:endParaRPr lang="en-US" dirty="0"/>
          </a:p>
        </p:txBody>
      </p:sp>
    </p:spTree>
    <p:extLst>
      <p:ext uri="{BB962C8B-B14F-4D97-AF65-F5344CB8AC3E}">
        <p14:creationId xmlns:p14="http://schemas.microsoft.com/office/powerpoint/2010/main" val="15270246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buFont typeface="Arial" charset="0"/>
                  <a:buChar char="•"/>
                </a:pPr>
                <a:r>
                  <a:rPr lang="en-US" b="1" dirty="0"/>
                  <a:t>Biomass</a:t>
                </a:r>
                <a:r>
                  <a:rPr lang="en-US" dirty="0"/>
                  <a:t>; dry weight of all organic matter contained in organisms per unit area of ground/water; </a:t>
                </a:r>
                <a14:m>
                  <m:oMath xmlns:m="http://schemas.openxmlformats.org/officeDocument/2006/math">
                    <m:sSup>
                      <m:sSupPr>
                        <m:ctrlPr>
                          <a:rPr lang="en-US" b="1" i="1">
                            <a:latin typeface="Cambria Math"/>
                          </a:rPr>
                        </m:ctrlPr>
                      </m:sSupPr>
                      <m:e>
                        <m:r>
                          <a:rPr lang="en-US" b="1" i="1">
                            <a:latin typeface="Cambria Math"/>
                          </a:rPr>
                          <m:t>𝒈</m:t>
                        </m:r>
                        <m:r>
                          <a:rPr lang="en-US" b="1" i="1">
                            <a:latin typeface="Cambria Math"/>
                          </a:rPr>
                          <m:t>/</m:t>
                        </m:r>
                        <m:r>
                          <a:rPr lang="en-US" b="1" i="1">
                            <a:latin typeface="Cambria Math"/>
                          </a:rPr>
                          <m:t>𝒎</m:t>
                        </m:r>
                      </m:e>
                      <m:sup>
                        <m:r>
                          <a:rPr lang="en-US" b="1" i="1">
                            <a:latin typeface="Cambria Math"/>
                          </a:rPr>
                          <m:t>𝟐</m:t>
                        </m:r>
                      </m:sup>
                    </m:sSup>
                  </m:oMath>
                </a14:m>
                <a:r>
                  <a:rPr lang="en-US" dirty="0"/>
                  <a:t>.</a:t>
                </a:r>
              </a:p>
              <a:p>
                <a:pPr>
                  <a:buFont typeface="Arial" charset="0"/>
                  <a:buChar char="•"/>
                </a:pPr>
                <a:r>
                  <a:rPr lang="en-US" b="1" dirty="0"/>
                  <a:t>Standing </a:t>
                </a:r>
                <a:r>
                  <a:rPr lang="en-US" b="1" dirty="0" smtClean="0"/>
                  <a:t>biomass(standing crop)</a:t>
                </a:r>
                <a:r>
                  <a:rPr lang="en-US" dirty="0" smtClean="0"/>
                  <a:t>; </a:t>
                </a:r>
                <a:r>
                  <a:rPr lang="en-US" dirty="0"/>
                  <a:t>dry weight of all organic matter contained in organisms per unit area of ground/water at a given time.</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070" t="-1413" r="-2058"/>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Title 5"/>
          <p:cNvSpPr>
            <a:spLocks noGrp="1"/>
          </p:cNvSpPr>
          <p:nvPr>
            <p:ph type="title"/>
          </p:nvPr>
        </p:nvSpPr>
        <p:spPr/>
        <p:txBody>
          <a:bodyPr/>
          <a:lstStyle/>
          <a:p>
            <a:r>
              <a:rPr lang="en-US" dirty="0"/>
              <a:t>ENERGY TRANSFER…</a:t>
            </a:r>
          </a:p>
        </p:txBody>
      </p:sp>
    </p:spTree>
    <p:extLst>
      <p:ext uri="{BB962C8B-B14F-4D97-AF65-F5344CB8AC3E}">
        <p14:creationId xmlns:p14="http://schemas.microsoft.com/office/powerpoint/2010/main" val="151387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NB</a:t>
            </a:r>
            <a:r>
              <a:rPr lang="en-US" dirty="0" smtClean="0"/>
              <a:t>: </a:t>
            </a:r>
            <a:r>
              <a:rPr lang="en-US" dirty="0"/>
              <a:t>Units of energy indicate the rate of synthesis [productivity &amp; consumption] of organic matter; unit of biomass only represent amount of organic matter in time at a given moment [</a:t>
            </a:r>
            <a:r>
              <a:rPr lang="en-US" b="1" dirty="0"/>
              <a:t>standing crop].</a:t>
            </a:r>
          </a:p>
          <a:p>
            <a:pPr marL="0" indent="0">
              <a:buNone/>
            </a:pPr>
            <a:r>
              <a:rPr lang="en-US" b="1" dirty="0"/>
              <a:t>Biomass determination</a:t>
            </a:r>
            <a:r>
              <a:rPr lang="en-US" dirty="0"/>
              <a:t>; representative individuals/producers are weighted; their number recorded; total mass of all producers is estimated.</a:t>
            </a:r>
          </a:p>
          <a:p>
            <a:pPr marL="0" indent="0">
              <a:buNone/>
            </a:pPr>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Title 5"/>
          <p:cNvSpPr>
            <a:spLocks noGrp="1"/>
          </p:cNvSpPr>
          <p:nvPr>
            <p:ph type="title"/>
          </p:nvPr>
        </p:nvSpPr>
        <p:spPr/>
        <p:txBody>
          <a:bodyPr/>
          <a:lstStyle/>
          <a:p>
            <a:r>
              <a:rPr lang="en-US" dirty="0"/>
              <a:t>ENERGY TRANSFER…</a:t>
            </a:r>
          </a:p>
        </p:txBody>
      </p:sp>
    </p:spTree>
    <p:extLst>
      <p:ext uri="{BB962C8B-B14F-4D97-AF65-F5344CB8AC3E}">
        <p14:creationId xmlns:p14="http://schemas.microsoft.com/office/powerpoint/2010/main" val="13344539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a:t>Effects monitoring of environments to minimize damage/reverse it.</a:t>
            </a:r>
          </a:p>
          <a:p>
            <a:r>
              <a:rPr lang="en-US" sz="3000" dirty="0" smtClean="0"/>
              <a:t>Designing biological control mechanisms.</a:t>
            </a:r>
          </a:p>
          <a:p>
            <a:r>
              <a:rPr lang="en-US" sz="3000" dirty="0" smtClean="0"/>
              <a:t>Designing conservation strategies.</a:t>
            </a:r>
          </a:p>
          <a:p>
            <a:r>
              <a:rPr lang="en-US" sz="3000" dirty="0" smtClean="0"/>
              <a:t>Definition of factors responsible for environmental damage.</a:t>
            </a:r>
            <a:endParaRPr lang="en-US" sz="3000" dirty="0"/>
          </a:p>
        </p:txBody>
      </p:sp>
      <p:sp>
        <p:nvSpPr>
          <p:cNvPr id="2" name="Title 1"/>
          <p:cNvSpPr>
            <a:spLocks noGrp="1"/>
          </p:cNvSpPr>
          <p:nvPr>
            <p:ph type="title"/>
          </p:nvPr>
        </p:nvSpPr>
        <p:spPr/>
        <p:txBody>
          <a:bodyPr/>
          <a:lstStyle/>
          <a:p>
            <a:r>
              <a:rPr lang="en-US" dirty="0" smtClean="0"/>
              <a:t>Importance …..</a:t>
            </a:r>
            <a:endParaRPr lang="en-US" dirty="0"/>
          </a:p>
        </p:txBody>
      </p:sp>
      <p:sp>
        <p:nvSpPr>
          <p:cNvPr id="4" name="Date Placeholder 3"/>
          <p:cNvSpPr>
            <a:spLocks noGrp="1"/>
          </p:cNvSpPr>
          <p:nvPr>
            <p:ph type="dt" sz="half" idx="10"/>
          </p:nvPr>
        </p:nvSpPr>
        <p:spPr/>
        <p:txBody>
          <a:bodyPr/>
          <a:lstStyle/>
          <a:p>
            <a:fld id="{EAF9D23B-F2D0-4393-8C53-3ADF698A7A8D}"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#SSEFF@SCLISK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782779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Primary productivity is higher in intensely cultivated land than in grassland </a:t>
            </a:r>
            <a:r>
              <a:rPr lang="en-US" dirty="0"/>
              <a:t>because; High biodiversity; use of fertilizers in cultivated lands; increasing nutrient content; increased evapotranspiration; may increase rainfall amounts received; increased death &amp; decay at the end of growing seasons; increasing nutrient content; some cultivated plants may improve soil quality e.g. legumes.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Title 5"/>
          <p:cNvSpPr>
            <a:spLocks noGrp="1"/>
          </p:cNvSpPr>
          <p:nvPr>
            <p:ph type="title"/>
          </p:nvPr>
        </p:nvSpPr>
        <p:spPr/>
        <p:txBody>
          <a:bodyPr/>
          <a:lstStyle/>
          <a:p>
            <a:r>
              <a:rPr lang="en-US" dirty="0" smtClean="0"/>
              <a:t>HINT</a:t>
            </a:r>
            <a:endParaRPr lang="en-US" dirty="0"/>
          </a:p>
        </p:txBody>
      </p:sp>
    </p:spTree>
    <p:extLst>
      <p:ext uri="{BB962C8B-B14F-4D97-AF65-F5344CB8AC3E}">
        <p14:creationId xmlns:p14="http://schemas.microsoft.com/office/powerpoint/2010/main" val="8489223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Primary productivity is higher in tropical forest than temperate forest</a:t>
            </a:r>
            <a:endParaRPr lang="en-US" dirty="0"/>
          </a:p>
          <a:p>
            <a:pPr lvl="0">
              <a:buFont typeface="Wingdings" pitchFamily="2" charset="2"/>
              <a:buChar char="ü"/>
            </a:pPr>
            <a:r>
              <a:rPr lang="en-US" dirty="0"/>
              <a:t>High temperatures in tropics than temperate </a:t>
            </a:r>
            <a:r>
              <a:rPr lang="en-US" dirty="0" smtClean="0"/>
              <a:t>regions.</a:t>
            </a:r>
          </a:p>
          <a:p>
            <a:pPr lvl="0">
              <a:buFont typeface="Wingdings" pitchFamily="2" charset="2"/>
              <a:buChar char="ü"/>
            </a:pPr>
            <a:r>
              <a:rPr lang="en-US" dirty="0" smtClean="0"/>
              <a:t>Rainfall </a:t>
            </a:r>
            <a:r>
              <a:rPr lang="en-US" dirty="0"/>
              <a:t>amounts high in </a:t>
            </a:r>
            <a:r>
              <a:rPr lang="en-US" dirty="0" smtClean="0"/>
              <a:t>tropics.</a:t>
            </a:r>
          </a:p>
          <a:p>
            <a:pPr lvl="0">
              <a:buFont typeface="Wingdings" pitchFamily="2" charset="2"/>
              <a:buChar char="ü"/>
            </a:pPr>
            <a:r>
              <a:rPr lang="en-US" dirty="0" smtClean="0"/>
              <a:t>Longer </a:t>
            </a:r>
            <a:r>
              <a:rPr lang="en-US" dirty="0"/>
              <a:t>days &amp; high light intensities in </a:t>
            </a:r>
            <a:r>
              <a:rPr lang="en-US" dirty="0" smtClean="0"/>
              <a:t>tropics.</a:t>
            </a:r>
          </a:p>
          <a:p>
            <a:pPr lvl="0">
              <a:buFont typeface="Wingdings" pitchFamily="2" charset="2"/>
              <a:buChar char="ü"/>
            </a:pPr>
            <a:r>
              <a:rPr lang="en-US" dirty="0" smtClean="0"/>
              <a:t>High </a:t>
            </a:r>
            <a:r>
              <a:rPr lang="en-US" dirty="0"/>
              <a:t>biodiversity in tropical forests; increases decomposition rate/ rate of recycling nutrients.</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Title 5"/>
          <p:cNvSpPr>
            <a:spLocks noGrp="1"/>
          </p:cNvSpPr>
          <p:nvPr>
            <p:ph type="title"/>
          </p:nvPr>
        </p:nvSpPr>
        <p:spPr/>
        <p:txBody>
          <a:bodyPr/>
          <a:lstStyle/>
          <a:p>
            <a:r>
              <a:rPr lang="en-US" dirty="0" smtClean="0"/>
              <a:t>Hint …</a:t>
            </a:r>
            <a:endParaRPr lang="en-US" dirty="0"/>
          </a:p>
        </p:txBody>
      </p:sp>
    </p:spTree>
    <p:extLst>
      <p:ext uri="{BB962C8B-B14F-4D97-AF65-F5344CB8AC3E}">
        <p14:creationId xmlns:p14="http://schemas.microsoft.com/office/powerpoint/2010/main" val="26465700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b="1" dirty="0" err="1"/>
              <a:t>Defn</a:t>
            </a:r>
            <a:r>
              <a:rPr lang="en-US" dirty="0"/>
              <a:t>: Diagrammatic representation of either number, biomass or energy at each trophic level in a food chain per unit area/ per unit volume [in a given time =energy</a:t>
            </a:r>
            <a:r>
              <a:rPr lang="en-US" dirty="0" smtClean="0"/>
              <a:t>].</a:t>
            </a:r>
          </a:p>
          <a:p>
            <a:pPr>
              <a:buFont typeface="Arial" pitchFamily="34" charset="0"/>
              <a:buChar char="•"/>
            </a:pPr>
            <a:r>
              <a:rPr lang="en-US" b="1" dirty="0" smtClean="0"/>
              <a:t>Histograms</a:t>
            </a:r>
            <a:r>
              <a:rPr lang="en-US" dirty="0" smtClean="0"/>
              <a:t> providing information about of trophic levels in ecosystems.</a:t>
            </a:r>
            <a:endParaRPr lang="en-US" dirty="0"/>
          </a:p>
          <a:p>
            <a:pPr marL="457200" lvl="0" indent="-457200">
              <a:buFont typeface="+mj-lt"/>
              <a:buAutoNum type="arabicPeriod"/>
            </a:pPr>
            <a:r>
              <a:rPr lang="en-US" b="1" dirty="0" smtClean="0"/>
              <a:t>Pyramid </a:t>
            </a:r>
            <a:r>
              <a:rPr lang="en-US" b="1" dirty="0"/>
              <a:t>of number</a:t>
            </a:r>
            <a:r>
              <a:rPr lang="en-US" dirty="0"/>
              <a:t>;</a:t>
            </a:r>
          </a:p>
          <a:p>
            <a:r>
              <a:rPr lang="en-US" dirty="0" smtClean="0"/>
              <a:t>Is </a:t>
            </a:r>
            <a:r>
              <a:rPr lang="en-US" dirty="0" err="1" smtClean="0"/>
              <a:t>histographic</a:t>
            </a:r>
            <a:r>
              <a:rPr lang="en-US" dirty="0" smtClean="0"/>
              <a:t> representation </a:t>
            </a:r>
            <a:r>
              <a:rPr lang="en-US" dirty="0"/>
              <a:t>number of </a:t>
            </a:r>
            <a:r>
              <a:rPr lang="en-US" u="sng" dirty="0"/>
              <a:t>individuals</a:t>
            </a:r>
            <a:r>
              <a:rPr lang="en-US" dirty="0"/>
              <a:t> at each trophic level in a food chain </a:t>
            </a:r>
            <a:r>
              <a:rPr lang="en-US" u="sng" dirty="0"/>
              <a:t>per unit area/per unit </a:t>
            </a:r>
            <a:r>
              <a:rPr lang="en-US" u="sng" dirty="0" smtClean="0"/>
              <a:t>volume</a:t>
            </a:r>
            <a:r>
              <a:rPr lang="en-US" dirty="0"/>
              <a:t> </a:t>
            </a:r>
            <a:r>
              <a:rPr lang="en-US" dirty="0" smtClean="0"/>
              <a:t>at any time. </a:t>
            </a:r>
            <a:r>
              <a:rPr lang="en-US" u="sng" dirty="0"/>
              <a:t>Elton</a:t>
            </a:r>
            <a:r>
              <a:rPr lang="en-US" dirty="0"/>
              <a:t> and </a:t>
            </a:r>
            <a:r>
              <a:rPr lang="en-US" u="sng" dirty="0"/>
              <a:t>Lindeman</a:t>
            </a:r>
            <a:r>
              <a:rPr lang="en-US" dirty="0"/>
              <a:t>.</a:t>
            </a:r>
          </a:p>
          <a:p>
            <a:pPr lvl="0"/>
            <a:r>
              <a:rPr lang="en-US" dirty="0"/>
              <a:t>Numbers progressively decrease as we ascend the pyramid.</a:t>
            </a:r>
          </a:p>
          <a:p>
            <a:r>
              <a:rPr lang="en-US" dirty="0"/>
              <a:t>Can be inverted e.g. many aphids/caterpillars on a single tree</a:t>
            </a:r>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Title 5"/>
          <p:cNvSpPr>
            <a:spLocks noGrp="1"/>
          </p:cNvSpPr>
          <p:nvPr>
            <p:ph type="title"/>
          </p:nvPr>
        </p:nvSpPr>
        <p:spPr/>
        <p:txBody>
          <a:bodyPr>
            <a:normAutofit fontScale="90000"/>
          </a:bodyPr>
          <a:lstStyle/>
          <a:p>
            <a:r>
              <a:rPr lang="en-US" b="1" dirty="0"/>
              <a:t>ECOLOGICAL PYRAMIDS</a:t>
            </a:r>
            <a:r>
              <a:rPr lang="en-US" dirty="0"/>
              <a:t/>
            </a:r>
            <a:br>
              <a:rPr lang="en-US" dirty="0"/>
            </a:br>
            <a:endParaRPr lang="en-US" dirty="0"/>
          </a:p>
        </p:txBody>
      </p:sp>
    </p:spTree>
    <p:extLst>
      <p:ext uri="{BB962C8B-B14F-4D97-AF65-F5344CB8AC3E}">
        <p14:creationId xmlns:p14="http://schemas.microsoft.com/office/powerpoint/2010/main" val="28087138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Title 5"/>
          <p:cNvSpPr>
            <a:spLocks noGrp="1"/>
          </p:cNvSpPr>
          <p:nvPr>
            <p:ph type="title"/>
          </p:nvPr>
        </p:nvSpPr>
        <p:spPr/>
        <p:txBody>
          <a:bodyPr/>
          <a:lstStyle/>
          <a:p>
            <a:r>
              <a:rPr lang="en-US" dirty="0" smtClean="0"/>
              <a:t>Pyramid </a:t>
            </a:r>
            <a:r>
              <a:rPr lang="en-US" dirty="0" smtClean="0"/>
              <a:t>of </a:t>
            </a:r>
            <a:r>
              <a:rPr lang="en-US" dirty="0" smtClean="0"/>
              <a:t>number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9778" y="2590800"/>
            <a:ext cx="5952381" cy="257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8278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77500" lnSpcReduction="20000"/>
          </a:bodyPr>
          <a:lstStyle/>
          <a:p>
            <a:r>
              <a:rPr lang="en-US" b="1" dirty="0" err="1"/>
              <a:t>Qn</a:t>
            </a:r>
            <a:r>
              <a:rPr lang="en-US" dirty="0"/>
              <a:t>: Why generally the pyramid </a:t>
            </a:r>
            <a:r>
              <a:rPr lang="en-US" u="sng" dirty="0"/>
              <a:t>goes on decreasing</a:t>
            </a:r>
            <a:r>
              <a:rPr lang="en-US" dirty="0"/>
              <a:t>?</a:t>
            </a:r>
          </a:p>
          <a:p>
            <a:pPr lvl="0"/>
            <a:r>
              <a:rPr lang="en-US" dirty="0"/>
              <a:t>To prevent starvation; there should be many being fed on by a few.</a:t>
            </a:r>
          </a:p>
          <a:p>
            <a:pPr marL="0" indent="0">
              <a:buNone/>
            </a:pPr>
            <a:r>
              <a:rPr lang="en-US" b="1" dirty="0"/>
              <a:t>Advantage</a:t>
            </a:r>
            <a:endParaRPr lang="en-US" dirty="0"/>
          </a:p>
          <a:p>
            <a:pPr lvl="0"/>
            <a:r>
              <a:rPr lang="en-US" dirty="0"/>
              <a:t>Numbers are easy to count.</a:t>
            </a:r>
          </a:p>
          <a:p>
            <a:pPr marL="0" indent="0">
              <a:buNone/>
            </a:pPr>
            <a:r>
              <a:rPr lang="en-US" b="1" dirty="0"/>
              <a:t>Disadvantages</a:t>
            </a:r>
            <a:endParaRPr lang="en-US" dirty="0"/>
          </a:p>
          <a:p>
            <a:pPr lvl="0"/>
            <a:r>
              <a:rPr lang="en-US" dirty="0"/>
              <a:t>Puts no account for immature </a:t>
            </a:r>
            <a:r>
              <a:rPr lang="en-US" dirty="0" smtClean="0"/>
              <a:t>forms[young forms; diff. diet from adults, yet are considered together].</a:t>
            </a:r>
            <a:endParaRPr lang="en-US" dirty="0"/>
          </a:p>
          <a:p>
            <a:pPr lvl="0"/>
            <a:r>
              <a:rPr lang="en-US" dirty="0"/>
              <a:t>Hard to draw, to scale as the range of numbers may be great.</a:t>
            </a:r>
          </a:p>
          <a:p>
            <a:pPr lvl="0"/>
            <a:r>
              <a:rPr lang="en-US" dirty="0"/>
              <a:t>Vary greatly in size; the producers greatly vary e.g. algae &amp; plants and are given the same status.</a:t>
            </a:r>
          </a:p>
          <a:p>
            <a:pPr lvl="0"/>
            <a:r>
              <a:rPr lang="en-US" dirty="0"/>
              <a:t>The trophic level of an organism is difficult to ascertain [general limitation throughout</a:t>
            </a:r>
            <a:r>
              <a:rPr lang="en-US" dirty="0" smtClean="0"/>
              <a:t>]</a:t>
            </a:r>
          </a:p>
          <a:p>
            <a:pPr lvl="0"/>
            <a:r>
              <a:rPr lang="en-US" dirty="0" smtClean="0"/>
              <a:t>May be inverted if producer is large e.g. fleas on a dog, caterpillars on mango tree etc.</a:t>
            </a: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7659287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6" name="Title 5"/>
          <p:cNvSpPr>
            <a:spLocks noGrp="1"/>
          </p:cNvSpPr>
          <p:nvPr>
            <p:ph type="title"/>
          </p:nvPr>
        </p:nvSpPr>
        <p:spPr/>
        <p:txBody>
          <a:bodyPr>
            <a:normAutofit fontScale="90000"/>
          </a:bodyPr>
          <a:lstStyle/>
          <a:p>
            <a:r>
              <a:rPr lang="en-US" dirty="0" smtClean="0"/>
              <a:t>Example of inverted pyramid of </a:t>
            </a:r>
            <a:r>
              <a:rPr lang="en-US" dirty="0" err="1" smtClean="0"/>
              <a:t>no.s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257800" cy="270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2276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72067" y="2362200"/>
                <a:ext cx="7408333" cy="3763963"/>
              </a:xfrm>
            </p:spPr>
            <p:txBody>
              <a:bodyPr>
                <a:normAutofit/>
              </a:bodyPr>
              <a:lstStyle/>
              <a:p>
                <a:pPr>
                  <a:buFont typeface="Arial" pitchFamily="34" charset="0"/>
                  <a:buChar char="•"/>
                </a:pPr>
                <a:r>
                  <a:rPr lang="en-US" dirty="0" smtClean="0"/>
                  <a:t>Length of bar/rectangle=no. of organisms at each trophic level.</a:t>
                </a:r>
              </a:p>
              <a:p>
                <a:pPr marL="0" indent="0">
                  <a:buNone/>
                </a:pPr>
                <a:r>
                  <a:rPr lang="en-US" b="1" dirty="0" smtClean="0"/>
                  <a:t>NB</a:t>
                </a:r>
                <a:r>
                  <a:rPr lang="en-US" b="1" dirty="0"/>
                  <a:t>:</a:t>
                </a:r>
                <a:r>
                  <a:rPr lang="en-US" dirty="0"/>
                  <a:t> Look at graph with its questions [its solutions are given at the back and middle] </a:t>
                </a:r>
                <a:r>
                  <a:rPr lang="en-US" dirty="0" err="1"/>
                  <a:t>Pg</a:t>
                </a:r>
                <a:r>
                  <a:rPr lang="en-US" dirty="0"/>
                  <a:t> 307 BS</a:t>
                </a:r>
                <a:r>
                  <a:rPr lang="en-US" dirty="0" smtClean="0"/>
                  <a:t>.</a:t>
                </a:r>
              </a:p>
              <a:p>
                <a:pPr marL="0" lvl="0" indent="0">
                  <a:buNone/>
                </a:pPr>
                <a:r>
                  <a:rPr lang="en-US" b="1" dirty="0" smtClean="0"/>
                  <a:t>2. Pyramid </a:t>
                </a:r>
                <a:r>
                  <a:rPr lang="en-US" b="1" dirty="0"/>
                  <a:t>of biomass</a:t>
                </a:r>
                <a:endParaRPr lang="en-US" dirty="0"/>
              </a:p>
              <a:p>
                <a:r>
                  <a:rPr lang="en-US" dirty="0" smtClean="0"/>
                  <a:t>Is </a:t>
                </a:r>
                <a:r>
                  <a:rPr lang="en-US" dirty="0" err="1" smtClean="0"/>
                  <a:t>histogramatic</a:t>
                </a:r>
                <a:r>
                  <a:rPr lang="en-US" dirty="0" smtClean="0"/>
                  <a:t> representation of  </a:t>
                </a:r>
                <a:r>
                  <a:rPr lang="en-US" u="sng" dirty="0"/>
                  <a:t>total mass of organisms(biomass)</a:t>
                </a:r>
                <a:r>
                  <a:rPr lang="en-US" dirty="0"/>
                  <a:t> at each trophic level in a food chain </a:t>
                </a:r>
                <a:r>
                  <a:rPr lang="en-US" u="sng" dirty="0"/>
                  <a:t>per unit </a:t>
                </a:r>
                <a:r>
                  <a:rPr lang="en-US" u="sng" dirty="0" smtClean="0"/>
                  <a:t>area/volume </a:t>
                </a:r>
                <a:r>
                  <a:rPr lang="en-US" dirty="0" smtClean="0"/>
                  <a:t>at any one time.</a:t>
                </a:r>
              </a:p>
              <a:p>
                <a:r>
                  <a:rPr lang="en-US" dirty="0" smtClean="0"/>
                  <a:t>Biomass=No. of organisms/mass of each (</a:t>
                </a:r>
                <a:r>
                  <a:rPr lang="en-US" b="1" dirty="0" smtClean="0"/>
                  <a:t>g/</a:t>
                </a:r>
                <a14:m>
                  <m:oMath xmlns:m="http://schemas.openxmlformats.org/officeDocument/2006/math">
                    <m:sSup>
                      <m:sSupPr>
                        <m:ctrlPr>
                          <a:rPr lang="en-US" b="1" i="1" smtClean="0">
                            <a:latin typeface="Cambria Math"/>
                          </a:rPr>
                        </m:ctrlPr>
                      </m:sSupPr>
                      <m:e>
                        <m:r>
                          <a:rPr lang="en-US" b="1" i="1" smtClean="0">
                            <a:latin typeface="Cambria Math"/>
                          </a:rPr>
                          <m:t>𝒎</m:t>
                        </m:r>
                      </m:e>
                      <m:sup>
                        <m:r>
                          <a:rPr lang="en-US" b="1" i="1" smtClean="0">
                            <a:latin typeface="Cambria Math"/>
                          </a:rPr>
                          <m:t>𝟐</m:t>
                        </m:r>
                      </m:sup>
                    </m:sSup>
                  </m:oMath>
                </a14:m>
                <a:r>
                  <a:rPr lang="en-US" dirty="0" smtClean="0"/>
                  <a:t>)</a:t>
                </a:r>
              </a:p>
              <a:p>
                <a:endParaRPr lang="en-US" dirty="0"/>
              </a:p>
              <a:p>
                <a:pPr marL="0" indent="0">
                  <a:buNone/>
                </a:pPr>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72067" y="2362200"/>
                <a:ext cx="7408333" cy="3763963"/>
              </a:xfrm>
              <a:blipFill rotWithShape="1">
                <a:blip r:embed="rId2"/>
                <a:stretch>
                  <a:fillRect l="-1235" t="-1297" b="-36467"/>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
        <p:nvSpPr>
          <p:cNvPr id="6" name="Title 5"/>
          <p:cNvSpPr>
            <a:spLocks noGrp="1"/>
          </p:cNvSpPr>
          <p:nvPr>
            <p:ph type="title"/>
          </p:nvPr>
        </p:nvSpPr>
        <p:spPr/>
        <p:txBody>
          <a:bodyPr/>
          <a:lstStyle/>
          <a:p>
            <a:r>
              <a:rPr lang="en-US" dirty="0" smtClean="0"/>
              <a:t>…</a:t>
            </a:r>
            <a:endParaRPr lang="en-US" dirty="0"/>
          </a:p>
        </p:txBody>
      </p:sp>
    </p:spTree>
    <p:extLst>
      <p:ext uri="{BB962C8B-B14F-4D97-AF65-F5344CB8AC3E}">
        <p14:creationId xmlns:p14="http://schemas.microsoft.com/office/powerpoint/2010/main" val="37495939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Title 5"/>
          <p:cNvSpPr>
            <a:spLocks noGrp="1"/>
          </p:cNvSpPr>
          <p:nvPr>
            <p:ph type="title"/>
          </p:nvPr>
        </p:nvSpPr>
        <p:spPr/>
        <p:txBody>
          <a:bodyPr/>
          <a:lstStyle/>
          <a:p>
            <a:r>
              <a:rPr lang="en-US" dirty="0" smtClean="0"/>
              <a:t>Pyramid of biomass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5562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8841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95400"/>
            <a:ext cx="7408333" cy="4830763"/>
          </a:xfrm>
        </p:spPr>
        <p:txBody>
          <a:bodyPr>
            <a:normAutofit fontScale="85000" lnSpcReduction="20000"/>
          </a:bodyPr>
          <a:lstStyle/>
          <a:p>
            <a:r>
              <a:rPr lang="en-US" b="1" dirty="0"/>
              <a:t>Advantage</a:t>
            </a:r>
            <a:endParaRPr lang="en-US" dirty="0"/>
          </a:p>
          <a:p>
            <a:pPr lvl="0"/>
            <a:r>
              <a:rPr lang="en-US" dirty="0"/>
              <a:t>It can be used to </a:t>
            </a:r>
            <a:r>
              <a:rPr lang="en-US" u="sng" dirty="0"/>
              <a:t>compare</a:t>
            </a:r>
            <a:r>
              <a:rPr lang="en-US" dirty="0"/>
              <a:t> different ecosystems</a:t>
            </a:r>
            <a:r>
              <a:rPr lang="en-US" dirty="0" smtClean="0"/>
              <a:t>.</a:t>
            </a:r>
          </a:p>
          <a:p>
            <a:pPr lvl="0"/>
            <a:r>
              <a:rPr lang="en-US" dirty="0" smtClean="0"/>
              <a:t>Eliminates scale problems</a:t>
            </a:r>
            <a:endParaRPr lang="en-US" dirty="0"/>
          </a:p>
          <a:p>
            <a:pPr marL="0" indent="0">
              <a:buNone/>
            </a:pPr>
            <a:r>
              <a:rPr lang="en-US" b="1" dirty="0"/>
              <a:t>Limitations/disadvantages</a:t>
            </a:r>
            <a:endParaRPr lang="en-US" dirty="0"/>
          </a:p>
          <a:p>
            <a:pPr lvl="0"/>
            <a:r>
              <a:rPr lang="en-US" u="sng" dirty="0"/>
              <a:t>Expensive</a:t>
            </a:r>
            <a:r>
              <a:rPr lang="en-US" dirty="0"/>
              <a:t> &amp; </a:t>
            </a:r>
            <a:r>
              <a:rPr lang="en-US" u="sng" dirty="0"/>
              <a:t>tiresome</a:t>
            </a:r>
            <a:r>
              <a:rPr lang="en-US" dirty="0"/>
              <a:t> to obtain the total mass of organisms.</a:t>
            </a:r>
          </a:p>
          <a:p>
            <a:pPr lvl="0"/>
            <a:r>
              <a:rPr lang="en-US" u="sng" dirty="0"/>
              <a:t>May involve killing organism</a:t>
            </a:r>
            <a:r>
              <a:rPr lang="en-US" dirty="0"/>
              <a:t> in case of use of </a:t>
            </a:r>
            <a:r>
              <a:rPr lang="en-US" u="sng" dirty="0"/>
              <a:t>dry weight</a:t>
            </a:r>
            <a:r>
              <a:rPr lang="en-US" dirty="0"/>
              <a:t>.</a:t>
            </a:r>
          </a:p>
          <a:p>
            <a:pPr lvl="0"/>
            <a:r>
              <a:rPr lang="en-US" u="sng" dirty="0"/>
              <a:t>Less reliable</a:t>
            </a:r>
            <a:r>
              <a:rPr lang="en-US" dirty="0"/>
              <a:t>; the sample used may not be the actual representation of all individuals’ biomass.</a:t>
            </a:r>
          </a:p>
          <a:p>
            <a:pPr lvl="0"/>
            <a:r>
              <a:rPr lang="en-US" dirty="0"/>
              <a:t>Doesn’t </a:t>
            </a:r>
            <a:r>
              <a:rPr lang="en-US" u="sng" dirty="0"/>
              <a:t>indicate rate of productivity</a:t>
            </a:r>
            <a:r>
              <a:rPr lang="en-US" dirty="0"/>
              <a:t>.</a:t>
            </a:r>
          </a:p>
          <a:p>
            <a:pPr lvl="0"/>
            <a:r>
              <a:rPr lang="en-US" dirty="0"/>
              <a:t>Producers possess different </a:t>
            </a:r>
            <a:r>
              <a:rPr lang="en-US" u="sng" dirty="0"/>
              <a:t>turnover rates</a:t>
            </a:r>
            <a:r>
              <a:rPr lang="en-US" dirty="0"/>
              <a:t>.</a:t>
            </a:r>
          </a:p>
          <a:p>
            <a:pPr lvl="0"/>
            <a:r>
              <a:rPr lang="en-US" dirty="0"/>
              <a:t>Difficult to </a:t>
            </a:r>
            <a:r>
              <a:rPr lang="en-US" u="sng" dirty="0"/>
              <a:t>ascertain</a:t>
            </a:r>
            <a:r>
              <a:rPr lang="en-US" dirty="0"/>
              <a:t> </a:t>
            </a:r>
            <a:r>
              <a:rPr lang="en-US" u="sng" dirty="0"/>
              <a:t>trophic level</a:t>
            </a:r>
            <a:r>
              <a:rPr lang="en-US" dirty="0"/>
              <a:t> of an organism.</a:t>
            </a:r>
          </a:p>
          <a:p>
            <a:pPr lvl="0"/>
            <a:r>
              <a:rPr lang="en-US" dirty="0"/>
              <a:t>May vary from one time </a:t>
            </a:r>
            <a:r>
              <a:rPr lang="en-US" u="sng" dirty="0"/>
              <a:t>of the year to another</a:t>
            </a:r>
            <a:r>
              <a:rPr lang="en-US" dirty="0"/>
              <a:t> e.g. deciduous trees in winter and summer</a:t>
            </a:r>
            <a:r>
              <a:rPr lang="en-US" dirty="0" smtClean="0"/>
              <a:t>.</a:t>
            </a:r>
          </a:p>
          <a:p>
            <a:pPr lvl="0"/>
            <a:r>
              <a:rPr lang="en-US" dirty="0" smtClean="0"/>
              <a:t>Inverted if primary consumers eat the producers as fast as they are produced e.g. zooplanktons &amp; </a:t>
            </a:r>
            <a:r>
              <a:rPr lang="en-US" dirty="0" err="1" smtClean="0"/>
              <a:t>phytoplanktons</a:t>
            </a:r>
            <a:r>
              <a:rPr lang="en-US" dirty="0" smtClean="0"/>
              <a:t>.</a:t>
            </a:r>
            <a:endParaRPr lang="en-US" dirty="0"/>
          </a:p>
          <a:p>
            <a:endParaRPr lang="en-US" dirty="0"/>
          </a:p>
        </p:txBody>
      </p:sp>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6" name="Title 5"/>
          <p:cNvSpPr>
            <a:spLocks noGrp="1"/>
          </p:cNvSpPr>
          <p:nvPr>
            <p:ph type="title"/>
          </p:nvPr>
        </p:nvSpPr>
        <p:spPr/>
        <p:txBody>
          <a:bodyPr/>
          <a:lstStyle/>
          <a:p>
            <a:r>
              <a:rPr lang="en-US" dirty="0" err="1" smtClean="0"/>
              <a:t>P.Biomass</a:t>
            </a:r>
            <a:r>
              <a:rPr lang="en-US" dirty="0" smtClean="0"/>
              <a:t> …</a:t>
            </a:r>
            <a:endParaRPr lang="en-US" dirty="0"/>
          </a:p>
        </p:txBody>
      </p:sp>
    </p:spTree>
    <p:extLst>
      <p:ext uri="{BB962C8B-B14F-4D97-AF65-F5344CB8AC3E}">
        <p14:creationId xmlns:p14="http://schemas.microsoft.com/office/powerpoint/2010/main" val="3153822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2133600"/>
                <a:ext cx="7408333" cy="3992563"/>
              </a:xfrm>
            </p:spPr>
            <p:txBody>
              <a:bodyPr/>
              <a:lstStyle/>
              <a:p>
                <a:pPr marL="0" indent="0">
                  <a:buNone/>
                </a:pPr>
                <a:r>
                  <a:rPr lang="en-US" b="1" dirty="0" smtClean="0"/>
                  <a:t>HINT</a:t>
                </a:r>
                <a:endParaRPr lang="en-US" dirty="0"/>
              </a:p>
              <a:p>
                <a:pPr lvl="0"/>
                <a:r>
                  <a:rPr lang="en-US" u="sng" dirty="0"/>
                  <a:t>Turnover rate</a:t>
                </a:r>
                <a:r>
                  <a:rPr lang="en-US" dirty="0"/>
                  <a:t> is </a:t>
                </a:r>
                <a:r>
                  <a:rPr lang="en-US" u="sng" dirty="0"/>
                  <a:t>high</a:t>
                </a:r>
                <a:r>
                  <a:rPr lang="en-US" dirty="0"/>
                  <a:t> for </a:t>
                </a:r>
                <a:r>
                  <a:rPr lang="en-US" u="sng" dirty="0"/>
                  <a:t>small</a:t>
                </a:r>
                <a:r>
                  <a:rPr lang="en-US" dirty="0"/>
                  <a:t> organisms e.g. </a:t>
                </a:r>
                <a:r>
                  <a:rPr lang="en-US" u="sng" dirty="0"/>
                  <a:t>grasses</a:t>
                </a:r>
                <a:r>
                  <a:rPr lang="en-US" dirty="0"/>
                  <a:t>.</a:t>
                </a:r>
              </a:p>
              <a:p>
                <a:pPr lvl="0"/>
                <a:r>
                  <a:rPr lang="en-US" u="sng" dirty="0"/>
                  <a:t>Big</a:t>
                </a:r>
                <a:r>
                  <a:rPr lang="en-US" dirty="0"/>
                  <a:t> organisms;</a:t>
                </a:r>
                <a:r>
                  <a:rPr lang="en-US" u="sng" dirty="0"/>
                  <a:t> low</a:t>
                </a:r>
                <a:r>
                  <a:rPr lang="en-US" dirty="0"/>
                  <a:t> e.g.</a:t>
                </a:r>
                <a:r>
                  <a:rPr lang="en-US" u="sng" dirty="0"/>
                  <a:t> trees</a:t>
                </a:r>
                <a:r>
                  <a:rPr lang="en-US" dirty="0"/>
                  <a:t>.</a:t>
                </a:r>
              </a:p>
              <a:p>
                <a:pPr lvl="0"/>
                <a:r>
                  <a:rPr lang="en-US" u="sng" dirty="0"/>
                  <a:t>Turn over</a:t>
                </a:r>
                <a:r>
                  <a:rPr lang="en-US" dirty="0"/>
                  <a:t>; </a:t>
                </a:r>
                <a:r>
                  <a:rPr lang="en-US" u="sng" dirty="0"/>
                  <a:t>rate</a:t>
                </a:r>
                <a:r>
                  <a:rPr lang="en-US" dirty="0"/>
                  <a:t> at which </a:t>
                </a:r>
                <a:r>
                  <a:rPr lang="en-US" u="sng" dirty="0"/>
                  <a:t>matter is made</a:t>
                </a:r>
                <a:r>
                  <a:rPr lang="en-US" dirty="0"/>
                  <a:t> and </a:t>
                </a:r>
                <a:r>
                  <a:rPr lang="en-US" u="sng" dirty="0"/>
                  <a:t>it disappears</a:t>
                </a:r>
                <a:r>
                  <a:rPr lang="en-US" dirty="0"/>
                  <a:t>.</a:t>
                </a:r>
              </a:p>
              <a:p>
                <a:pPr marL="0" lvl="0" indent="0">
                  <a:buNone/>
                </a:pPr>
                <a:r>
                  <a:rPr lang="en-US" b="1" dirty="0" smtClean="0"/>
                  <a:t>3. Pyramid </a:t>
                </a:r>
                <a:r>
                  <a:rPr lang="en-US" b="1" dirty="0"/>
                  <a:t>of energy</a:t>
                </a:r>
                <a:r>
                  <a:rPr lang="en-US" dirty="0"/>
                  <a:t>; standard i.e. can’t be inverted.</a:t>
                </a:r>
              </a:p>
              <a:p>
                <a:r>
                  <a:rPr lang="en-US" dirty="0" smtClean="0"/>
                  <a:t>Is the </a:t>
                </a:r>
                <a:r>
                  <a:rPr lang="en-US" dirty="0" err="1" smtClean="0"/>
                  <a:t>histogramatic</a:t>
                </a:r>
                <a:r>
                  <a:rPr lang="en-US" dirty="0" smtClean="0"/>
                  <a:t> representation of </a:t>
                </a:r>
                <a:r>
                  <a:rPr lang="en-US" u="sng" dirty="0" smtClean="0"/>
                  <a:t>amount </a:t>
                </a:r>
                <a:r>
                  <a:rPr lang="en-US" u="sng" dirty="0"/>
                  <a:t>of</a:t>
                </a:r>
                <a:r>
                  <a:rPr lang="en-US" dirty="0"/>
                  <a:t> </a:t>
                </a:r>
                <a:r>
                  <a:rPr lang="en-US" u="sng" dirty="0"/>
                  <a:t>energy</a:t>
                </a:r>
                <a:r>
                  <a:rPr lang="en-US" dirty="0"/>
                  <a:t> at each trophic level in a food chain in a </a:t>
                </a:r>
                <a:r>
                  <a:rPr lang="en-US" u="sng" dirty="0"/>
                  <a:t>given time per </a:t>
                </a:r>
                <a:r>
                  <a:rPr lang="en-US" u="sng" dirty="0" smtClean="0"/>
                  <a:t>unit/volume</a:t>
                </a:r>
                <a:r>
                  <a:rPr lang="en-US" u="sng" dirty="0" smtClean="0"/>
                  <a:t>.</a:t>
                </a:r>
                <a:r>
                  <a:rPr lang="en-US" dirty="0" smtClean="0"/>
                  <a:t>(</a:t>
                </a:r>
                <a14:m>
                  <m:oMath xmlns:m="http://schemas.openxmlformats.org/officeDocument/2006/math">
                    <m:r>
                      <a:rPr lang="en-US" b="1" i="1" smtClean="0">
                        <a:latin typeface="Cambria Math"/>
                      </a:rPr>
                      <m:t>𝑲𝑱</m:t>
                    </m:r>
                    <m:sSup>
                      <m:sSupPr>
                        <m:ctrlPr>
                          <a:rPr lang="en-US" b="1" i="1" smtClean="0">
                            <a:latin typeface="Cambria Math"/>
                          </a:rPr>
                        </m:ctrlPr>
                      </m:sSupPr>
                      <m:e>
                        <m:r>
                          <a:rPr lang="en-US" b="1" i="1" smtClean="0">
                            <a:latin typeface="Cambria Math"/>
                          </a:rPr>
                          <m:t>𝒎</m:t>
                        </m:r>
                      </m:e>
                      <m:sup>
                        <m:r>
                          <a:rPr lang="en-US" b="1" i="1" smtClean="0">
                            <a:latin typeface="Cambria Math"/>
                          </a:rPr>
                          <m:t>𝟐</m:t>
                        </m:r>
                      </m:sup>
                    </m:sSup>
                    <m:sSup>
                      <m:sSupPr>
                        <m:ctrlPr>
                          <a:rPr lang="en-US" b="1" i="1" smtClean="0">
                            <a:latin typeface="Cambria Math"/>
                          </a:rPr>
                        </m:ctrlPr>
                      </m:sSupPr>
                      <m:e>
                        <m:r>
                          <a:rPr lang="en-US" b="1" i="1" smtClean="0">
                            <a:latin typeface="Cambria Math"/>
                          </a:rPr>
                          <m:t>𝒚𝒓</m:t>
                        </m:r>
                      </m:e>
                      <m:sup>
                        <m:r>
                          <a:rPr lang="en-US" b="1" i="1" smtClean="0">
                            <a:latin typeface="Cambria Math"/>
                          </a:rPr>
                          <m:t>−</m:t>
                        </m:r>
                        <m:r>
                          <a:rPr lang="en-US" b="1" i="1" smtClean="0">
                            <a:latin typeface="Cambria Math"/>
                          </a:rPr>
                          <m:t>𝟏</m:t>
                        </m:r>
                      </m:sup>
                    </m:sSup>
                  </m:oMath>
                </a14:m>
                <a:r>
                  <a:rPr lang="en-US" dirty="0" smtClean="0"/>
                  <a:t>)</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2133600"/>
                <a:ext cx="7408333" cy="3992563"/>
              </a:xfrm>
              <a:blipFill rotWithShape="1">
                <a:blip r:embed="rId2"/>
                <a:stretch>
                  <a:fillRect l="-1235" t="-1221" r="-11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48A7F1BF-4174-4347-ABC8-AE54C8269D7B}"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#SSEFF@SCLISK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6" name="Title 5"/>
          <p:cNvSpPr>
            <a:spLocks noGrp="1"/>
          </p:cNvSpPr>
          <p:nvPr>
            <p:ph type="title"/>
          </p:nvPr>
        </p:nvSpPr>
        <p:spPr/>
        <p:txBody>
          <a:bodyPr/>
          <a:lstStyle/>
          <a:p>
            <a:r>
              <a:rPr lang="en-US" dirty="0" smtClean="0"/>
              <a:t>Pyramids …..</a:t>
            </a:r>
            <a:endParaRPr lang="en-US" dirty="0"/>
          </a:p>
        </p:txBody>
      </p:sp>
    </p:spTree>
    <p:extLst>
      <p:ext uri="{BB962C8B-B14F-4D97-AF65-F5344CB8AC3E}">
        <p14:creationId xmlns:p14="http://schemas.microsoft.com/office/powerpoint/2010/main" val="5426749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1938</TotalTime>
  <Words>5929</Words>
  <Application>Microsoft Office PowerPoint</Application>
  <PresentationFormat>On-screen Show (4:3)</PresentationFormat>
  <Paragraphs>870</Paragraphs>
  <Slides>105</Slides>
  <Notes>7</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Waveform</vt:lpstr>
      <vt:lpstr>S.5 ECOLOGY</vt:lpstr>
      <vt:lpstr>INTRODUCTION</vt:lpstr>
      <vt:lpstr>Introduction conti…</vt:lpstr>
      <vt:lpstr>Intro….</vt:lpstr>
      <vt:lpstr>Intro…..</vt:lpstr>
      <vt:lpstr>DEFINITION</vt:lpstr>
      <vt:lpstr>FORMS OF ECOLOGY</vt:lpstr>
      <vt:lpstr>IMPORTANCE OF ECOLOGY</vt:lpstr>
      <vt:lpstr>Importance …..</vt:lpstr>
      <vt:lpstr>TERMINOLOGIES </vt:lpstr>
      <vt:lpstr>Terminologies conti……</vt:lpstr>
      <vt:lpstr>Types of ecological niche </vt:lpstr>
      <vt:lpstr>Terms…..</vt:lpstr>
      <vt:lpstr>Terms…..</vt:lpstr>
      <vt:lpstr>Species </vt:lpstr>
      <vt:lpstr>Species….</vt:lpstr>
      <vt:lpstr>Terms …..</vt:lpstr>
      <vt:lpstr>Term…….</vt:lpstr>
      <vt:lpstr>Terms ….</vt:lpstr>
      <vt:lpstr>Terms ….</vt:lpstr>
      <vt:lpstr>Terms…..</vt:lpstr>
      <vt:lpstr>ECOSYSTEMS</vt:lpstr>
      <vt:lpstr>THE ECOSYSTEM </vt:lpstr>
      <vt:lpstr>MAJOR ABIOTIC FACTORS</vt:lpstr>
      <vt:lpstr>CLIMATIC FACTORS</vt:lpstr>
      <vt:lpstr>Climatic factors  conti…..</vt:lpstr>
      <vt:lpstr>LIGHT</vt:lpstr>
      <vt:lpstr>Light </vt:lpstr>
      <vt:lpstr>TEMPERATURE </vt:lpstr>
      <vt:lpstr>TEMPERATURE </vt:lpstr>
      <vt:lpstr>ENZYMES EFFECT</vt:lpstr>
      <vt:lpstr>WATER </vt:lpstr>
      <vt:lpstr>WATER</vt:lpstr>
      <vt:lpstr>WATER</vt:lpstr>
      <vt:lpstr>WATER</vt:lpstr>
      <vt:lpstr>Atmosphere[air+ water currents]</vt:lpstr>
      <vt:lpstr>WIND ….</vt:lpstr>
      <vt:lpstr>HUMIDITY</vt:lpstr>
      <vt:lpstr>SEASONALITY </vt:lpstr>
      <vt:lpstr>SEASONALITY … </vt:lpstr>
      <vt:lpstr>EDAPHIC FACTORS</vt:lpstr>
      <vt:lpstr>Soil factors …..</vt:lpstr>
      <vt:lpstr>Soil factors …</vt:lpstr>
      <vt:lpstr>Soil factors …</vt:lpstr>
      <vt:lpstr>Soil factors …</vt:lpstr>
      <vt:lpstr>COMBINED FACTORS</vt:lpstr>
      <vt:lpstr>FIRE </vt:lpstr>
      <vt:lpstr>EFFECTS OF FIRES ON ECOSYSTEM</vt:lpstr>
      <vt:lpstr>EFFECTS ….</vt:lpstr>
      <vt:lpstr>NOTE</vt:lpstr>
      <vt:lpstr>Note ….</vt:lpstr>
      <vt:lpstr>Major abiotic factors affecting aquatic ecosystems</vt:lpstr>
      <vt:lpstr>FACTORS IN AQUATICS ….</vt:lpstr>
      <vt:lpstr>Factors in aquatics ….</vt:lpstr>
      <vt:lpstr>BIOTIC COMPONENTS</vt:lpstr>
      <vt:lpstr>BIOTIC …..</vt:lpstr>
      <vt:lpstr>BIOTIC …..</vt:lpstr>
      <vt:lpstr>BIOTIC …..</vt:lpstr>
      <vt:lpstr>BIOTIC …..</vt:lpstr>
      <vt:lpstr>Channels of ecology influence by biotic factors[ 6 major ones]</vt:lpstr>
      <vt:lpstr>CHANNELS ….</vt:lpstr>
      <vt:lpstr>COMPETITION ….</vt:lpstr>
      <vt:lpstr>CHANNELS ….</vt:lpstr>
      <vt:lpstr>CHANNELS ….</vt:lpstr>
      <vt:lpstr>CHANNELS ….</vt:lpstr>
      <vt:lpstr>QUICK CHECK </vt:lpstr>
      <vt:lpstr>TYPES OF ENVIRONMENT</vt:lpstr>
      <vt:lpstr>ENVIRONMENT …</vt:lpstr>
      <vt:lpstr>ENERGY FLOW THROUGH AN ECOSYSTEM </vt:lpstr>
      <vt:lpstr>ENERGY FLOW…</vt:lpstr>
      <vt:lpstr>ENERGY LOSS</vt:lpstr>
      <vt:lpstr>HINT</vt:lpstr>
      <vt:lpstr>Hint …</vt:lpstr>
      <vt:lpstr>Effects of progressive energy loss</vt:lpstr>
      <vt:lpstr>QUICK CHECK </vt:lpstr>
      <vt:lpstr>SOLUTION </vt:lpstr>
      <vt:lpstr>SOLUTION … </vt:lpstr>
      <vt:lpstr>CHANNELS OF ENERGY FLOW</vt:lpstr>
      <vt:lpstr>FOOD CHAIN …</vt:lpstr>
      <vt:lpstr>FOOD CHAIN …..</vt:lpstr>
      <vt:lpstr>DECOMPOSITION</vt:lpstr>
      <vt:lpstr>CHANNELS OF ENERGY FLOW…</vt:lpstr>
      <vt:lpstr>FOOD WEB…</vt:lpstr>
      <vt:lpstr>EFFICIENCY OF ENERGY TRANSFER</vt:lpstr>
      <vt:lpstr>ENERGY TRANSFER…</vt:lpstr>
      <vt:lpstr>NOTE:</vt:lpstr>
      <vt:lpstr>ENERGY TRANSFER…</vt:lpstr>
      <vt:lpstr>ENERGY TRANSFER…</vt:lpstr>
      <vt:lpstr>ENERGY TRANSFER…</vt:lpstr>
      <vt:lpstr>HINT</vt:lpstr>
      <vt:lpstr>Hint …</vt:lpstr>
      <vt:lpstr>ECOLOGICAL PYRAMIDS </vt:lpstr>
      <vt:lpstr>Pyramid of number</vt:lpstr>
      <vt:lpstr>PowerPoint Presentation</vt:lpstr>
      <vt:lpstr>Example of inverted pyramid of no.s</vt:lpstr>
      <vt:lpstr>…</vt:lpstr>
      <vt:lpstr>Pyramid of biomass</vt:lpstr>
      <vt:lpstr>P.Biomass …</vt:lpstr>
      <vt:lpstr>Pyramids …..</vt:lpstr>
      <vt:lpstr>Pyramid of energy</vt:lpstr>
      <vt:lpstr>P.Energy ….</vt:lpstr>
      <vt:lpstr>NOTE</vt:lpstr>
      <vt:lpstr>P.Energy …</vt:lpstr>
      <vt:lpstr>P.Energy …</vt:lpstr>
      <vt:lpstr>POPULATION ECOLOGY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ECOLOGY</dc:title>
  <dc:creator>dell</dc:creator>
  <cp:lastModifiedBy>SSEFF</cp:lastModifiedBy>
  <cp:revision>138</cp:revision>
  <dcterms:created xsi:type="dcterms:W3CDTF">2006-08-16T00:00:00Z</dcterms:created>
  <dcterms:modified xsi:type="dcterms:W3CDTF">2021-06-30T15:59:42Z</dcterms:modified>
</cp:coreProperties>
</file>