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74" r:id="rId4"/>
    <p:sldMasterId id="2147483686" r:id="rId5"/>
    <p:sldMasterId id="2147483698" r:id="rId6"/>
  </p:sldMasterIdLst>
  <p:notesMasterIdLst>
    <p:notesMasterId r:id="rId19"/>
  </p:notesMasterIdLst>
  <p:sldIdLst>
    <p:sldId id="266" r:id="rId7"/>
    <p:sldId id="269" r:id="rId8"/>
    <p:sldId id="270" r:id="rId9"/>
    <p:sldId id="259" r:id="rId10"/>
    <p:sldId id="267" r:id="rId11"/>
    <p:sldId id="271" r:id="rId12"/>
    <p:sldId id="273" r:id="rId13"/>
    <p:sldId id="258" r:id="rId14"/>
    <p:sldId id="265" r:id="rId15"/>
    <p:sldId id="264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6" d="100"/>
          <a:sy n="76" d="100"/>
        </p:scale>
        <p:origin x="-4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67F69-FEFD-49C3-A95A-5539F318E8D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1EC39-271B-4A4E-B30F-A516CBADC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90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80c1f08d70_0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80c1f08d70_0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80DF-0711-4AF4-9F8F-D0E096BF5647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E7B1-D1E7-4814-B831-7CFFBEA46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87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80DF-0711-4AF4-9F8F-D0E096BF5647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E7B1-D1E7-4814-B831-7CFFBEA46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80DF-0711-4AF4-9F8F-D0E096BF5647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E7B1-D1E7-4814-B831-7CFFBEA46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0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219879-6EE2-4846-9A03-67BD233CC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CD59E1-70AD-4FFD-B973-A684875E9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6E5A3C-AA0A-4812-A48C-0277E61F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0DA07A-2AF2-44E1-89CA-64F3F82C61EC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72D23-EA90-4788-A465-25941C4C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CDB690-0102-4E4A-BE6B-EB9C6D87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8A25A4-124C-440A-AAAF-84E4E4251F7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62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B50032-9227-4119-942D-48B9C131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3B80B6-B71D-43ED-B02D-AB138105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380D67-7922-4EF6-8149-442B567B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0DA07A-2AF2-44E1-89CA-64F3F82C61EC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185D7-1A05-44FB-BB95-FD4A9EDB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BE81E1-7FFB-47B6-9263-61621118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8A25A4-124C-440A-AAAF-84E4E4251F7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910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C2B699-FFB2-429F-BCF7-2A43A6C3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5ECB2B-514E-4AC5-9467-2214C00B8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F1BB97-D79A-46E6-A59B-511A04F3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0DA07A-2AF2-44E1-89CA-64F3F82C61EC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D2B817-424B-4D9B-97FA-2C1DAF35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C671B9-C579-44C7-8123-142261CC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8A25A4-124C-440A-AAAF-84E4E4251F7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150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BBE6C-7FC2-4073-AF91-AC2A7386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03ED3D-40CB-44CE-A0DE-1F397754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EAC0B44-ADD5-4E20-B688-61DB3A3DE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133CE3-78FB-438F-84D0-D6DE8750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0DA07A-2AF2-44E1-89CA-64F3F82C61EC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9BA063-26F7-47F8-B3EB-B34F76D4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467683-978F-4E14-9392-99316B12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8A25A4-124C-440A-AAAF-84E4E4251F7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660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848CD-2742-4217-AAA1-75DFE3FED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4C36BA-17D4-4D65-B525-7E4D70F8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42246C-4697-48B2-9D24-6A85A5355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205ED0F-4CDA-4B5C-9924-A9AB5C616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FDFC462-DD58-4C20-9B5E-2BA72AD8A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62DE7A5-7C3F-4E3C-9CD8-15C5BD7C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0DA07A-2AF2-44E1-89CA-64F3F82C61EC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643EB3B-086B-4F1C-A40B-038E4B02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73EA8BB-EB89-4CA2-A008-F3880D01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8A25A4-124C-440A-AAAF-84E4E4251F7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392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1116AB-A6FF-4901-8B67-D18B70FE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5C44E5D-EB7E-4D04-B874-02EE1E41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0DA07A-2AF2-44E1-89CA-64F3F82C61EC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3E7C31-790B-4940-9144-EE077396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7E8D78-D507-45CF-9248-BC6AB158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8A25A4-124C-440A-AAAF-84E4E4251F7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779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B7872B3-0B31-47D9-BF19-7F041548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0DA07A-2AF2-44E1-89CA-64F3F82C61EC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70585F5-AD06-4CFA-B0E1-9816115C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4E6A98-0140-4A85-AA42-7127F960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8A25A4-124C-440A-AAAF-84E4E4251F7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298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DC61E-315D-4E82-83DE-624A93A2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1DC27E-3B37-4BEC-851F-BA3C575C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B7E715-F732-4719-9FE1-71D84A96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A696B9-ADF3-401A-B303-A1DA851B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0DA07A-2AF2-44E1-89CA-64F3F82C61EC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3D4EE0-3660-43D0-95AD-6735F250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030258-969F-45E0-A154-AF0E4D71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8A25A4-124C-440A-AAAF-84E4E4251F7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73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80DF-0711-4AF4-9F8F-D0E096BF5647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E7B1-D1E7-4814-B831-7CFFBEA46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05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B9B32-AC7A-4A63-BBD9-5EC42DBA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66C63C5-A4F2-443F-8D32-E616D4867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1F5ECE-8773-41A7-8AC8-71FA9AF05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B67368-0C50-43EB-8DC6-28190E28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0DA07A-2AF2-44E1-89CA-64F3F82C61EC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32F223-95F7-4882-92CE-B1BC199F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046412-DC18-4272-A63F-0486A533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8A25A4-124C-440A-AAAF-84E4E4251F7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029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EFC75-74EA-41FB-939D-94121BE0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5C6FEA-027E-4DF9-AB20-5F2C10C7A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A4BD0A-DE85-4D84-857E-04363586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0DA07A-2AF2-44E1-89CA-64F3F82C61EC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26169A-29FC-4D58-8633-C628FEB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9EDF75-27D0-4251-8D02-797E6AE9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8A25A4-124C-440A-AAAF-84E4E4251F7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862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827F79-5792-44B1-A23F-EE917C9A5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6EA99A-5A35-49D2-872B-A847733D8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A8980F-293E-4E13-8522-39FFA06D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0DA07A-2AF2-44E1-89CA-64F3F82C61EC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01A9DE-8682-48CE-818F-33BDB195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F032C5-1C59-46E2-810E-A08EB64D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8A25A4-124C-440A-AAAF-84E4E4251F7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506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806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279C2B6-D3D6-4EC0-B067-A4F5FDFC75D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03-07-2022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1749599-B4CA-4899-B160-69732AC49CC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59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279C2B6-D3D6-4EC0-B067-A4F5FDFC75D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03-07-2022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1749599-B4CA-4899-B160-69732AC49CC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83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279C2B6-D3D6-4EC0-B067-A4F5FDFC75D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03-07-2022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1749599-B4CA-4899-B160-69732AC49CC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62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279C2B6-D3D6-4EC0-B067-A4F5FDFC75D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03-07-2022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1749599-B4CA-4899-B160-69732AC49CC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020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279C2B6-D3D6-4EC0-B067-A4F5FDFC75D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03-07-2022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1749599-B4CA-4899-B160-69732AC49CC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94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279C2B6-D3D6-4EC0-B067-A4F5FDFC75D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03-07-2022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1749599-B4CA-4899-B160-69732AC49CC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5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80DF-0711-4AF4-9F8F-D0E096BF5647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E7B1-D1E7-4814-B831-7CFFBEA46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3346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279C2B6-D3D6-4EC0-B067-A4F5FDFC75D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03-07-2022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1749599-B4CA-4899-B160-69732AC49CC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406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279C2B6-D3D6-4EC0-B067-A4F5FDFC75D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03-07-2022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1749599-B4CA-4899-B160-69732AC49CC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7563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279C2B6-D3D6-4EC0-B067-A4F5FDFC75D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03-07-2022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1749599-B4CA-4899-B160-69732AC49CC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801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279C2B6-D3D6-4EC0-B067-A4F5FDFC75D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03-07-2022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1749599-B4CA-4899-B160-69732AC49CC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107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279C2B6-D3D6-4EC0-B067-A4F5FDFC75D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03-07-2022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1749599-B4CA-4899-B160-69732AC49CC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294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B1048-3E84-485E-9659-F543891BA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A1EE0D0-0B6F-486E-AB23-E4F9C0A9D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F8F92B-C87C-4633-81ED-385D8F6F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285FDD-E9B9-4600-8FA8-45D28C232E97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1D7071-067C-4EFD-B8AC-C353ADDB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D10D3A-D598-46C5-8246-5D867A37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C0D54-BD29-499F-A528-21CF34C7069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6557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F6AC79-9B35-4745-B5A0-C79E5172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D94D2B-5456-4A9F-AC46-4E7FB8F1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A2A09A-70D9-4980-811F-95D0ACE5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285FDD-E9B9-4600-8FA8-45D28C232E97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BDCC53-E2C1-4C9B-B90A-ABAD9A29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68D716-5CE8-4275-B080-43896501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C0D54-BD29-499F-A528-21CF34C7069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5053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F9105-0917-4494-AB01-8C5597B7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1315-64E9-435D-84BE-4E626E8F0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83C018-7A5B-47FF-B8D0-E7EE83F3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285FDD-E9B9-4600-8FA8-45D28C232E97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A9E8E6-03EF-4494-879D-B33ACB0D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3D8B2E-4214-4843-B2E5-BC46C72F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C0D54-BD29-499F-A528-21CF34C7069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781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6528DF-EA44-4380-B18C-54A59D30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846F6B-CA6A-4590-BA61-8CFB84090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2EC02C-34BE-4DA1-87E2-3BF9DE41A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6FBF21-E351-43BF-BB42-BF03C9B0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285FDD-E9B9-4600-8FA8-45D28C232E97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E3DD7E-6FCF-448D-80A2-568AB392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1B5CB1-22F7-4188-9CC4-FB125BF1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C0D54-BD29-499F-A528-21CF34C7069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2071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483751-B4C9-427F-83B7-934F6BBB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C28F8C-07B2-4D16-B37D-3BCB98B4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77DAE6-2A4C-44CB-B633-771741520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405100-240F-4BA3-AA0B-D471212AD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D0FBB23-482C-480A-87BB-C6DDFD2F2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7824454-9EC7-4F95-A797-72771421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285FDD-E9B9-4600-8FA8-45D28C232E97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ED0D090-4F8B-46B1-960D-25023029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D7CD8ED-F7E6-494C-BF83-532BD4B2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C0D54-BD29-499F-A528-21CF34C7069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39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80DF-0711-4AF4-9F8F-D0E096BF5647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E7B1-D1E7-4814-B831-7CFFBEA46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4420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2241B4-968A-4FB8-84C1-C8D743B5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FF50D6E-23DE-4BB0-B49E-3A57D571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285FDD-E9B9-4600-8FA8-45D28C232E97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00AE43-7A87-4B85-9551-C7BF651D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5C4C5BB-FFDD-479C-877B-CCB785AB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C0D54-BD29-499F-A528-21CF34C7069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0273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BC18555-25C2-4528-85CB-A7E6C190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285FDD-E9B9-4600-8FA8-45D28C232E97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1809D6C-87A5-4262-9D3F-5B9E5CB5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5B82D7-8204-4366-A261-D4158614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C0D54-BD29-499F-A528-21CF34C7069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6285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8BBDE1-ACCE-46AD-852A-60CC4156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AB1A60-EF76-4122-8E62-C985658F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DE07DB-8B92-47AA-9323-4E2AEBED6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DA7B94-EB13-4298-967A-4BA46405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285FDD-E9B9-4600-8FA8-45D28C232E97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18430E-09BB-40BA-AF34-8ED8B311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EA7952-0B9B-459D-9CBE-237F4235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C0D54-BD29-499F-A528-21CF34C7069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5711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65738-5C1F-4106-B7CA-0CB1A360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63C7616-4EB2-4A66-AA9E-E259B0EE3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4777039-C40C-491C-8E8A-2D1757D76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9AB1EA-5659-4AD3-B6E2-01BE9E83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285FDD-E9B9-4600-8FA8-45D28C232E97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710160-1443-4C1D-AF54-63F3552E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C76BBD-284B-4981-9E4A-DC9C3343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C0D54-BD29-499F-A528-21CF34C7069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4532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180AD2-FE7D-451E-B965-D4B64C0E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93A64C-C2FE-4811-86FA-F10F825C0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874461-07CE-4EEE-B0C7-AB279988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285FDD-E9B9-4600-8FA8-45D28C232E97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AC5FD9-5A38-4FAC-A063-F206FAAF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762AC-1FB0-48D9-A4D5-AAEC9A9D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C0D54-BD29-499F-A528-21CF34C7069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6506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500E6F0-7612-48E4-9057-755E0F1B5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2537A1-139D-4E5A-AB42-B78870903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613C42-108E-4A20-909C-38B38806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285FDD-E9B9-4600-8FA8-45D28C232E97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07AE7B-D131-4AE8-ACB9-A5EB5AC3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6592CE-F75A-4A47-B548-80316541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C0D54-BD29-499F-A528-21CF34C7069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2416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16927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3051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07964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88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80DF-0711-4AF4-9F8F-D0E096BF5647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E7B1-D1E7-4814-B831-7CFFBEA46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442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49866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3429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02362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2095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77908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04443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49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80DF-0711-4AF4-9F8F-D0E096BF5647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E7B1-D1E7-4814-B831-7CFFBEA46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51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80DF-0711-4AF4-9F8F-D0E096BF5647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E7B1-D1E7-4814-B831-7CFFBEA46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81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80DF-0711-4AF4-9F8F-D0E096BF5647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E7B1-D1E7-4814-B831-7CFFBEA46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42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80DF-0711-4AF4-9F8F-D0E096BF5647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E7B1-D1E7-4814-B831-7CFFBEA46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1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C80DF-0711-4AF4-9F8F-D0E096BF5647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EE7B1-D1E7-4814-B831-7CFFBEA46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9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F4D7FF-A70D-4568-B3F4-7A680E17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070E92-BD6F-4AF3-9BAB-6F1FA2C2B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24560E-2DE0-43AB-959D-E3F4D0E31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0DA07A-2AF2-44E1-89CA-64F3F82C61EC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758E08-3806-442F-BE5D-64713C43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C51EB1-5F81-4FAF-B3F1-932CB835C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8A25A4-124C-440A-AAAF-84E4E4251F7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94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29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279C2B6-D3D6-4EC0-B067-A4F5FDFC75D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03-07-2022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1749599-B4CA-4899-B160-69732AC49CC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4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E18A8BC-D573-4436-B387-4656E48F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78E0BD-6424-4785-B77E-619BB931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D88C22-F985-4CB9-BD95-27C5C5603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285FDD-E9B9-4600-8FA8-45D28C232E97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03-07-2022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10CBB1-0E89-42A1-9E22-6E9FF2F30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FBEE2F-2770-4D04-ACAC-E0E5CAAA0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C0D54-BD29-499F-A528-21CF34C7069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87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54101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3050978" cy="69470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0273" y="1919260"/>
            <a:ext cx="823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401" y="684713"/>
            <a:ext cx="2743438" cy="24690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93571" y="3269849"/>
            <a:ext cx="5839098" cy="58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381000" algn="l"/>
                <a:tab pos="3028950" algn="ctr"/>
              </a:tabLst>
            </a:pPr>
            <a:r>
              <a:rPr lang="en-US" sz="2400" b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MINISTRY OF EDUCATION AND SPORTS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290" y="3960606"/>
            <a:ext cx="9313817" cy="219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381000" algn="l"/>
                <a:tab pos="3028950" algn="ctr"/>
              </a:tabLst>
            </a:pP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TEACHER EDUCATION TRAINING AND DEVELOPMENT DEPARTMENT</a:t>
            </a:r>
            <a:endParaRPr lang="en-GB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381000" algn="l"/>
                <a:tab pos="3028950" algn="ctr"/>
              </a:tabLst>
            </a:pP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 PROPOSAL FOR THE TRANSITION OF TEACHER TRAINING INSTITUTIONS </a:t>
            </a:r>
            <a:endParaRPr lang="en-US" sz="2000" b="1" dirty="0" smtClean="0"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381000" algn="l"/>
                <a:tab pos="3028950" algn="ctr"/>
              </a:tabLst>
            </a:pPr>
            <a:r>
              <a:rPr lang="en-US" sz="2000" b="1" dirty="0" smtClean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UGANDA</a:t>
            </a:r>
            <a:endParaRPr lang="en-GB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381000" algn="l"/>
                <a:tab pos="3028950" algn="ctr"/>
              </a:tabLst>
            </a:pP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1005" y="5903178"/>
            <a:ext cx="2782389" cy="463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381000" algn="l"/>
                <a:tab pos="3028950" algn="ctr"/>
              </a:tabLst>
            </a:pPr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JUNE 2022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204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>
                <a:lumMod val="20000"/>
                <a:lumOff val="80000"/>
              </a:schemeClr>
            </a:gs>
            <a:gs pos="43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FFAD8725-6394-4F38-9590-6474023BCA1C}"/>
              </a:ext>
            </a:extLst>
          </p:cNvPr>
          <p:cNvGrpSpPr/>
          <p:nvPr/>
        </p:nvGrpSpPr>
        <p:grpSpPr>
          <a:xfrm>
            <a:off x="17052" y="5930537"/>
            <a:ext cx="12174949" cy="980661"/>
            <a:chOff x="17052" y="5429051"/>
            <a:chExt cx="12174949" cy="142989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FAA58DF-A82D-4E3E-958F-BE48C9B19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2" y="5429998"/>
              <a:ext cx="3210373" cy="142894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40B0DF85-4C28-4E90-B536-AFF01430A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9489" y="5429998"/>
              <a:ext cx="3210373" cy="142894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48E0048B-E2F8-4933-A118-F5EDCE793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7521" y="5429051"/>
              <a:ext cx="3854480" cy="142894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1DF09A17-F5E4-4FEE-8EF8-6CD6B7C08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9862" y="5429998"/>
              <a:ext cx="3210373" cy="1428949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79C893E9-3BD1-4A6A-9A65-442B930C6F93}"/>
              </a:ext>
            </a:extLst>
          </p:cNvPr>
          <p:cNvSpPr/>
          <p:nvPr/>
        </p:nvSpPr>
        <p:spPr>
          <a:xfrm>
            <a:off x="126192" y="249647"/>
            <a:ext cx="1505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staffing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192" y="1058091"/>
            <a:ext cx="11186241" cy="5120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>
                <a:latin typeface="Cambria" panose="02040503050406030204" pitchFamily="18" charset="0"/>
                <a:cs typeface="Calibri" panose="020F0502020204030204" pitchFamily="34" charset="0"/>
              </a:rPr>
              <a:t>Staff </a:t>
            </a:r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currently working in NTCs and PTCs shall be validated for possible re-deployment into UNITE Campuses. </a:t>
            </a:r>
            <a:endParaRPr lang="en-GB" sz="2000" dirty="0" smtClean="0">
              <a:effectLst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All staff in the NTCs and PTCs will be given the first priority for re-deployment.</a:t>
            </a:r>
            <a:endParaRPr lang="en-GB" sz="2000" dirty="0" smtClean="0">
              <a:effectLst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Staff on course shall be maintained and given a grace period to complete the course.</a:t>
            </a:r>
            <a:endParaRPr lang="en-GB" sz="2000" dirty="0" smtClean="0">
              <a:effectLst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For one to be legible to teach in the TTIs, must possess a minimum of a Bachelor’s degree, whereas those to teach in UNITE Campuses must possess a minimum of a Masters’ degree in a relevant field of </a:t>
            </a:r>
            <a:r>
              <a:rPr lang="en-US" sz="2000" dirty="0" err="1">
                <a:latin typeface="Cambria" panose="02040503050406030204" pitchFamily="18" charset="0"/>
                <a:cs typeface="Calibri" panose="020F0502020204030204" pitchFamily="34" charset="0"/>
              </a:rPr>
              <a:t>specialisation</a:t>
            </a:r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.</a:t>
            </a:r>
            <a:endParaRPr lang="en-GB" sz="2000" dirty="0" smtClean="0">
              <a:effectLst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The staff for UNITE will be appointed by UNITE Council. </a:t>
            </a:r>
            <a:endParaRPr lang="en-GB" sz="2000" dirty="0" smtClean="0">
              <a:effectLst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The staff that  will not meet the required qualifications will be deployed into other appropriate and suitable Government of Uganda educational institutions basing on their areas of specialization and qualifications.</a:t>
            </a:r>
            <a:endParaRPr lang="en-GB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77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BC1B3A85-C86A-4D8E-A3D4-8FD3F82CC91E}"/>
              </a:ext>
            </a:extLst>
          </p:cNvPr>
          <p:cNvGrpSpPr/>
          <p:nvPr/>
        </p:nvGrpSpPr>
        <p:grpSpPr>
          <a:xfrm>
            <a:off x="1948863" y="1897013"/>
            <a:ext cx="8958623" cy="3759903"/>
            <a:chOff x="642094" y="1386349"/>
            <a:chExt cx="11944832" cy="501320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E25E7827-5593-4383-A7B7-D9B13A0BD026}"/>
                </a:ext>
              </a:extLst>
            </p:cNvPr>
            <p:cNvGrpSpPr/>
            <p:nvPr/>
          </p:nvGrpSpPr>
          <p:grpSpPr>
            <a:xfrm>
              <a:off x="3781085" y="1386349"/>
              <a:ext cx="4629830" cy="5013204"/>
              <a:chOff x="3781085" y="1386349"/>
              <a:chExt cx="4629830" cy="501320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xmlns="" id="{6CB07C69-377A-4085-A9D5-53F66125B92E}"/>
                  </a:ext>
                </a:extLst>
              </p:cNvPr>
              <p:cNvGrpSpPr/>
              <p:nvPr/>
            </p:nvGrpSpPr>
            <p:grpSpPr>
              <a:xfrm>
                <a:off x="3781085" y="1386349"/>
                <a:ext cx="4629830" cy="5013204"/>
                <a:chOff x="8530813" y="3662279"/>
                <a:chExt cx="7322376" cy="7928706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xmlns="" id="{DDFDF6E9-5258-48D7-BDEE-C263B61E4683}"/>
                    </a:ext>
                  </a:extLst>
                </p:cNvPr>
                <p:cNvGrpSpPr/>
                <p:nvPr/>
              </p:nvGrpSpPr>
              <p:grpSpPr>
                <a:xfrm>
                  <a:off x="8530813" y="3662279"/>
                  <a:ext cx="5739030" cy="2204690"/>
                  <a:chOff x="4265406" y="1831139"/>
                  <a:chExt cx="2869515" cy="1102345"/>
                </a:xfrm>
                <a:solidFill>
                  <a:srgbClr val="1798D2"/>
                </a:solidFill>
              </p:grpSpPr>
              <p:sp>
                <p:nvSpPr>
                  <p:cNvPr id="5" name="Rectangle 5">
                    <a:extLst>
                      <a:ext uri="{FF2B5EF4-FFF2-40B4-BE49-F238E27FC236}">
                        <a16:creationId xmlns:a16="http://schemas.microsoft.com/office/drawing/2014/main" xmlns="" id="{5647CE3F-B1EB-471C-9A27-8AEF5BA25A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3870" y="2133123"/>
                    <a:ext cx="1719960" cy="498375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37160" tIns="68580" rIns="137160" bIns="685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71600"/>
                    <a:endParaRPr lang="en-US" sz="2700">
                      <a:solidFill>
                        <a:srgbClr val="878787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  <p:sp>
                <p:nvSpPr>
                  <p:cNvPr id="6" name="Freeform 6">
                    <a:extLst>
                      <a:ext uri="{FF2B5EF4-FFF2-40B4-BE49-F238E27FC236}">
                        <a16:creationId xmlns:a16="http://schemas.microsoft.com/office/drawing/2014/main" xmlns="" id="{A12D2483-E3C0-4B3E-8CDD-69A6D5C542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65406" y="1895176"/>
                    <a:ext cx="423432" cy="974268"/>
                  </a:xfrm>
                  <a:custGeom>
                    <a:avLst/>
                    <a:gdLst>
                      <a:gd name="T0" fmla="*/ 0 w 113"/>
                      <a:gd name="T1" fmla="*/ 130 h 260"/>
                      <a:gd name="T2" fmla="*/ 113 w 113"/>
                      <a:gd name="T3" fmla="*/ 260 h 260"/>
                      <a:gd name="T4" fmla="*/ 113 w 113"/>
                      <a:gd name="T5" fmla="*/ 130 h 260"/>
                      <a:gd name="T6" fmla="*/ 113 w 113"/>
                      <a:gd name="T7" fmla="*/ 0 h 260"/>
                      <a:gd name="T8" fmla="*/ 0 w 113"/>
                      <a:gd name="T9" fmla="*/ 13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3" h="260">
                        <a:moveTo>
                          <a:pt x="0" y="130"/>
                        </a:moveTo>
                        <a:lnTo>
                          <a:pt x="113" y="260"/>
                        </a:lnTo>
                        <a:lnTo>
                          <a:pt x="113" y="130"/>
                        </a:lnTo>
                        <a:lnTo>
                          <a:pt x="113" y="0"/>
                        </a:lnTo>
                        <a:lnTo>
                          <a:pt x="0" y="13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37160" tIns="68580" rIns="137160" bIns="685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71600"/>
                    <a:endParaRPr lang="en-US" sz="2700">
                      <a:solidFill>
                        <a:srgbClr val="878787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  <p:sp>
                <p:nvSpPr>
                  <p:cNvPr id="7" name="Oval 7">
                    <a:extLst>
                      <a:ext uri="{FF2B5EF4-FFF2-40B4-BE49-F238E27FC236}">
                        <a16:creationId xmlns:a16="http://schemas.microsoft.com/office/drawing/2014/main" xmlns="" id="{C371B84D-1AC3-4F91-912F-75C5628BD6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32576" y="1831139"/>
                    <a:ext cx="1102345" cy="1102345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41148" rtlCol="0" anchor="ctr"/>
                  <a:lstStyle/>
                  <a:p>
                    <a:pPr algn="ctr" defTabSz="1371600"/>
                    <a:endParaRPr lang="en-US" sz="4200" dirty="0">
                      <a:solidFill>
                        <a:srgbClr val="FFFFFF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xmlns="" id="{35D615BE-768B-468C-8389-6C9A28915B26}"/>
                    </a:ext>
                  </a:extLst>
                </p:cNvPr>
                <p:cNvGrpSpPr/>
                <p:nvPr/>
              </p:nvGrpSpPr>
              <p:grpSpPr>
                <a:xfrm>
                  <a:off x="8530813" y="7478289"/>
                  <a:ext cx="5739030" cy="2204690"/>
                  <a:chOff x="4265406" y="3739144"/>
                  <a:chExt cx="2869515" cy="1102345"/>
                </a:xfrm>
                <a:solidFill>
                  <a:srgbClr val="BFDB7F"/>
                </a:solidFill>
              </p:grpSpPr>
              <p:sp>
                <p:nvSpPr>
                  <p:cNvPr id="9" name="Rectangle 5">
                    <a:extLst>
                      <a:ext uri="{FF2B5EF4-FFF2-40B4-BE49-F238E27FC236}">
                        <a16:creationId xmlns:a16="http://schemas.microsoft.com/office/drawing/2014/main" xmlns="" id="{87FE50AA-0548-4DE0-821E-9179165A14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3870" y="4041128"/>
                    <a:ext cx="1719960" cy="498375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37160" tIns="68580" rIns="137160" bIns="685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71600"/>
                    <a:endParaRPr lang="en-US" sz="2700">
                      <a:solidFill>
                        <a:srgbClr val="878787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  <p:sp>
                <p:nvSpPr>
                  <p:cNvPr id="10" name="Freeform 6">
                    <a:extLst>
                      <a:ext uri="{FF2B5EF4-FFF2-40B4-BE49-F238E27FC236}">
                        <a16:creationId xmlns:a16="http://schemas.microsoft.com/office/drawing/2014/main" xmlns="" id="{51660ECF-7F97-4715-8A43-A26D29A1DF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65406" y="3803181"/>
                    <a:ext cx="423432" cy="974268"/>
                  </a:xfrm>
                  <a:custGeom>
                    <a:avLst/>
                    <a:gdLst>
                      <a:gd name="T0" fmla="*/ 0 w 113"/>
                      <a:gd name="T1" fmla="*/ 130 h 260"/>
                      <a:gd name="T2" fmla="*/ 113 w 113"/>
                      <a:gd name="T3" fmla="*/ 260 h 260"/>
                      <a:gd name="T4" fmla="*/ 113 w 113"/>
                      <a:gd name="T5" fmla="*/ 130 h 260"/>
                      <a:gd name="T6" fmla="*/ 113 w 113"/>
                      <a:gd name="T7" fmla="*/ 0 h 260"/>
                      <a:gd name="T8" fmla="*/ 0 w 113"/>
                      <a:gd name="T9" fmla="*/ 13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3" h="260">
                        <a:moveTo>
                          <a:pt x="0" y="130"/>
                        </a:moveTo>
                        <a:lnTo>
                          <a:pt x="113" y="260"/>
                        </a:lnTo>
                        <a:lnTo>
                          <a:pt x="113" y="130"/>
                        </a:lnTo>
                        <a:lnTo>
                          <a:pt x="113" y="0"/>
                        </a:lnTo>
                        <a:lnTo>
                          <a:pt x="0" y="13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37160" tIns="68580" rIns="137160" bIns="685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71600"/>
                    <a:endParaRPr lang="en-US" sz="2700">
                      <a:solidFill>
                        <a:srgbClr val="878787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  <p:sp>
                <p:nvSpPr>
                  <p:cNvPr id="11" name="Oval 7">
                    <a:extLst>
                      <a:ext uri="{FF2B5EF4-FFF2-40B4-BE49-F238E27FC236}">
                        <a16:creationId xmlns:a16="http://schemas.microsoft.com/office/drawing/2014/main" xmlns="" id="{D6BCAD9F-5311-4424-B9C0-194705533A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32576" y="3739144"/>
                    <a:ext cx="1102345" cy="1102345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1148" tIns="68580" rIns="0" bIns="0" rtlCol="0" anchor="ctr"/>
                  <a:lstStyle/>
                  <a:p>
                    <a:pPr algn="ctr" defTabSz="1371600"/>
                    <a:endParaRPr lang="ru-RU" sz="4200" dirty="0">
                      <a:solidFill>
                        <a:srgbClr val="FFFFFF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xmlns="" id="{BFC2DA8D-EE39-4CA4-AF94-8F69626326A7}"/>
                    </a:ext>
                  </a:extLst>
                </p:cNvPr>
                <p:cNvGrpSpPr/>
                <p:nvPr/>
              </p:nvGrpSpPr>
              <p:grpSpPr>
                <a:xfrm>
                  <a:off x="10114159" y="5570283"/>
                  <a:ext cx="5739030" cy="2204690"/>
                  <a:chOff x="5057079" y="2785141"/>
                  <a:chExt cx="2869515" cy="1102345"/>
                </a:xfrm>
                <a:solidFill>
                  <a:srgbClr val="7ECEF2"/>
                </a:solidFill>
              </p:grpSpPr>
              <p:sp>
                <p:nvSpPr>
                  <p:cNvPr id="13" name="Rectangle 5">
                    <a:extLst>
                      <a:ext uri="{FF2B5EF4-FFF2-40B4-BE49-F238E27FC236}">
                        <a16:creationId xmlns:a16="http://schemas.microsoft.com/office/drawing/2014/main" xmlns="" id="{2CF6E34D-129E-49AE-8F8C-4C65A0658D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828170" y="3087125"/>
                    <a:ext cx="1719960" cy="498375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37160" tIns="68580" rIns="137160" bIns="685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71600"/>
                    <a:endParaRPr lang="en-US" sz="2700">
                      <a:solidFill>
                        <a:srgbClr val="878787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  <p:sp>
                <p:nvSpPr>
                  <p:cNvPr id="14" name="Freeform 6">
                    <a:extLst>
                      <a:ext uri="{FF2B5EF4-FFF2-40B4-BE49-F238E27FC236}">
                        <a16:creationId xmlns:a16="http://schemas.microsoft.com/office/drawing/2014/main" xmlns="" id="{CE2CF532-9001-4D66-9DC8-1FA6B37F4E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7503162" y="2849179"/>
                    <a:ext cx="423432" cy="974268"/>
                  </a:xfrm>
                  <a:custGeom>
                    <a:avLst/>
                    <a:gdLst>
                      <a:gd name="T0" fmla="*/ 0 w 113"/>
                      <a:gd name="T1" fmla="*/ 130 h 260"/>
                      <a:gd name="T2" fmla="*/ 113 w 113"/>
                      <a:gd name="T3" fmla="*/ 260 h 260"/>
                      <a:gd name="T4" fmla="*/ 113 w 113"/>
                      <a:gd name="T5" fmla="*/ 130 h 260"/>
                      <a:gd name="T6" fmla="*/ 113 w 113"/>
                      <a:gd name="T7" fmla="*/ 0 h 260"/>
                      <a:gd name="T8" fmla="*/ 0 w 113"/>
                      <a:gd name="T9" fmla="*/ 13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3" h="260">
                        <a:moveTo>
                          <a:pt x="0" y="130"/>
                        </a:moveTo>
                        <a:lnTo>
                          <a:pt x="113" y="260"/>
                        </a:lnTo>
                        <a:lnTo>
                          <a:pt x="113" y="130"/>
                        </a:lnTo>
                        <a:lnTo>
                          <a:pt x="113" y="0"/>
                        </a:lnTo>
                        <a:lnTo>
                          <a:pt x="0" y="13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37160" tIns="68580" rIns="137160" bIns="685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71600"/>
                    <a:endParaRPr lang="en-US" sz="2700">
                      <a:solidFill>
                        <a:srgbClr val="878787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  <p:sp>
                <p:nvSpPr>
                  <p:cNvPr id="15" name="Oval 7">
                    <a:extLst>
                      <a:ext uri="{FF2B5EF4-FFF2-40B4-BE49-F238E27FC236}">
                        <a16:creationId xmlns:a16="http://schemas.microsoft.com/office/drawing/2014/main" xmlns="" id="{BFF63F60-6747-4F21-83B1-DF0DEBD9E1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057079" y="2785141"/>
                    <a:ext cx="1102343" cy="1102345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1371600"/>
                    <a:endParaRPr lang="en-US" sz="4200" dirty="0">
                      <a:solidFill>
                        <a:srgbClr val="FFFFFF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xmlns="" id="{6F3D0097-DE06-4650-B079-7DE8D93EE100}"/>
                    </a:ext>
                  </a:extLst>
                </p:cNvPr>
                <p:cNvGrpSpPr/>
                <p:nvPr/>
              </p:nvGrpSpPr>
              <p:grpSpPr>
                <a:xfrm>
                  <a:off x="10114159" y="9386295"/>
                  <a:ext cx="5739030" cy="2204690"/>
                  <a:chOff x="5057079" y="4693147"/>
                  <a:chExt cx="2869515" cy="1102345"/>
                </a:xfrm>
                <a:solidFill>
                  <a:srgbClr val="9DC93C"/>
                </a:solidFill>
              </p:grpSpPr>
              <p:sp>
                <p:nvSpPr>
                  <p:cNvPr id="17" name="Rectangle 5">
                    <a:extLst>
                      <a:ext uri="{FF2B5EF4-FFF2-40B4-BE49-F238E27FC236}">
                        <a16:creationId xmlns:a16="http://schemas.microsoft.com/office/drawing/2014/main" xmlns="" id="{C92087F9-2DAB-4CBC-A3D4-76DE04832C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828170" y="4995131"/>
                    <a:ext cx="1719960" cy="498375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37160" tIns="68580" rIns="137160" bIns="685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71600"/>
                    <a:endParaRPr lang="en-US" sz="2700">
                      <a:solidFill>
                        <a:srgbClr val="878787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  <p:sp>
                <p:nvSpPr>
                  <p:cNvPr id="18" name="Freeform 6">
                    <a:extLst>
                      <a:ext uri="{FF2B5EF4-FFF2-40B4-BE49-F238E27FC236}">
                        <a16:creationId xmlns:a16="http://schemas.microsoft.com/office/drawing/2014/main" xmlns="" id="{FD283413-FFBF-4409-A6FB-DFDB5681E1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7503162" y="4757184"/>
                    <a:ext cx="423432" cy="974268"/>
                  </a:xfrm>
                  <a:custGeom>
                    <a:avLst/>
                    <a:gdLst>
                      <a:gd name="T0" fmla="*/ 0 w 113"/>
                      <a:gd name="T1" fmla="*/ 130 h 260"/>
                      <a:gd name="T2" fmla="*/ 113 w 113"/>
                      <a:gd name="T3" fmla="*/ 260 h 260"/>
                      <a:gd name="T4" fmla="*/ 113 w 113"/>
                      <a:gd name="T5" fmla="*/ 130 h 260"/>
                      <a:gd name="T6" fmla="*/ 113 w 113"/>
                      <a:gd name="T7" fmla="*/ 0 h 260"/>
                      <a:gd name="T8" fmla="*/ 0 w 113"/>
                      <a:gd name="T9" fmla="*/ 13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3" h="260">
                        <a:moveTo>
                          <a:pt x="0" y="130"/>
                        </a:moveTo>
                        <a:lnTo>
                          <a:pt x="113" y="260"/>
                        </a:lnTo>
                        <a:lnTo>
                          <a:pt x="113" y="130"/>
                        </a:lnTo>
                        <a:lnTo>
                          <a:pt x="113" y="0"/>
                        </a:lnTo>
                        <a:lnTo>
                          <a:pt x="0" y="13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37160" tIns="68580" rIns="137160" bIns="685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71600"/>
                    <a:endParaRPr lang="en-US" sz="2700">
                      <a:solidFill>
                        <a:srgbClr val="878787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  <p:sp>
                <p:nvSpPr>
                  <p:cNvPr id="19" name="Oval 7">
                    <a:extLst>
                      <a:ext uri="{FF2B5EF4-FFF2-40B4-BE49-F238E27FC236}">
                        <a16:creationId xmlns:a16="http://schemas.microsoft.com/office/drawing/2014/main" xmlns="" id="{F76B5494-D861-444C-8C07-ED1C1DE3D8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057079" y="4693147"/>
                    <a:ext cx="1102343" cy="11023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96012" rtlCol="0" anchor="ctr"/>
                  <a:lstStyle/>
                  <a:p>
                    <a:pPr algn="ctr" defTabSz="1371600"/>
                    <a:endParaRPr lang="en-US" sz="4200" dirty="0">
                      <a:solidFill>
                        <a:srgbClr val="FFFFFF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="" id="{0BBE99AE-F178-478B-BFDC-0056B1DB4D8E}"/>
                    </a:ext>
                  </a:extLst>
                </p:cNvPr>
                <p:cNvSpPr/>
                <p:nvPr/>
              </p:nvSpPr>
              <p:spPr>
                <a:xfrm>
                  <a:off x="10238331" y="4272693"/>
                  <a:ext cx="984355" cy="876183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defTabSz="1371600"/>
                  <a:r>
                    <a:rPr lang="en-US" sz="2100" dirty="0">
                      <a:solidFill>
                        <a:srgbClr val="FFFFFF"/>
                      </a:solidFill>
                      <a:latin typeface="Georgia Pro Cond" panose="02040506050405020303" pitchFamily="18" charset="0"/>
                      <a:cs typeface="Montserrat" panose="02000000000000000000" pitchFamily="2" charset="0"/>
                    </a:rPr>
                    <a:t>01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xmlns="" id="{3ED37A50-928D-4204-9354-EFE4A3824DC7}"/>
                    </a:ext>
                  </a:extLst>
                </p:cNvPr>
                <p:cNvSpPr/>
                <p:nvPr/>
              </p:nvSpPr>
              <p:spPr>
                <a:xfrm>
                  <a:off x="13133794" y="6209332"/>
                  <a:ext cx="1055342" cy="876183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defTabSz="1371600"/>
                  <a:r>
                    <a:rPr lang="en-US" sz="2100" dirty="0">
                      <a:solidFill>
                        <a:srgbClr val="FFFFFF"/>
                      </a:solidFill>
                      <a:latin typeface="Georgia Pro Cond" panose="02040506050405020303" pitchFamily="18" charset="0"/>
                      <a:cs typeface="Montserrat" panose="02000000000000000000" pitchFamily="2" charset="0"/>
                    </a:rPr>
                    <a:t>02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xmlns="" id="{244891EC-EC27-4BD2-9751-99DB6742BBE0}"/>
                    </a:ext>
                  </a:extLst>
                </p:cNvPr>
                <p:cNvSpPr/>
                <p:nvPr/>
              </p:nvSpPr>
              <p:spPr>
                <a:xfrm>
                  <a:off x="10204526" y="8117336"/>
                  <a:ext cx="1051964" cy="876183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defTabSz="1371600"/>
                  <a:r>
                    <a:rPr lang="en-US" sz="2100" dirty="0">
                      <a:solidFill>
                        <a:srgbClr val="FFFFFF"/>
                      </a:solidFill>
                      <a:latin typeface="Georgia Pro Cond" panose="02040506050405020303" pitchFamily="18" charset="0"/>
                      <a:cs typeface="Montserrat" panose="02000000000000000000" pitchFamily="2" charset="0"/>
                    </a:rPr>
                    <a:t>03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8541A4FD-91AD-40BA-8CD8-F85F263B4226}"/>
                    </a:ext>
                  </a:extLst>
                </p:cNvPr>
                <p:cNvSpPr/>
                <p:nvPr/>
              </p:nvSpPr>
              <p:spPr>
                <a:xfrm>
                  <a:off x="13132103" y="10025341"/>
                  <a:ext cx="1058722" cy="876183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defTabSz="1371600"/>
                  <a:r>
                    <a:rPr lang="en-US" sz="2100" dirty="0">
                      <a:solidFill>
                        <a:srgbClr val="FFFFFF"/>
                      </a:solidFill>
                      <a:latin typeface="Georgia Pro Cond" panose="02040506050405020303" pitchFamily="18" charset="0"/>
                      <a:cs typeface="Montserrat" panose="02000000000000000000" pitchFamily="2" charset="0"/>
                    </a:rPr>
                    <a:t>04</a:t>
                  </a:r>
                </a:p>
              </p:txBody>
            </p:sp>
          </p:grpSp>
          <p:sp>
            <p:nvSpPr>
              <p:cNvPr id="25" name="Shape 3619">
                <a:extLst>
                  <a:ext uri="{FF2B5EF4-FFF2-40B4-BE49-F238E27FC236}">
                    <a16:creationId xmlns:a16="http://schemas.microsoft.com/office/drawing/2014/main" xmlns="" id="{F2D08058-4439-49D7-9870-0FA677C197DE}"/>
                  </a:ext>
                </a:extLst>
              </p:cNvPr>
              <p:cNvSpPr/>
              <p:nvPr/>
            </p:nvSpPr>
            <p:spPr>
              <a:xfrm>
                <a:off x="5211476" y="5483505"/>
                <a:ext cx="535460" cy="438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0400"/>
                    </a:moveTo>
                    <a:lnTo>
                      <a:pt x="18655" y="20400"/>
                    </a:lnTo>
                    <a:lnTo>
                      <a:pt x="18655" y="1200"/>
                    </a:lnTo>
                    <a:lnTo>
                      <a:pt x="20618" y="1200"/>
                    </a:lnTo>
                    <a:cubicBezTo>
                      <a:pt x="20618" y="1200"/>
                      <a:pt x="20618" y="20400"/>
                      <a:pt x="20618" y="20400"/>
                    </a:cubicBezTo>
                    <a:close/>
                    <a:moveTo>
                      <a:pt x="21109" y="0"/>
                    </a:moveTo>
                    <a:lnTo>
                      <a:pt x="18164" y="0"/>
                    </a:lnTo>
                    <a:cubicBezTo>
                      <a:pt x="17893" y="0"/>
                      <a:pt x="17673" y="269"/>
                      <a:pt x="17673" y="600"/>
                    </a:cubicBezTo>
                    <a:lnTo>
                      <a:pt x="17673" y="21000"/>
                    </a:lnTo>
                    <a:cubicBezTo>
                      <a:pt x="17673" y="21332"/>
                      <a:pt x="17893" y="21600"/>
                      <a:pt x="18164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lnTo>
                      <a:pt x="21600" y="600"/>
                    </a:lnTo>
                    <a:cubicBezTo>
                      <a:pt x="21600" y="269"/>
                      <a:pt x="21380" y="0"/>
                      <a:pt x="21109" y="0"/>
                    </a:cubicBezTo>
                    <a:moveTo>
                      <a:pt x="8836" y="20400"/>
                    </a:moveTo>
                    <a:lnTo>
                      <a:pt x="6873" y="20400"/>
                    </a:lnTo>
                    <a:lnTo>
                      <a:pt x="6873" y="3600"/>
                    </a:lnTo>
                    <a:lnTo>
                      <a:pt x="8836" y="3600"/>
                    </a:lnTo>
                    <a:cubicBezTo>
                      <a:pt x="8836" y="3600"/>
                      <a:pt x="8836" y="20400"/>
                      <a:pt x="8836" y="20400"/>
                    </a:cubicBezTo>
                    <a:close/>
                    <a:moveTo>
                      <a:pt x="9327" y="2400"/>
                    </a:moveTo>
                    <a:lnTo>
                      <a:pt x="6382" y="2400"/>
                    </a:lnTo>
                    <a:cubicBezTo>
                      <a:pt x="6111" y="2400"/>
                      <a:pt x="5891" y="2669"/>
                      <a:pt x="5891" y="3000"/>
                    </a:cubicBezTo>
                    <a:lnTo>
                      <a:pt x="5891" y="21000"/>
                    </a:lnTo>
                    <a:cubicBezTo>
                      <a:pt x="5891" y="21332"/>
                      <a:pt x="6111" y="21600"/>
                      <a:pt x="6382" y="21600"/>
                    </a:cubicBezTo>
                    <a:lnTo>
                      <a:pt x="9327" y="21600"/>
                    </a:lnTo>
                    <a:cubicBezTo>
                      <a:pt x="9598" y="21600"/>
                      <a:pt x="9818" y="21332"/>
                      <a:pt x="9818" y="21000"/>
                    </a:cubicBezTo>
                    <a:lnTo>
                      <a:pt x="9818" y="3000"/>
                    </a:lnTo>
                    <a:cubicBezTo>
                      <a:pt x="9818" y="2669"/>
                      <a:pt x="9598" y="2400"/>
                      <a:pt x="9327" y="2400"/>
                    </a:cubicBezTo>
                    <a:moveTo>
                      <a:pt x="14727" y="20400"/>
                    </a:moveTo>
                    <a:lnTo>
                      <a:pt x="12764" y="20400"/>
                    </a:lnTo>
                    <a:lnTo>
                      <a:pt x="12764" y="10800"/>
                    </a:lnTo>
                    <a:lnTo>
                      <a:pt x="14727" y="10800"/>
                    </a:lnTo>
                    <a:cubicBezTo>
                      <a:pt x="14727" y="10800"/>
                      <a:pt x="14727" y="20400"/>
                      <a:pt x="14727" y="20400"/>
                    </a:cubicBezTo>
                    <a:close/>
                    <a:moveTo>
                      <a:pt x="15218" y="9600"/>
                    </a:moveTo>
                    <a:lnTo>
                      <a:pt x="12273" y="9600"/>
                    </a:lnTo>
                    <a:cubicBezTo>
                      <a:pt x="12002" y="9600"/>
                      <a:pt x="11782" y="9869"/>
                      <a:pt x="11782" y="10200"/>
                    </a:cubicBezTo>
                    <a:lnTo>
                      <a:pt x="11782" y="21000"/>
                    </a:lnTo>
                    <a:cubicBezTo>
                      <a:pt x="11782" y="21332"/>
                      <a:pt x="12002" y="21600"/>
                      <a:pt x="12273" y="21600"/>
                    </a:cubicBezTo>
                    <a:lnTo>
                      <a:pt x="15218" y="21600"/>
                    </a:lnTo>
                    <a:cubicBezTo>
                      <a:pt x="15489" y="21600"/>
                      <a:pt x="15709" y="21332"/>
                      <a:pt x="15709" y="21000"/>
                    </a:cubicBezTo>
                    <a:lnTo>
                      <a:pt x="15709" y="10200"/>
                    </a:lnTo>
                    <a:cubicBezTo>
                      <a:pt x="15709" y="9869"/>
                      <a:pt x="15489" y="9600"/>
                      <a:pt x="15218" y="9600"/>
                    </a:cubicBezTo>
                    <a:moveTo>
                      <a:pt x="2945" y="20400"/>
                    </a:moveTo>
                    <a:lnTo>
                      <a:pt x="982" y="20400"/>
                    </a:lnTo>
                    <a:lnTo>
                      <a:pt x="982" y="14400"/>
                    </a:lnTo>
                    <a:lnTo>
                      <a:pt x="2945" y="14400"/>
                    </a:lnTo>
                    <a:cubicBezTo>
                      <a:pt x="2945" y="14400"/>
                      <a:pt x="2945" y="20400"/>
                      <a:pt x="2945" y="20400"/>
                    </a:cubicBezTo>
                    <a:close/>
                    <a:moveTo>
                      <a:pt x="3436" y="13200"/>
                    </a:moveTo>
                    <a:lnTo>
                      <a:pt x="491" y="13200"/>
                    </a:lnTo>
                    <a:cubicBezTo>
                      <a:pt x="220" y="13200"/>
                      <a:pt x="0" y="13469"/>
                      <a:pt x="0" y="13800"/>
                    </a:cubicBezTo>
                    <a:lnTo>
                      <a:pt x="0" y="21000"/>
                    </a:lnTo>
                    <a:cubicBezTo>
                      <a:pt x="0" y="21332"/>
                      <a:pt x="220" y="21600"/>
                      <a:pt x="491" y="21600"/>
                    </a:cubicBezTo>
                    <a:lnTo>
                      <a:pt x="3436" y="21600"/>
                    </a:lnTo>
                    <a:cubicBezTo>
                      <a:pt x="3707" y="21600"/>
                      <a:pt x="3927" y="21332"/>
                      <a:pt x="3927" y="21000"/>
                    </a:cubicBezTo>
                    <a:lnTo>
                      <a:pt x="3927" y="13800"/>
                    </a:lnTo>
                    <a:cubicBezTo>
                      <a:pt x="3927" y="13469"/>
                      <a:pt x="3707" y="13200"/>
                      <a:pt x="3436" y="132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defTabSz="457200"/>
                <a:endParaRPr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6" name="Shape 3664">
                <a:extLst>
                  <a:ext uri="{FF2B5EF4-FFF2-40B4-BE49-F238E27FC236}">
                    <a16:creationId xmlns:a16="http://schemas.microsoft.com/office/drawing/2014/main" xmlns="" id="{555FDF52-5546-4FFE-88C2-D0AEB3E5546A}"/>
                  </a:ext>
                </a:extLst>
              </p:cNvPr>
              <p:cNvSpPr/>
              <p:nvPr/>
            </p:nvSpPr>
            <p:spPr>
              <a:xfrm>
                <a:off x="5211476" y="3022018"/>
                <a:ext cx="535460" cy="5354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4727"/>
                    </a:moveTo>
                    <a:cubicBezTo>
                      <a:pt x="8631" y="14727"/>
                      <a:pt x="6873" y="12969"/>
                      <a:pt x="6873" y="10800"/>
                    </a:cubicBezTo>
                    <a:cubicBezTo>
                      <a:pt x="6873" y="8631"/>
                      <a:pt x="8631" y="6873"/>
                      <a:pt x="10800" y="6873"/>
                    </a:cubicBezTo>
                    <a:cubicBezTo>
                      <a:pt x="12969" y="6873"/>
                      <a:pt x="14727" y="8631"/>
                      <a:pt x="14727" y="10800"/>
                    </a:cubicBezTo>
                    <a:cubicBezTo>
                      <a:pt x="14727" y="12969"/>
                      <a:pt x="12969" y="14727"/>
                      <a:pt x="10800" y="14727"/>
                    </a:cubicBezTo>
                    <a:moveTo>
                      <a:pt x="10800" y="5891"/>
                    </a:moveTo>
                    <a:cubicBezTo>
                      <a:pt x="8088" y="5891"/>
                      <a:pt x="5891" y="8089"/>
                      <a:pt x="5891" y="10800"/>
                    </a:cubicBezTo>
                    <a:cubicBezTo>
                      <a:pt x="5891" y="13512"/>
                      <a:pt x="8088" y="15709"/>
                      <a:pt x="10800" y="15709"/>
                    </a:cubicBezTo>
                    <a:cubicBezTo>
                      <a:pt x="13512" y="15709"/>
                      <a:pt x="15709" y="13512"/>
                      <a:pt x="15709" y="10800"/>
                    </a:cubicBezTo>
                    <a:cubicBezTo>
                      <a:pt x="15709" y="8089"/>
                      <a:pt x="13512" y="5891"/>
                      <a:pt x="10800" y="5891"/>
                    </a:cubicBezTo>
                    <a:moveTo>
                      <a:pt x="20618" y="12013"/>
                    </a:moveTo>
                    <a:cubicBezTo>
                      <a:pt x="20614" y="12014"/>
                      <a:pt x="20611" y="12016"/>
                      <a:pt x="20607" y="12017"/>
                    </a:cubicBezTo>
                    <a:lnTo>
                      <a:pt x="19602" y="12268"/>
                    </a:lnTo>
                    <a:cubicBezTo>
                      <a:pt x="19256" y="12354"/>
                      <a:pt x="18984" y="12622"/>
                      <a:pt x="18892" y="12966"/>
                    </a:cubicBezTo>
                    <a:cubicBezTo>
                      <a:pt x="18703" y="13673"/>
                      <a:pt x="18421" y="14351"/>
                      <a:pt x="18053" y="14986"/>
                    </a:cubicBezTo>
                    <a:cubicBezTo>
                      <a:pt x="17873" y="15295"/>
                      <a:pt x="17876" y="15677"/>
                      <a:pt x="18060" y="15984"/>
                    </a:cubicBezTo>
                    <a:lnTo>
                      <a:pt x="18601" y="16885"/>
                    </a:lnTo>
                    <a:lnTo>
                      <a:pt x="16886" y="18600"/>
                    </a:lnTo>
                    <a:cubicBezTo>
                      <a:pt x="16882" y="18599"/>
                      <a:pt x="16878" y="18597"/>
                      <a:pt x="16875" y="18595"/>
                    </a:cubicBezTo>
                    <a:lnTo>
                      <a:pt x="15978" y="18057"/>
                    </a:lnTo>
                    <a:cubicBezTo>
                      <a:pt x="15822" y="17964"/>
                      <a:pt x="15648" y="17917"/>
                      <a:pt x="15473" y="17917"/>
                    </a:cubicBezTo>
                    <a:cubicBezTo>
                      <a:pt x="15304" y="17917"/>
                      <a:pt x="15134" y="17961"/>
                      <a:pt x="14982" y="18049"/>
                    </a:cubicBezTo>
                    <a:cubicBezTo>
                      <a:pt x="14348" y="18415"/>
                      <a:pt x="13671" y="18696"/>
                      <a:pt x="12968" y="18884"/>
                    </a:cubicBezTo>
                    <a:cubicBezTo>
                      <a:pt x="12624" y="18976"/>
                      <a:pt x="12356" y="19248"/>
                      <a:pt x="12269" y="19594"/>
                    </a:cubicBezTo>
                    <a:lnTo>
                      <a:pt x="12016" y="20608"/>
                    </a:lnTo>
                    <a:cubicBezTo>
                      <a:pt x="12015" y="20611"/>
                      <a:pt x="12014" y="20614"/>
                      <a:pt x="12012" y="20619"/>
                    </a:cubicBezTo>
                    <a:lnTo>
                      <a:pt x="9587" y="20619"/>
                    </a:lnTo>
                    <a:lnTo>
                      <a:pt x="9331" y="19594"/>
                    </a:lnTo>
                    <a:cubicBezTo>
                      <a:pt x="9244" y="19248"/>
                      <a:pt x="8976" y="18976"/>
                      <a:pt x="8632" y="18884"/>
                    </a:cubicBezTo>
                    <a:cubicBezTo>
                      <a:pt x="7929" y="18696"/>
                      <a:pt x="7251" y="18415"/>
                      <a:pt x="6617" y="18049"/>
                    </a:cubicBezTo>
                    <a:cubicBezTo>
                      <a:pt x="6465" y="17961"/>
                      <a:pt x="6296" y="17917"/>
                      <a:pt x="6127" y="17917"/>
                    </a:cubicBezTo>
                    <a:cubicBezTo>
                      <a:pt x="5951" y="17917"/>
                      <a:pt x="5777" y="17964"/>
                      <a:pt x="5621" y="18057"/>
                    </a:cubicBezTo>
                    <a:lnTo>
                      <a:pt x="4725" y="18595"/>
                    </a:lnTo>
                    <a:cubicBezTo>
                      <a:pt x="4722" y="18597"/>
                      <a:pt x="4718" y="18599"/>
                      <a:pt x="4714" y="18600"/>
                    </a:cubicBezTo>
                    <a:lnTo>
                      <a:pt x="3000" y="16885"/>
                    </a:lnTo>
                    <a:lnTo>
                      <a:pt x="3540" y="15983"/>
                    </a:lnTo>
                    <a:cubicBezTo>
                      <a:pt x="3724" y="15677"/>
                      <a:pt x="3727" y="15295"/>
                      <a:pt x="3548" y="14986"/>
                    </a:cubicBezTo>
                    <a:cubicBezTo>
                      <a:pt x="3179" y="14351"/>
                      <a:pt x="2897" y="13672"/>
                      <a:pt x="2708" y="12966"/>
                    </a:cubicBezTo>
                    <a:cubicBezTo>
                      <a:pt x="2616" y="12622"/>
                      <a:pt x="2343" y="12354"/>
                      <a:pt x="1998" y="12268"/>
                    </a:cubicBezTo>
                    <a:lnTo>
                      <a:pt x="993" y="12017"/>
                    </a:lnTo>
                    <a:cubicBezTo>
                      <a:pt x="989" y="12016"/>
                      <a:pt x="986" y="12014"/>
                      <a:pt x="982" y="12013"/>
                    </a:cubicBezTo>
                    <a:lnTo>
                      <a:pt x="982" y="9587"/>
                    </a:lnTo>
                    <a:lnTo>
                      <a:pt x="1998" y="9333"/>
                    </a:lnTo>
                    <a:cubicBezTo>
                      <a:pt x="2343" y="9247"/>
                      <a:pt x="2616" y="8979"/>
                      <a:pt x="2708" y="8634"/>
                    </a:cubicBezTo>
                    <a:cubicBezTo>
                      <a:pt x="2897" y="7928"/>
                      <a:pt x="3179" y="7250"/>
                      <a:pt x="3548" y="6615"/>
                    </a:cubicBezTo>
                    <a:cubicBezTo>
                      <a:pt x="3727" y="6305"/>
                      <a:pt x="3724" y="5924"/>
                      <a:pt x="3540" y="5617"/>
                    </a:cubicBezTo>
                    <a:lnTo>
                      <a:pt x="3005" y="4725"/>
                    </a:lnTo>
                    <a:cubicBezTo>
                      <a:pt x="3004" y="4722"/>
                      <a:pt x="3002" y="4718"/>
                      <a:pt x="3000" y="4714"/>
                    </a:cubicBezTo>
                    <a:lnTo>
                      <a:pt x="4715" y="3000"/>
                    </a:lnTo>
                    <a:lnTo>
                      <a:pt x="5621" y="3544"/>
                    </a:lnTo>
                    <a:cubicBezTo>
                      <a:pt x="5777" y="3637"/>
                      <a:pt x="5951" y="3683"/>
                      <a:pt x="6127" y="3683"/>
                    </a:cubicBezTo>
                    <a:cubicBezTo>
                      <a:pt x="6296" y="3683"/>
                      <a:pt x="6465" y="3640"/>
                      <a:pt x="6618" y="3551"/>
                    </a:cubicBezTo>
                    <a:cubicBezTo>
                      <a:pt x="7251" y="3185"/>
                      <a:pt x="7929" y="2904"/>
                      <a:pt x="8632" y="2717"/>
                    </a:cubicBezTo>
                    <a:cubicBezTo>
                      <a:pt x="8976" y="2624"/>
                      <a:pt x="9244" y="2353"/>
                      <a:pt x="9331" y="2007"/>
                    </a:cubicBezTo>
                    <a:lnTo>
                      <a:pt x="9587" y="982"/>
                    </a:lnTo>
                    <a:lnTo>
                      <a:pt x="12012" y="982"/>
                    </a:lnTo>
                    <a:cubicBezTo>
                      <a:pt x="12014" y="986"/>
                      <a:pt x="12015" y="989"/>
                      <a:pt x="12016" y="993"/>
                    </a:cubicBezTo>
                    <a:lnTo>
                      <a:pt x="12269" y="2007"/>
                    </a:lnTo>
                    <a:cubicBezTo>
                      <a:pt x="12356" y="2353"/>
                      <a:pt x="12624" y="2624"/>
                      <a:pt x="12968" y="2717"/>
                    </a:cubicBezTo>
                    <a:cubicBezTo>
                      <a:pt x="13671" y="2904"/>
                      <a:pt x="14348" y="3185"/>
                      <a:pt x="14982" y="3551"/>
                    </a:cubicBezTo>
                    <a:cubicBezTo>
                      <a:pt x="15134" y="3640"/>
                      <a:pt x="15304" y="3683"/>
                      <a:pt x="15473" y="3683"/>
                    </a:cubicBezTo>
                    <a:cubicBezTo>
                      <a:pt x="15648" y="3683"/>
                      <a:pt x="15822" y="3637"/>
                      <a:pt x="15978" y="3544"/>
                    </a:cubicBezTo>
                    <a:lnTo>
                      <a:pt x="16884" y="3000"/>
                    </a:lnTo>
                    <a:lnTo>
                      <a:pt x="18600" y="4714"/>
                    </a:lnTo>
                    <a:cubicBezTo>
                      <a:pt x="18598" y="4718"/>
                      <a:pt x="18597" y="4722"/>
                      <a:pt x="18595" y="4726"/>
                    </a:cubicBezTo>
                    <a:lnTo>
                      <a:pt x="18060" y="5617"/>
                    </a:lnTo>
                    <a:cubicBezTo>
                      <a:pt x="17876" y="5924"/>
                      <a:pt x="17873" y="6305"/>
                      <a:pt x="18053" y="6615"/>
                    </a:cubicBezTo>
                    <a:cubicBezTo>
                      <a:pt x="18421" y="7249"/>
                      <a:pt x="18703" y="7928"/>
                      <a:pt x="18892" y="8634"/>
                    </a:cubicBezTo>
                    <a:cubicBezTo>
                      <a:pt x="18984" y="8979"/>
                      <a:pt x="19256" y="9247"/>
                      <a:pt x="19602" y="9333"/>
                    </a:cubicBezTo>
                    <a:lnTo>
                      <a:pt x="20618" y="9587"/>
                    </a:lnTo>
                    <a:cubicBezTo>
                      <a:pt x="20618" y="9587"/>
                      <a:pt x="20618" y="12013"/>
                      <a:pt x="20618" y="12013"/>
                    </a:cubicBezTo>
                    <a:close/>
                    <a:moveTo>
                      <a:pt x="20880" y="8641"/>
                    </a:moveTo>
                    <a:lnTo>
                      <a:pt x="19841" y="8380"/>
                    </a:lnTo>
                    <a:cubicBezTo>
                      <a:pt x="19626" y="7580"/>
                      <a:pt x="19308" y="6822"/>
                      <a:pt x="18902" y="6122"/>
                    </a:cubicBezTo>
                    <a:lnTo>
                      <a:pt x="19455" y="5201"/>
                    </a:lnTo>
                    <a:cubicBezTo>
                      <a:pt x="19625" y="4871"/>
                      <a:pt x="19736" y="4463"/>
                      <a:pt x="19455" y="4182"/>
                    </a:cubicBezTo>
                    <a:lnTo>
                      <a:pt x="17419" y="2146"/>
                    </a:lnTo>
                    <a:cubicBezTo>
                      <a:pt x="17292" y="2018"/>
                      <a:pt x="17136" y="1968"/>
                      <a:pt x="16975" y="1968"/>
                    </a:cubicBezTo>
                    <a:cubicBezTo>
                      <a:pt x="16778" y="1968"/>
                      <a:pt x="16572" y="2043"/>
                      <a:pt x="16400" y="2146"/>
                    </a:cubicBezTo>
                    <a:lnTo>
                      <a:pt x="15473" y="2702"/>
                    </a:lnTo>
                    <a:cubicBezTo>
                      <a:pt x="14775" y="2298"/>
                      <a:pt x="14020" y="1982"/>
                      <a:pt x="13222" y="1768"/>
                    </a:cubicBezTo>
                    <a:lnTo>
                      <a:pt x="12960" y="720"/>
                    </a:lnTo>
                    <a:cubicBezTo>
                      <a:pt x="12848" y="367"/>
                      <a:pt x="12638" y="0"/>
                      <a:pt x="12240" y="0"/>
                    </a:cubicBezTo>
                    <a:lnTo>
                      <a:pt x="9360" y="0"/>
                    </a:lnTo>
                    <a:cubicBezTo>
                      <a:pt x="8962" y="0"/>
                      <a:pt x="8730" y="367"/>
                      <a:pt x="8640" y="720"/>
                    </a:cubicBezTo>
                    <a:lnTo>
                      <a:pt x="8378" y="1768"/>
                    </a:lnTo>
                    <a:cubicBezTo>
                      <a:pt x="7580" y="1982"/>
                      <a:pt x="6825" y="2298"/>
                      <a:pt x="6127" y="2702"/>
                    </a:cubicBezTo>
                    <a:lnTo>
                      <a:pt x="5200" y="2146"/>
                    </a:lnTo>
                    <a:cubicBezTo>
                      <a:pt x="5028" y="2043"/>
                      <a:pt x="4822" y="1968"/>
                      <a:pt x="4625" y="1968"/>
                    </a:cubicBezTo>
                    <a:cubicBezTo>
                      <a:pt x="4464" y="1968"/>
                      <a:pt x="4308" y="2018"/>
                      <a:pt x="4181" y="2146"/>
                    </a:cubicBezTo>
                    <a:lnTo>
                      <a:pt x="2145" y="4182"/>
                    </a:lnTo>
                    <a:cubicBezTo>
                      <a:pt x="1864" y="4463"/>
                      <a:pt x="1975" y="4871"/>
                      <a:pt x="2145" y="5201"/>
                    </a:cubicBezTo>
                    <a:lnTo>
                      <a:pt x="2698" y="6122"/>
                    </a:lnTo>
                    <a:cubicBezTo>
                      <a:pt x="2292" y="6822"/>
                      <a:pt x="1973" y="7580"/>
                      <a:pt x="1759" y="8380"/>
                    </a:cubicBezTo>
                    <a:lnTo>
                      <a:pt x="720" y="8641"/>
                    </a:lnTo>
                    <a:cubicBezTo>
                      <a:pt x="367" y="8730"/>
                      <a:pt x="0" y="8963"/>
                      <a:pt x="0" y="9361"/>
                    </a:cubicBezTo>
                    <a:lnTo>
                      <a:pt x="0" y="12240"/>
                    </a:lnTo>
                    <a:cubicBezTo>
                      <a:pt x="0" y="12638"/>
                      <a:pt x="367" y="12848"/>
                      <a:pt x="720" y="12960"/>
                    </a:cubicBezTo>
                    <a:lnTo>
                      <a:pt x="1759" y="13220"/>
                    </a:lnTo>
                    <a:cubicBezTo>
                      <a:pt x="1973" y="14021"/>
                      <a:pt x="2292" y="14778"/>
                      <a:pt x="2698" y="15479"/>
                    </a:cubicBezTo>
                    <a:lnTo>
                      <a:pt x="2145" y="16400"/>
                    </a:lnTo>
                    <a:cubicBezTo>
                      <a:pt x="1959" y="16714"/>
                      <a:pt x="1864" y="17138"/>
                      <a:pt x="2145" y="17419"/>
                    </a:cubicBezTo>
                    <a:lnTo>
                      <a:pt x="4181" y="19455"/>
                    </a:lnTo>
                    <a:cubicBezTo>
                      <a:pt x="4305" y="19579"/>
                      <a:pt x="4454" y="19627"/>
                      <a:pt x="4610" y="19627"/>
                    </a:cubicBezTo>
                    <a:cubicBezTo>
                      <a:pt x="4807" y="19627"/>
                      <a:pt x="5016" y="19550"/>
                      <a:pt x="5200" y="19455"/>
                    </a:cubicBezTo>
                    <a:lnTo>
                      <a:pt x="6127" y="18899"/>
                    </a:lnTo>
                    <a:cubicBezTo>
                      <a:pt x="6825" y="19303"/>
                      <a:pt x="7580" y="19619"/>
                      <a:pt x="8378" y="19832"/>
                    </a:cubicBezTo>
                    <a:lnTo>
                      <a:pt x="8640" y="20880"/>
                    </a:lnTo>
                    <a:cubicBezTo>
                      <a:pt x="8730" y="21233"/>
                      <a:pt x="8962" y="21600"/>
                      <a:pt x="9360" y="21600"/>
                    </a:cubicBezTo>
                    <a:lnTo>
                      <a:pt x="12240" y="21600"/>
                    </a:lnTo>
                    <a:cubicBezTo>
                      <a:pt x="12638" y="21600"/>
                      <a:pt x="12848" y="21233"/>
                      <a:pt x="12960" y="20880"/>
                    </a:cubicBezTo>
                    <a:lnTo>
                      <a:pt x="13222" y="19832"/>
                    </a:lnTo>
                    <a:cubicBezTo>
                      <a:pt x="14020" y="19619"/>
                      <a:pt x="14775" y="19303"/>
                      <a:pt x="15473" y="18899"/>
                    </a:cubicBezTo>
                    <a:lnTo>
                      <a:pt x="16400" y="19455"/>
                    </a:lnTo>
                    <a:cubicBezTo>
                      <a:pt x="16584" y="19550"/>
                      <a:pt x="16793" y="19627"/>
                      <a:pt x="16990" y="19627"/>
                    </a:cubicBezTo>
                    <a:cubicBezTo>
                      <a:pt x="17146" y="19627"/>
                      <a:pt x="17294" y="19579"/>
                      <a:pt x="17419" y="19455"/>
                    </a:cubicBezTo>
                    <a:lnTo>
                      <a:pt x="19455" y="17419"/>
                    </a:lnTo>
                    <a:cubicBezTo>
                      <a:pt x="19736" y="17138"/>
                      <a:pt x="19641" y="16714"/>
                      <a:pt x="19455" y="16400"/>
                    </a:cubicBezTo>
                    <a:lnTo>
                      <a:pt x="18902" y="15479"/>
                    </a:lnTo>
                    <a:cubicBezTo>
                      <a:pt x="19308" y="14778"/>
                      <a:pt x="19626" y="14021"/>
                      <a:pt x="19841" y="13220"/>
                    </a:cubicBezTo>
                    <a:lnTo>
                      <a:pt x="20880" y="12960"/>
                    </a:lnTo>
                    <a:cubicBezTo>
                      <a:pt x="21233" y="12848"/>
                      <a:pt x="21600" y="12638"/>
                      <a:pt x="21600" y="12240"/>
                    </a:cubicBezTo>
                    <a:lnTo>
                      <a:pt x="21600" y="9361"/>
                    </a:lnTo>
                    <a:cubicBezTo>
                      <a:pt x="21600" y="8963"/>
                      <a:pt x="21233" y="8730"/>
                      <a:pt x="20880" y="8641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defTabSz="457200"/>
                <a:endParaRPr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Shape 3675">
                <a:extLst>
                  <a:ext uri="{FF2B5EF4-FFF2-40B4-BE49-F238E27FC236}">
                    <a16:creationId xmlns:a16="http://schemas.microsoft.com/office/drawing/2014/main" xmlns="" id="{7F8C408B-224A-4AC0-B309-55A3DCA24B59}"/>
                  </a:ext>
                </a:extLst>
              </p:cNvPr>
              <p:cNvSpPr/>
              <p:nvPr/>
            </p:nvSpPr>
            <p:spPr>
              <a:xfrm>
                <a:off x="6445062" y="1864294"/>
                <a:ext cx="535460" cy="438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6001"/>
                    </a:moveTo>
                    <a:lnTo>
                      <a:pt x="8345" y="6001"/>
                    </a:lnTo>
                    <a:cubicBezTo>
                      <a:pt x="8617" y="6001"/>
                      <a:pt x="8836" y="5732"/>
                      <a:pt x="8836" y="5400"/>
                    </a:cubicBezTo>
                    <a:cubicBezTo>
                      <a:pt x="8836" y="5070"/>
                      <a:pt x="8617" y="4800"/>
                      <a:pt x="8345" y="4800"/>
                    </a:cubicBezTo>
                    <a:lnTo>
                      <a:pt x="5400" y="4800"/>
                    </a:lnTo>
                    <a:cubicBezTo>
                      <a:pt x="5129" y="4800"/>
                      <a:pt x="4909" y="5070"/>
                      <a:pt x="4909" y="5400"/>
                    </a:cubicBezTo>
                    <a:cubicBezTo>
                      <a:pt x="4909" y="5732"/>
                      <a:pt x="5129" y="6001"/>
                      <a:pt x="5400" y="6001"/>
                    </a:cubicBezTo>
                    <a:moveTo>
                      <a:pt x="20618" y="20400"/>
                    </a:moveTo>
                    <a:lnTo>
                      <a:pt x="18655" y="20400"/>
                    </a:lnTo>
                    <a:lnTo>
                      <a:pt x="18655" y="18000"/>
                    </a:lnTo>
                    <a:cubicBezTo>
                      <a:pt x="18926" y="18000"/>
                      <a:pt x="19145" y="17732"/>
                      <a:pt x="19145" y="17400"/>
                    </a:cubicBezTo>
                    <a:cubicBezTo>
                      <a:pt x="19145" y="17070"/>
                      <a:pt x="18926" y="16801"/>
                      <a:pt x="18655" y="16801"/>
                    </a:cubicBezTo>
                    <a:lnTo>
                      <a:pt x="18655" y="3601"/>
                    </a:lnTo>
                    <a:lnTo>
                      <a:pt x="20618" y="3601"/>
                    </a:lnTo>
                    <a:cubicBezTo>
                      <a:pt x="20618" y="3601"/>
                      <a:pt x="20618" y="20400"/>
                      <a:pt x="20618" y="20400"/>
                    </a:cubicBezTo>
                    <a:close/>
                    <a:moveTo>
                      <a:pt x="17673" y="16801"/>
                    </a:moveTo>
                    <a:cubicBezTo>
                      <a:pt x="17401" y="16801"/>
                      <a:pt x="17182" y="17070"/>
                      <a:pt x="17182" y="17400"/>
                    </a:cubicBezTo>
                    <a:cubicBezTo>
                      <a:pt x="17182" y="17732"/>
                      <a:pt x="17401" y="18000"/>
                      <a:pt x="17673" y="18000"/>
                    </a:cubicBezTo>
                    <a:lnTo>
                      <a:pt x="17673" y="20400"/>
                    </a:lnTo>
                    <a:lnTo>
                      <a:pt x="3927" y="20400"/>
                    </a:lnTo>
                    <a:lnTo>
                      <a:pt x="3927" y="18000"/>
                    </a:lnTo>
                    <a:cubicBezTo>
                      <a:pt x="4199" y="18000"/>
                      <a:pt x="4418" y="17732"/>
                      <a:pt x="4418" y="17400"/>
                    </a:cubicBezTo>
                    <a:cubicBezTo>
                      <a:pt x="4418" y="17070"/>
                      <a:pt x="4199" y="16801"/>
                      <a:pt x="3927" y="16801"/>
                    </a:cubicBezTo>
                    <a:lnTo>
                      <a:pt x="3927" y="3601"/>
                    </a:lnTo>
                    <a:lnTo>
                      <a:pt x="17673" y="3601"/>
                    </a:lnTo>
                    <a:cubicBezTo>
                      <a:pt x="17673" y="3601"/>
                      <a:pt x="17673" y="16801"/>
                      <a:pt x="17673" y="16801"/>
                    </a:cubicBezTo>
                    <a:close/>
                    <a:moveTo>
                      <a:pt x="2945" y="16801"/>
                    </a:moveTo>
                    <a:cubicBezTo>
                      <a:pt x="2674" y="16801"/>
                      <a:pt x="2455" y="17070"/>
                      <a:pt x="2455" y="17400"/>
                    </a:cubicBezTo>
                    <a:cubicBezTo>
                      <a:pt x="2455" y="17732"/>
                      <a:pt x="2674" y="18000"/>
                      <a:pt x="2945" y="18000"/>
                    </a:cubicBezTo>
                    <a:lnTo>
                      <a:pt x="2945" y="20400"/>
                    </a:lnTo>
                    <a:lnTo>
                      <a:pt x="982" y="20400"/>
                    </a:lnTo>
                    <a:lnTo>
                      <a:pt x="982" y="3601"/>
                    </a:lnTo>
                    <a:lnTo>
                      <a:pt x="2945" y="3601"/>
                    </a:lnTo>
                    <a:cubicBezTo>
                      <a:pt x="2945" y="3601"/>
                      <a:pt x="2945" y="16801"/>
                      <a:pt x="2945" y="16801"/>
                    </a:cubicBezTo>
                    <a:close/>
                    <a:moveTo>
                      <a:pt x="8836" y="1200"/>
                    </a:moveTo>
                    <a:lnTo>
                      <a:pt x="12764" y="1200"/>
                    </a:lnTo>
                    <a:cubicBezTo>
                      <a:pt x="13305" y="1200"/>
                      <a:pt x="13745" y="1738"/>
                      <a:pt x="13745" y="2400"/>
                    </a:cubicBezTo>
                    <a:lnTo>
                      <a:pt x="7855" y="2400"/>
                    </a:lnTo>
                    <a:cubicBezTo>
                      <a:pt x="7855" y="1738"/>
                      <a:pt x="8295" y="1200"/>
                      <a:pt x="8836" y="1200"/>
                    </a:cubicBezTo>
                    <a:moveTo>
                      <a:pt x="20618" y="2400"/>
                    </a:moveTo>
                    <a:lnTo>
                      <a:pt x="14727" y="2400"/>
                    </a:lnTo>
                    <a:cubicBezTo>
                      <a:pt x="14727" y="1075"/>
                      <a:pt x="13848" y="0"/>
                      <a:pt x="12764" y="0"/>
                    </a:cubicBezTo>
                    <a:lnTo>
                      <a:pt x="8836" y="0"/>
                    </a:lnTo>
                    <a:cubicBezTo>
                      <a:pt x="7752" y="0"/>
                      <a:pt x="6873" y="1075"/>
                      <a:pt x="6873" y="2400"/>
                    </a:cubicBezTo>
                    <a:lnTo>
                      <a:pt x="982" y="2400"/>
                    </a:lnTo>
                    <a:cubicBezTo>
                      <a:pt x="439" y="2400"/>
                      <a:pt x="0" y="2938"/>
                      <a:pt x="0" y="3601"/>
                    </a:cubicBezTo>
                    <a:lnTo>
                      <a:pt x="0" y="20400"/>
                    </a:lnTo>
                    <a:cubicBezTo>
                      <a:pt x="0" y="21063"/>
                      <a:pt x="439" y="21600"/>
                      <a:pt x="982" y="21600"/>
                    </a:cubicBezTo>
                    <a:lnTo>
                      <a:pt x="20618" y="21600"/>
                    </a:lnTo>
                    <a:cubicBezTo>
                      <a:pt x="21160" y="21600"/>
                      <a:pt x="21600" y="21063"/>
                      <a:pt x="21600" y="20400"/>
                    </a:cubicBezTo>
                    <a:lnTo>
                      <a:pt x="21600" y="3601"/>
                    </a:lnTo>
                    <a:cubicBezTo>
                      <a:pt x="21600" y="2938"/>
                      <a:pt x="21160" y="2400"/>
                      <a:pt x="20618" y="2400"/>
                    </a:cubicBezTo>
                    <a:moveTo>
                      <a:pt x="5400" y="8400"/>
                    </a:moveTo>
                    <a:lnTo>
                      <a:pt x="6382" y="8400"/>
                    </a:lnTo>
                    <a:cubicBezTo>
                      <a:pt x="6653" y="8400"/>
                      <a:pt x="6873" y="8132"/>
                      <a:pt x="6873" y="7800"/>
                    </a:cubicBezTo>
                    <a:cubicBezTo>
                      <a:pt x="6873" y="7470"/>
                      <a:pt x="6653" y="7200"/>
                      <a:pt x="6382" y="7200"/>
                    </a:cubicBezTo>
                    <a:lnTo>
                      <a:pt x="5400" y="7200"/>
                    </a:lnTo>
                    <a:cubicBezTo>
                      <a:pt x="5129" y="7200"/>
                      <a:pt x="4909" y="7470"/>
                      <a:pt x="4909" y="7800"/>
                    </a:cubicBezTo>
                    <a:cubicBezTo>
                      <a:pt x="4909" y="8132"/>
                      <a:pt x="5129" y="8400"/>
                      <a:pt x="5400" y="84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defTabSz="457200"/>
                <a:endParaRPr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Shape 3784">
                <a:extLst>
                  <a:ext uri="{FF2B5EF4-FFF2-40B4-BE49-F238E27FC236}">
                    <a16:creationId xmlns:a16="http://schemas.microsoft.com/office/drawing/2014/main" xmlns="" id="{7423B37A-AFEE-497A-964E-3E3BD7C89205}"/>
                  </a:ext>
                </a:extLst>
              </p:cNvPr>
              <p:cNvSpPr/>
              <p:nvPr/>
            </p:nvSpPr>
            <p:spPr>
              <a:xfrm>
                <a:off x="6445062" y="4228422"/>
                <a:ext cx="535460" cy="5354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8345"/>
                    </a:moveTo>
                    <a:cubicBezTo>
                      <a:pt x="9444" y="8345"/>
                      <a:pt x="8345" y="9444"/>
                      <a:pt x="8345" y="10800"/>
                    </a:cubicBezTo>
                    <a:cubicBezTo>
                      <a:pt x="8345" y="12156"/>
                      <a:pt x="9444" y="13255"/>
                      <a:pt x="10800" y="13255"/>
                    </a:cubicBezTo>
                    <a:cubicBezTo>
                      <a:pt x="12156" y="13255"/>
                      <a:pt x="13255" y="12156"/>
                      <a:pt x="13255" y="10800"/>
                    </a:cubicBezTo>
                    <a:cubicBezTo>
                      <a:pt x="13255" y="9444"/>
                      <a:pt x="12156" y="8345"/>
                      <a:pt x="10800" y="8345"/>
                    </a:cubicBezTo>
                    <a:moveTo>
                      <a:pt x="11291" y="20593"/>
                    </a:moveTo>
                    <a:lnTo>
                      <a:pt x="11291" y="17182"/>
                    </a:lnTo>
                    <a:cubicBezTo>
                      <a:pt x="11291" y="16910"/>
                      <a:pt x="11071" y="16691"/>
                      <a:pt x="10800" y="16691"/>
                    </a:cubicBezTo>
                    <a:cubicBezTo>
                      <a:pt x="10529" y="16691"/>
                      <a:pt x="10309" y="16910"/>
                      <a:pt x="10309" y="17182"/>
                    </a:cubicBezTo>
                    <a:lnTo>
                      <a:pt x="10309" y="20593"/>
                    </a:lnTo>
                    <a:cubicBezTo>
                      <a:pt x="5280" y="20344"/>
                      <a:pt x="1255" y="16320"/>
                      <a:pt x="1006" y="11291"/>
                    </a:cubicBezTo>
                    <a:lnTo>
                      <a:pt x="4418" y="11291"/>
                    </a:lnTo>
                    <a:cubicBezTo>
                      <a:pt x="4690" y="11291"/>
                      <a:pt x="4909" y="11071"/>
                      <a:pt x="4909" y="10800"/>
                    </a:cubicBezTo>
                    <a:cubicBezTo>
                      <a:pt x="4909" y="10529"/>
                      <a:pt x="4690" y="10309"/>
                      <a:pt x="4418" y="10309"/>
                    </a:cubicBezTo>
                    <a:lnTo>
                      <a:pt x="1006" y="10309"/>
                    </a:lnTo>
                    <a:cubicBezTo>
                      <a:pt x="1255" y="5281"/>
                      <a:pt x="5280" y="1256"/>
                      <a:pt x="10309" y="1007"/>
                    </a:cubicBezTo>
                    <a:lnTo>
                      <a:pt x="10309" y="4418"/>
                    </a:lnTo>
                    <a:cubicBezTo>
                      <a:pt x="10309" y="4690"/>
                      <a:pt x="10529" y="4909"/>
                      <a:pt x="10800" y="4909"/>
                    </a:cubicBezTo>
                    <a:cubicBezTo>
                      <a:pt x="11071" y="4909"/>
                      <a:pt x="11291" y="4690"/>
                      <a:pt x="11291" y="4418"/>
                    </a:cubicBezTo>
                    <a:lnTo>
                      <a:pt x="11291" y="1007"/>
                    </a:lnTo>
                    <a:cubicBezTo>
                      <a:pt x="16320" y="1256"/>
                      <a:pt x="20345" y="5281"/>
                      <a:pt x="20594" y="10309"/>
                    </a:cubicBezTo>
                    <a:lnTo>
                      <a:pt x="17182" y="10309"/>
                    </a:lnTo>
                    <a:cubicBezTo>
                      <a:pt x="16910" y="10309"/>
                      <a:pt x="16691" y="10529"/>
                      <a:pt x="16691" y="10800"/>
                    </a:cubicBezTo>
                    <a:cubicBezTo>
                      <a:pt x="16691" y="11071"/>
                      <a:pt x="16910" y="11291"/>
                      <a:pt x="17182" y="11291"/>
                    </a:cubicBezTo>
                    <a:lnTo>
                      <a:pt x="20594" y="11291"/>
                    </a:lnTo>
                    <a:cubicBezTo>
                      <a:pt x="20345" y="16320"/>
                      <a:pt x="16320" y="20344"/>
                      <a:pt x="11291" y="20593"/>
                    </a:cubicBezTo>
                    <a:moveTo>
                      <a:pt x="10800" y="1"/>
                    </a:moveTo>
                    <a:cubicBezTo>
                      <a:pt x="10800" y="1"/>
                      <a:pt x="10800" y="0"/>
                      <a:pt x="10800" y="0"/>
                    </a:cubicBezTo>
                    <a:cubicBezTo>
                      <a:pt x="10800" y="0"/>
                      <a:pt x="10800" y="1"/>
                      <a:pt x="10800" y="1"/>
                    </a:cubicBezTo>
                    <a:cubicBezTo>
                      <a:pt x="4835" y="1"/>
                      <a:pt x="0" y="4836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6"/>
                      <a:pt x="16765" y="1"/>
                      <a:pt x="10800" y="1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defTabSz="457200"/>
                <a:endParaRPr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8BA31570-0D03-4283-BC3C-5A6E626E0801}"/>
                </a:ext>
              </a:extLst>
            </p:cNvPr>
            <p:cNvSpPr txBox="1"/>
            <p:nvPr/>
          </p:nvSpPr>
          <p:spPr>
            <a:xfrm>
              <a:off x="8737376" y="2889090"/>
              <a:ext cx="3118030" cy="11490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57200">
                <a:spcBef>
                  <a:spcPts val="450"/>
                </a:spcBef>
              </a:pPr>
              <a:r>
                <a:rPr lang="en-US" sz="2800" b="1" dirty="0" smtClean="0">
                  <a:solidFill>
                    <a:prstClr val="black"/>
                  </a:solidFill>
                  <a:latin typeface="Georgia" panose="02040502050405020303" pitchFamily="18" charset="0"/>
                </a:rPr>
                <a:t>Fear for loss of Jobs</a:t>
              </a:r>
              <a:r>
                <a:rPr lang="en-GB" sz="1050" dirty="0" smtClean="0">
                  <a:solidFill>
                    <a:prstClr val="black"/>
                  </a:solidFill>
                  <a:latin typeface="Georgia Pro Light" panose="02040302050405020303" pitchFamily="18" charset="0"/>
                </a:rPr>
                <a:t>.</a:t>
              </a:r>
              <a:endParaRPr lang="en-US" sz="1050" dirty="0">
                <a:solidFill>
                  <a:prstClr val="black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932BE05-0F15-4ED9-9F8A-B730070FBE6D}"/>
                </a:ext>
              </a:extLst>
            </p:cNvPr>
            <p:cNvSpPr txBox="1"/>
            <p:nvPr/>
          </p:nvSpPr>
          <p:spPr>
            <a:xfrm>
              <a:off x="8737376" y="5340916"/>
              <a:ext cx="3849550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57200">
                <a:spcBef>
                  <a:spcPts val="450"/>
                </a:spcBef>
              </a:pPr>
              <a:r>
                <a:rPr lang="en-US" sz="2400" b="1" dirty="0" smtClean="0">
                  <a:solidFill>
                    <a:prstClr val="black"/>
                  </a:solidFill>
                  <a:latin typeface="Georgia" panose="02040502050405020303" pitchFamily="18" charset="0"/>
                </a:rPr>
                <a:t>No control over other players</a:t>
              </a:r>
              <a:r>
                <a:rPr lang="en-GB" sz="1050" dirty="0" smtClean="0">
                  <a:solidFill>
                    <a:prstClr val="black"/>
                  </a:solidFill>
                  <a:latin typeface="Georgia Pro Light" panose="02040302050405020303" pitchFamily="18" charset="0"/>
                </a:rPr>
                <a:t>.</a:t>
              </a:r>
              <a:endParaRPr lang="en-US" sz="1050" dirty="0">
                <a:solidFill>
                  <a:prstClr val="black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17D7B355-8643-40D8-A2CB-E72AC6D997E6}"/>
                </a:ext>
              </a:extLst>
            </p:cNvPr>
            <p:cNvSpPr txBox="1"/>
            <p:nvPr/>
          </p:nvSpPr>
          <p:spPr>
            <a:xfrm>
              <a:off x="1886349" y="1559376"/>
              <a:ext cx="2593434" cy="12995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50000"/>
                </a:lnSpc>
                <a:spcAft>
                  <a:spcPts val="800"/>
                </a:spcAft>
              </a:pPr>
              <a:r>
                <a:rPr lang="en-US" sz="2800" b="1" dirty="0" smtClean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Funding</a:t>
              </a:r>
              <a:endParaRPr lang="en-GB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 defTabSz="457200">
                <a:spcBef>
                  <a:spcPts val="450"/>
                </a:spcBef>
              </a:pPr>
              <a:r>
                <a:rPr lang="en-GB" sz="1050" dirty="0" smtClean="0">
                  <a:solidFill>
                    <a:prstClr val="black"/>
                  </a:solidFill>
                  <a:latin typeface="Georgia Pro Light" panose="02040302050405020303" pitchFamily="18" charset="0"/>
                </a:rPr>
                <a:t>.</a:t>
              </a:r>
              <a:endParaRPr lang="en-US" sz="1050" dirty="0">
                <a:solidFill>
                  <a:prstClr val="black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8483E384-502A-43C7-B2CC-DFB7878A5B13}"/>
                </a:ext>
              </a:extLst>
            </p:cNvPr>
            <p:cNvSpPr txBox="1"/>
            <p:nvPr/>
          </p:nvSpPr>
          <p:spPr>
            <a:xfrm>
              <a:off x="642094" y="4025389"/>
              <a:ext cx="274558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457200">
                <a:spcBef>
                  <a:spcPts val="450"/>
                </a:spcBef>
              </a:pPr>
              <a:endParaRPr lang="en-US" sz="1050" b="1" dirty="0">
                <a:solidFill>
                  <a:prstClr val="black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7293194-CFF4-432B-8C3F-BE35A3A0422F}"/>
              </a:ext>
            </a:extLst>
          </p:cNvPr>
          <p:cNvSpPr txBox="1"/>
          <p:nvPr/>
        </p:nvSpPr>
        <p:spPr>
          <a:xfrm>
            <a:off x="1524000" y="57067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GB" sz="3200" b="1" dirty="0" smtClean="0">
                <a:solidFill>
                  <a:prstClr val="black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Challenges</a:t>
            </a:r>
            <a:r>
              <a:rPr lang="en-GB" sz="2250" dirty="0" smtClean="0">
                <a:solidFill>
                  <a:prstClr val="black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 </a:t>
            </a:r>
            <a:endParaRPr lang="en-IN" sz="2250" dirty="0">
              <a:solidFill>
                <a:prstClr val="black"/>
              </a:solidFill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3931" y="4284617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8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3050978" cy="69470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0273" y="1919260"/>
            <a:ext cx="823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499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79000">
              <a:schemeClr val="accent5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E92C5F1-49F5-48F1-8508-2EBF44D65113}"/>
              </a:ext>
            </a:extLst>
          </p:cNvPr>
          <p:cNvSpPr/>
          <p:nvPr/>
        </p:nvSpPr>
        <p:spPr>
          <a:xfrm>
            <a:off x="3801879" y="2196953"/>
            <a:ext cx="6909664" cy="108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27000" dist="63500" dir="5400000" algn="t" rotWithShape="0">
              <a:prstClr val="black">
                <a:alpha val="6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635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59AF37B-B8BA-4C77-AA31-6A74C25B481E}"/>
              </a:ext>
            </a:extLst>
          </p:cNvPr>
          <p:cNvSpPr/>
          <p:nvPr/>
        </p:nvSpPr>
        <p:spPr>
          <a:xfrm>
            <a:off x="3709315" y="3660675"/>
            <a:ext cx="7002228" cy="1190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27000" dist="63500" dir="5400000" algn="t" rotWithShape="0">
              <a:prstClr val="black">
                <a:alpha val="6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635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08D6D8-AAF2-4653-AC6D-C38925E1CE39}"/>
              </a:ext>
            </a:extLst>
          </p:cNvPr>
          <p:cNvSpPr/>
          <p:nvPr/>
        </p:nvSpPr>
        <p:spPr>
          <a:xfrm>
            <a:off x="3709314" y="5123075"/>
            <a:ext cx="7370081" cy="15189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63500" dir="5400000" algn="t" rotWithShape="0">
              <a:prstClr val="black">
                <a:alpha val="6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635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BE3155B-809D-4704-BABA-2FF70C40379A}"/>
              </a:ext>
            </a:extLst>
          </p:cNvPr>
          <p:cNvSpPr/>
          <p:nvPr/>
        </p:nvSpPr>
        <p:spPr>
          <a:xfrm>
            <a:off x="3801879" y="618922"/>
            <a:ext cx="6909664" cy="11872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dist="63500" dir="5400000" algn="t" rotWithShape="0">
              <a:prstClr val="black">
                <a:alpha val="6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635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xmlns="" id="{BAA8C0F4-7441-4300-86C7-DC176D6726D4}"/>
              </a:ext>
            </a:extLst>
          </p:cNvPr>
          <p:cNvSpPr/>
          <p:nvPr/>
        </p:nvSpPr>
        <p:spPr>
          <a:xfrm>
            <a:off x="2426677" y="690923"/>
            <a:ext cx="1800000" cy="1188000"/>
          </a:xfrm>
          <a:prstGeom prst="chevron">
            <a:avLst>
              <a:gd name="adj" fmla="val 2612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dist="38100" sx="102000" sy="102000" algn="ctr" rotWithShape="0">
              <a:prstClr val="black">
                <a:alpha val="6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889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xmlns="" id="{C6523241-7154-4675-8D0B-EA6941EB8F20}"/>
              </a:ext>
            </a:extLst>
          </p:cNvPr>
          <p:cNvSpPr/>
          <p:nvPr/>
        </p:nvSpPr>
        <p:spPr>
          <a:xfrm>
            <a:off x="2426677" y="2156308"/>
            <a:ext cx="1800000" cy="1188000"/>
          </a:xfrm>
          <a:prstGeom prst="chevron">
            <a:avLst>
              <a:gd name="adj" fmla="val 2612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63500" dist="38100" sx="102000" sy="102000" algn="ctr" rotWithShape="0">
              <a:prstClr val="black">
                <a:alpha val="6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889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xmlns="" id="{87BF0C40-AD30-4C35-9226-96EE9C0C2153}"/>
              </a:ext>
            </a:extLst>
          </p:cNvPr>
          <p:cNvSpPr/>
          <p:nvPr/>
        </p:nvSpPr>
        <p:spPr>
          <a:xfrm>
            <a:off x="2426677" y="3627082"/>
            <a:ext cx="1800000" cy="1188000"/>
          </a:xfrm>
          <a:prstGeom prst="chevron">
            <a:avLst>
              <a:gd name="adj" fmla="val 2612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dist="38100" sx="102000" sy="102000" algn="ctr" rotWithShape="0">
              <a:prstClr val="black">
                <a:alpha val="6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889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xmlns="" id="{56292D06-FED3-4808-813E-1953F3D08E82}"/>
              </a:ext>
            </a:extLst>
          </p:cNvPr>
          <p:cNvSpPr/>
          <p:nvPr/>
        </p:nvSpPr>
        <p:spPr>
          <a:xfrm>
            <a:off x="2168434" y="5087078"/>
            <a:ext cx="2058243" cy="1554912"/>
          </a:xfrm>
          <a:prstGeom prst="chevron">
            <a:avLst>
              <a:gd name="adj" fmla="val 2612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dist="38100" sx="102000" sy="102000" algn="ctr" rotWithShape="0">
              <a:prstClr val="black">
                <a:alpha val="6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889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19FDA37-CAC2-43BD-A88A-D1C9407ED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677" y="924923"/>
            <a:ext cx="720000" cy="7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409CAAF-0B99-44FF-8FB5-AFD63E4444B2}"/>
              </a:ext>
            </a:extLst>
          </p:cNvPr>
          <p:cNvSpPr txBox="1"/>
          <p:nvPr/>
        </p:nvSpPr>
        <p:spPr>
          <a:xfrm>
            <a:off x="4197393" y="590006"/>
            <a:ext cx="667957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800"/>
              </a:spcAft>
            </a:pP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obtain stakeholders’ feedback and have their </a:t>
            </a:r>
            <a:r>
              <a:rPr lang="en-US" sz="2000" b="1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</a:p>
          <a:p>
            <a:pPr lvl="0" algn="just">
              <a:spcAft>
                <a:spcPts val="800"/>
              </a:spcAft>
            </a:pPr>
            <a:r>
              <a:rPr lang="en-US" sz="2000" b="1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incorporated, </a:t>
            </a:r>
            <a:r>
              <a:rPr lang="en-US" sz="2000" b="1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 the </a:t>
            </a: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the NTP </a:t>
            </a:r>
            <a:endParaRPr lang="en-US" sz="2000" b="1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800"/>
              </a:spcAft>
            </a:pPr>
            <a:r>
              <a:rPr lang="en-US" sz="2000" b="1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anticipated outcomes. </a:t>
            </a:r>
            <a:endParaRPr lang="en-GB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BD10ADD-EF1D-4355-99F5-9DA8048DB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677" y="2390308"/>
            <a:ext cx="720000" cy="7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780151D-AB28-42A4-80CF-D9162FE690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677" y="3861082"/>
            <a:ext cx="720000" cy="72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3AC5382-83EF-43F2-A7F7-31ECA6FC97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45" y="5340031"/>
            <a:ext cx="978432" cy="9784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69DDFBF-C6AE-460C-9914-BE2051707452}"/>
              </a:ext>
            </a:extLst>
          </p:cNvPr>
          <p:cNvSpPr txBox="1"/>
          <p:nvPr/>
        </p:nvSpPr>
        <p:spPr>
          <a:xfrm>
            <a:off x="339634" y="189896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Purpose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Roboto Black" panose="02000000000000000000" pitchFamily="2" charset="0"/>
              <a:ea typeface="Roboto Black" panose="02000000000000000000" pitchFamily="2" charset="0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C05BC52-CCD1-4F77-8077-FBE8906FA093}"/>
              </a:ext>
            </a:extLst>
          </p:cNvPr>
          <p:cNvSpPr txBox="1"/>
          <p:nvPr/>
        </p:nvSpPr>
        <p:spPr>
          <a:xfrm>
            <a:off x="4362813" y="2260087"/>
            <a:ext cx="6514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a platform to deliberate upon and examine the perception of different stake holders on the implementation of the National Teacher Policy (NTP)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A1D399-7CA1-4FBC-9ACA-A29F70E531A7}"/>
              </a:ext>
            </a:extLst>
          </p:cNvPr>
          <p:cNvSpPr txBox="1"/>
          <p:nvPr/>
        </p:nvSpPr>
        <p:spPr>
          <a:xfrm>
            <a:off x="4009512" y="3557008"/>
            <a:ext cx="706988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Bring to the notice of the public of the mandate that is going to </a:t>
            </a:r>
            <a:r>
              <a:rPr lang="en-US" b="1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b="1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taken on by </a:t>
            </a:r>
            <a:r>
              <a:rPr lang="en-US" b="1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Shimoni</a:t>
            </a:r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Core PTC, the 5 NTCs and the </a:t>
            </a:r>
            <a:endParaRPr lang="en-US" b="1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b="1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 </a:t>
            </a:r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Core PTCs moving forward.</a:t>
            </a:r>
            <a:endParaRPr lang="en-GB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3C8731-F8AF-4193-864C-CB8C13204EDC}"/>
              </a:ext>
            </a:extLst>
          </p:cNvPr>
          <p:cNvSpPr txBox="1"/>
          <p:nvPr/>
        </p:nvSpPr>
        <p:spPr>
          <a:xfrm>
            <a:off x="4284719" y="5090489"/>
            <a:ext cx="64268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a platform for key educational stake </a:t>
            </a:r>
            <a:r>
              <a:rPr lang="en-US" sz="2000" b="1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holders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2000" b="1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share  </a:t>
            </a:r>
            <a:r>
              <a:rPr lang="en-US" sz="2000" b="1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experiences </a:t>
            </a: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proposals on re-designing </a:t>
            </a:r>
            <a:endParaRPr lang="en-US" sz="2000" b="1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2000" b="1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 </a:t>
            </a:r>
            <a:r>
              <a:rPr lang="en-US" sz="2000" b="1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Non-Core </a:t>
            </a: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PTCs  </a:t>
            </a:r>
            <a:r>
              <a:rPr lang="en-US" sz="2000" b="1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informed decision making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5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41"/>
          <p:cNvSpPr txBox="1">
            <a:spLocks noGrp="1"/>
          </p:cNvSpPr>
          <p:nvPr>
            <p:ph type="title"/>
          </p:nvPr>
        </p:nvSpPr>
        <p:spPr>
          <a:xfrm>
            <a:off x="1361179" y="309471"/>
            <a:ext cx="10298000" cy="6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Shimoni</a:t>
            </a:r>
            <a:r>
              <a:rPr lang="en-US" sz="3200" b="1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Core Primary Teachers’ College</a:t>
            </a:r>
            <a:endParaRPr sz="3200" b="1" dirty="0">
              <a:solidFill>
                <a:schemeClr val="tx1"/>
              </a:solidFill>
            </a:endParaRPr>
          </a:p>
        </p:txBody>
      </p:sp>
      <p:grpSp>
        <p:nvGrpSpPr>
          <p:cNvPr id="2656" name="Google Shape;2656;p41"/>
          <p:cNvGrpSpPr/>
          <p:nvPr/>
        </p:nvGrpSpPr>
        <p:grpSpPr>
          <a:xfrm>
            <a:off x="213239" y="2855997"/>
            <a:ext cx="3801631" cy="1807180"/>
            <a:chOff x="1520668" y="2362620"/>
            <a:chExt cx="2065089" cy="683900"/>
          </a:xfrm>
        </p:grpSpPr>
        <p:sp>
          <p:nvSpPr>
            <p:cNvPr id="2657" name="Google Shape;2657;p41"/>
            <p:cNvSpPr/>
            <p:nvPr/>
          </p:nvSpPr>
          <p:spPr>
            <a:xfrm>
              <a:off x="2428557" y="2756575"/>
              <a:ext cx="1157200" cy="27"/>
            </a:xfrm>
            <a:custGeom>
              <a:avLst/>
              <a:gdLst/>
              <a:ahLst/>
              <a:cxnLst/>
              <a:rect l="l" t="t" r="r" b="b"/>
              <a:pathLst>
                <a:path w="42709" h="1" fill="none" extrusionOk="0">
                  <a:moveTo>
                    <a:pt x="1" y="0"/>
                  </a:moveTo>
                  <a:lnTo>
                    <a:pt x="42708" y="0"/>
                  </a:lnTo>
                </a:path>
              </a:pathLst>
            </a:custGeom>
            <a:noFill/>
            <a:ln w="14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58" name="Google Shape;2658;p41"/>
            <p:cNvSpPr/>
            <p:nvPr/>
          </p:nvSpPr>
          <p:spPr>
            <a:xfrm>
              <a:off x="1520668" y="2362620"/>
              <a:ext cx="1969597" cy="683900"/>
            </a:xfrm>
            <a:custGeom>
              <a:avLst/>
              <a:gdLst/>
              <a:ahLst/>
              <a:cxnLst/>
              <a:rect l="l" t="t" r="r" b="b"/>
              <a:pathLst>
                <a:path w="42066" h="15825" extrusionOk="0">
                  <a:moveTo>
                    <a:pt x="0" y="1"/>
                  </a:moveTo>
                  <a:lnTo>
                    <a:pt x="0" y="6121"/>
                  </a:lnTo>
                  <a:lnTo>
                    <a:pt x="0" y="12240"/>
                  </a:lnTo>
                  <a:lnTo>
                    <a:pt x="21027" y="15824"/>
                  </a:lnTo>
                  <a:lnTo>
                    <a:pt x="42065" y="12240"/>
                  </a:lnTo>
                  <a:lnTo>
                    <a:pt x="4206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21900" tIns="121900" rIns="121900" bIns="182867" anchor="ctr" anchorCtr="0">
              <a:noAutofit/>
            </a:bodyPr>
            <a:lstStyle/>
            <a:p>
              <a:pPr lvl="0">
                <a:spcAft>
                  <a:spcPts val="0"/>
                </a:spcAft>
                <a:tabLst>
                  <a:tab pos="1092200" algn="l"/>
                </a:tabLst>
              </a:pPr>
              <a:endPara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59" name="Google Shape;2659;p41"/>
          <p:cNvGrpSpPr/>
          <p:nvPr/>
        </p:nvGrpSpPr>
        <p:grpSpPr>
          <a:xfrm>
            <a:off x="7612639" y="3122022"/>
            <a:ext cx="4330361" cy="1604607"/>
            <a:chOff x="5638539" y="2348689"/>
            <a:chExt cx="2457704" cy="880324"/>
          </a:xfrm>
        </p:grpSpPr>
        <p:sp>
          <p:nvSpPr>
            <p:cNvPr id="2660" name="Google Shape;2660;p41"/>
            <p:cNvSpPr/>
            <p:nvPr/>
          </p:nvSpPr>
          <p:spPr>
            <a:xfrm>
              <a:off x="5638539" y="2756575"/>
              <a:ext cx="1157200" cy="27"/>
            </a:xfrm>
            <a:custGeom>
              <a:avLst/>
              <a:gdLst/>
              <a:ahLst/>
              <a:cxnLst/>
              <a:rect l="l" t="t" r="r" b="b"/>
              <a:pathLst>
                <a:path w="42709" h="1" fill="none" extrusionOk="0">
                  <a:moveTo>
                    <a:pt x="1" y="0"/>
                  </a:moveTo>
                  <a:lnTo>
                    <a:pt x="42708" y="0"/>
                  </a:lnTo>
                </a:path>
              </a:pathLst>
            </a:custGeom>
            <a:noFill/>
            <a:ln w="14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61" name="Google Shape;2661;p41"/>
            <p:cNvSpPr/>
            <p:nvPr/>
          </p:nvSpPr>
          <p:spPr>
            <a:xfrm>
              <a:off x="6062753" y="2348689"/>
              <a:ext cx="2033490" cy="880324"/>
            </a:xfrm>
            <a:custGeom>
              <a:avLst/>
              <a:gdLst/>
              <a:ahLst/>
              <a:cxnLst/>
              <a:rect l="l" t="t" r="r" b="b"/>
              <a:pathLst>
                <a:path w="42065" h="15919" extrusionOk="0">
                  <a:moveTo>
                    <a:pt x="0" y="0"/>
                  </a:moveTo>
                  <a:lnTo>
                    <a:pt x="0" y="13490"/>
                  </a:lnTo>
                  <a:lnTo>
                    <a:pt x="21372" y="15919"/>
                  </a:lnTo>
                  <a:lnTo>
                    <a:pt x="42065" y="13490"/>
                  </a:lnTo>
                  <a:lnTo>
                    <a:pt x="42065" y="6739"/>
                  </a:lnTo>
                  <a:lnTo>
                    <a:pt x="42065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121900" tIns="121900" rIns="121900" bIns="182867" anchor="ctr" anchorCtr="0">
              <a:noAutofit/>
            </a:bodyPr>
            <a:lstStyle/>
            <a:p>
              <a:pPr lvl="0" defTabSz="1219170">
                <a:buClr>
                  <a:srgbClr val="000000"/>
                </a:buClr>
                <a:buSzPts val="1100"/>
                <a:defRPr/>
              </a:pPr>
              <a:r>
                <a:rPr lang="en-US" sz="2200" spc="5" dirty="0">
                  <a:solidFill>
                    <a:schemeClr val="bg1"/>
                  </a:solidFill>
                  <a:latin typeface="Cambria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offer post- graduate programmes in education targeting teachers and teacher </a:t>
              </a:r>
              <a:r>
                <a:rPr lang="en-US" sz="2200" spc="5" dirty="0" smtClean="0">
                  <a:solidFill>
                    <a:schemeClr val="bg1"/>
                  </a:solidFill>
                  <a:latin typeface="Cambria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educators.</a:t>
              </a:r>
              <a:endParaRPr kumimoji="0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62" name="Google Shape;2662;p41"/>
          <p:cNvGrpSpPr/>
          <p:nvPr/>
        </p:nvGrpSpPr>
        <p:grpSpPr>
          <a:xfrm>
            <a:off x="214145" y="4302818"/>
            <a:ext cx="4596753" cy="2231950"/>
            <a:chOff x="1509711" y="3311029"/>
            <a:chExt cx="2607851" cy="1088480"/>
          </a:xfrm>
        </p:grpSpPr>
        <p:sp>
          <p:nvSpPr>
            <p:cNvPr id="2663" name="Google Shape;2663;p41"/>
            <p:cNvSpPr/>
            <p:nvPr/>
          </p:nvSpPr>
          <p:spPr>
            <a:xfrm>
              <a:off x="1509711" y="3734117"/>
              <a:ext cx="1731494" cy="665392"/>
            </a:xfrm>
            <a:custGeom>
              <a:avLst/>
              <a:gdLst/>
              <a:ahLst/>
              <a:cxnLst/>
              <a:rect l="l" t="t" r="r" b="b"/>
              <a:pathLst>
                <a:path w="42066" h="15824" extrusionOk="0">
                  <a:moveTo>
                    <a:pt x="1" y="0"/>
                  </a:moveTo>
                  <a:lnTo>
                    <a:pt x="1" y="6120"/>
                  </a:lnTo>
                  <a:lnTo>
                    <a:pt x="1" y="12228"/>
                  </a:lnTo>
                  <a:lnTo>
                    <a:pt x="21027" y="15824"/>
                  </a:lnTo>
                  <a:lnTo>
                    <a:pt x="42065" y="12228"/>
                  </a:lnTo>
                  <a:lnTo>
                    <a:pt x="42065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21900" tIns="121900" rIns="121900" bIns="182867" anchor="ctr" anchorCtr="0">
              <a:noAutofit/>
            </a:bodyPr>
            <a:lstStyle/>
            <a:p>
              <a:pPr lvl="0" algn="ctr">
                <a:spcAft>
                  <a:spcPts val="0"/>
                </a:spcAft>
                <a:tabLst>
                  <a:tab pos="1092200" algn="l"/>
                </a:tabLst>
              </a:pPr>
              <a:r>
                <a:rPr lang="en-US" sz="2000" spc="5" dirty="0" smtClean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64" name="Google Shape;2664;p41"/>
            <p:cNvSpPr/>
            <p:nvPr/>
          </p:nvSpPr>
          <p:spPr>
            <a:xfrm>
              <a:off x="2613925" y="3311029"/>
              <a:ext cx="1503637" cy="411356"/>
            </a:xfrm>
            <a:custGeom>
              <a:avLst/>
              <a:gdLst/>
              <a:ahLst/>
              <a:cxnLst/>
              <a:rect l="l" t="t" r="r" b="b"/>
              <a:pathLst>
                <a:path w="55495" h="15182" fill="none" extrusionOk="0">
                  <a:moveTo>
                    <a:pt x="0" y="15181"/>
                  </a:moveTo>
                  <a:lnTo>
                    <a:pt x="0" y="9026"/>
                  </a:lnTo>
                  <a:lnTo>
                    <a:pt x="55495" y="9026"/>
                  </a:lnTo>
                  <a:lnTo>
                    <a:pt x="55495" y="1"/>
                  </a:lnTo>
                </a:path>
              </a:pathLst>
            </a:custGeom>
            <a:noFill/>
            <a:ln w="1340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665" name="Google Shape;2665;p41"/>
          <p:cNvGrpSpPr/>
          <p:nvPr/>
        </p:nvGrpSpPr>
        <p:grpSpPr>
          <a:xfrm>
            <a:off x="6518661" y="4782848"/>
            <a:ext cx="5577195" cy="1550754"/>
            <a:chOff x="4278043" y="3310788"/>
            <a:chExt cx="4182896" cy="1163066"/>
          </a:xfrm>
        </p:grpSpPr>
        <p:sp>
          <p:nvSpPr>
            <p:cNvPr id="2666" name="Google Shape;2666;p41"/>
            <p:cNvSpPr/>
            <p:nvPr/>
          </p:nvSpPr>
          <p:spPr>
            <a:xfrm>
              <a:off x="5782005" y="3554370"/>
              <a:ext cx="2678934" cy="919484"/>
            </a:xfrm>
            <a:custGeom>
              <a:avLst/>
              <a:gdLst/>
              <a:ahLst/>
              <a:cxnLst/>
              <a:rect l="l" t="t" r="r" b="b"/>
              <a:pathLst>
                <a:path w="42066" h="15919" extrusionOk="0">
                  <a:moveTo>
                    <a:pt x="1" y="0"/>
                  </a:moveTo>
                  <a:lnTo>
                    <a:pt x="1" y="13490"/>
                  </a:lnTo>
                  <a:lnTo>
                    <a:pt x="21373" y="15919"/>
                  </a:lnTo>
                  <a:lnTo>
                    <a:pt x="42066" y="13490"/>
                  </a:lnTo>
                  <a:lnTo>
                    <a:pt x="42066" y="6751"/>
                  </a:lnTo>
                  <a:lnTo>
                    <a:pt x="42066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121900" tIns="121900" rIns="121900" bIns="182867" anchor="ctr" anchorCtr="0">
              <a:noAutofit/>
            </a:bodyPr>
            <a:lstStyle/>
            <a:p>
              <a:pPr lvl="0" defTabSz="1219170">
                <a:buClr>
                  <a:srgbClr val="000000"/>
                </a:buClr>
                <a:buSzPts val="1100"/>
                <a:defRPr/>
              </a:pPr>
              <a:r>
                <a:rPr lang="en-US" sz="2000" spc="5" dirty="0">
                  <a:solidFill>
                    <a:schemeClr val="bg1"/>
                  </a:solidFill>
                  <a:latin typeface="Cambria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offer a Post- graduate diploma in Educational Leadership and Management.</a:t>
              </a:r>
              <a:endParaRPr kumimoji="0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41"/>
            <p:cNvSpPr/>
            <p:nvPr/>
          </p:nvSpPr>
          <p:spPr>
            <a:xfrm>
              <a:off x="4278043" y="3310788"/>
              <a:ext cx="1503962" cy="411356"/>
            </a:xfrm>
            <a:custGeom>
              <a:avLst/>
              <a:gdLst/>
              <a:ahLst/>
              <a:cxnLst/>
              <a:rect l="l" t="t" r="r" b="b"/>
              <a:pathLst>
                <a:path w="55507" h="15182" fill="none" extrusionOk="0">
                  <a:moveTo>
                    <a:pt x="0" y="1"/>
                  </a:moveTo>
                  <a:lnTo>
                    <a:pt x="0" y="9371"/>
                  </a:lnTo>
                  <a:lnTo>
                    <a:pt x="55507" y="9371"/>
                  </a:lnTo>
                  <a:lnTo>
                    <a:pt x="55507" y="15181"/>
                  </a:lnTo>
                </a:path>
              </a:pathLst>
            </a:custGeom>
            <a:noFill/>
            <a:ln w="1340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668" name="Google Shape;2668;p41"/>
          <p:cNvGrpSpPr/>
          <p:nvPr/>
        </p:nvGrpSpPr>
        <p:grpSpPr>
          <a:xfrm>
            <a:off x="863564" y="952862"/>
            <a:ext cx="3829709" cy="1977995"/>
            <a:chOff x="1031830" y="771465"/>
            <a:chExt cx="2872282" cy="1483497"/>
          </a:xfrm>
        </p:grpSpPr>
        <p:sp>
          <p:nvSpPr>
            <p:cNvPr id="2669" name="Google Shape;2669;p41"/>
            <p:cNvSpPr/>
            <p:nvPr/>
          </p:nvSpPr>
          <p:spPr>
            <a:xfrm>
              <a:off x="1031830" y="771465"/>
              <a:ext cx="2737290" cy="1016314"/>
            </a:xfrm>
            <a:custGeom>
              <a:avLst/>
              <a:gdLst/>
              <a:ahLst/>
              <a:cxnLst/>
              <a:rect l="l" t="t" r="r" b="b"/>
              <a:pathLst>
                <a:path w="42066" h="15825" extrusionOk="0">
                  <a:moveTo>
                    <a:pt x="1" y="1"/>
                  </a:moveTo>
                  <a:lnTo>
                    <a:pt x="1" y="12228"/>
                  </a:lnTo>
                  <a:lnTo>
                    <a:pt x="21027" y="15824"/>
                  </a:lnTo>
                  <a:lnTo>
                    <a:pt x="42065" y="12228"/>
                  </a:lnTo>
                  <a:lnTo>
                    <a:pt x="42065" y="6121"/>
                  </a:lnTo>
                  <a:lnTo>
                    <a:pt x="4206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21900" tIns="121900" rIns="121900" bIns="182867" anchor="ctr" anchorCtr="0">
              <a:noAutofit/>
            </a:bodyPr>
            <a:lstStyle/>
            <a:p>
              <a:pPr lvl="0" algn="ctr" defTabSz="1219170">
                <a:buClr>
                  <a:srgbClr val="000000"/>
                </a:buClr>
                <a:buSzPts val="1100"/>
                <a:defRPr/>
              </a:pPr>
              <a:endParaRPr kumimoji="0" sz="2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41"/>
            <p:cNvSpPr/>
            <p:nvPr/>
          </p:nvSpPr>
          <p:spPr>
            <a:xfrm>
              <a:off x="2400475" y="1843633"/>
              <a:ext cx="1503637" cy="411329"/>
            </a:xfrm>
            <a:custGeom>
              <a:avLst/>
              <a:gdLst/>
              <a:ahLst/>
              <a:cxnLst/>
              <a:rect l="l" t="t" r="r" b="b"/>
              <a:pathLst>
                <a:path w="55495" h="15181" fill="none" extrusionOk="0">
                  <a:moveTo>
                    <a:pt x="0" y="0"/>
                  </a:moveTo>
                  <a:lnTo>
                    <a:pt x="0" y="6144"/>
                  </a:lnTo>
                  <a:lnTo>
                    <a:pt x="55495" y="6144"/>
                  </a:lnTo>
                  <a:lnTo>
                    <a:pt x="55495" y="15181"/>
                  </a:lnTo>
                </a:path>
              </a:pathLst>
            </a:custGeom>
            <a:noFill/>
            <a:ln w="1340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671" name="Google Shape;2671;p41"/>
          <p:cNvGrpSpPr/>
          <p:nvPr/>
        </p:nvGrpSpPr>
        <p:grpSpPr>
          <a:xfrm>
            <a:off x="5566789" y="1500239"/>
            <a:ext cx="3676618" cy="1361769"/>
            <a:chOff x="4962684" y="1145184"/>
            <a:chExt cx="2757464" cy="1021327"/>
          </a:xfrm>
        </p:grpSpPr>
        <p:sp>
          <p:nvSpPr>
            <p:cNvPr id="2672" name="Google Shape;2672;p41"/>
            <p:cNvSpPr/>
            <p:nvPr/>
          </p:nvSpPr>
          <p:spPr>
            <a:xfrm>
              <a:off x="5670227" y="1145184"/>
              <a:ext cx="2049921" cy="610007"/>
            </a:xfrm>
            <a:custGeom>
              <a:avLst/>
              <a:gdLst/>
              <a:ahLst/>
              <a:cxnLst/>
              <a:rect l="l" t="t" r="r" b="b"/>
              <a:pathLst>
                <a:path w="42066" h="15932" extrusionOk="0">
                  <a:moveTo>
                    <a:pt x="1" y="1"/>
                  </a:moveTo>
                  <a:lnTo>
                    <a:pt x="1" y="6751"/>
                  </a:lnTo>
                  <a:lnTo>
                    <a:pt x="1" y="13502"/>
                  </a:lnTo>
                  <a:lnTo>
                    <a:pt x="20694" y="15931"/>
                  </a:lnTo>
                  <a:lnTo>
                    <a:pt x="42066" y="13502"/>
                  </a:lnTo>
                  <a:lnTo>
                    <a:pt x="42066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121900" tIns="121900" rIns="121900" bIns="182867" anchor="ctr" anchorCtr="0">
              <a:noAutofit/>
            </a:bodyPr>
            <a:lstStyle/>
            <a:p>
              <a:pPr lvl="0" algn="ctr" defTabSz="1219170">
                <a:buClr>
                  <a:srgbClr val="000000"/>
                </a:buClr>
                <a:buSzPts val="1100"/>
                <a:defRPr/>
              </a:pPr>
              <a:r>
                <a:rPr lang="en-US" sz="2400" b="1" dirty="0">
                  <a:solidFill>
                    <a:srgbClr val="FFFF00"/>
                  </a:solidFill>
                  <a:latin typeface="Cambria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UNITE</a:t>
              </a:r>
              <a:r>
                <a:rPr lang="en-US" sz="2400" b="1" spc="-35" dirty="0">
                  <a:solidFill>
                    <a:srgbClr val="FFFF00"/>
                  </a:solidFill>
                  <a:latin typeface="Cambria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400" b="1" dirty="0">
                  <a:solidFill>
                    <a:srgbClr val="FFFF00"/>
                  </a:solidFill>
                  <a:latin typeface="Cambria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Main Campus</a:t>
              </a:r>
              <a:r>
                <a:rPr lang="en-US" sz="2400" b="1" spc="5" dirty="0">
                  <a:solidFill>
                    <a:srgbClr val="FFFF00"/>
                  </a:solidFill>
                  <a:latin typeface="Cambria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. </a:t>
              </a:r>
              <a:endParaRPr kumimoji="0" sz="1867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41"/>
            <p:cNvSpPr/>
            <p:nvPr/>
          </p:nvSpPr>
          <p:spPr>
            <a:xfrm>
              <a:off x="4962684" y="1755182"/>
              <a:ext cx="1503962" cy="411329"/>
            </a:xfrm>
            <a:custGeom>
              <a:avLst/>
              <a:gdLst/>
              <a:ahLst/>
              <a:cxnLst/>
              <a:rect l="l" t="t" r="r" b="b"/>
              <a:pathLst>
                <a:path w="55507" h="15181" fill="none" extrusionOk="0">
                  <a:moveTo>
                    <a:pt x="0" y="15181"/>
                  </a:moveTo>
                  <a:lnTo>
                    <a:pt x="0" y="5810"/>
                  </a:lnTo>
                  <a:lnTo>
                    <a:pt x="55507" y="5810"/>
                  </a:lnTo>
                  <a:lnTo>
                    <a:pt x="55507" y="0"/>
                  </a:lnTo>
                </a:path>
              </a:pathLst>
            </a:custGeom>
            <a:noFill/>
            <a:ln w="1340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230" t="4760" r="4986" b="17657"/>
          <a:stretch/>
        </p:blipFill>
        <p:spPr>
          <a:xfrm>
            <a:off x="4063452" y="2641605"/>
            <a:ext cx="4077494" cy="2356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tabLst>
                <a:tab pos="1092200" algn="l"/>
              </a:tabLst>
            </a:pPr>
            <a:r>
              <a:rPr lang="en-US" b="1" spc="5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b="1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966" y="2815138"/>
            <a:ext cx="339132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spc="5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post graduate diploma in education will provide an entry point for people from other professions into the teaching profession</a:t>
            </a:r>
            <a:endParaRPr lang="en-GB" sz="1900" dirty="0"/>
          </a:p>
        </p:txBody>
      </p:sp>
      <p:sp>
        <p:nvSpPr>
          <p:cNvPr id="6" name="TextBox 5"/>
          <p:cNvSpPr txBox="1"/>
          <p:nvPr/>
        </p:nvSpPr>
        <p:spPr>
          <a:xfrm>
            <a:off x="285298" y="5170368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Masters in Education will subsequently be brought on board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0848" y="5190848"/>
            <a:ext cx="44988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0"/>
              </a:spcAft>
              <a:tabLst>
                <a:tab pos="1092200" algn="l"/>
              </a:tabLst>
            </a:pPr>
            <a:r>
              <a:rPr lang="en-US" sz="2400" b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academic and outreach functions currently at </a:t>
            </a:r>
            <a:r>
              <a:rPr lang="en-US" sz="2400" b="1" dirty="0" err="1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Shimoni</a:t>
            </a:r>
            <a:r>
              <a:rPr lang="en-US" sz="2400" b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PTC will be transferred to Sancta Maria PTC, </a:t>
            </a:r>
            <a:r>
              <a:rPr lang="en-US" sz="2400" b="1" dirty="0" err="1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Nkokonjeru</a:t>
            </a:r>
            <a:r>
              <a:rPr lang="en-US" sz="2400" b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3564" y="935092"/>
            <a:ext cx="3226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buClr>
                <a:srgbClr val="000000"/>
              </a:buClr>
              <a:buSzPts val="1100"/>
              <a:defRPr/>
            </a:pPr>
            <a:r>
              <a:rPr lang="en-US" sz="2200" b="1" spc="5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face lifting and re-modelling of the structures are on-going</a:t>
            </a:r>
            <a:endParaRPr lang="en-US" sz="2200" b="1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00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172523"/>
            <a:ext cx="12191999" cy="6857999"/>
          </a:xfrm>
          <a:custGeom>
            <a:avLst/>
            <a:gdLst/>
            <a:ahLst/>
            <a:cxnLst/>
            <a:rect l="l" t="t" r="r" b="b"/>
            <a:pathLst>
              <a:path w="18287999" h="10286999">
                <a:moveTo>
                  <a:pt x="18287999" y="0"/>
                </a:moveTo>
                <a:lnTo>
                  <a:pt x="0" y="0"/>
                </a:lnTo>
                <a:lnTo>
                  <a:pt x="0" y="10286998"/>
                </a:lnTo>
                <a:lnTo>
                  <a:pt x="18287999" y="10286998"/>
                </a:lnTo>
                <a:lnTo>
                  <a:pt x="18287999" y="0"/>
                </a:lnTo>
                <a:close/>
              </a:path>
            </a:pathLst>
          </a:custGeom>
          <a:solidFill>
            <a:srgbClr val="94DDDE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136469"/>
            <a:ext cx="1141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138" y="6111298"/>
            <a:ext cx="3353091" cy="8790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747407" y="386942"/>
            <a:ext cx="5953873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UNITE COMPASSES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031" y="2618555"/>
            <a:ext cx="6440419" cy="4274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2" y="3970064"/>
            <a:ext cx="2359258" cy="843963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86" y="2625391"/>
            <a:ext cx="2342479" cy="8056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5951" y="4172440"/>
            <a:ext cx="2391278" cy="9349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FF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8647" y="325624"/>
            <a:ext cx="4178582" cy="29792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C00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297248" y="2883250"/>
            <a:ext cx="3003527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MUNI 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6376" y="953896"/>
            <a:ext cx="37957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spcAft>
                <a:spcPts val="0"/>
              </a:spcAft>
            </a:pPr>
            <a:r>
              <a:rPr lang="en-US" sz="2200" b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To offer Bachelors’ programmes for the in-service teachers at Pre- Primary, Primary and Secondary school levels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2000" b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699" y="4189361"/>
            <a:ext cx="2534194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UNYAMA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93461" y="6348129"/>
            <a:ext cx="2605837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MUBENDE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20997" y="4412936"/>
            <a:ext cx="2421120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KALIRO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887" y="6022733"/>
            <a:ext cx="2533745" cy="9132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70845" y="6248505"/>
            <a:ext cx="212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KABALE</a:t>
            </a:r>
            <a:endParaRPr lang="en-GB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411632" y="3601523"/>
            <a:ext cx="516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To offer degree programmes for the teachers intending to teach in Secondary, primary and pre-primary schools. All the entrants will be “A” level leavers and its equivalent.</a:t>
            </a:r>
            <a:endParaRPr lang="en-GB" sz="24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699" y="1231988"/>
            <a:ext cx="7458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5 National Teachers’ Colleges, that is, Kabale, </a:t>
            </a:r>
            <a:r>
              <a:rPr lang="en-US" sz="2800" dirty="0" err="1">
                <a:solidFill>
                  <a:srgbClr val="C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Kaliro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Mubende, Muni and Unyama shall be UNITE Campuses 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3050978" cy="69470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0273" y="1919260"/>
            <a:ext cx="823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25580"/>
              </p:ext>
            </p:extLst>
          </p:nvPr>
        </p:nvGraphicFramePr>
        <p:xfrm>
          <a:off x="536169" y="539373"/>
          <a:ext cx="11795760" cy="660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894">
                  <a:extLst>
                    <a:ext uri="{9D8B030D-6E8A-4147-A177-3AD203B41FA5}">
                      <a16:colId xmlns:a16="http://schemas.microsoft.com/office/drawing/2014/main" xmlns="" val="1172618331"/>
                    </a:ext>
                  </a:extLst>
                </a:gridCol>
                <a:gridCol w="1267097">
                  <a:extLst>
                    <a:ext uri="{9D8B030D-6E8A-4147-A177-3AD203B41FA5}">
                      <a16:colId xmlns:a16="http://schemas.microsoft.com/office/drawing/2014/main" xmlns="" val="859708732"/>
                    </a:ext>
                  </a:extLst>
                </a:gridCol>
                <a:gridCol w="1410789">
                  <a:extLst>
                    <a:ext uri="{9D8B030D-6E8A-4147-A177-3AD203B41FA5}">
                      <a16:colId xmlns:a16="http://schemas.microsoft.com/office/drawing/2014/main" xmlns="" val="2771924735"/>
                    </a:ext>
                  </a:extLst>
                </a:gridCol>
                <a:gridCol w="7354980">
                  <a:extLst>
                    <a:ext uri="{9D8B030D-6E8A-4147-A177-3AD203B41FA5}">
                      <a16:colId xmlns:a16="http://schemas.microsoft.com/office/drawing/2014/main" xmlns="" val="2000408502"/>
                    </a:ext>
                  </a:extLst>
                </a:gridCol>
              </a:tblGrid>
              <a:tr h="57861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INSTITUTION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START-UP CAPACITY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ACADEMIC 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SUBJECT COMBINATIONS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4836056"/>
                  </a:ext>
                </a:extLst>
              </a:tr>
              <a:tr h="1322543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KABALE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422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2022/ 2023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Math/PE, Math/Physics</a:t>
                      </a:r>
                      <a:endParaRPr lang="en-GB" b="1" dirty="0" smtClean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Math/</a:t>
                      </a:r>
                      <a:r>
                        <a:rPr lang="en-US" sz="1800" b="1" dirty="0" err="1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Biology,Phy</a:t>
                      </a: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/PE, Bio/</a:t>
                      </a:r>
                      <a:r>
                        <a:rPr lang="en-US" sz="1800" b="1" dirty="0" err="1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Chem</a:t>
                      </a:r>
                      <a:r>
                        <a:rPr lang="en-GB" sz="1800" b="1" dirty="0" smtClean="0">
                          <a:effectLst/>
                          <a:latin typeface="+mn-lt"/>
                          <a:cs typeface="+mn-cs"/>
                        </a:rPr>
                        <a:t>,</a:t>
                      </a:r>
                      <a:r>
                        <a:rPr lang="en-GB" sz="1800" b="1" baseline="0" dirty="0" smtClean="0"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Bio/PE</a:t>
                      </a:r>
                      <a:endParaRPr lang="en-GB" b="1" dirty="0" smtClean="0">
                        <a:effectLst/>
                      </a:endParaRPr>
                    </a:p>
                    <a:p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Bachelors’ programmes for in-service teachers of primary and pre- primary schools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8191485"/>
                  </a:ext>
                </a:extLst>
              </a:tr>
              <a:tr h="1819760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KALIRO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2022/ 2023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Math/PE, </a:t>
                      </a: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Math/Physics</a:t>
                      </a:r>
                      <a:r>
                        <a:rPr lang="en-GB" sz="1800" b="1" baseline="0" dirty="0" smtClean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Math/Biology</a:t>
                      </a:r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800" b="1" dirty="0" err="1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Phy</a:t>
                      </a: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/PE</a:t>
                      </a:r>
                      <a:r>
                        <a:rPr lang="en-GB" sz="1800" b="1" baseline="0" dirty="0" smtClean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Bio/</a:t>
                      </a:r>
                      <a:r>
                        <a:rPr lang="en-US" sz="1800" b="1" dirty="0" err="1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Chem</a:t>
                      </a:r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Bio/PE</a:t>
                      </a:r>
                      <a:r>
                        <a:rPr lang="en-GB" sz="1800" b="1" baseline="0" dirty="0" smtClean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Wood </a:t>
                      </a:r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work, Metal </a:t>
                      </a: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work</a:t>
                      </a:r>
                      <a:r>
                        <a:rPr lang="en-GB" sz="1800" b="1" dirty="0" smtClean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1800" b="1" baseline="0" dirty="0" smtClean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Technical </a:t>
                      </a:r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Drawing 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Bachelors’ programmes for in-service teachers of primary and pre- primary schools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66074114"/>
                  </a:ext>
                </a:extLst>
              </a:tr>
              <a:tr h="2686416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MUBENDE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297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2022/ 2023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Math/PE, Math/Physics</a:t>
                      </a:r>
                      <a:r>
                        <a:rPr lang="en-GB" sz="1800" b="1" baseline="0" dirty="0" smtClean="0"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Math/Biology, </a:t>
                      </a:r>
                      <a:r>
                        <a:rPr lang="en-US" sz="1800" b="1" dirty="0" err="1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Phy</a:t>
                      </a: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/PE</a:t>
                      </a:r>
                      <a:endParaRPr lang="en-GB" b="1" dirty="0" smtClean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Bio/</a:t>
                      </a:r>
                      <a:r>
                        <a:rPr lang="en-US" sz="1800" b="1" dirty="0" err="1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Chem</a:t>
                      </a: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, Bio/PE</a:t>
                      </a:r>
                      <a:r>
                        <a:rPr lang="en-GB" sz="1800" b="1" baseline="0" dirty="0" smtClean="0"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Agriculture, Performing Arts</a:t>
                      </a:r>
                      <a:endParaRPr lang="en-GB" b="1" dirty="0" smtClean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ICT, Nutrition&amp; Food Technology</a:t>
                      </a:r>
                      <a:r>
                        <a:rPr lang="en-GB" sz="1800" b="1" baseline="0" dirty="0" smtClean="0"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Technology &amp; Design </a:t>
                      </a:r>
                      <a:r>
                        <a:rPr lang="en-US" sz="1800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Art &amp; Design </a:t>
                      </a:r>
                      <a:endParaRPr lang="en-GB" dirty="0" smtClean="0">
                        <a:effectLst/>
                      </a:endParaRPr>
                    </a:p>
                    <a:p>
                      <a:r>
                        <a:rPr lang="en-US" sz="1800" dirty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Bachelors’ programmes for in-service teachers of primary and pre- primary schools</a:t>
                      </a:r>
                      <a:endParaRPr lang="en-US" sz="1800" b="1" dirty="0" smtClean="0">
                        <a:effectLst/>
                        <a:latin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GB" b="1" dirty="0" smtClean="0">
                        <a:effectLst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70380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40971" y="0"/>
            <a:ext cx="9431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Details as per Institution</a:t>
            </a:r>
            <a:endParaRPr lang="en-GB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104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3050978" cy="69470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0273" y="1919260"/>
            <a:ext cx="823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24049"/>
              </p:ext>
            </p:extLst>
          </p:nvPr>
        </p:nvGraphicFramePr>
        <p:xfrm>
          <a:off x="366351" y="434046"/>
          <a:ext cx="11970327" cy="4482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486">
                  <a:extLst>
                    <a:ext uri="{9D8B030D-6E8A-4147-A177-3AD203B41FA5}">
                      <a16:colId xmlns:a16="http://schemas.microsoft.com/office/drawing/2014/main" xmlns="" val="1221277479"/>
                    </a:ext>
                  </a:extLst>
                </a:gridCol>
                <a:gridCol w="1802674">
                  <a:extLst>
                    <a:ext uri="{9D8B030D-6E8A-4147-A177-3AD203B41FA5}">
                      <a16:colId xmlns:a16="http://schemas.microsoft.com/office/drawing/2014/main" xmlns="" val="2784787714"/>
                    </a:ext>
                  </a:extLst>
                </a:gridCol>
                <a:gridCol w="1750423">
                  <a:extLst>
                    <a:ext uri="{9D8B030D-6E8A-4147-A177-3AD203B41FA5}">
                      <a16:colId xmlns:a16="http://schemas.microsoft.com/office/drawing/2014/main" xmlns="" val="4043066240"/>
                    </a:ext>
                  </a:extLst>
                </a:gridCol>
                <a:gridCol w="6653744">
                  <a:extLst>
                    <a:ext uri="{9D8B030D-6E8A-4147-A177-3AD203B41FA5}">
                      <a16:colId xmlns:a16="http://schemas.microsoft.com/office/drawing/2014/main" xmlns="" val="3747732891"/>
                    </a:ext>
                  </a:extLst>
                </a:gridCol>
              </a:tblGrid>
              <a:tr h="87013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INSTITUTION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START-UP CAPACITY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ACADEMIC 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SUBJECT COMBINATIONS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28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MUNI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241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2022/ 2023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Math/PE, Math/Physics</a:t>
                      </a:r>
                      <a:r>
                        <a:rPr lang="en-GB" sz="1800" dirty="0" smtClean="0">
                          <a:effectLst/>
                          <a:latin typeface="+mn-lt"/>
                          <a:cs typeface="+mn-cs"/>
                        </a:rPr>
                        <a:t>,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Math/Biology, </a:t>
                      </a:r>
                      <a:r>
                        <a:rPr lang="en-US" sz="1800" dirty="0" err="1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Phy</a:t>
                      </a:r>
                      <a:r>
                        <a:rPr lang="en-US" sz="1800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/PE</a:t>
                      </a:r>
                      <a:endParaRPr lang="en-GB" dirty="0" smtClean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Bio/</a:t>
                      </a:r>
                      <a:r>
                        <a:rPr lang="en-US" sz="1800" dirty="0" err="1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Chem</a:t>
                      </a:r>
                      <a:r>
                        <a:rPr lang="en-US" sz="1800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, Bio/PE</a:t>
                      </a:r>
                      <a:r>
                        <a:rPr lang="en-GB" sz="1800" dirty="0" smtClean="0">
                          <a:effectLst/>
                          <a:latin typeface="+mn-lt"/>
                          <a:cs typeface="+mn-cs"/>
                        </a:rPr>
                        <a:t>.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cs typeface="+mn-cs"/>
                        </a:rPr>
                        <a:t>    </a:t>
                      </a:r>
                      <a:r>
                        <a:rPr lang="en-US" sz="1800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Agriculture</a:t>
                      </a:r>
                      <a:endParaRPr lang="en-GB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Performing Arts,      ICT</a:t>
                      </a:r>
                      <a:r>
                        <a:rPr lang="en-GB" sz="1800" dirty="0" smtClean="0">
                          <a:effectLst/>
                          <a:latin typeface="+mn-lt"/>
                          <a:cs typeface="+mn-cs"/>
                        </a:rPr>
                        <a:t>,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cs typeface="+mn-cs"/>
                        </a:rPr>
                        <a:t>   </a:t>
                      </a:r>
                      <a:r>
                        <a:rPr lang="en-US" sz="1800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Nutrition&amp; Food Technology</a:t>
                      </a:r>
                      <a:endParaRPr lang="en-GB" dirty="0" smtClean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Technology &amp; Design</a:t>
                      </a:r>
                      <a:r>
                        <a:rPr lang="en-GB" sz="1800" dirty="0" smtClean="0">
                          <a:effectLst/>
                          <a:latin typeface="+mn-lt"/>
                          <a:cs typeface="+mn-cs"/>
                        </a:rPr>
                        <a:t>,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cs typeface="+mn-cs"/>
                        </a:rPr>
                        <a:t>          </a:t>
                      </a:r>
                      <a:r>
                        <a:rPr lang="en-US" sz="1800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Art &amp; Design </a:t>
                      </a:r>
                      <a:endParaRPr lang="en-GB" dirty="0" smtClean="0">
                        <a:effectLst/>
                      </a:endParaRPr>
                    </a:p>
                    <a:p>
                      <a:r>
                        <a:rPr lang="en-US" sz="1800" dirty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Bachelors’ programmes for in-service teachers of primary and pre- primary schools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449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UNYAMA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2022/2023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Math/PE, Math/Physics</a:t>
                      </a:r>
                      <a:r>
                        <a:rPr lang="en-GB" sz="1800" dirty="0" smtClean="0">
                          <a:effectLst/>
                          <a:latin typeface="+mn-lt"/>
                          <a:cs typeface="+mn-cs"/>
                        </a:rPr>
                        <a:t>,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cs typeface="+mn-cs"/>
                        </a:rPr>
                        <a:t>  </a:t>
                      </a:r>
                      <a:r>
                        <a:rPr lang="en-US" sz="1800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Math/Biology, Bio/</a:t>
                      </a:r>
                      <a:r>
                        <a:rPr lang="en-US" sz="1800" dirty="0" err="1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Chem</a:t>
                      </a:r>
                      <a:endParaRPr lang="en-GB" dirty="0" smtClean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effectLst/>
                          <a:latin typeface="Cambria" panose="02040503050406030204" pitchFamily="18" charset="0"/>
                          <a:cs typeface="Calibri" panose="020F0502020204030204" pitchFamily="34" charset="0"/>
                        </a:rPr>
                        <a:t>Bio/PE</a:t>
                      </a:r>
                      <a:r>
                        <a:rPr lang="en-GB" sz="1800" dirty="0" smtClean="0">
                          <a:effectLst/>
                          <a:latin typeface="+mn-lt"/>
                          <a:cs typeface="+mn-cs"/>
                        </a:rPr>
                        <a:t>.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Bachelors’ programmes for in-service teachers of primary and pre- primary schools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470468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4755" y="4871734"/>
            <a:ext cx="12318274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Sciences and Language education shall be taught at all the five campuses of UNITE. </a:t>
            </a:r>
            <a:endParaRPr lang="en-GB" sz="2200" b="1" dirty="0" smtClean="0">
              <a:solidFill>
                <a:schemeClr val="bg1"/>
              </a:solidFill>
              <a:effectLst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Subject combination in Languages and other humanities will be brought on board in subsequent academic years.</a:t>
            </a:r>
            <a:endParaRPr lang="en-GB" sz="2200" b="1" dirty="0" smtClean="0">
              <a:solidFill>
                <a:schemeClr val="bg1"/>
              </a:solidFill>
              <a:effectLst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The initial teacher trainees at Bachelor of Education level will train for three years and one year of internship.</a:t>
            </a:r>
            <a:endParaRPr lang="en-GB" sz="2200" b="1" dirty="0" smtClean="0">
              <a:solidFill>
                <a:schemeClr val="bg1"/>
              </a:solidFill>
              <a:effectLst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82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9461" y="722621"/>
            <a:ext cx="13977197" cy="60607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599090" y="-636027"/>
            <a:ext cx="13416456" cy="14332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683" y="15766"/>
            <a:ext cx="10941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23 Core Primary Teachers’ Colleges 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4312" y="2329292"/>
            <a:ext cx="4244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800"/>
              </a:spcAft>
              <a:defRPr/>
            </a:pPr>
            <a:r>
              <a:rPr lang="en-US" sz="2000" b="1" dirty="0" smtClean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Offer </a:t>
            </a: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Diploma programs awarded by UNITE to the in-service teachers and head teachers of pre- primary and primary schools.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3389" y="3753021"/>
            <a:ext cx="36644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2000" b="1" dirty="0" smtClean="0">
                <a:effectLst/>
                <a:latin typeface="Cambria" panose="02040503050406030204" pitchFamily="18" charset="0"/>
                <a:cs typeface="Calibri" panose="020F0502020204030204" pitchFamily="34" charset="0"/>
              </a:rPr>
              <a:t>Diploma in Pre-primary Education</a:t>
            </a:r>
            <a:endParaRPr lang="en-GB" sz="2000" b="1" dirty="0" smtClean="0">
              <a:effectLst/>
            </a:endParaRPr>
          </a:p>
          <a:p>
            <a:pPr lvl="0">
              <a:spcAft>
                <a:spcPts val="0"/>
              </a:spcAft>
            </a:pPr>
            <a:r>
              <a:rPr lang="en-US" sz="2000" b="1" dirty="0" smtClean="0">
                <a:effectLst/>
                <a:latin typeface="Cambria" panose="02040503050406030204" pitchFamily="18" charset="0"/>
                <a:cs typeface="Calibri" panose="020F0502020204030204" pitchFamily="34" charset="0"/>
              </a:rPr>
              <a:t>Diploma in primary Education</a:t>
            </a:r>
            <a:endParaRPr lang="en-GB" sz="2000" b="1" dirty="0"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4312" y="5359384"/>
            <a:ext cx="362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2000" b="1" dirty="0" smtClean="0">
                <a:effectLst/>
                <a:latin typeface="Cambria" panose="02040503050406030204" pitchFamily="18" charset="0"/>
                <a:cs typeface="Calibri" panose="020F0502020204030204" pitchFamily="34" charset="0"/>
              </a:rPr>
              <a:t>Post graduate diploma in Educational Leadership and Management</a:t>
            </a:r>
            <a:endParaRPr lang="en-GB" sz="2000" b="1" dirty="0"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93793" y="861568"/>
            <a:ext cx="3530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800"/>
              </a:spcAft>
            </a:pPr>
            <a:r>
              <a:rPr lang="en-US" sz="2000" b="1" dirty="0" smtClean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Centers</a:t>
            </a:r>
            <a:r>
              <a:rPr lang="en-US" sz="2000" b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for coordinating the one-year internship program for Bachelor of Education students.</a:t>
            </a:r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07001" y="2374495"/>
            <a:ext cx="39522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800"/>
              </a:spcAft>
            </a:pPr>
            <a:r>
              <a:rPr lang="en-US" b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offer outreach support to pre – primary, Primary, and secondary school teachers in their catchment areas through TDMS/STDMS</a:t>
            </a:r>
            <a:r>
              <a:rPr lang="en-US" sz="2400" b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93793" y="3753020"/>
            <a:ext cx="3719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 smtClean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Serve </a:t>
            </a: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000" b="1" dirty="0" err="1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centres</a:t>
            </a: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for mandatory Continuous Professional Development (CPD) of all the teachers.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3389" y="904533"/>
            <a:ext cx="3475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80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They will be referred to as Teacher Training Institutions (TTIs). 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9642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>
                <a:lumMod val="20000"/>
                <a:lumOff val="80000"/>
              </a:schemeClr>
            </a:gs>
            <a:gs pos="43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xmlns="" id="{C14AA144-A199-445C-A872-D6546E07B2AB}"/>
              </a:ext>
            </a:extLst>
          </p:cNvPr>
          <p:cNvSpPr/>
          <p:nvPr/>
        </p:nvSpPr>
        <p:spPr>
          <a:xfrm rot="5400000">
            <a:off x="4475156" y="2116060"/>
            <a:ext cx="1273152" cy="3271232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xmlns="" id="{7D7DFAE1-B92C-4EA2-BC9D-C41C2FE75CE7}"/>
              </a:ext>
            </a:extLst>
          </p:cNvPr>
          <p:cNvSpPr/>
          <p:nvPr/>
        </p:nvSpPr>
        <p:spPr>
          <a:xfrm rot="5400000">
            <a:off x="4739382" y="827021"/>
            <a:ext cx="922066" cy="3448598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xmlns="" id="{96D58BEF-EA7F-4B0B-88B0-5D64ECF8D69A}"/>
              </a:ext>
            </a:extLst>
          </p:cNvPr>
          <p:cNvSpPr/>
          <p:nvPr/>
        </p:nvSpPr>
        <p:spPr>
          <a:xfrm rot="5400000">
            <a:off x="4723271" y="3453134"/>
            <a:ext cx="1475792" cy="3644756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FFAD8725-6394-4F38-9590-6474023BCA1C}"/>
              </a:ext>
            </a:extLst>
          </p:cNvPr>
          <p:cNvGrpSpPr/>
          <p:nvPr/>
        </p:nvGrpSpPr>
        <p:grpSpPr>
          <a:xfrm>
            <a:off x="0" y="5436636"/>
            <a:ext cx="12174949" cy="1429896"/>
            <a:chOff x="17052" y="5429051"/>
            <a:chExt cx="12174949" cy="142989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FAA58DF-A82D-4E3E-958F-BE48C9B19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2" y="5429998"/>
              <a:ext cx="3210373" cy="142894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40B0DF85-4C28-4E90-B536-AFF01430A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9489" y="5429998"/>
              <a:ext cx="3210373" cy="142894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48E0048B-E2F8-4933-A118-F5EDCE793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7521" y="5429051"/>
              <a:ext cx="3854480" cy="142894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1DF09A17-F5E4-4FEE-8EF8-6CD6B7C08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9862" y="5429998"/>
              <a:ext cx="3210373" cy="1428949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F708EC7-F383-472D-BD89-F7F5F0749CC0}"/>
              </a:ext>
            </a:extLst>
          </p:cNvPr>
          <p:cNvSpPr/>
          <p:nvPr/>
        </p:nvSpPr>
        <p:spPr>
          <a:xfrm>
            <a:off x="167151" y="5803265"/>
            <a:ext cx="3102188" cy="7663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2FD7499-4313-48B2-837B-1D3CED07BF36}"/>
              </a:ext>
            </a:extLst>
          </p:cNvPr>
          <p:cNvSpPr/>
          <p:nvPr/>
        </p:nvSpPr>
        <p:spPr>
          <a:xfrm>
            <a:off x="113186" y="3115100"/>
            <a:ext cx="3102188" cy="10085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24D5FD4-ABAF-41A4-94FB-2877F1FC49F4}"/>
              </a:ext>
            </a:extLst>
          </p:cNvPr>
          <p:cNvSpPr/>
          <p:nvPr/>
        </p:nvSpPr>
        <p:spPr>
          <a:xfrm>
            <a:off x="88451" y="2090287"/>
            <a:ext cx="3202435" cy="7663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79C893E9-3BD1-4A6A-9A65-442B930C6F93}"/>
              </a:ext>
            </a:extLst>
          </p:cNvPr>
          <p:cNvSpPr/>
          <p:nvPr/>
        </p:nvSpPr>
        <p:spPr>
          <a:xfrm>
            <a:off x="76464" y="642070"/>
            <a:ext cx="12182246" cy="9951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b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restructuring of these institutions suggests assigning them other roles with in</a:t>
            </a:r>
          </a:p>
          <a:p>
            <a:pPr>
              <a:spcAft>
                <a:spcPts val="800"/>
              </a:spcAft>
            </a:pPr>
            <a:r>
              <a:rPr lang="en-US" sz="2400" b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the education sector in relation to the current NRM Manifesto and the NDPIII</a:t>
            </a:r>
            <a:r>
              <a:rPr lang="en-US" sz="28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 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633" y="2137103"/>
            <a:ext cx="340027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800"/>
              </a:spcAft>
            </a:pP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497" y="3236431"/>
            <a:ext cx="2975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000"/>
              </a:spcAft>
            </a:pPr>
            <a:r>
              <a:rPr lang="en-US" sz="2000" b="1" dirty="0" smtClean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One secondary school per sub – county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643" y="5249745"/>
            <a:ext cx="297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8136" y="4873276"/>
            <a:ext cx="3641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000"/>
              </a:spcAft>
            </a:pPr>
            <a:r>
              <a:rPr lang="en-US" sz="2200" b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To create three regional Instructors’ colleges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2367" y="3347299"/>
            <a:ext cx="2824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1000"/>
              </a:spcAft>
            </a:pPr>
            <a:r>
              <a:rPr lang="en-US" sz="2000" b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Health training Institution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3698" y="2169371"/>
            <a:ext cx="351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800"/>
              </a:spcAft>
            </a:pPr>
            <a:r>
              <a:rPr lang="en-US" sz="2000" b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Create two health tutors’ colleges.</a:t>
            </a:r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611" y="1998111"/>
            <a:ext cx="4801389" cy="9273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009" y="4873276"/>
            <a:ext cx="4481008" cy="9673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6302" y="3338876"/>
            <a:ext cx="4363874" cy="14552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28447" y="4324144"/>
            <a:ext cx="3529890" cy="147912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1594" y="4510165"/>
            <a:ext cx="3027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000"/>
              </a:spcAft>
            </a:pPr>
            <a:r>
              <a:rPr lang="en-US" sz="2000" b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One technical or Vocational Institution per constituency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22241" y="4873521"/>
            <a:ext cx="433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000"/>
              </a:spcAft>
            </a:pPr>
            <a:r>
              <a:rPr lang="en-US" sz="2000" dirty="0" smtClean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All moveable property at the Non-core PTCs will be taken to the TTIs within their catchment areas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8240" y="3317107"/>
            <a:ext cx="4316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2000" b="1" dirty="0" smtClean="0">
                <a:effectLst/>
                <a:latin typeface="Cambria" panose="02040503050406030204" pitchFamily="18" charset="0"/>
                <a:cs typeface="Calibri" panose="020F0502020204030204" pitchFamily="34" charset="0"/>
              </a:rPr>
              <a:t>The department is thus seeking for your opinion of what would be the next role of the non- core PTCs in relation to the community needs. </a:t>
            </a:r>
            <a:endParaRPr lang="en-GB" sz="2000" b="1" dirty="0">
              <a:effectLst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451" y="-25523"/>
            <a:ext cx="12331336" cy="58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22 Non-Core PTCs to be re-designed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90611" y="2081709"/>
            <a:ext cx="4880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000"/>
              </a:spcAft>
            </a:pPr>
            <a:r>
              <a:rPr lang="en-US" sz="2400" b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Non – Formal skills development </a:t>
            </a:r>
            <a:r>
              <a:rPr lang="en-US" sz="2400" b="1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centres</a:t>
            </a:r>
            <a:r>
              <a:rPr lang="en-US" sz="2400" b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for TVET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9018" y="2008749"/>
            <a:ext cx="2712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One primary school per parish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5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" y="1"/>
            <a:ext cx="12191999" cy="6857999"/>
          </a:xfrm>
          <a:custGeom>
            <a:avLst/>
            <a:gdLst/>
            <a:ahLst/>
            <a:cxnLst/>
            <a:rect l="l" t="t" r="r" b="b"/>
            <a:pathLst>
              <a:path w="18287999" h="10286999">
                <a:moveTo>
                  <a:pt x="18287999" y="0"/>
                </a:moveTo>
                <a:lnTo>
                  <a:pt x="0" y="0"/>
                </a:lnTo>
                <a:lnTo>
                  <a:pt x="0" y="10286998"/>
                </a:lnTo>
                <a:lnTo>
                  <a:pt x="18287999" y="10286998"/>
                </a:lnTo>
                <a:lnTo>
                  <a:pt x="18287999" y="0"/>
                </a:lnTo>
                <a:close/>
              </a:path>
            </a:pathLst>
          </a:custGeom>
          <a:solidFill>
            <a:srgbClr val="94DDDE"/>
          </a:solidFill>
        </p:spPr>
        <p:txBody>
          <a:bodyPr wrap="square" lIns="0" tIns="0" rIns="0" bIns="0" rtlCol="0">
            <a:noAutofit/>
          </a:bodyPr>
          <a:lstStyle/>
          <a:p>
            <a:pPr defTabSz="609630">
              <a:defRPr/>
            </a:pPr>
            <a:r>
              <a:rPr lang="en-US" sz="2800" b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539 Teacher Development Management Systems (TDMS) </a:t>
            </a:r>
            <a:r>
              <a:rPr lang="en-US" sz="2800" b="1" dirty="0" err="1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Centres</a:t>
            </a:r>
            <a:r>
              <a:rPr lang="en-US" sz="2800" b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136469"/>
            <a:ext cx="1141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0080"/>
            <a:ext cx="11625942" cy="10264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800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TDMS </a:t>
            </a:r>
            <a:r>
              <a:rPr lang="en-US" sz="2800" dirty="0" err="1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centres</a:t>
            </a:r>
            <a:r>
              <a:rPr lang="en-US" sz="2800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popularly known as Coordinating </a:t>
            </a:r>
            <a:r>
              <a:rPr lang="en-US" sz="2800" dirty="0" err="1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Centres</a:t>
            </a:r>
            <a:r>
              <a:rPr lang="en-US" sz="2800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will continue to be </a:t>
            </a:r>
            <a:r>
              <a:rPr lang="en-US" sz="2800" dirty="0" err="1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centres</a:t>
            </a:r>
            <a:r>
              <a:rPr lang="en-US" sz="2800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for professional development of head teachers, teachers and other managers in selected primary </a:t>
            </a:r>
            <a:r>
              <a:rPr lang="en-US" sz="2800" dirty="0" smtClean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schools</a:t>
            </a:r>
            <a:r>
              <a:rPr lang="en-US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endParaRPr lang="en-US" sz="2800" dirty="0" smtClean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800" dirty="0" smtClean="0">
                <a:latin typeface="Cambria" panose="02040503050406030204" pitchFamily="18" charset="0"/>
                <a:cs typeface="Calibri" panose="020F0502020204030204" pitchFamily="34" charset="0"/>
              </a:rPr>
              <a:t>There </a:t>
            </a:r>
            <a:r>
              <a:rPr lang="en-US" sz="2800" dirty="0">
                <a:latin typeface="Cambria" panose="02040503050406030204" pitchFamily="18" charset="0"/>
                <a:cs typeface="Calibri" panose="020F0502020204030204" pitchFamily="34" charset="0"/>
              </a:rPr>
              <a:t>will be mandatory CPDs for every teacher in order for them to keep up-dated with relevant knowledge and skills, besides, being a requirement for renewal of the teaching license every after two years</a:t>
            </a:r>
            <a:r>
              <a:rPr lang="en-US" sz="2800" dirty="0" smtClean="0">
                <a:latin typeface="Cambria" panose="02040503050406030204" pitchFamily="18" charset="0"/>
                <a:cs typeface="Calibri" panose="020F0502020204030204" pitchFamily="34" charset="0"/>
              </a:rPr>
              <a:t>.</a:t>
            </a:r>
            <a:r>
              <a:rPr lang="en-US" sz="2800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800" dirty="0" smtClean="0"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800" dirty="0" smtClean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2800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educational institutions will have to organize comprehensive induction and mentoring programmes where senior members of staff will mentor the junior </a:t>
            </a:r>
            <a:r>
              <a:rPr lang="en-US" sz="2800" dirty="0" smtClean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ones.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800" dirty="0" smtClean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mbria" panose="02040503050406030204" pitchFamily="18" charset="0"/>
                <a:cs typeface="Calibri" panose="020F0502020204030204" pitchFamily="34" charset="0"/>
              </a:rPr>
              <a:t>All educational institutions shall allocate a budget to </a:t>
            </a:r>
            <a:r>
              <a:rPr lang="en-US" sz="2800" dirty="0" smtClean="0">
                <a:latin typeface="Cambria" panose="02040503050406030204" pitchFamily="18" charset="0"/>
                <a:cs typeface="Calibri" panose="020F0502020204030204" pitchFamily="34" charset="0"/>
              </a:rPr>
              <a:t>CPDs.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800" dirty="0" smtClean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mbria" panose="02040503050406030204" pitchFamily="18" charset="0"/>
                <a:cs typeface="Calibri" panose="020F0502020204030204" pitchFamily="34" charset="0"/>
              </a:rPr>
              <a:t>All CPD courses will be approved by the National Teacher Council before implementation. They will also be allocated points set by the National Teachers’ Council.</a:t>
            </a:r>
            <a:endParaRPr lang="en-GB" sz="2800" dirty="0" smtClean="0">
              <a:effectLst/>
            </a:endParaRPr>
          </a:p>
          <a:p>
            <a:pPr lvl="0">
              <a:spcAft>
                <a:spcPts val="0"/>
              </a:spcAft>
            </a:pPr>
            <a:r>
              <a:rPr lang="en-US" b="1" dirty="0" smtClean="0"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Staffing</a:t>
            </a:r>
            <a:endParaRPr lang="en-GB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mbria" panose="02040503050406030204" pitchFamily="18" charset="0"/>
                <a:cs typeface="Calibri" panose="020F0502020204030204" pitchFamily="34" charset="0"/>
              </a:rPr>
              <a:t>Staff currently working in NTCs and PTCs shall be validated for possible re-deployment into UNITE Campuses. </a:t>
            </a:r>
            <a:endParaRPr lang="en-GB" dirty="0" smtClean="0">
              <a:effectLst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mbria" panose="02040503050406030204" pitchFamily="18" charset="0"/>
                <a:cs typeface="Calibri" panose="020F0502020204030204" pitchFamily="34" charset="0"/>
              </a:rPr>
              <a:t>All staff in the NTCs and PTCs will be given the first priority for re-deployment.</a:t>
            </a:r>
            <a:endParaRPr lang="en-GB" dirty="0" smtClean="0">
              <a:effectLst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mbria" panose="02040503050406030204" pitchFamily="18" charset="0"/>
                <a:cs typeface="Calibri" panose="020F0502020204030204" pitchFamily="34" charset="0"/>
              </a:rPr>
              <a:t>Staff on course shall be maintained and given a grace period to complete the course.</a:t>
            </a:r>
            <a:endParaRPr lang="en-GB" dirty="0" smtClean="0">
              <a:effectLst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mbria" panose="02040503050406030204" pitchFamily="18" charset="0"/>
                <a:cs typeface="Calibri" panose="020F0502020204030204" pitchFamily="34" charset="0"/>
              </a:rPr>
              <a:t>For one to be legible to teach in the TTIs, must possess a minimum of a Bachelor’s degree, whereas those to teach in UNITE Campuses must possess a minimum of a Masters’ degree in a relevant field of </a:t>
            </a:r>
            <a:r>
              <a:rPr lang="en-US" dirty="0" err="1">
                <a:latin typeface="Cambria" panose="02040503050406030204" pitchFamily="18" charset="0"/>
                <a:cs typeface="Calibri" panose="020F0502020204030204" pitchFamily="34" charset="0"/>
              </a:rPr>
              <a:t>specialisation</a:t>
            </a:r>
            <a:r>
              <a:rPr lang="en-US" dirty="0">
                <a:latin typeface="Cambria" panose="02040503050406030204" pitchFamily="18" charset="0"/>
                <a:cs typeface="Calibri" panose="020F0502020204030204" pitchFamily="34" charset="0"/>
              </a:rPr>
              <a:t>.</a:t>
            </a:r>
            <a:endParaRPr lang="en-GB" dirty="0" smtClean="0">
              <a:effectLst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mbria" panose="02040503050406030204" pitchFamily="18" charset="0"/>
                <a:cs typeface="Calibri" panose="020F0502020204030204" pitchFamily="34" charset="0"/>
              </a:rPr>
              <a:t>The staff for UNITE will be appointed by UNITE Council. </a:t>
            </a:r>
            <a:endParaRPr lang="en-GB" dirty="0" smtClean="0">
              <a:effectLst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mbria" panose="02040503050406030204" pitchFamily="18" charset="0"/>
                <a:cs typeface="Calibri" panose="020F0502020204030204" pitchFamily="34" charset="0"/>
              </a:rPr>
              <a:t>The staff that  will not meet the required qualifications will be deployed into other appropriate and suitable Government of Uganda educational institutions basing on their areas of specialization and qualifications.</a:t>
            </a:r>
            <a:endParaRPr lang="en-GB" dirty="0" smtClean="0">
              <a:effectLst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GB" dirty="0" smtClean="0">
              <a:effectLst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dirty="0" smtClean="0"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dirty="0" smtClean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GB" dirty="0" smtClean="0">
              <a:effectLst/>
            </a:endParaRPr>
          </a:p>
          <a:p>
            <a:endParaRPr lang="en-US" dirty="0" smtClean="0"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4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rganizational Charts Templat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1210</Words>
  <Application>Microsoft Office PowerPoint</Application>
  <PresentationFormat>Custom</PresentationFormat>
  <Paragraphs>171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Office Theme</vt:lpstr>
      <vt:lpstr>1_Office Theme</vt:lpstr>
      <vt:lpstr>6_Office Theme</vt:lpstr>
      <vt:lpstr>2_Office Theme</vt:lpstr>
      <vt:lpstr>3_Office Theme</vt:lpstr>
      <vt:lpstr>Organizational Charts Template by Slidesgo</vt:lpstr>
      <vt:lpstr>PowerPoint Presentation</vt:lpstr>
      <vt:lpstr>PowerPoint Presentation</vt:lpstr>
      <vt:lpstr>Shimoni Core Primary Teachers’ College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KETRA</dc:creator>
  <cp:lastModifiedBy>MR WAMBI</cp:lastModifiedBy>
  <cp:revision>24</cp:revision>
  <dcterms:created xsi:type="dcterms:W3CDTF">2022-06-05T19:43:29Z</dcterms:created>
  <dcterms:modified xsi:type="dcterms:W3CDTF">2022-07-03T13:43:28Z</dcterms:modified>
</cp:coreProperties>
</file>