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60" r:id="rId3"/>
    <p:sldId id="268" r:id="rId4"/>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EF"/>
    <a:srgbClr val="C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B93248-B1B0-4A7C-ABD6-B3EE9C362A19}"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DBD7A-FE06-4CB1-8603-25419703EF1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CB65AB-A26C-4F60-BC3A-6482E767D64A}"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CB65AB-A26C-4F60-BC3A-6482E767D64A}"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5CB65AB-A26C-4F60-BC3A-6482E767D64A}"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p:sp>
      <p:sp>
        <p:nvSpPr>
          <p:cNvPr id="55299" name="Notes Placeholder 2"/>
          <p:cNvSpPr>
            <a:spLocks noGrp="1"/>
          </p:cNvSpPr>
          <p:nvPr>
            <p:ph type="body" idx="1"/>
          </p:nvPr>
        </p:nvSpPr>
        <p:spPr>
          <a:noFill/>
        </p:spPr>
        <p:txBody>
          <a:bodyPr/>
          <a:lstStyle/>
          <a:p>
            <a:endParaRPr lang="en-US">
              <a:latin typeface="Times New Roman" panose="02020603050405020304" pitchFamily="18" charset="0"/>
            </a:endParaRPr>
          </a:p>
        </p:txBody>
      </p:sp>
      <p:sp>
        <p:nvSpPr>
          <p:cNvPr id="55300" name="Header Placeholder 3"/>
          <p:cNvSpPr>
            <a:spLocks noGrp="1"/>
          </p:cNvSpPr>
          <p:nvPr>
            <p:ph type="hdr" sz="quarter"/>
          </p:nvPr>
        </p:nvSpPr>
        <p:spPr>
          <a:noFill/>
        </p:spPr>
        <p:txBody>
          <a:bodyPr/>
          <a:lstStyle/>
          <a:p>
            <a:r>
              <a:rPr lang="en-US">
                <a:solidFill>
                  <a:srgbClr val="000000"/>
                </a:solidFill>
                <a:latin typeface="Times New Roman" panose="02020603050405020304" pitchFamily="18" charset="0"/>
              </a:rPr>
              <a:t>CSC 1100 - Computer Literacy</a:t>
            </a:r>
            <a:endParaRPr lang="en-US">
              <a:solidFill>
                <a:srgbClr val="000000"/>
              </a:solidFill>
              <a:latin typeface="Times New Roman" panose="02020603050405020304" pitchFamily="18" charset="0"/>
            </a:endParaRPr>
          </a:p>
        </p:txBody>
      </p:sp>
      <p:sp>
        <p:nvSpPr>
          <p:cNvPr id="55301" name="Footer Placeholder 4"/>
          <p:cNvSpPr>
            <a:spLocks noGrp="1"/>
          </p:cNvSpPr>
          <p:nvPr>
            <p:ph type="ftr" sz="quarter" idx="4"/>
          </p:nvPr>
        </p:nvSpPr>
        <p:spPr>
          <a:noFill/>
        </p:spPr>
        <p:txBody>
          <a:bodyPr/>
          <a:lstStyle/>
          <a:p>
            <a:r>
              <a:rPr lang="en-US">
                <a:solidFill>
                  <a:srgbClr val="000000"/>
                </a:solidFill>
                <a:latin typeface="Times New Roman" panose="02020603050405020304" pitchFamily="18" charset="0"/>
              </a:rPr>
              <a:t>CCSF CIS 100P / COM COMP 110  Bowne</a:t>
            </a:r>
            <a:endParaRPr lang="en-US">
              <a:solidFill>
                <a:srgbClr val="000000"/>
              </a:solidFill>
              <a:latin typeface="Times New Roman" panose="02020603050405020304" pitchFamily="18" charset="0"/>
            </a:endParaRPr>
          </a:p>
        </p:txBody>
      </p:sp>
      <p:sp>
        <p:nvSpPr>
          <p:cNvPr id="55302" name="Slide Number Placeholder 5"/>
          <p:cNvSpPr>
            <a:spLocks noGrp="1"/>
          </p:cNvSpPr>
          <p:nvPr>
            <p:ph type="sldNum" sz="quarter" idx="5"/>
          </p:nvPr>
        </p:nvSpPr>
        <p:spPr>
          <a:noFill/>
        </p:spPr>
        <p:txBody>
          <a:bodyPr/>
          <a:lstStyle/>
          <a:p>
            <a:fld id="{36F77475-2F71-447B-A911-B2823075AC1C}" type="slidenum">
              <a:rPr lang="en-US" smtClean="0">
                <a:solidFill>
                  <a:srgbClr val="000000"/>
                </a:solidFill>
                <a:latin typeface="Times New Roman" panose="02020603050405020304" pitchFamily="18" charset="0"/>
              </a:rPr>
            </a:fld>
            <a:endParaRPr lang="en-US">
              <a:solidFill>
                <a:srgbClr val="000000"/>
              </a:solidFill>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ln>
        </p:spPr>
      </p:sp>
      <p:sp>
        <p:nvSpPr>
          <p:cNvPr id="55299" name="Notes Placeholder 2"/>
          <p:cNvSpPr>
            <a:spLocks noGrp="1"/>
          </p:cNvSpPr>
          <p:nvPr>
            <p:ph type="body" idx="1"/>
          </p:nvPr>
        </p:nvSpPr>
        <p:spPr bwMode="auto">
          <a:noFill/>
        </p:spPr>
        <p:txBody>
          <a:bodyPr wrap="square" numCol="1" anchor="t" anchorCtr="0" compatLnSpc="1"/>
          <a:lstStyle/>
          <a:p>
            <a:r>
              <a:rPr lang="en-US"/>
              <a:t>Input devices e.g Camera’s used to take pictures during voter registration</a:t>
            </a:r>
            <a:endParaRPr lang="en-US"/>
          </a:p>
        </p:txBody>
      </p:sp>
      <p:sp>
        <p:nvSpPr>
          <p:cNvPr id="55300" name="Slide Number Placeholder 3"/>
          <p:cNvSpPr>
            <a:spLocks noGrp="1"/>
          </p:cNvSpPr>
          <p:nvPr>
            <p:ph type="sldNum" sz="quarter" idx="5"/>
          </p:nvPr>
        </p:nvSpPr>
        <p:spPr bwMode="auto">
          <a:noFill/>
          <a:ln>
            <a:miter lim="800000"/>
          </a:ln>
        </p:spPr>
        <p:txBody>
          <a:bodyPr wrap="square" numCol="1" anchorCtr="0" compatLnSpc="1"/>
          <a:lstStyle/>
          <a:p>
            <a:fld id="{5DBAECA3-4B4D-4407-81CB-3D0579454306}" type="slidenum">
              <a:rPr lang="en-US" smtClean="0">
                <a:solidFill>
                  <a:srgbClr val="000000"/>
                </a:solidFill>
              </a:rPr>
            </a:fld>
            <a:endParaRPr 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C1EFA7-818A-4657-AD9F-7B9CDCE7CEB2}" type="slidenum">
              <a:rPr lang="zh-TW" altLang="en-US">
                <a:solidFill>
                  <a:srgbClr val="000000"/>
                </a:solidFill>
              </a:rPr>
            </a:fld>
            <a:endParaRPr lang="en-US" altLang="zh-TW">
              <a:solidFill>
                <a:srgbClr val="000000"/>
              </a:solidFill>
            </a:endParaRPr>
          </a:p>
        </p:txBody>
      </p:sp>
      <p:sp>
        <p:nvSpPr>
          <p:cNvPr id="21506" name="Rectangle 2"/>
          <p:cNvSpPr>
            <a:spLocks noGrp="1" noRot="1" noChangeAspect="1" noChangeArrowheads="1" noTextEdit="1"/>
          </p:cNvSpPr>
          <p:nvPr>
            <p:ph type="sldImg"/>
          </p:nvPr>
        </p:nvSpPr>
        <p:spPr/>
      </p:sp>
      <p:sp>
        <p:nvSpPr>
          <p:cNvPr id="21507" name="Rectangle 3"/>
          <p:cNvSpPr>
            <a:spLocks noGrp="1" noChangeArrowheads="1"/>
          </p:cNvSpPr>
          <p:nvPr>
            <p:ph type="body" idx="1"/>
          </p:nvPr>
        </p:nvSpPr>
        <p:spPr/>
        <p:txBody>
          <a:bodyPr/>
          <a:lstStyle/>
          <a:p>
            <a:r>
              <a:rPr lang="en-US" altLang="zh-TW" b="1" i="1">
                <a:cs typeface="Times New Roman" panose="02020603050405020304" pitchFamily="18" charset="0"/>
              </a:rPr>
              <a:t>Discussion point</a:t>
            </a:r>
            <a:endParaRPr lang="en-US" altLang="zh-TW" b="1" i="1">
              <a:cs typeface="Times New Roman" panose="02020603050405020304" pitchFamily="18" charset="0"/>
            </a:endParaRPr>
          </a:p>
          <a:p>
            <a:r>
              <a:rPr lang="en-US" altLang="zh-TW">
                <a:cs typeface="Times New Roman" panose="02020603050405020304" pitchFamily="18" charset="0"/>
              </a:rPr>
              <a:t>Have students contrast desktop and notebook computers. Focus on the pros and cons of each type of computer. </a:t>
            </a:r>
            <a:endParaRPr lang="en-US" altLang="zh-TW">
              <a:cs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E1D04EF-F408-4F6B-BF8C-3F4E367EAD60}" type="slidenum">
              <a:rPr lang="zh-TW" altLang="en-US">
                <a:solidFill>
                  <a:srgbClr val="000000"/>
                </a:solidFill>
              </a:rPr>
            </a:fld>
            <a:endParaRPr lang="en-US" altLang="zh-TW">
              <a:solidFill>
                <a:srgbClr val="000000"/>
              </a:solidFill>
            </a:endParaRPr>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p:txBody>
          <a:bodyPr/>
          <a:lstStyle/>
          <a:p>
            <a:r>
              <a:rPr lang="en-US" altLang="zh-TW" b="1" i="1" dirty="0">
                <a:cs typeface="Times New Roman" panose="02020603050405020304" pitchFamily="18" charset="0"/>
              </a:rPr>
              <a:t>tip</a:t>
            </a:r>
            <a:endParaRPr lang="en-US" altLang="zh-TW" b="1" i="1" dirty="0">
              <a:cs typeface="Times New Roman" panose="02020603050405020304" pitchFamily="18" charset="0"/>
            </a:endParaRPr>
          </a:p>
          <a:p>
            <a:r>
              <a:rPr lang="en-US" altLang="zh-TW" i="1" dirty="0">
                <a:cs typeface="Times New Roman" panose="02020603050405020304" pitchFamily="18" charset="0"/>
              </a:rPr>
              <a:t>The tablet PC was designed to simulate a piece of paper. Users interact with the tablet as if it was an unlimited paper notebook.</a:t>
            </a:r>
            <a:endParaRPr lang="en-US" altLang="zh-TW" i="1" dirty="0">
              <a:cs typeface="Times New Roman" panose="02020603050405020304" pitchFamily="18" charset="0"/>
            </a:endParaRPr>
          </a:p>
          <a:p>
            <a:r>
              <a:rPr lang="en-US" altLang="zh-TW" b="1" i="1" dirty="0">
                <a:cs typeface="Times New Roman" panose="02020603050405020304" pitchFamily="18" charset="0"/>
              </a:rPr>
              <a:t>For more information</a:t>
            </a:r>
            <a:endParaRPr lang="en-US" altLang="zh-TW" b="1" i="1" dirty="0">
              <a:cs typeface="Times New Roman" panose="02020603050405020304" pitchFamily="18" charset="0"/>
            </a:endParaRPr>
          </a:p>
          <a:p>
            <a:r>
              <a:rPr lang="en-US" altLang="zh-TW" dirty="0">
                <a:cs typeface="Times New Roman" panose="02020603050405020304" pitchFamily="18" charset="0"/>
              </a:rPr>
              <a:t>See www.microsoft.com/windowsxp/tabletpc/evaluation/tours/default.mspx for an example of the Tablet PC in action. </a:t>
            </a:r>
            <a:endParaRPr lang="en-US" altLang="zh-TW" dirty="0">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B7AB04F-777E-6C44-B0E0-65B8F8E0A348}" type="datetimeFigureOut">
              <a:rPr lang="en-US" smtClean="0"/>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F2E6CC6-4916-7646-B195-9061B325F3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endParaRPr lang="en-AU"/>
          </a:p>
          <a:p>
            <a:pPr lvl="1"/>
            <a:r>
              <a:rPr lang="en-AU"/>
              <a:t>Second level</a:t>
            </a:r>
            <a:endParaRPr lang="en-AU"/>
          </a:p>
          <a:p>
            <a:pPr lvl="2"/>
            <a:r>
              <a:rPr lang="en-AU"/>
              <a:t>Third level</a:t>
            </a:r>
            <a:endParaRPr lang="en-AU"/>
          </a:p>
          <a:p>
            <a:pPr lvl="3"/>
            <a:r>
              <a:rPr lang="en-AU"/>
              <a:t>Fourth level</a:t>
            </a:r>
            <a:endParaRPr lang="en-AU"/>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B7AB04F-777E-6C44-B0E0-65B8F8E0A348}" type="datetimeFigureOut">
              <a:rPr lang="en-US" smtClean="0"/>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F2E6CC6-4916-7646-B195-9061B325F3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endParaRPr lang="en-AU"/>
          </a:p>
          <a:p>
            <a:pPr lvl="1"/>
            <a:r>
              <a:rPr lang="en-AU"/>
              <a:t>Second level</a:t>
            </a:r>
            <a:endParaRPr lang="en-AU"/>
          </a:p>
          <a:p>
            <a:pPr lvl="2"/>
            <a:r>
              <a:rPr lang="en-AU"/>
              <a:t>Third level</a:t>
            </a:r>
            <a:endParaRPr lang="en-AU"/>
          </a:p>
          <a:p>
            <a:pPr lvl="3"/>
            <a:r>
              <a:rPr lang="en-AU"/>
              <a:t>Fourth level</a:t>
            </a:r>
            <a:endParaRPr lang="en-AU"/>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B7AB04F-777E-6C44-B0E0-65B8F8E0A348}" type="datetimeFigureOut">
              <a:rPr lang="en-US" smtClean="0"/>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F2E6CC6-4916-7646-B195-9061B325F3B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endParaRPr lang="en-US"/>
          </a:p>
        </p:txBody>
      </p:sp>
      <p:sp>
        <p:nvSpPr>
          <p:cNvPr id="3" name="Text Placeholder 2"/>
          <p:cNvSpPr>
            <a:spLocks noGrp="1"/>
          </p:cNvSpPr>
          <p:nvPr>
            <p:ph type="body" sz="half" idx="1"/>
          </p:nvPr>
        </p:nvSpPr>
        <p:spPr>
          <a:xfrm>
            <a:off x="566738" y="1752600"/>
            <a:ext cx="3924300" cy="4267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3438" y="1752600"/>
            <a:ext cx="3924300" cy="4267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7"/>
          <p:cNvSpPr>
            <a:spLocks noGrp="1" noChangeArrowheads="1"/>
          </p:cNvSpPr>
          <p:nvPr>
            <p:ph type="ftr" sz="quarter" idx="10"/>
          </p:nvPr>
        </p:nvSpPr>
        <p:spPr>
          <a:xfrm>
            <a:off x="3028950" y="6356350"/>
            <a:ext cx="3086100" cy="365125"/>
          </a:xfrm>
          <a:prstGeom prst="rect">
            <a:avLst/>
          </a:prstGeom>
        </p:spPr>
        <p:txBody>
          <a:bodyPr/>
          <a:lstStyle>
            <a:lvl1pPr fontAlgn="base">
              <a:spcBef>
                <a:spcPct val="0"/>
              </a:spcBef>
              <a:spcAft>
                <a:spcPct val="0"/>
              </a:spcAft>
              <a:defRPr smtClean="0">
                <a:solidFill>
                  <a:schemeClr val="tx1">
                    <a:tint val="75000"/>
                  </a:schemeClr>
                </a:solidFill>
                <a:latin typeface="Arial" panose="020B0604020202020204" pitchFamily="34" charset="0"/>
              </a:defRPr>
            </a:lvl1pPr>
          </a:lstStyle>
          <a:p>
            <a:pPr>
              <a:defRPr/>
            </a:pPr>
            <a:endParaRPr lang="en-US">
              <a:solidFill>
                <a:prstClr val="black">
                  <a:tint val="75000"/>
                </a:prstClr>
              </a:solidFill>
            </a:endParaRPr>
          </a:p>
        </p:txBody>
      </p:sp>
      <p:sp>
        <p:nvSpPr>
          <p:cNvPr id="6" name="Rectangle 8"/>
          <p:cNvSpPr>
            <a:spLocks noGrp="1" noChangeArrowheads="1"/>
          </p:cNvSpPr>
          <p:nvPr>
            <p:ph type="sldNum" sz="quarter" idx="11"/>
          </p:nvPr>
        </p:nvSpPr>
        <p:spPr>
          <a:xfrm>
            <a:off x="6457950" y="6356350"/>
            <a:ext cx="2057400" cy="365125"/>
          </a:xfrm>
          <a:prstGeom prst="rect">
            <a:avLst/>
          </a:prstGeom>
        </p:spPr>
        <p:txBody>
          <a:bodyPr/>
          <a:lstStyle>
            <a:lvl1pPr fontAlgn="base">
              <a:spcBef>
                <a:spcPct val="0"/>
              </a:spcBef>
              <a:spcAft>
                <a:spcPct val="0"/>
              </a:spcAft>
              <a:defRPr>
                <a:solidFill>
                  <a:schemeClr val="tx1">
                    <a:tint val="75000"/>
                  </a:schemeClr>
                </a:solidFill>
                <a:latin typeface="Arial" panose="020B0604020202020204" pitchFamily="34" charset="0"/>
              </a:defRPr>
            </a:lvl1pPr>
          </a:lstStyle>
          <a:p>
            <a:pPr>
              <a:defRPr/>
            </a:pPr>
            <a:r>
              <a:rPr lang="en-US">
                <a:solidFill>
                  <a:prstClr val="black">
                    <a:tint val="75000"/>
                  </a:prstClr>
                </a:solidFill>
              </a:rPr>
              <a:t> Slide </a:t>
            </a:r>
            <a:fld id="{7F03B179-6406-4700-BACF-F7CF63360454}" type="slidenum">
              <a:rPr lang="en-US">
                <a:solidFill>
                  <a:prstClr val="black">
                    <a:tint val="75000"/>
                  </a:prstClr>
                </a:solidFill>
              </a:rPr>
            </a:fld>
            <a:endParaRPr lang="en-US">
              <a:solidFill>
                <a:prstClr val="black">
                  <a:tint val="75000"/>
                </a:prstClr>
              </a:solidFill>
            </a:endParaRPr>
          </a:p>
        </p:txBody>
      </p:sp>
    </p:spTree>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856163" y="1981200"/>
            <a:ext cx="3754437"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946150" y="6248400"/>
            <a:ext cx="1905000" cy="457200"/>
          </a:xfrm>
          <a:prstGeom prst="rect">
            <a:avLst/>
          </a:prstGeom>
        </p:spPr>
        <p:txBody>
          <a:bodyPr/>
          <a:lstStyle>
            <a:lvl1pPr>
              <a:defRPr/>
            </a:lvl1pPr>
          </a:lstStyle>
          <a:p>
            <a:pPr>
              <a:defRPr/>
            </a:pPr>
            <a:fld id="{459CC4ED-88C5-4E9D-B7B0-2876F59D78DC}" type="datetime1">
              <a:rPr lang="en-US" smtClean="0">
                <a:solidFill>
                  <a:srgbClr val="696464"/>
                </a:solidFill>
              </a:rPr>
            </a:fld>
            <a:endParaRPr lang="en-US">
              <a:solidFill>
                <a:srgbClr val="696464"/>
              </a:solidFill>
            </a:endParaRPr>
          </a:p>
        </p:txBody>
      </p:sp>
      <p:sp>
        <p:nvSpPr>
          <p:cNvPr id="6" name="Footer Placeholder 5"/>
          <p:cNvSpPr>
            <a:spLocks noGrp="1"/>
          </p:cNvSpPr>
          <p:nvPr>
            <p:ph type="ftr" sz="quarter" idx="11"/>
          </p:nvPr>
        </p:nvSpPr>
        <p:spPr>
          <a:xfrm>
            <a:off x="3352800" y="6248400"/>
            <a:ext cx="2895600" cy="457200"/>
          </a:xfrm>
          <a:prstGeom prst="rect">
            <a:avLst/>
          </a:prstGeom>
        </p:spPr>
        <p:txBody>
          <a:bodyPr/>
          <a:lstStyle>
            <a:lvl1pPr>
              <a:defRPr/>
            </a:lvl1pPr>
          </a:lstStyle>
          <a:p>
            <a:pPr>
              <a:defRPr/>
            </a:pPr>
            <a:endParaRPr lang="en-US">
              <a:solidFill>
                <a:srgbClr val="696464"/>
              </a:solidFill>
            </a:endParaRPr>
          </a:p>
        </p:txBody>
      </p:sp>
      <p:sp>
        <p:nvSpPr>
          <p:cNvPr id="7" name="Slide Number Placeholder 6"/>
          <p:cNvSpPr>
            <a:spLocks noGrp="1"/>
          </p:cNvSpPr>
          <p:nvPr>
            <p:ph type="sldNum" sz="quarter" idx="12"/>
          </p:nvPr>
        </p:nvSpPr>
        <p:spPr>
          <a:xfrm>
            <a:off x="6705600" y="6248400"/>
            <a:ext cx="1905000" cy="457200"/>
          </a:xfrm>
          <a:prstGeom prst="rect">
            <a:avLst/>
          </a:prstGeom>
        </p:spPr>
        <p:txBody>
          <a:bodyPr/>
          <a:lstStyle>
            <a:lvl1pPr>
              <a:defRPr/>
            </a:lvl1pPr>
          </a:lstStyle>
          <a:p>
            <a:pPr>
              <a:defRPr/>
            </a:pPr>
            <a:fld id="{E074023D-DEB6-4933-A6D1-5A921921B3A2}"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990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1143000" y="1295400"/>
            <a:ext cx="3848100" cy="5410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lipArt Placeholder 3"/>
          <p:cNvSpPr>
            <a:spLocks noGrp="1"/>
          </p:cNvSpPr>
          <p:nvPr>
            <p:ph type="clipArt" sz="half" idx="2"/>
          </p:nvPr>
        </p:nvSpPr>
        <p:spPr>
          <a:xfrm>
            <a:off x="5143500" y="1295400"/>
            <a:ext cx="3848100" cy="5410200"/>
          </a:xfrm>
        </p:spPr>
        <p:txBody>
          <a:bodyPr/>
          <a:lstStyle/>
          <a:p>
            <a:endParaRPr lang="en-US"/>
          </a:p>
        </p:txBody>
      </p:sp>
      <p:sp>
        <p:nvSpPr>
          <p:cNvPr id="5" name="Slide Number Placeholder 4"/>
          <p:cNvSpPr>
            <a:spLocks noGrp="1"/>
          </p:cNvSpPr>
          <p:nvPr>
            <p:ph type="sldNum" sz="quarter" idx="10"/>
          </p:nvPr>
        </p:nvSpPr>
        <p:spPr>
          <a:xfrm>
            <a:off x="-1371600" y="6381750"/>
            <a:ext cx="2133600" cy="476250"/>
          </a:xfrm>
          <a:prstGeom prst="rect">
            <a:avLst/>
          </a:prstGeom>
        </p:spPr>
        <p:txBody>
          <a:bodyPr/>
          <a:lstStyle>
            <a:lvl1pPr>
              <a:defRPr/>
            </a:lvl1pPr>
          </a:lstStyle>
          <a:p>
            <a:r>
              <a:rPr lang="en-US" altLang="zh-TW"/>
              <a:t>1A-</a:t>
            </a:r>
            <a:fld id="{68E4E0EC-6A4D-4000-9559-FA7B7022F89F}" type="slidenum">
              <a:rPr lang="en-US" altLang="zh-TW"/>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endParaRPr lang="en-AU"/>
          </a:p>
          <a:p>
            <a:pPr lvl="1"/>
            <a:r>
              <a:rPr lang="en-AU"/>
              <a:t>Second level</a:t>
            </a:r>
            <a:endParaRPr lang="en-AU"/>
          </a:p>
          <a:p>
            <a:pPr lvl="2"/>
            <a:r>
              <a:rPr lang="en-AU"/>
              <a:t>Third level</a:t>
            </a:r>
            <a:endParaRPr lang="en-AU"/>
          </a:p>
          <a:p>
            <a:pPr lvl="3"/>
            <a:r>
              <a:rPr lang="en-AU"/>
              <a:t>Fourth level</a:t>
            </a:r>
            <a:endParaRPr lang="en-AU"/>
          </a:p>
          <a:p>
            <a:pPr lvl="4"/>
            <a:r>
              <a:rPr lang="en-AU"/>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B7AB04F-777E-6C44-B0E0-65B8F8E0A348}" type="datetimeFigureOut">
              <a:rPr lang="en-US" smtClean="0"/>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F2E6CC6-4916-7646-B195-9061B325F3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endParaRPr lang="en-A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B7AB04F-777E-6C44-B0E0-65B8F8E0A348}" type="datetimeFigureOut">
              <a:rPr lang="en-US" smtClean="0"/>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DF2E6CC6-4916-7646-B195-9061B325F3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endParaRPr lang="en-AU"/>
          </a:p>
          <a:p>
            <a:pPr lvl="1"/>
            <a:r>
              <a:rPr lang="en-AU"/>
              <a:t>Second level</a:t>
            </a:r>
            <a:endParaRPr lang="en-AU"/>
          </a:p>
          <a:p>
            <a:pPr lvl="2"/>
            <a:r>
              <a:rPr lang="en-AU"/>
              <a:t>Third level</a:t>
            </a:r>
            <a:endParaRPr lang="en-AU"/>
          </a:p>
          <a:p>
            <a:pPr lvl="3"/>
            <a:r>
              <a:rPr lang="en-AU"/>
              <a:t>Fourth level</a:t>
            </a:r>
            <a:endParaRPr lang="en-AU"/>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endParaRPr lang="en-AU"/>
          </a:p>
          <a:p>
            <a:pPr lvl="1"/>
            <a:r>
              <a:rPr lang="en-AU"/>
              <a:t>Second level</a:t>
            </a:r>
            <a:endParaRPr lang="en-AU"/>
          </a:p>
          <a:p>
            <a:pPr lvl="2"/>
            <a:r>
              <a:rPr lang="en-AU"/>
              <a:t>Third level</a:t>
            </a:r>
            <a:endParaRPr lang="en-AU"/>
          </a:p>
          <a:p>
            <a:pPr lvl="3"/>
            <a:r>
              <a:rPr lang="en-AU"/>
              <a:t>Fourth level</a:t>
            </a:r>
            <a:endParaRPr lang="en-AU"/>
          </a:p>
          <a:p>
            <a:pPr lvl="4"/>
            <a:r>
              <a:rPr lang="en-AU"/>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B7AB04F-777E-6C44-B0E0-65B8F8E0A348}" type="datetimeFigureOut">
              <a:rPr lang="en-US" smtClean="0"/>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F2E6CC6-4916-7646-B195-9061B325F3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endParaRPr lang="en-AU"/>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endParaRPr lang="en-AU"/>
          </a:p>
          <a:p>
            <a:pPr lvl="1"/>
            <a:r>
              <a:rPr lang="en-AU"/>
              <a:t>Second level</a:t>
            </a:r>
            <a:endParaRPr lang="en-AU"/>
          </a:p>
          <a:p>
            <a:pPr lvl="2"/>
            <a:r>
              <a:rPr lang="en-AU"/>
              <a:t>Third level</a:t>
            </a:r>
            <a:endParaRPr lang="en-AU"/>
          </a:p>
          <a:p>
            <a:pPr lvl="3"/>
            <a:r>
              <a:rPr lang="en-AU"/>
              <a:t>Fourth level</a:t>
            </a:r>
            <a:endParaRPr lang="en-AU"/>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endParaRPr lang="en-AU"/>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endParaRPr lang="en-AU"/>
          </a:p>
          <a:p>
            <a:pPr lvl="1"/>
            <a:r>
              <a:rPr lang="en-AU"/>
              <a:t>Second level</a:t>
            </a:r>
            <a:endParaRPr lang="en-AU"/>
          </a:p>
          <a:p>
            <a:pPr lvl="2"/>
            <a:r>
              <a:rPr lang="en-AU"/>
              <a:t>Third level</a:t>
            </a:r>
            <a:endParaRPr lang="en-AU"/>
          </a:p>
          <a:p>
            <a:pPr lvl="3"/>
            <a:r>
              <a:rPr lang="en-AU"/>
              <a:t>Fourth level</a:t>
            </a:r>
            <a:endParaRPr lang="en-AU"/>
          </a:p>
          <a:p>
            <a:pPr lvl="4"/>
            <a:r>
              <a:rPr lang="en-AU"/>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B7AB04F-777E-6C44-B0E0-65B8F8E0A348}" type="datetimeFigureOut">
              <a:rPr lang="en-US" smtClean="0"/>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DF2E6CC6-4916-7646-B195-9061B325F3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B7AB04F-777E-6C44-B0E0-65B8F8E0A348}" type="datetimeFigureOut">
              <a:rPr lang="en-US" smtClean="0"/>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DF2E6CC6-4916-7646-B195-9061B325F3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9B7AB04F-777E-6C44-B0E0-65B8F8E0A348}" type="datetimeFigureOut">
              <a:rPr lang="en-US" smtClean="0"/>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DF2E6CC6-4916-7646-B195-9061B325F3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endParaRPr lang="en-AU"/>
          </a:p>
          <a:p>
            <a:pPr lvl="1"/>
            <a:r>
              <a:rPr lang="en-AU"/>
              <a:t>Second level</a:t>
            </a:r>
            <a:endParaRPr lang="en-AU"/>
          </a:p>
          <a:p>
            <a:pPr lvl="2"/>
            <a:r>
              <a:rPr lang="en-AU"/>
              <a:t>Third level</a:t>
            </a:r>
            <a:endParaRPr lang="en-AU"/>
          </a:p>
          <a:p>
            <a:pPr lvl="3"/>
            <a:r>
              <a:rPr lang="en-AU"/>
              <a:t>Fourth level</a:t>
            </a:r>
            <a:endParaRPr lang="en-AU"/>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endParaRPr lang="en-AU"/>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B7AB04F-777E-6C44-B0E0-65B8F8E0A348}" type="datetimeFigureOut">
              <a:rPr lang="en-US" smtClean="0"/>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F2E6CC6-4916-7646-B195-9061B325F3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endParaRPr lang="en-AU"/>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B7AB04F-777E-6C44-B0E0-65B8F8E0A348}" type="datetimeFigureOut">
              <a:rPr lang="en-US" smtClean="0"/>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F2E6CC6-4916-7646-B195-9061B325F3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308155"/>
            <a:ext cx="8229600" cy="114300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2531240"/>
            <a:ext cx="8229600" cy="3971543"/>
          </a:xfrm>
          <a:prstGeom prst="rect">
            <a:avLst/>
          </a:prstGeom>
        </p:spPr>
        <p:txBody>
          <a:bodyPr vert="horz" lIns="91440" tIns="45720" rIns="91440" bIns="45720" rtlCol="0">
            <a:normAutofit/>
          </a:bodyPr>
          <a:lstStyle/>
          <a:p>
            <a:pPr lvl="0"/>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panose="020B0604020202020204"/>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4.w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w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GI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22.png"/><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6538628"/>
            <a:ext cx="9144000" cy="3193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C20000"/>
                </a:solidFill>
                <a:latin typeface="Verdana" panose="020B0604030504040204"/>
                <a:cs typeface="Verdana" panose="020B0604030504040204"/>
              </a:rPr>
              <a:t>A Regional University Transcending Boundaries</a:t>
            </a:r>
            <a:endParaRPr lang="en-US" sz="1200" b="1" dirty="0">
              <a:solidFill>
                <a:srgbClr val="C20000"/>
              </a:solidFill>
              <a:latin typeface="Verdana" panose="020B0604030504040204"/>
              <a:cs typeface="Verdana" panose="020B0604030504040204"/>
            </a:endParaRPr>
          </a:p>
        </p:txBody>
      </p:sp>
      <p:sp>
        <p:nvSpPr>
          <p:cNvPr id="5" name="Subtitle 4"/>
          <p:cNvSpPr>
            <a:spLocks noGrp="1"/>
          </p:cNvSpPr>
          <p:nvPr>
            <p:ph type="subTitle" idx="1"/>
          </p:nvPr>
        </p:nvSpPr>
        <p:spPr>
          <a:xfrm>
            <a:off x="0" y="5588000"/>
            <a:ext cx="9144000" cy="840827"/>
          </a:xfrm>
        </p:spPr>
        <p:txBody>
          <a:bodyPr/>
          <a:lstStyle/>
          <a:p>
            <a:r>
              <a:rPr lang="en-US" dirty="0"/>
              <a:t>BIT111 Introduction to ICT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49" y="407403"/>
            <a:ext cx="8229600" cy="1143000"/>
          </a:xfrm>
        </p:spPr>
        <p:txBody>
          <a:bodyPr>
            <a:normAutofit/>
          </a:bodyPr>
          <a:lstStyle/>
          <a:p>
            <a:pPr algn="ctr"/>
            <a:r>
              <a:rPr lang="en-US" sz="3600" b="1" dirty="0">
                <a:solidFill>
                  <a:schemeClr val="accent6">
                    <a:lumMod val="50000"/>
                  </a:schemeClr>
                </a:solidFill>
                <a:cs typeface="Times New Roman" panose="02020603050405020304" pitchFamily="18" charset="0"/>
              </a:rPr>
              <a:t>Limitation Of Computers</a:t>
            </a:r>
            <a:endParaRPr lang="en-US" sz="3600" b="1" dirty="0">
              <a:solidFill>
                <a:schemeClr val="accent6">
                  <a:lumMod val="50000"/>
                </a:schemeClr>
              </a:solidFill>
              <a:cs typeface="Times New Roman" panose="02020603050405020304" pitchFamily="18" charset="0"/>
            </a:endParaRPr>
          </a:p>
        </p:txBody>
      </p:sp>
      <p:sp>
        <p:nvSpPr>
          <p:cNvPr id="3" name="Content Placeholder 2"/>
          <p:cNvSpPr>
            <a:spLocks noGrp="1"/>
          </p:cNvSpPr>
          <p:nvPr>
            <p:ph idx="1"/>
          </p:nvPr>
        </p:nvSpPr>
        <p:spPr>
          <a:xfrm>
            <a:off x="1091820" y="1694289"/>
            <a:ext cx="7423529" cy="4662062"/>
          </a:xfrm>
        </p:spPr>
        <p:txBody>
          <a:bodyPr>
            <a:normAutofit/>
          </a:bodyPr>
          <a:lstStyle/>
          <a:p>
            <a:pPr marL="899795"/>
            <a:r>
              <a:rPr lang="en-US" dirty="0">
                <a:ea typeface="Verdana" panose="020B0604030504040204" pitchFamily="34" charset="0"/>
                <a:cs typeface="Verdana" panose="020B0604030504040204" pitchFamily="34" charset="0"/>
              </a:rPr>
              <a:t>Vuln</a:t>
            </a:r>
            <a:endParaRPr lang="en-US" dirty="0">
              <a:ea typeface="Verdana" panose="020B0604030504040204" pitchFamily="34" charset="0"/>
              <a:cs typeface="Verdana" panose="020B0604030504040204" pitchFamily="34" charset="0"/>
            </a:endParaRPr>
          </a:p>
          <a:p>
            <a:pPr marL="899795"/>
            <a:r>
              <a:rPr lang="en-US" dirty="0">
                <a:ea typeface="Verdana" panose="020B0604030504040204" pitchFamily="34" charset="0"/>
                <a:cs typeface="Verdana" panose="020B0604030504040204" pitchFamily="34" charset="0"/>
              </a:rPr>
              <a:t>Have no common sense</a:t>
            </a:r>
            <a:endParaRPr lang="en-US" dirty="0">
              <a:ea typeface="Verdana" panose="020B0604030504040204" pitchFamily="34" charset="0"/>
              <a:cs typeface="Verdana" panose="020B0604030504040204" pitchFamily="34" charset="0"/>
            </a:endParaRPr>
          </a:p>
          <a:p>
            <a:pPr marL="899795"/>
            <a:r>
              <a:rPr lang="en-US" dirty="0">
                <a:ea typeface="Verdana" panose="020B0604030504040204" pitchFamily="34" charset="0"/>
                <a:cs typeface="Verdana" panose="020B0604030504040204" pitchFamily="34" charset="0"/>
              </a:rPr>
              <a:t>Need power in order to operate</a:t>
            </a:r>
            <a:endParaRPr lang="en-US" dirty="0">
              <a:ea typeface="Verdana" panose="020B0604030504040204" pitchFamily="34" charset="0"/>
              <a:cs typeface="Verdana" panose="020B0604030504040204" pitchFamily="34" charset="0"/>
            </a:endParaRPr>
          </a:p>
          <a:p>
            <a:pPr marL="899795"/>
            <a:r>
              <a:rPr lang="en-US" dirty="0">
                <a:ea typeface="Verdana" panose="020B0604030504040204" pitchFamily="34" charset="0"/>
                <a:cs typeface="Verdana" panose="020B0604030504040204" pitchFamily="34" charset="0"/>
              </a:rPr>
              <a:t>Technology change very often</a:t>
            </a:r>
            <a:endParaRPr lang="en-US" dirty="0">
              <a:ea typeface="Verdana" panose="020B0604030504040204" pitchFamily="34" charset="0"/>
              <a:cs typeface="Verdana" panose="020B0604030504040204" pitchFamily="34" charset="0"/>
            </a:endParaRPr>
          </a:p>
          <a:p>
            <a:pPr marL="899795"/>
            <a:r>
              <a:rPr lang="en-US" dirty="0">
                <a:ea typeface="Verdana" panose="020B0604030504040204" pitchFamily="34" charset="0"/>
                <a:cs typeface="Verdana" panose="020B0604030504040204" pitchFamily="34" charset="0"/>
              </a:rPr>
              <a:t>Computers are delicate</a:t>
            </a:r>
            <a:endParaRPr lang="en-US" dirty="0">
              <a:ea typeface="Verdana" panose="020B0604030504040204" pitchFamily="34" charset="0"/>
              <a:cs typeface="Verdana" panose="020B0604030504040204" pitchFamily="34" charset="0"/>
            </a:endParaRPr>
          </a:p>
          <a:p>
            <a:endParaRPr lang="en-US" sz="2400" dirty="0">
              <a:latin typeface="Verdana" panose="020B0604030504040204" pitchFamily="34" charset="0"/>
              <a:ea typeface="Verdana" panose="020B0604030504040204" pitchFamily="34" charset="0"/>
              <a:cs typeface="Verdana" panose="020B0604030504040204" pitchFamily="34" charset="0"/>
            </a:endParaRPr>
          </a:p>
          <a:p>
            <a:endParaRPr lang="en-US" sz="2400" dirty="0"/>
          </a:p>
        </p:txBody>
      </p:sp>
      <p:sp>
        <p:nvSpPr>
          <p:cNvPr id="6" name="Slide Number Placeholder 5"/>
          <p:cNvSpPr>
            <a:spLocks noGrp="1"/>
          </p:cNvSpPr>
          <p:nvPr>
            <p:ph type="sldNum" sz="quarter" idx="12"/>
          </p:nvPr>
        </p:nvSpPr>
        <p:spPr/>
        <p:txBody>
          <a:bodyPr/>
          <a:lstStyle/>
          <a:p>
            <a:fld id="{FD4FE7F4-D3B3-43BB-A85D-8E86E9A9CA1A}"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8600" y="207169"/>
            <a:ext cx="8686800" cy="969961"/>
          </a:xfrm>
        </p:spPr>
        <p:txBody>
          <a:bodyPr>
            <a:normAutofit/>
          </a:bodyPr>
          <a:lstStyle/>
          <a:p>
            <a:pPr algn="ctr" fontAlgn="auto">
              <a:spcAft>
                <a:spcPts val="0"/>
              </a:spcAft>
              <a:defRPr/>
            </a:pPr>
            <a:r>
              <a:rPr lang="en-US" sz="3600" b="1" dirty="0">
                <a:solidFill>
                  <a:schemeClr val="accent6">
                    <a:lumMod val="50000"/>
                  </a:schemeClr>
                </a:solidFill>
                <a:cs typeface="Times New Roman" panose="02020603050405020304" pitchFamily="18" charset="0"/>
              </a:rPr>
              <a:t>Uses of Computers</a:t>
            </a:r>
            <a:endParaRPr lang="en-US" sz="3600" b="1" dirty="0">
              <a:solidFill>
                <a:schemeClr val="accent6">
                  <a:lumMod val="50000"/>
                </a:schemeClr>
              </a:solidFill>
              <a:cs typeface="Times New Roman" panose="02020603050405020304" pitchFamily="18" charset="0"/>
            </a:endParaRPr>
          </a:p>
        </p:txBody>
      </p:sp>
      <p:sp>
        <p:nvSpPr>
          <p:cNvPr id="34819" name="Rectangle 3"/>
          <p:cNvSpPr>
            <a:spLocks noGrp="1" noChangeArrowheads="1"/>
          </p:cNvSpPr>
          <p:nvPr>
            <p:ph type="body" sz="half" idx="1"/>
          </p:nvPr>
        </p:nvSpPr>
        <p:spPr>
          <a:xfrm>
            <a:off x="304800" y="1066800"/>
            <a:ext cx="5580062" cy="5334000"/>
          </a:xfrm>
        </p:spPr>
        <p:txBody>
          <a:bodyPr>
            <a:normAutofit/>
          </a:bodyPr>
          <a:lstStyle/>
          <a:p>
            <a:pPr marL="548640" indent="-411480">
              <a:buClr>
                <a:schemeClr val="tx1">
                  <a:shade val="95000"/>
                </a:schemeClr>
              </a:buClr>
              <a:buNone/>
              <a:defRPr/>
            </a:pPr>
            <a:r>
              <a:rPr lang="en-US" sz="2800" b="1" dirty="0">
                <a:solidFill>
                  <a:schemeClr val="accent6"/>
                </a:solidFill>
                <a:cs typeface="Times New Roman" panose="02020603050405020304" pitchFamily="18" charset="0"/>
              </a:rPr>
              <a:t>Personal and Home </a:t>
            </a:r>
            <a:endParaRPr lang="en-US" sz="2800" b="1" dirty="0">
              <a:solidFill>
                <a:schemeClr val="accent6"/>
              </a:solidFill>
              <a:cs typeface="Times New Roman" panose="02020603050405020304" pitchFamily="18" charset="0"/>
            </a:endParaRPr>
          </a:p>
          <a:p>
            <a:pPr marL="548640" indent="-411480">
              <a:buClr>
                <a:schemeClr val="tx1">
                  <a:shade val="95000"/>
                </a:schemeClr>
              </a:buClr>
              <a:buNone/>
              <a:defRPr/>
            </a:pPr>
            <a:r>
              <a:rPr lang="en-US" sz="2500" dirty="0">
                <a:cs typeface="Times New Roman" panose="02020603050405020304" pitchFamily="18" charset="0"/>
              </a:rPr>
              <a:t>Computers allow people with disabilities to do normal activities.</a:t>
            </a:r>
            <a:endParaRPr lang="en-US" sz="2500" dirty="0">
              <a:cs typeface="Times New Roman" panose="02020603050405020304" pitchFamily="18" charset="0"/>
            </a:endParaRPr>
          </a:p>
          <a:p>
            <a:pPr marL="868680" lvl="1" indent="-283210" fontAlgn="auto">
              <a:spcAft>
                <a:spcPts val="0"/>
              </a:spcAft>
              <a:buFont typeface="Wingdings 2" panose="05020102010507070707"/>
              <a:buChar char=""/>
              <a:defRPr/>
            </a:pPr>
            <a:r>
              <a:rPr lang="en-US" sz="2500" dirty="0">
                <a:cs typeface="Times New Roman" panose="02020603050405020304" pitchFamily="18" charset="0"/>
              </a:rPr>
              <a:t>Shopping online</a:t>
            </a:r>
            <a:endParaRPr lang="en-US" sz="2500" dirty="0">
              <a:cs typeface="Times New Roman" panose="02020603050405020304" pitchFamily="18" charset="0"/>
            </a:endParaRPr>
          </a:p>
          <a:p>
            <a:pPr marL="868680" lvl="1" indent="-283210" fontAlgn="auto">
              <a:spcAft>
                <a:spcPts val="0"/>
              </a:spcAft>
              <a:buFont typeface="Wingdings 2" panose="05020102010507070707"/>
              <a:buChar char=""/>
              <a:defRPr/>
            </a:pPr>
            <a:r>
              <a:rPr lang="en-US" sz="2500" dirty="0">
                <a:cs typeface="Times New Roman" panose="02020603050405020304" pitchFamily="18" charset="0"/>
              </a:rPr>
              <a:t>Playing games with other people</a:t>
            </a:r>
            <a:endParaRPr lang="en-US" sz="2500" dirty="0">
              <a:cs typeface="Times New Roman" panose="02020603050405020304" pitchFamily="18" charset="0"/>
            </a:endParaRPr>
          </a:p>
          <a:p>
            <a:pPr marL="868680" lvl="1" indent="-283210" fontAlgn="auto">
              <a:spcAft>
                <a:spcPts val="0"/>
              </a:spcAft>
              <a:buFont typeface="Wingdings 2" panose="05020102010507070707"/>
              <a:buChar char=""/>
              <a:defRPr/>
            </a:pPr>
            <a:r>
              <a:rPr lang="en-US" sz="2500" dirty="0">
                <a:cs typeface="Times New Roman" panose="02020603050405020304" pitchFamily="18" charset="0"/>
              </a:rPr>
              <a:t>Work from home</a:t>
            </a:r>
            <a:endParaRPr lang="en-US" sz="2500" dirty="0">
              <a:cs typeface="Times New Roman" panose="02020603050405020304" pitchFamily="18" charset="0"/>
            </a:endParaRPr>
          </a:p>
          <a:p>
            <a:pPr marL="868680" lvl="1" indent="-283210" fontAlgn="auto">
              <a:spcAft>
                <a:spcPts val="0"/>
              </a:spcAft>
              <a:buFont typeface="Wingdings 2" panose="05020102010507070707"/>
              <a:buChar char=""/>
              <a:defRPr/>
            </a:pPr>
            <a:r>
              <a:rPr lang="en-US" sz="2500" dirty="0">
                <a:cs typeface="Times New Roman" panose="02020603050405020304" pitchFamily="18" charset="0"/>
              </a:rPr>
              <a:t>Entertainment such as listening to music, watching videos etc.</a:t>
            </a:r>
            <a:endParaRPr lang="en-US" sz="2500" dirty="0">
              <a:cs typeface="Times New Roman" panose="02020603050405020304" pitchFamily="18" charset="0"/>
            </a:endParaRPr>
          </a:p>
          <a:p>
            <a:pPr marL="868680" lvl="1" indent="-283210" fontAlgn="auto">
              <a:spcAft>
                <a:spcPts val="0"/>
              </a:spcAft>
              <a:buFont typeface="Wingdings 2" panose="05020102010507070707"/>
              <a:buChar char=""/>
              <a:defRPr/>
            </a:pPr>
            <a:r>
              <a:rPr lang="en-US" sz="2500" dirty="0">
                <a:cs typeface="Times New Roman" panose="02020603050405020304" pitchFamily="18" charset="0"/>
              </a:rPr>
              <a:t>Enable communication through the use of (electronic mails) e-mails , chats etc. </a:t>
            </a:r>
            <a:endParaRPr lang="en-US" sz="2500" dirty="0">
              <a:cs typeface="Times New Roman" panose="02020603050405020304" pitchFamily="18" charset="0"/>
            </a:endParaRPr>
          </a:p>
        </p:txBody>
      </p:sp>
      <p:pic>
        <p:nvPicPr>
          <p:cNvPr id="34822" name="Picture 6" descr="MCj03550510000[1]"/>
          <p:cNvPicPr>
            <a:picLocks noGrp="1" noChangeAspect="1" noChangeArrowheads="1"/>
          </p:cNvPicPr>
          <p:nvPr>
            <p:ph sz="half" idx="2"/>
          </p:nvPr>
        </p:nvPicPr>
        <p:blipFill>
          <a:blip r:embed="rId1" cstate="print"/>
          <a:srcRect/>
          <a:stretch>
            <a:fillRect/>
          </a:stretch>
        </p:blipFill>
        <p:spPr>
          <a:xfrm>
            <a:off x="5884862" y="1352550"/>
            <a:ext cx="3030538" cy="4343400"/>
          </a:xfrm>
        </p:spPr>
      </p:pic>
      <p:sp>
        <p:nvSpPr>
          <p:cNvPr id="5" name="Slide Number Placeholder 4"/>
          <p:cNvSpPr>
            <a:spLocks noGrp="1"/>
          </p:cNvSpPr>
          <p:nvPr>
            <p:ph type="sldNum" sz="quarter" idx="11"/>
          </p:nvPr>
        </p:nvSpPr>
        <p:spPr/>
        <p:txBody>
          <a:bodyPr/>
          <a:lstStyle/>
          <a:p>
            <a:pPr>
              <a:defRPr/>
            </a:pPr>
            <a:r>
              <a:rPr lang="en-US">
                <a:solidFill>
                  <a:prstClr val="black">
                    <a:tint val="75000"/>
                  </a:prstClr>
                </a:solidFill>
              </a:rPr>
              <a:t> Slide </a:t>
            </a:r>
            <a:fld id="{D4D1C5DC-7CAF-4EE0-99A2-4422A401A2A0}"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0500" y="265114"/>
            <a:ext cx="8763000" cy="1030286"/>
          </a:xfrm>
        </p:spPr>
        <p:txBody>
          <a:bodyPr>
            <a:normAutofit/>
          </a:bodyPr>
          <a:lstStyle/>
          <a:p>
            <a:pPr algn="ctr" fontAlgn="auto">
              <a:spcAft>
                <a:spcPts val="0"/>
              </a:spcAft>
              <a:defRPr/>
            </a:pPr>
            <a:r>
              <a:rPr lang="en-US" sz="3600" b="1" dirty="0">
                <a:solidFill>
                  <a:schemeClr val="accent6">
                    <a:lumMod val="50000"/>
                  </a:schemeClr>
                </a:solidFill>
                <a:cs typeface="Times New Roman" panose="02020603050405020304" pitchFamily="18" charset="0"/>
              </a:rPr>
              <a:t>Business Uses of Computers</a:t>
            </a:r>
            <a:endParaRPr lang="en-US" sz="3600" b="1" dirty="0">
              <a:solidFill>
                <a:schemeClr val="accent6">
                  <a:lumMod val="50000"/>
                </a:schemeClr>
              </a:solidFill>
              <a:cs typeface="Times New Roman" panose="02020603050405020304" pitchFamily="18" charset="0"/>
            </a:endParaRPr>
          </a:p>
        </p:txBody>
      </p:sp>
      <p:sp>
        <p:nvSpPr>
          <p:cNvPr id="36867" name="Rectangle 3"/>
          <p:cNvSpPr>
            <a:spLocks noGrp="1" noChangeArrowheads="1"/>
          </p:cNvSpPr>
          <p:nvPr>
            <p:ph type="body" sz="half" idx="1"/>
          </p:nvPr>
        </p:nvSpPr>
        <p:spPr>
          <a:xfrm>
            <a:off x="304800" y="1295400"/>
            <a:ext cx="4572000" cy="5257800"/>
          </a:xfrm>
        </p:spPr>
        <p:txBody>
          <a:bodyPr>
            <a:normAutofit/>
          </a:bodyPr>
          <a:lstStyle/>
          <a:p>
            <a:pPr marL="548640" indent="-411480">
              <a:lnSpc>
                <a:spcPct val="90000"/>
              </a:lnSpc>
              <a:defRPr/>
            </a:pPr>
            <a:r>
              <a:rPr lang="en-US" sz="2400" dirty="0">
                <a:cs typeface="Times New Roman" panose="02020603050405020304" pitchFamily="18" charset="0"/>
              </a:rPr>
              <a:t>Computers allow companies to keep large amounts of information at hand by using databases</a:t>
            </a:r>
            <a:endParaRPr lang="en-US" sz="1500" dirty="0">
              <a:cs typeface="Times New Roman" panose="02020603050405020304" pitchFamily="18" charset="0"/>
            </a:endParaRPr>
          </a:p>
          <a:p>
            <a:pPr marL="548640" indent="-411480">
              <a:lnSpc>
                <a:spcPct val="90000"/>
              </a:lnSpc>
              <a:defRPr/>
            </a:pPr>
            <a:r>
              <a:rPr lang="en-US" sz="2400" dirty="0">
                <a:cs typeface="Times New Roman" panose="02020603050405020304" pitchFamily="18" charset="0"/>
              </a:rPr>
              <a:t>Makes ordering and tracking resources quicker and easier.</a:t>
            </a:r>
            <a:endParaRPr lang="en-US" sz="2400" dirty="0">
              <a:cs typeface="Times New Roman" panose="02020603050405020304" pitchFamily="18" charset="0"/>
            </a:endParaRPr>
          </a:p>
          <a:p>
            <a:pPr marL="548640" indent="-411480">
              <a:lnSpc>
                <a:spcPct val="90000"/>
              </a:lnSpc>
              <a:defRPr/>
            </a:pPr>
            <a:r>
              <a:rPr lang="en-US" sz="2400" dirty="0">
                <a:cs typeface="Times New Roman" panose="02020603050405020304" pitchFamily="18" charset="0"/>
              </a:rPr>
              <a:t>Allows people to have meetings from different locations.</a:t>
            </a:r>
            <a:endParaRPr lang="en-US" sz="2400" dirty="0">
              <a:cs typeface="Times New Roman" panose="02020603050405020304" pitchFamily="18" charset="0"/>
            </a:endParaRPr>
          </a:p>
          <a:p>
            <a:pPr marL="548640" indent="-411480">
              <a:lnSpc>
                <a:spcPct val="90000"/>
              </a:lnSpc>
              <a:defRPr/>
            </a:pPr>
            <a:r>
              <a:rPr lang="en-US" sz="2400" dirty="0">
                <a:cs typeface="Times New Roman" panose="02020603050405020304" pitchFamily="18" charset="0"/>
              </a:rPr>
              <a:t>Helps in information management which eases the process of decision making .</a:t>
            </a:r>
            <a:endParaRPr lang="en-US" sz="2400" dirty="0"/>
          </a:p>
          <a:p>
            <a:pPr marL="548640" indent="-411480" fontAlgn="auto">
              <a:lnSpc>
                <a:spcPct val="90000"/>
              </a:lnSpc>
              <a:spcAft>
                <a:spcPts val="0"/>
              </a:spcAft>
              <a:buClr>
                <a:schemeClr val="tx1">
                  <a:shade val="95000"/>
                </a:schemeClr>
              </a:buClr>
              <a:buFont typeface="Wingdings 2" panose="05020102010507070707"/>
              <a:buChar char=""/>
              <a:defRPr/>
            </a:pPr>
            <a:endParaRPr lang="en-US" sz="2400" dirty="0"/>
          </a:p>
          <a:p>
            <a:pPr marL="548640" indent="-411480" fontAlgn="auto">
              <a:lnSpc>
                <a:spcPct val="90000"/>
              </a:lnSpc>
              <a:spcAft>
                <a:spcPts val="0"/>
              </a:spcAft>
              <a:buClr>
                <a:schemeClr val="tx1">
                  <a:shade val="95000"/>
                </a:schemeClr>
              </a:buClr>
              <a:buFont typeface="Wingdings 2" panose="05020102010507070707"/>
              <a:buChar char=""/>
              <a:defRPr/>
            </a:pPr>
            <a:endParaRPr lang="en-US" sz="2400" dirty="0"/>
          </a:p>
        </p:txBody>
      </p:sp>
      <p:pic>
        <p:nvPicPr>
          <p:cNvPr id="36871" name="Picture 7" descr="MCj03983830000[1]"/>
          <p:cNvPicPr>
            <a:picLocks noGrp="1" noChangeAspect="1" noChangeArrowheads="1"/>
          </p:cNvPicPr>
          <p:nvPr>
            <p:ph sz="half" idx="2"/>
          </p:nvPr>
        </p:nvPicPr>
        <p:blipFill>
          <a:blip r:embed="rId1" cstate="print"/>
          <a:srcRect/>
          <a:stretch>
            <a:fillRect/>
          </a:stretch>
        </p:blipFill>
        <p:spPr>
          <a:xfrm>
            <a:off x="4953000" y="1905000"/>
            <a:ext cx="3886200" cy="2997200"/>
          </a:xfrm>
        </p:spPr>
      </p:pic>
      <p:sp>
        <p:nvSpPr>
          <p:cNvPr id="5" name="Slide Number Placeholder 4"/>
          <p:cNvSpPr>
            <a:spLocks noGrp="1"/>
          </p:cNvSpPr>
          <p:nvPr>
            <p:ph type="sldNum" sz="quarter" idx="11"/>
          </p:nvPr>
        </p:nvSpPr>
        <p:spPr/>
        <p:txBody>
          <a:bodyPr/>
          <a:lstStyle/>
          <a:p>
            <a:pPr>
              <a:defRPr/>
            </a:pPr>
            <a:r>
              <a:rPr lang="en-US">
                <a:solidFill>
                  <a:prstClr val="black">
                    <a:tint val="75000"/>
                  </a:prstClr>
                </a:solidFill>
              </a:rPr>
              <a:t> Slide </a:t>
            </a:r>
            <a:fld id="{D4D1C5DC-7CAF-4EE0-99A2-4422A401A2A0}"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589756"/>
            <a:ext cx="8686800" cy="817562"/>
          </a:xfrm>
        </p:spPr>
        <p:txBody>
          <a:bodyPr>
            <a:normAutofit/>
          </a:bodyPr>
          <a:lstStyle/>
          <a:p>
            <a:pPr algn="ctr" fontAlgn="auto">
              <a:spcAft>
                <a:spcPts val="0"/>
              </a:spcAft>
              <a:defRPr/>
            </a:pPr>
            <a:r>
              <a:rPr lang="en-US" sz="3600" b="1" dirty="0">
                <a:solidFill>
                  <a:schemeClr val="accent6">
                    <a:lumMod val="50000"/>
                  </a:schemeClr>
                </a:solidFill>
                <a:cs typeface="Times New Roman" panose="02020603050405020304" pitchFamily="18" charset="0"/>
              </a:rPr>
              <a:t>Educational Uses of Computers</a:t>
            </a:r>
            <a:endParaRPr lang="en-US" sz="3600" b="1" dirty="0">
              <a:solidFill>
                <a:schemeClr val="accent6">
                  <a:lumMod val="50000"/>
                </a:schemeClr>
              </a:solidFill>
              <a:cs typeface="Times New Roman" panose="02020603050405020304" pitchFamily="18" charset="0"/>
            </a:endParaRPr>
          </a:p>
        </p:txBody>
      </p:sp>
      <p:pic>
        <p:nvPicPr>
          <p:cNvPr id="41991" name="Picture 7" descr="j0292020"/>
          <p:cNvPicPr>
            <a:picLocks noGrp="1" noChangeAspect="1" noChangeArrowheads="1"/>
          </p:cNvPicPr>
          <p:nvPr>
            <p:ph sz="half" idx="1"/>
          </p:nvPr>
        </p:nvPicPr>
        <p:blipFill>
          <a:blip r:embed="rId1" cstate="print"/>
          <a:srcRect/>
          <a:stretch>
            <a:fillRect/>
          </a:stretch>
        </p:blipFill>
        <p:spPr>
          <a:xfrm>
            <a:off x="5699077" y="1822520"/>
            <a:ext cx="2755900" cy="2616200"/>
          </a:xfrm>
        </p:spPr>
      </p:pic>
      <p:sp>
        <p:nvSpPr>
          <p:cNvPr id="41987" name="Rectangle 3"/>
          <p:cNvSpPr>
            <a:spLocks noGrp="1" noChangeArrowheads="1"/>
          </p:cNvSpPr>
          <p:nvPr>
            <p:ph type="body" sz="half" idx="2"/>
          </p:nvPr>
        </p:nvSpPr>
        <p:spPr>
          <a:xfrm>
            <a:off x="831056" y="1593196"/>
            <a:ext cx="5043487" cy="3393495"/>
          </a:xfrm>
        </p:spPr>
        <p:txBody>
          <a:bodyPr/>
          <a:lstStyle/>
          <a:p>
            <a:r>
              <a:rPr lang="en-US" sz="2500" dirty="0">
                <a:cs typeface="Times New Roman" panose="02020603050405020304" pitchFamily="18" charset="0"/>
              </a:rPr>
              <a:t>The Internet allows access to hundreds of online research materials.</a:t>
            </a:r>
            <a:endParaRPr lang="en-US" sz="2500" dirty="0">
              <a:cs typeface="Times New Roman" panose="02020603050405020304" pitchFamily="18" charset="0"/>
            </a:endParaRPr>
          </a:p>
          <a:p>
            <a:r>
              <a:rPr lang="en-US" sz="2500" dirty="0">
                <a:cs typeface="Times New Roman" panose="02020603050405020304" pitchFamily="18" charset="0"/>
              </a:rPr>
              <a:t>Allows colleagues to correspond quickly about ongoing research.</a:t>
            </a:r>
            <a:endParaRPr lang="en-US" sz="2500" dirty="0">
              <a:cs typeface="Times New Roman" panose="02020603050405020304" pitchFamily="18" charset="0"/>
            </a:endParaRPr>
          </a:p>
          <a:p>
            <a:r>
              <a:rPr lang="en-US" sz="2500" dirty="0">
                <a:cs typeface="Times New Roman" panose="02020603050405020304" pitchFamily="18" charset="0"/>
              </a:rPr>
              <a:t>Eases the process of analyzing research data.</a:t>
            </a:r>
            <a:endParaRPr lang="en-US" sz="2500" dirty="0">
              <a:cs typeface="Times New Roman" panose="02020603050405020304" pitchFamily="18" charset="0"/>
            </a:endParaRPr>
          </a:p>
          <a:p>
            <a:endParaRPr lang="en-US" dirty="0"/>
          </a:p>
        </p:txBody>
      </p:sp>
      <p:sp>
        <p:nvSpPr>
          <p:cNvPr id="2" name="Slide Number Placeholder 1"/>
          <p:cNvSpPr>
            <a:spLocks noGrp="1"/>
          </p:cNvSpPr>
          <p:nvPr>
            <p:ph type="sldNum" sz="quarter" idx="12"/>
          </p:nvPr>
        </p:nvSpPr>
        <p:spPr/>
        <p:txBody>
          <a:bodyPr/>
          <a:lstStyle/>
          <a:p>
            <a:pPr>
              <a:defRPr/>
            </a:pPr>
            <a:fld id="{E074023D-DEB6-4933-A6D1-5A921921B3A2}" type="slidenum">
              <a:rPr lang="en-US" smtClean="0"/>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965"/>
            <a:ext cx="8229600" cy="1143000"/>
          </a:xfrm>
        </p:spPr>
        <p:txBody>
          <a:bodyPr/>
          <a:lstStyle/>
          <a:p>
            <a:pPr algn="ctr"/>
            <a:r>
              <a:rPr lang="en-US" sz="4000" b="1" dirty="0">
                <a:solidFill>
                  <a:schemeClr val="accent6">
                    <a:lumMod val="50000"/>
                  </a:schemeClr>
                </a:solidFill>
                <a:cs typeface="Times New Roman" panose="02020603050405020304" pitchFamily="18" charset="0"/>
              </a:rPr>
              <a:t>Data and Information</a:t>
            </a:r>
            <a:endParaRPr lang="en-US" sz="4800" dirty="0">
              <a:solidFill>
                <a:schemeClr val="accent6">
                  <a:lumMod val="50000"/>
                </a:schemeClr>
              </a:solidFill>
              <a:cs typeface="Times New Roman" panose="02020603050405020304" pitchFamily="18" charset="0"/>
            </a:endParaRPr>
          </a:p>
        </p:txBody>
      </p:sp>
      <p:sp>
        <p:nvSpPr>
          <p:cNvPr id="3" name="Content Placeholder 2"/>
          <p:cNvSpPr>
            <a:spLocks noGrp="1"/>
          </p:cNvSpPr>
          <p:nvPr>
            <p:ph idx="1"/>
          </p:nvPr>
        </p:nvSpPr>
        <p:spPr>
          <a:xfrm>
            <a:off x="628650" y="1579965"/>
            <a:ext cx="7886700" cy="4351338"/>
          </a:xfrm>
        </p:spPr>
        <p:txBody>
          <a:bodyPr/>
          <a:lstStyle/>
          <a:p>
            <a:pPr>
              <a:spcAft>
                <a:spcPts val="600"/>
              </a:spcAft>
            </a:pPr>
            <a:r>
              <a:rPr lang="en-US" sz="2600" b="1" dirty="0">
                <a:solidFill>
                  <a:schemeClr val="accent6"/>
                </a:solidFill>
              </a:rPr>
              <a:t>Data</a:t>
            </a:r>
            <a:r>
              <a:rPr lang="en-US" sz="2600" b="1" dirty="0"/>
              <a:t> </a:t>
            </a:r>
            <a:r>
              <a:rPr lang="en-US" sz="2600" dirty="0"/>
              <a:t>is a collection of raw and unprocessed facts, figures, numbers, characters, images and symbols.</a:t>
            </a:r>
            <a:endParaRPr lang="en-US" sz="2600" dirty="0"/>
          </a:p>
          <a:p>
            <a:pPr>
              <a:spcAft>
                <a:spcPts val="600"/>
              </a:spcAft>
            </a:pPr>
            <a:r>
              <a:rPr lang="en-US" sz="2600" b="1" dirty="0">
                <a:solidFill>
                  <a:schemeClr val="accent6"/>
                </a:solidFill>
              </a:rPr>
              <a:t>Information</a:t>
            </a:r>
            <a:r>
              <a:rPr lang="en-US" sz="2600" dirty="0"/>
              <a:t> is data that is organized, meaningful and useful. The process of transforming data (facts) into information is called data processing.</a:t>
            </a:r>
            <a:endParaRPr lang="en-US" sz="2600" dirty="0"/>
          </a:p>
          <a:p>
            <a:pPr>
              <a:spcAft>
                <a:spcPts val="600"/>
              </a:spcAft>
            </a:pPr>
            <a:r>
              <a:rPr lang="en-US" sz="2600" dirty="0"/>
              <a:t>Data is presented in the form that a computer understands (binary digits 0/1). </a:t>
            </a:r>
            <a:endParaRPr lang="en-US" sz="2600" dirty="0"/>
          </a:p>
          <a:p>
            <a:pPr>
              <a:spcAft>
                <a:spcPts val="600"/>
              </a:spcAft>
            </a:pPr>
            <a:r>
              <a:rPr lang="en-US" sz="2600" dirty="0"/>
              <a:t>A string of 8 bits a called a byte which represent a character.</a:t>
            </a:r>
            <a:endParaRPr lang="en-US" sz="2600" dirty="0"/>
          </a:p>
          <a:p>
            <a:endParaRPr lang="en-US" sz="2800" dirty="0"/>
          </a:p>
          <a:p>
            <a:endParaRPr lang="en-US" sz="2800" dirty="0"/>
          </a:p>
          <a:p>
            <a:endParaRPr lang="en-US" dirty="0"/>
          </a:p>
        </p:txBody>
      </p:sp>
      <p:sp>
        <p:nvSpPr>
          <p:cNvPr id="6" name="Slide Number Placeholder 5"/>
          <p:cNvSpPr>
            <a:spLocks noGrp="1"/>
          </p:cNvSpPr>
          <p:nvPr>
            <p:ph type="sldNum" sz="quarter" idx="12"/>
          </p:nvPr>
        </p:nvSpPr>
        <p:spPr/>
        <p:txBody>
          <a:bodyPr/>
          <a:lstStyle/>
          <a:p>
            <a:fld id="{B2ED799F-190B-4690-9AA4-A530F37BEF97}"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639762"/>
          </a:xfrm>
        </p:spPr>
        <p:txBody>
          <a:bodyPr>
            <a:noAutofit/>
          </a:bodyPr>
          <a:lstStyle/>
          <a:p>
            <a:pPr algn="ctr"/>
            <a:r>
              <a:rPr lang="en-US" sz="4000" b="1" dirty="0">
                <a:solidFill>
                  <a:schemeClr val="accent6">
                    <a:lumMod val="50000"/>
                  </a:schemeClr>
                </a:solidFill>
                <a:cs typeface="Times New Roman" panose="02020603050405020304" pitchFamily="18" charset="0"/>
              </a:rPr>
              <a:t>Computer Hardware </a:t>
            </a:r>
            <a:endParaRPr lang="en-US" sz="4000" b="1" dirty="0">
              <a:solidFill>
                <a:schemeClr val="accent6">
                  <a:lumMod val="50000"/>
                </a:schemeClr>
              </a:solidFill>
              <a:cs typeface="Times New Roman" panose="02020603050405020304" pitchFamily="18" charset="0"/>
            </a:endParaRPr>
          </a:p>
        </p:txBody>
      </p:sp>
      <p:pic>
        <p:nvPicPr>
          <p:cNvPr id="8" name="Picture 2"/>
          <p:cNvPicPr>
            <a:picLocks noGrp="1" noChangeAspect="1" noChangeArrowheads="1"/>
          </p:cNvPicPr>
          <p:nvPr>
            <p:ph idx="1"/>
          </p:nvPr>
        </p:nvPicPr>
        <p:blipFill>
          <a:blip r:embed="rId1" cstate="print"/>
          <a:srcRect/>
          <a:stretch>
            <a:fillRect/>
          </a:stretch>
        </p:blipFill>
        <p:spPr>
          <a:xfrm>
            <a:off x="152400" y="914400"/>
            <a:ext cx="8737778" cy="5441950"/>
          </a:xfrm>
          <a:noFill/>
        </p:spPr>
      </p:pic>
      <p:sp>
        <p:nvSpPr>
          <p:cNvPr id="5" name="Slide Number Placeholder 4"/>
          <p:cNvSpPr>
            <a:spLocks noGrp="1"/>
          </p:cNvSpPr>
          <p:nvPr>
            <p:ph type="sldNum" sz="quarter" idx="12"/>
          </p:nvPr>
        </p:nvSpPr>
        <p:spPr/>
        <p:txBody>
          <a:bodyPr/>
          <a:lstStyle/>
          <a:p>
            <a:fld id="{B2ED799F-190B-4690-9AA4-A530F37BEF97}"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3450" cy="1111250"/>
          </a:xfrm>
        </p:spPr>
        <p:txBody>
          <a:bodyPr>
            <a:normAutofit/>
          </a:bodyPr>
          <a:lstStyle/>
          <a:p>
            <a:pPr algn="ctr">
              <a:defRPr/>
            </a:pPr>
            <a:r>
              <a:rPr lang="en-US" sz="3600" b="1" dirty="0">
                <a:solidFill>
                  <a:schemeClr val="accent6">
                    <a:lumMod val="50000"/>
                  </a:schemeClr>
                </a:solidFill>
                <a:latin typeface="Times New Roman" panose="02020603050405020304" pitchFamily="18" charset="0"/>
                <a:cs typeface="Times New Roman" panose="02020603050405020304" pitchFamily="18" charset="0"/>
              </a:rPr>
              <a:t>Categories of hardware</a:t>
            </a:r>
            <a:endParaRPr lang="en-US" sz="36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0483" name="Content Placeholder 6"/>
          <p:cNvPicPr>
            <a:picLocks noGrp="1"/>
          </p:cNvPicPr>
          <p:nvPr>
            <p:ph idx="1"/>
          </p:nvPr>
        </p:nvPicPr>
        <p:blipFill>
          <a:blip r:embed="rId1" cstate="print"/>
          <a:stretch>
            <a:fillRect/>
          </a:stretch>
        </p:blipFill>
        <p:spPr>
          <a:xfrm>
            <a:off x="885825" y="2151487"/>
            <a:ext cx="7886700" cy="2870937"/>
          </a:xfrm>
        </p:spPr>
      </p:pic>
      <p:sp>
        <p:nvSpPr>
          <p:cNvPr id="5" name="Slide Number Placeholder 4"/>
          <p:cNvSpPr>
            <a:spLocks noGrp="1"/>
          </p:cNvSpPr>
          <p:nvPr>
            <p:ph type="sldNum" sz="quarter" idx="12"/>
          </p:nvPr>
        </p:nvSpPr>
        <p:spPr/>
        <p:txBody>
          <a:bodyPr/>
          <a:lstStyle/>
          <a:p>
            <a:fld id="{B2ED799F-190B-4690-9AA4-A530F37BEF97}"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401050" cy="685800"/>
          </a:xfrm>
        </p:spPr>
        <p:txBody>
          <a:bodyPr>
            <a:normAutofit/>
          </a:bodyPr>
          <a:lstStyle/>
          <a:p>
            <a:pPr algn="ctr"/>
            <a:r>
              <a:rPr lang="en-US" sz="3600" b="1" dirty="0">
                <a:solidFill>
                  <a:schemeClr val="accent6">
                    <a:lumMod val="50000"/>
                  </a:schemeClr>
                </a:solidFill>
                <a:cs typeface="Times New Roman" panose="02020603050405020304" pitchFamily="18" charset="0"/>
              </a:rPr>
              <a:t>Input Devices</a:t>
            </a:r>
            <a:endParaRPr lang="en-US" sz="3600" b="1" dirty="0">
              <a:solidFill>
                <a:schemeClr val="accent6">
                  <a:lumMod val="50000"/>
                </a:schemeClr>
              </a:solidFill>
              <a:cs typeface="Times New Roman" panose="02020603050405020304" pitchFamily="18" charset="0"/>
            </a:endParaRPr>
          </a:p>
        </p:txBody>
      </p:sp>
      <p:sp>
        <p:nvSpPr>
          <p:cNvPr id="21507" name="Content Placeholder 2"/>
          <p:cNvSpPr>
            <a:spLocks noGrp="1"/>
          </p:cNvSpPr>
          <p:nvPr>
            <p:ph idx="1"/>
          </p:nvPr>
        </p:nvSpPr>
        <p:spPr>
          <a:xfrm>
            <a:off x="228600" y="1066800"/>
            <a:ext cx="8686800" cy="5486400"/>
          </a:xfrm>
        </p:spPr>
        <p:txBody>
          <a:bodyPr>
            <a:normAutofit/>
          </a:bodyPr>
          <a:lstStyle/>
          <a:p>
            <a:pPr>
              <a:lnSpc>
                <a:spcPct val="100000"/>
              </a:lnSpc>
              <a:spcBef>
                <a:spcPts val="600"/>
              </a:spcBef>
            </a:pPr>
            <a:r>
              <a:rPr lang="en-US" sz="2700" b="1" i="1" dirty="0">
                <a:cs typeface="Times New Roman" panose="02020603050405020304" pitchFamily="18" charset="0"/>
              </a:rPr>
              <a:t>Input: </a:t>
            </a:r>
            <a:r>
              <a:rPr lang="en-US" sz="2700" dirty="0">
                <a:cs typeface="Times New Roman" panose="02020603050405020304" pitchFamily="18" charset="0"/>
              </a:rPr>
              <a:t>The data or information entered into a computer </a:t>
            </a:r>
            <a:endParaRPr lang="en-US" sz="2700" dirty="0">
              <a:cs typeface="Times New Roman" panose="02020603050405020304" pitchFamily="18" charset="0"/>
            </a:endParaRPr>
          </a:p>
          <a:p>
            <a:pPr>
              <a:lnSpc>
                <a:spcPct val="100000"/>
              </a:lnSpc>
              <a:spcBef>
                <a:spcPts val="600"/>
              </a:spcBef>
            </a:pPr>
            <a:r>
              <a:rPr lang="en-US" sz="2700" dirty="0">
                <a:cs typeface="Times New Roman" panose="02020603050405020304" pitchFamily="18" charset="0"/>
              </a:rPr>
              <a:t>The process of entering data/information into the computer for processing, storage and retrieval, or transmission.</a:t>
            </a:r>
            <a:endParaRPr lang="en-US" sz="2700" dirty="0">
              <a:cs typeface="Times New Roman" panose="02020603050405020304" pitchFamily="18" charset="0"/>
            </a:endParaRPr>
          </a:p>
          <a:p>
            <a:pPr>
              <a:lnSpc>
                <a:spcPct val="100000"/>
              </a:lnSpc>
              <a:spcBef>
                <a:spcPts val="600"/>
              </a:spcBef>
            </a:pPr>
            <a:r>
              <a:rPr lang="en-US" sz="2700" dirty="0">
                <a:cs typeface="Times New Roman" panose="02020603050405020304" pitchFamily="18" charset="0"/>
              </a:rPr>
              <a:t>Example of input devices</a:t>
            </a:r>
            <a:endParaRPr lang="en-US" sz="2700" dirty="0">
              <a:cs typeface="Times New Roman" panose="02020603050405020304" pitchFamily="18" charset="0"/>
            </a:endParaRPr>
          </a:p>
          <a:p>
            <a:pPr lvl="3"/>
            <a:r>
              <a:rPr lang="en-US" sz="2000" dirty="0">
                <a:cs typeface="Times New Roman" panose="02020603050405020304" pitchFamily="18" charset="0"/>
              </a:rPr>
              <a:t>Keyboards	</a:t>
            </a:r>
            <a:endParaRPr lang="en-US" sz="2000" dirty="0">
              <a:cs typeface="Times New Roman" panose="02020603050405020304" pitchFamily="18" charset="0"/>
            </a:endParaRPr>
          </a:p>
          <a:p>
            <a:pPr lvl="3"/>
            <a:r>
              <a:rPr lang="en-US" sz="2000" dirty="0">
                <a:cs typeface="Times New Roman" panose="02020603050405020304" pitchFamily="18" charset="0"/>
              </a:rPr>
              <a:t>Mouse</a:t>
            </a:r>
            <a:endParaRPr lang="en-US" sz="2000" dirty="0">
              <a:cs typeface="Times New Roman" panose="02020603050405020304" pitchFamily="18" charset="0"/>
            </a:endParaRPr>
          </a:p>
          <a:p>
            <a:pPr lvl="3"/>
            <a:r>
              <a:rPr lang="en-US" sz="2000" dirty="0">
                <a:cs typeface="Times New Roman" panose="02020603050405020304" pitchFamily="18" charset="0"/>
              </a:rPr>
              <a:t>Touch screen</a:t>
            </a:r>
            <a:endParaRPr lang="en-US" sz="2000" dirty="0">
              <a:cs typeface="Times New Roman" panose="02020603050405020304" pitchFamily="18" charset="0"/>
            </a:endParaRPr>
          </a:p>
          <a:p>
            <a:pPr lvl="3"/>
            <a:r>
              <a:rPr lang="en-US" sz="2000" dirty="0">
                <a:cs typeface="Times New Roman" panose="02020603050405020304" pitchFamily="18" charset="0"/>
              </a:rPr>
              <a:t>Digital camera</a:t>
            </a:r>
            <a:endParaRPr lang="en-US" sz="2000" dirty="0">
              <a:cs typeface="Times New Roman" panose="02020603050405020304" pitchFamily="18" charset="0"/>
            </a:endParaRPr>
          </a:p>
          <a:p>
            <a:pPr lvl="3"/>
            <a:r>
              <a:rPr lang="en-US" sz="2000" dirty="0">
                <a:cs typeface="Times New Roman" panose="02020603050405020304" pitchFamily="18" charset="0"/>
              </a:rPr>
              <a:t>Scanner</a:t>
            </a:r>
            <a:endParaRPr lang="en-US" sz="2000" dirty="0">
              <a:cs typeface="Times New Roman" panose="02020603050405020304" pitchFamily="18" charset="0"/>
            </a:endParaRPr>
          </a:p>
          <a:p>
            <a:pPr lvl="3"/>
            <a:r>
              <a:rPr lang="en-US" sz="2000" dirty="0">
                <a:cs typeface="Times New Roman" panose="02020603050405020304" pitchFamily="18" charset="0"/>
              </a:rPr>
              <a:t>Point of sale terminals</a:t>
            </a:r>
            <a:endParaRPr lang="en-US" sz="2000" dirty="0">
              <a:cs typeface="Times New Roman" panose="02020603050405020304" pitchFamily="18" charset="0"/>
            </a:endParaRPr>
          </a:p>
          <a:p>
            <a:pPr lvl="3"/>
            <a:r>
              <a:rPr lang="en-US" sz="2000" dirty="0">
                <a:cs typeface="Times New Roman" panose="02020603050405020304" pitchFamily="18" charset="0"/>
              </a:rPr>
              <a:t>Bar code reader</a:t>
            </a:r>
            <a:endParaRPr lang="en-US" sz="2000" dirty="0">
              <a:cs typeface="Times New Roman" panose="02020603050405020304" pitchFamily="18" charset="0"/>
            </a:endParaRPr>
          </a:p>
          <a:p>
            <a:pPr lvl="3"/>
            <a:r>
              <a:rPr lang="en-US" sz="2000" dirty="0">
                <a:cs typeface="Times New Roman" panose="02020603050405020304" pitchFamily="18" charset="0"/>
              </a:rPr>
              <a:t>Microphones</a:t>
            </a:r>
            <a:endParaRPr lang="en-US" sz="2000" dirty="0">
              <a:cs typeface="Times New Roman" panose="02020603050405020304" pitchFamily="18" charset="0"/>
            </a:endParaRPr>
          </a:p>
          <a:p>
            <a:pPr lvl="3"/>
            <a:r>
              <a:rPr lang="en-US" sz="2000" dirty="0">
                <a:cs typeface="Times New Roman" panose="02020603050405020304" pitchFamily="18" charset="0"/>
              </a:rPr>
              <a:t>prerecorded sources lie CD &amp; DVS</a:t>
            </a:r>
            <a:endParaRPr lang="en-US" sz="2000" dirty="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2ED799F-190B-4690-9AA4-A530F37BEF97}"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5" y="438411"/>
            <a:ext cx="8629650" cy="715962"/>
          </a:xfrm>
        </p:spPr>
        <p:txBody>
          <a:bodyPr bIns="91440" anchor="b" anchorCtr="0">
            <a:normAutofit/>
          </a:bodyPr>
          <a:lstStyle/>
          <a:p>
            <a:pPr algn="ctr"/>
            <a:r>
              <a:rPr lang="en-US" sz="3600" b="1" dirty="0">
                <a:solidFill>
                  <a:schemeClr val="accent6">
                    <a:lumMod val="50000"/>
                  </a:schemeClr>
                </a:solidFill>
                <a:cs typeface="Times New Roman" panose="02020603050405020304" pitchFamily="18" charset="0"/>
              </a:rPr>
              <a:t>Output Devices</a:t>
            </a:r>
            <a:endParaRPr lang="en-US" sz="3600" b="1" dirty="0">
              <a:solidFill>
                <a:schemeClr val="accent6">
                  <a:lumMod val="50000"/>
                </a:schemeClr>
              </a:solidFill>
              <a:cs typeface="Times New Roman" panose="02020603050405020304" pitchFamily="18" charset="0"/>
            </a:endParaRPr>
          </a:p>
        </p:txBody>
      </p:sp>
      <p:sp>
        <p:nvSpPr>
          <p:cNvPr id="22531" name="Content Placeholder 2"/>
          <p:cNvSpPr>
            <a:spLocks noGrp="1"/>
          </p:cNvSpPr>
          <p:nvPr>
            <p:ph idx="1"/>
          </p:nvPr>
        </p:nvSpPr>
        <p:spPr>
          <a:xfrm>
            <a:off x="887104" y="1428750"/>
            <a:ext cx="7478974" cy="4786313"/>
          </a:xfrm>
        </p:spPr>
        <p:txBody>
          <a:bodyPr>
            <a:normAutofit fontScale="32500" lnSpcReduction="20000"/>
          </a:bodyPr>
          <a:lstStyle/>
          <a:p>
            <a:pPr algn="just">
              <a:lnSpc>
                <a:spcPts val="2160"/>
              </a:lnSpc>
            </a:pPr>
            <a:r>
              <a:rPr lang="en-US" sz="7200" b="1" dirty="0">
                <a:cs typeface="Times New Roman" panose="02020603050405020304" pitchFamily="18" charset="0"/>
              </a:rPr>
              <a:t>Output: </a:t>
            </a:r>
            <a:r>
              <a:rPr lang="en-US" sz="7200" dirty="0">
                <a:cs typeface="Times New Roman" panose="02020603050405020304" pitchFamily="18" charset="0"/>
              </a:rPr>
              <a:t>The results of inputting and processing data and information returned by the computer, either directly to the person using the system or to secondary storage.</a:t>
            </a:r>
            <a:endParaRPr lang="en-US" sz="7200" dirty="0">
              <a:cs typeface="Times New Roman" panose="02020603050405020304" pitchFamily="18" charset="0"/>
            </a:endParaRPr>
          </a:p>
          <a:p>
            <a:pPr algn="just">
              <a:lnSpc>
                <a:spcPts val="2160"/>
              </a:lnSpc>
            </a:pPr>
            <a:r>
              <a:rPr lang="en-US" sz="7200" dirty="0">
                <a:cs typeface="Times New Roman" panose="02020603050405020304" pitchFamily="18" charset="0"/>
              </a:rPr>
              <a:t>Common forms of output are reports, schedules, budgets, newsletter s among others. Examples of output devices include:</a:t>
            </a:r>
            <a:endParaRPr lang="en-US" sz="7200" dirty="0">
              <a:cs typeface="Times New Roman" panose="02020603050405020304" pitchFamily="18" charset="0"/>
            </a:endParaRPr>
          </a:p>
          <a:p>
            <a:pPr lvl="2">
              <a:lnSpc>
                <a:spcPts val="2160"/>
              </a:lnSpc>
            </a:pPr>
            <a:r>
              <a:rPr lang="en-US" sz="7200" dirty="0">
                <a:cs typeface="Times New Roman" panose="02020603050405020304" pitchFamily="18" charset="0"/>
              </a:rPr>
              <a:t>Printers</a:t>
            </a:r>
            <a:endParaRPr lang="en-US" sz="7200" dirty="0">
              <a:cs typeface="Times New Roman" panose="02020603050405020304" pitchFamily="18" charset="0"/>
            </a:endParaRPr>
          </a:p>
          <a:p>
            <a:pPr lvl="2">
              <a:lnSpc>
                <a:spcPts val="2160"/>
              </a:lnSpc>
            </a:pPr>
            <a:r>
              <a:rPr lang="en-US" sz="7200" dirty="0">
                <a:cs typeface="Times New Roman" panose="02020603050405020304" pitchFamily="18" charset="0"/>
              </a:rPr>
              <a:t>Plotters (prints large images (plan))		</a:t>
            </a:r>
            <a:endParaRPr lang="en-US" sz="7200" dirty="0">
              <a:cs typeface="Times New Roman" panose="02020603050405020304" pitchFamily="18" charset="0"/>
            </a:endParaRPr>
          </a:p>
          <a:p>
            <a:pPr lvl="2">
              <a:lnSpc>
                <a:spcPts val="2160"/>
              </a:lnSpc>
            </a:pPr>
            <a:r>
              <a:rPr lang="en-US" sz="7200" dirty="0">
                <a:cs typeface="Times New Roman" panose="02020603050405020304" pitchFamily="18" charset="0"/>
              </a:rPr>
              <a:t>Speakers</a:t>
            </a:r>
            <a:endParaRPr lang="en-US" sz="7200" dirty="0">
              <a:cs typeface="Times New Roman" panose="02020603050405020304" pitchFamily="18" charset="0"/>
            </a:endParaRPr>
          </a:p>
          <a:p>
            <a:pPr lvl="2">
              <a:lnSpc>
                <a:spcPts val="2160"/>
              </a:lnSpc>
            </a:pPr>
            <a:r>
              <a:rPr lang="en-US" sz="7200" dirty="0">
                <a:cs typeface="Times New Roman" panose="02020603050405020304" pitchFamily="18" charset="0"/>
              </a:rPr>
              <a:t>Monitor</a:t>
            </a:r>
            <a:endParaRPr lang="en-US" sz="7200" dirty="0">
              <a:cs typeface="Times New Roman" panose="02020603050405020304" pitchFamily="18" charset="0"/>
            </a:endParaRPr>
          </a:p>
          <a:p>
            <a:pPr lvl="2">
              <a:lnSpc>
                <a:spcPts val="2160"/>
              </a:lnSpc>
            </a:pPr>
            <a:r>
              <a:rPr lang="en-US" sz="7200" dirty="0">
                <a:cs typeface="Times New Roman" panose="02020603050405020304" pitchFamily="18" charset="0"/>
              </a:rPr>
              <a:t>Projectors </a:t>
            </a:r>
            <a:endParaRPr lang="en-US" sz="7200" dirty="0">
              <a:cs typeface="Times New Roman" panose="02020603050405020304" pitchFamily="18" charset="0"/>
            </a:endParaRPr>
          </a:p>
          <a:p>
            <a:pPr>
              <a:lnSpc>
                <a:spcPts val="2160"/>
              </a:lnSpc>
              <a:buNone/>
            </a:pPr>
            <a:r>
              <a:rPr lang="en-US" sz="7200" b="1" dirty="0">
                <a:cs typeface="Times New Roman" panose="02020603050405020304" pitchFamily="18" charset="0"/>
              </a:rPr>
              <a:t>Note: Communications devices </a:t>
            </a:r>
            <a:r>
              <a:rPr lang="en-US" sz="7200" dirty="0">
                <a:cs typeface="Times New Roman" panose="02020603050405020304" pitchFamily="18" charset="0"/>
              </a:rPr>
              <a:t>(such as modems and network interface cards) perform both input and output, allowing computers to share information.</a:t>
            </a:r>
            <a:endParaRPr lang="en-US" sz="7200" dirty="0">
              <a:cs typeface="Times New Roman" panose="02020603050405020304" pitchFamily="18" charset="0"/>
            </a:endParaRPr>
          </a:p>
          <a:p>
            <a:pPr lvl="1">
              <a:buFont typeface="Verdana" panose="020B0604030504040204" pitchFamily="34" charset="0"/>
              <a:buNone/>
            </a:pPr>
            <a:endParaRPr lang="en-US" sz="2200" dirty="0"/>
          </a:p>
          <a:p>
            <a:pPr lvl="1"/>
            <a:endParaRPr lang="en-US" sz="2400" dirty="0"/>
          </a:p>
        </p:txBody>
      </p:sp>
      <p:sp>
        <p:nvSpPr>
          <p:cNvPr id="5" name="Slide Number Placeholder 4"/>
          <p:cNvSpPr>
            <a:spLocks noGrp="1"/>
          </p:cNvSpPr>
          <p:nvPr>
            <p:ph type="sldNum" sz="quarter" idx="12"/>
          </p:nvPr>
        </p:nvSpPr>
        <p:spPr/>
        <p:txBody>
          <a:bodyPr/>
          <a:lstStyle/>
          <a:p>
            <a:fld id="{B2ED799F-190B-4690-9AA4-A530F37BEF97}"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8938"/>
            <a:ext cx="8629650" cy="715962"/>
          </a:xfrm>
        </p:spPr>
        <p:txBody>
          <a:bodyPr bIns="91440" anchor="b" anchorCtr="0">
            <a:normAutofit/>
          </a:bodyPr>
          <a:lstStyle/>
          <a:p>
            <a:pPr algn="ctr">
              <a:defRPr/>
            </a:pPr>
            <a:r>
              <a:rPr lang="en-US" sz="3600" b="1" dirty="0">
                <a:solidFill>
                  <a:schemeClr val="accent6">
                    <a:lumMod val="50000"/>
                  </a:schemeClr>
                </a:solidFill>
                <a:cs typeface="Times New Roman" panose="02020603050405020304" pitchFamily="18" charset="0"/>
              </a:rPr>
              <a:t>Processor (CPU)</a:t>
            </a:r>
            <a:endParaRPr lang="en-US" sz="3600" b="1" dirty="0">
              <a:solidFill>
                <a:schemeClr val="accent6">
                  <a:lumMod val="50000"/>
                </a:schemeClr>
              </a:solidFill>
            </a:endParaRPr>
          </a:p>
        </p:txBody>
      </p:sp>
      <p:sp>
        <p:nvSpPr>
          <p:cNvPr id="22531" name="Content Placeholder 2"/>
          <p:cNvSpPr>
            <a:spLocks noGrp="1"/>
          </p:cNvSpPr>
          <p:nvPr>
            <p:ph idx="1"/>
          </p:nvPr>
        </p:nvSpPr>
        <p:spPr>
          <a:xfrm>
            <a:off x="228600" y="1414462"/>
            <a:ext cx="8705850" cy="5138737"/>
          </a:xfrm>
        </p:spPr>
        <p:txBody>
          <a:bodyPr>
            <a:normAutofit/>
          </a:bodyPr>
          <a:lstStyle/>
          <a:p>
            <a:pPr algn="just"/>
            <a:r>
              <a:rPr lang="en-US" sz="2600" b="1" dirty="0">
                <a:cs typeface="Times New Roman" panose="02020603050405020304" pitchFamily="18" charset="0"/>
              </a:rPr>
              <a:t>Processor/Central Processing Unit (CPU):  </a:t>
            </a:r>
            <a:r>
              <a:rPr lang="en-US" sz="2600" dirty="0">
                <a:cs typeface="Times New Roman" panose="02020603050405020304" pitchFamily="18" charset="0"/>
              </a:rPr>
              <a:t>A set of electronic circuits that perform the computer’s processing actions. </a:t>
            </a:r>
            <a:endParaRPr lang="en-US" sz="2600" dirty="0">
              <a:cs typeface="Times New Roman" panose="02020603050405020304" pitchFamily="18" charset="0"/>
            </a:endParaRPr>
          </a:p>
          <a:p>
            <a:pPr algn="just"/>
            <a:r>
              <a:rPr lang="en-US" sz="2600" dirty="0">
                <a:cs typeface="Times New Roman" panose="02020603050405020304" pitchFamily="18" charset="0"/>
              </a:rPr>
              <a:t>A chip is a collection of electronic components in a very small, self-contained package. Chips perform the computer’s processing actions, including arithmetic calculations and the generation of lines, images, and sound.</a:t>
            </a:r>
            <a:endParaRPr lang="en-US" sz="2600" dirty="0">
              <a:cs typeface="Times New Roman" panose="02020603050405020304" pitchFamily="18" charset="0"/>
            </a:endParaRPr>
          </a:p>
          <a:p>
            <a:pPr algn="just"/>
            <a:endParaRPr lang="en-US" sz="2600" dirty="0">
              <a:cs typeface="Times New Roman" panose="02020603050405020304" pitchFamily="18" charset="0"/>
            </a:endParaRPr>
          </a:p>
          <a:p>
            <a:pPr lvl="1"/>
            <a:r>
              <a:rPr lang="en-US" sz="2200" dirty="0">
                <a:cs typeface="Times New Roman" panose="02020603050405020304" pitchFamily="18" charset="0"/>
              </a:rPr>
              <a:t>Examples of chips include sound chips which </a:t>
            </a:r>
            <a:endParaRPr lang="en-US" sz="2200" dirty="0">
              <a:cs typeface="Times New Roman" panose="02020603050405020304" pitchFamily="18" charset="0"/>
            </a:endParaRPr>
          </a:p>
          <a:p>
            <a:pPr marL="342900" lvl="1" indent="0">
              <a:buNone/>
            </a:pPr>
            <a:r>
              <a:rPr lang="en-US" sz="2200" dirty="0">
                <a:cs typeface="Times New Roman" panose="02020603050405020304" pitchFamily="18" charset="0"/>
              </a:rPr>
              <a:t>   generate signals to be output as tones.</a:t>
            </a:r>
            <a:endParaRPr lang="en-US" sz="2200" dirty="0">
              <a:cs typeface="Times New Roman" panose="02020603050405020304" pitchFamily="18" charset="0"/>
            </a:endParaRPr>
          </a:p>
          <a:p>
            <a:pPr lvl="1">
              <a:buFont typeface="Verdana" panose="020B0604030504040204" pitchFamily="34" charset="0"/>
              <a:buNone/>
            </a:pPr>
            <a:endParaRPr lang="en-US" dirty="0">
              <a:cs typeface="Times New Roman" panose="02020603050405020304" pitchFamily="18" charset="0"/>
            </a:endParaRPr>
          </a:p>
          <a:p>
            <a:pPr lvl="1"/>
            <a:endParaRPr lang="en-US" dirty="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2ED799F-190B-4690-9AA4-A530F37BEF97}" type="slidenum">
              <a:rPr lang="en-US" smtClean="0"/>
            </a:fld>
            <a:endParaRPr lang="en-US"/>
          </a:p>
        </p:txBody>
      </p:sp>
      <p:pic>
        <p:nvPicPr>
          <p:cNvPr id="5" name="Picture 4"/>
          <p:cNvPicPr/>
          <p:nvPr/>
        </p:nvPicPr>
        <p:blipFill>
          <a:blip r:embed="rId1" cstate="print"/>
          <a:srcRect/>
          <a:stretch>
            <a:fillRect/>
          </a:stretch>
        </p:blipFill>
        <p:spPr bwMode="auto">
          <a:xfrm>
            <a:off x="6143269" y="3628988"/>
            <a:ext cx="2238375" cy="1828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3400" y="1524000"/>
            <a:ext cx="7848600" cy="1447800"/>
          </a:xfrm>
        </p:spPr>
        <p:txBody>
          <a:bodyPr rtlCol="0">
            <a:noAutofit/>
          </a:bodyPr>
          <a:lstStyle/>
          <a:p>
            <a:r>
              <a:rPr lang="en-US" dirty="0"/>
              <a:t>Introduction To Computers</a:t>
            </a:r>
            <a:endParaRPr lang="en-US" dirty="0"/>
          </a:p>
        </p:txBody>
      </p:sp>
      <p:sp>
        <p:nvSpPr>
          <p:cNvPr id="2" name="Subtitle 1"/>
          <p:cNvSpPr>
            <a:spLocks noGrp="1"/>
          </p:cNvSpPr>
          <p:nvPr>
            <p:ph type="subTitle"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7"/>
            <a:ext cx="8629650" cy="789887"/>
          </a:xfrm>
        </p:spPr>
        <p:txBody>
          <a:bodyPr bIns="91440" anchor="b" anchorCtr="0">
            <a:normAutofit/>
          </a:bodyPr>
          <a:lstStyle/>
          <a:p>
            <a:pPr algn="ctr">
              <a:defRPr/>
            </a:pPr>
            <a:r>
              <a:rPr lang="en-US" sz="4000" b="1" dirty="0">
                <a:solidFill>
                  <a:schemeClr val="accent6">
                    <a:lumMod val="50000"/>
                  </a:schemeClr>
                </a:solidFill>
                <a:latin typeface="Times New Roman" panose="02020603050405020304" pitchFamily="18" charset="0"/>
                <a:cs typeface="Times New Roman" panose="02020603050405020304" pitchFamily="18" charset="0"/>
              </a:rPr>
              <a:t>System board</a:t>
            </a:r>
            <a:endParaRPr lang="en-US" sz="4000" b="1" dirty="0">
              <a:solidFill>
                <a:schemeClr val="accent6">
                  <a:lumMod val="50000"/>
                </a:schemeClr>
              </a:solidFill>
            </a:endParaRPr>
          </a:p>
        </p:txBody>
      </p:sp>
      <p:sp>
        <p:nvSpPr>
          <p:cNvPr id="22531" name="Content Placeholder 2"/>
          <p:cNvSpPr>
            <a:spLocks noGrp="1"/>
          </p:cNvSpPr>
          <p:nvPr>
            <p:ph idx="1"/>
          </p:nvPr>
        </p:nvSpPr>
        <p:spPr>
          <a:xfrm>
            <a:off x="228600" y="1378424"/>
            <a:ext cx="8705850" cy="5174776"/>
          </a:xfrm>
        </p:spPr>
        <p:txBody>
          <a:bodyPr>
            <a:normAutofit/>
          </a:bodyPr>
          <a:lstStyle/>
          <a:p>
            <a:r>
              <a:rPr lang="en-US" sz="2400" dirty="0">
                <a:latin typeface="Times New Roman" panose="02020603050405020304" pitchFamily="18" charset="0"/>
                <a:cs typeface="Times New Roman" panose="02020603050405020304" pitchFamily="18" charset="0"/>
              </a:rPr>
              <a:t>The processor/CPU can take several forms. Microcomputers contain a specific micro-processor chip as their CPU. This is put into a protective package, and then mounted onto a board contained within the computer. This board is called a </a:t>
            </a:r>
            <a:r>
              <a:rPr lang="en-US" sz="2400" b="1" dirty="0">
                <a:latin typeface="Times New Roman" panose="02020603050405020304" pitchFamily="18" charset="0"/>
                <a:cs typeface="Times New Roman" panose="02020603050405020304" pitchFamily="18" charset="0"/>
              </a:rPr>
              <a:t>system board or a mother board.</a:t>
            </a:r>
            <a:endParaRPr lang="en-US" sz="2400" b="1"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buNone/>
            </a:pPr>
            <a:endParaRPr lang="en-US" sz="2400"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2ED799F-190B-4690-9AA4-A530F37BEF97}" type="slidenum">
              <a:rPr lang="en-US" smtClean="0"/>
            </a:fld>
            <a:endParaRPr lang="en-US"/>
          </a:p>
        </p:txBody>
      </p:sp>
      <p:pic>
        <p:nvPicPr>
          <p:cNvPr id="4" name="Picture 7" descr="case3"/>
          <p:cNvPicPr>
            <a:picLocks noChangeAspect="1" noChangeArrowheads="1"/>
          </p:cNvPicPr>
          <p:nvPr/>
        </p:nvPicPr>
        <p:blipFill>
          <a:blip r:embed="rId1" cstate="print"/>
          <a:srcRect/>
          <a:stretch>
            <a:fillRect/>
          </a:stretch>
        </p:blipFill>
        <p:spPr bwMode="auto">
          <a:xfrm>
            <a:off x="457200" y="2971800"/>
            <a:ext cx="4038600" cy="3429000"/>
          </a:xfrm>
          <a:prstGeom prst="rect">
            <a:avLst/>
          </a:prstGeom>
          <a:noFill/>
          <a:ln w="9525">
            <a:noFill/>
            <a:miter lim="800000"/>
            <a:headEnd/>
            <a:tailEnd/>
          </a:ln>
        </p:spPr>
      </p:pic>
      <p:sp>
        <p:nvSpPr>
          <p:cNvPr id="5" name="Rectangle 4"/>
          <p:cNvSpPr/>
          <p:nvPr/>
        </p:nvSpPr>
        <p:spPr>
          <a:xfrm>
            <a:off x="4267200" y="3657600"/>
            <a:ext cx="4572000" cy="1200329"/>
          </a:xfrm>
          <a:prstGeom prst="rect">
            <a:avLst/>
          </a:prstGeom>
        </p:spPr>
        <p:txBody>
          <a:bodyPr wrap="square">
            <a:spAutoFit/>
          </a:bodyPr>
          <a:lstStyle/>
          <a:p>
            <a:pPr fontAlgn="base">
              <a:spcBef>
                <a:spcPct val="0"/>
              </a:spcBef>
              <a:spcAft>
                <a:spcPct val="0"/>
              </a:spcAft>
            </a:pPr>
            <a:r>
              <a:rPr lang="en-US" sz="2400" dirty="0">
                <a:solidFill>
                  <a:prstClr val="black"/>
                </a:solidFill>
                <a:latin typeface="Times New Roman" panose="02020603050405020304" pitchFamily="18" charset="0"/>
              </a:rPr>
              <a:t>The system board contains other chips and circuitry that carry out processing.</a:t>
            </a:r>
            <a:endParaRPr lang="en-US" sz="2400" dirty="0">
              <a:solidFill>
                <a:prstClr val="black"/>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57175"/>
            <a:ext cx="8686800" cy="838200"/>
          </a:xfrm>
        </p:spPr>
        <p:txBody>
          <a:bodyPr>
            <a:normAutofit/>
          </a:bodyPr>
          <a:lstStyle/>
          <a:p>
            <a:pPr algn="ctr" fontAlgn="auto">
              <a:spcAft>
                <a:spcPts val="0"/>
              </a:spcAft>
              <a:defRPr/>
            </a:pPr>
            <a:r>
              <a:rPr lang="en-US" sz="3600" b="1" dirty="0">
                <a:solidFill>
                  <a:schemeClr val="accent6">
                    <a:lumMod val="50000"/>
                  </a:schemeClr>
                </a:solidFill>
                <a:latin typeface="Times New Roman" panose="02020603050405020304" pitchFamily="18" charset="0"/>
                <a:cs typeface="Times New Roman" panose="02020603050405020304" pitchFamily="18" charset="0"/>
              </a:rPr>
              <a:t>Hardware cont’d</a:t>
            </a:r>
            <a:endParaRPr lang="en-US" sz="36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8625" y="1476376"/>
            <a:ext cx="8286750" cy="5062537"/>
          </a:xfrm>
        </p:spPr>
        <p:txBody>
          <a:bodyPr>
            <a:normAutofit lnSpcReduction="10000"/>
          </a:bodyPr>
          <a:lstStyle/>
          <a:p>
            <a:pPr marL="548640" indent="-411480" fontAlgn="auto">
              <a:spcAft>
                <a:spcPts val="0"/>
              </a:spcAft>
              <a:buClr>
                <a:schemeClr val="tx1">
                  <a:shade val="95000"/>
                </a:schemeClr>
              </a:buClr>
              <a:buFont typeface="Wingdings 2" panose="05020102010507070707"/>
              <a:buChar char=""/>
              <a:defRPr/>
            </a:pPr>
            <a:r>
              <a:rPr lang="en-US" sz="2400" b="1" dirty="0">
                <a:latin typeface="Times New Roman" panose="02020603050405020304" pitchFamily="18" charset="0"/>
                <a:cs typeface="Times New Roman" panose="02020603050405020304" pitchFamily="18" charset="0"/>
              </a:rPr>
              <a:t>Memory devices</a:t>
            </a:r>
            <a:endParaRPr lang="en-US" sz="2400" b="1" dirty="0">
              <a:latin typeface="Times New Roman" panose="02020603050405020304" pitchFamily="18" charset="0"/>
              <a:cs typeface="Times New Roman" panose="02020603050405020304" pitchFamily="18" charset="0"/>
            </a:endParaRPr>
          </a:p>
          <a:p>
            <a:pPr marL="868680" lvl="1" indent="-283210" algn="just" fontAlgn="auto">
              <a:spcAft>
                <a:spcPts val="0"/>
              </a:spcAft>
              <a:buFont typeface="Wingdings 2" panose="05020102010507070707"/>
              <a:buChar char=""/>
              <a:defRPr/>
            </a:pPr>
            <a:r>
              <a:rPr lang="en-US" sz="2000" dirty="0">
                <a:latin typeface="Times New Roman" panose="02020603050405020304" pitchFamily="18" charset="0"/>
                <a:cs typeface="Times New Roman" panose="02020603050405020304" pitchFamily="18" charset="0"/>
              </a:rPr>
              <a:t>Memory is made up of one or more sets of chips that  Store data or program instructions either temporarily or permanently.  No processing takes place in memory. Instead, memory stores data, information and instructions. Memory is divided into </a:t>
            </a:r>
            <a:r>
              <a:rPr lang="en-US" sz="2000" b="1" dirty="0">
                <a:latin typeface="Times New Roman" panose="02020603050405020304" pitchFamily="18" charset="0"/>
                <a:cs typeface="Times New Roman" panose="02020603050405020304" pitchFamily="18" charset="0"/>
              </a:rPr>
              <a:t>two types</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868680" lvl="1" indent="-283210" fontAlgn="auto">
              <a:spcAft>
                <a:spcPts val="0"/>
              </a:spcAft>
              <a:buNone/>
              <a:defRPr/>
            </a:pPr>
            <a:endParaRPr lang="en-US" dirty="0">
              <a:latin typeface="Times New Roman" panose="02020603050405020304" pitchFamily="18" charset="0"/>
              <a:cs typeface="Times New Roman" panose="02020603050405020304" pitchFamily="18" charset="0"/>
            </a:endParaRPr>
          </a:p>
          <a:p>
            <a:pPr marL="971550" lvl="1" indent="-514350" fontAlgn="auto">
              <a:spcAft>
                <a:spcPts val="0"/>
              </a:spcAft>
              <a:buFont typeface="+mj-lt"/>
              <a:buAutoNum type="alphaLcParenR"/>
              <a:defRPr/>
            </a:pPr>
            <a:r>
              <a:rPr lang="en-US" b="1" i="1" dirty="0">
                <a:solidFill>
                  <a:schemeClr val="accent6"/>
                </a:solidFill>
                <a:latin typeface="Times New Roman" panose="02020603050405020304" pitchFamily="18" charset="0"/>
                <a:cs typeface="Times New Roman" panose="02020603050405020304" pitchFamily="18" charset="0"/>
              </a:rPr>
              <a:t>Random Access Memory (RAM)</a:t>
            </a:r>
            <a:endParaRPr lang="en-US" b="1" i="1" dirty="0">
              <a:solidFill>
                <a:schemeClr val="accent6"/>
              </a:solidFill>
              <a:latin typeface="Times New Roman" panose="02020603050405020304" pitchFamily="18" charset="0"/>
              <a:cs typeface="Times New Roman" panose="02020603050405020304" pitchFamily="18" charset="0"/>
            </a:endParaRPr>
          </a:p>
          <a:p>
            <a:pPr marL="1134110" lvl="2" algn="just" fontAlgn="auto">
              <a:spcAft>
                <a:spcPts val="0"/>
              </a:spcAft>
              <a:buFont typeface="Wingdings" panose="05000000000000000000"/>
              <a:buChar char=""/>
              <a:defRPr/>
            </a:pPr>
            <a:r>
              <a:rPr lang="en-US" sz="2400" dirty="0">
                <a:latin typeface="Times New Roman" panose="02020603050405020304" pitchFamily="18" charset="0"/>
                <a:cs typeface="Times New Roman" panose="02020603050405020304" pitchFamily="18" charset="0"/>
              </a:rPr>
              <a:t>RAM holds data and program instructions temporarily while the CPU works with them.</a:t>
            </a:r>
            <a:endParaRPr lang="en-US" sz="2400" dirty="0">
              <a:latin typeface="Times New Roman" panose="02020603050405020304" pitchFamily="18" charset="0"/>
              <a:cs typeface="Times New Roman" panose="02020603050405020304" pitchFamily="18" charset="0"/>
            </a:endParaRPr>
          </a:p>
          <a:p>
            <a:pPr marL="1134110" lvl="2" algn="just" fontAlgn="auto">
              <a:spcAft>
                <a:spcPts val="0"/>
              </a:spcAft>
              <a:buFont typeface="Wingdings" panose="05000000000000000000"/>
              <a:buChar char=""/>
              <a:defRPr/>
            </a:pPr>
            <a:r>
              <a:rPr lang="en-US" sz="2400" dirty="0">
                <a:latin typeface="Times New Roman" panose="02020603050405020304" pitchFamily="18" charset="0"/>
                <a:cs typeface="Times New Roman" panose="02020603050405020304" pitchFamily="18" charset="0"/>
              </a:rPr>
              <a:t>RAM is volatile, meaning it holds data only when the power is on. When the power is off, RAM's contents are lost.</a:t>
            </a:r>
            <a:endParaRPr lang="en-US" sz="2400" dirty="0">
              <a:latin typeface="Times New Roman" panose="02020603050405020304" pitchFamily="18" charset="0"/>
              <a:cs typeface="Times New Roman" panose="02020603050405020304" pitchFamily="18" charset="0"/>
            </a:endParaRPr>
          </a:p>
          <a:p>
            <a:pPr marL="1134110" lvl="2" algn="just" fontAlgn="auto">
              <a:spcAft>
                <a:spcPts val="0"/>
              </a:spcAft>
              <a:buFont typeface="Wingdings" panose="05000000000000000000"/>
              <a:buChar char=""/>
              <a:defRPr/>
            </a:pPr>
            <a:r>
              <a:rPr lang="en-US" sz="2400" dirty="0">
                <a:latin typeface="Times New Roman" panose="02020603050405020304" pitchFamily="18" charset="0"/>
                <a:cs typeface="Times New Roman" panose="02020603050405020304" pitchFamily="18" charset="0"/>
              </a:rPr>
              <a:t>More RAM results in a faster system.</a:t>
            </a:r>
            <a:endParaRPr lang="en-US" sz="2400" dirty="0">
              <a:latin typeface="Times New Roman" panose="02020603050405020304" pitchFamily="18" charset="0"/>
              <a:cs typeface="Times New Roman" panose="02020603050405020304" pitchFamily="18" charset="0"/>
            </a:endParaRPr>
          </a:p>
          <a:p>
            <a:pPr marL="868680" lvl="1" indent="-283210" fontAlgn="auto">
              <a:spcAft>
                <a:spcPts val="0"/>
              </a:spcAft>
              <a:buFont typeface="Wingdings 2" panose="05020102010507070707"/>
              <a:buChar char=""/>
              <a:defRPr/>
            </a:pPr>
            <a:endParaRPr lang="en-US" b="1" dirty="0"/>
          </a:p>
        </p:txBody>
      </p:sp>
      <p:sp>
        <p:nvSpPr>
          <p:cNvPr id="5" name="Slide Number Placeholder 4"/>
          <p:cNvSpPr>
            <a:spLocks noGrp="1"/>
          </p:cNvSpPr>
          <p:nvPr>
            <p:ph type="sldNum" sz="quarter" idx="12"/>
          </p:nvPr>
        </p:nvSpPr>
        <p:spPr/>
        <p:txBody>
          <a:bodyPr/>
          <a:lstStyle/>
          <a:p>
            <a:fld id="{B2ED799F-190B-4690-9AA4-A530F37BEF97}"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0350"/>
            <a:ext cx="8534400" cy="1257300"/>
          </a:xfrm>
        </p:spPr>
        <p:txBody>
          <a:bodyPr>
            <a:normAutofit/>
          </a:bodyPr>
          <a:lstStyle/>
          <a:p>
            <a:pPr algn="ctr" fontAlgn="auto">
              <a:spcAft>
                <a:spcPts val="0"/>
              </a:spcAft>
              <a:defRPr/>
            </a:pPr>
            <a:r>
              <a:rPr lang="en-US" sz="4000" b="1" dirty="0">
                <a:solidFill>
                  <a:schemeClr val="accent6">
                    <a:lumMod val="50000"/>
                  </a:schemeClr>
                </a:solidFill>
                <a:cs typeface="Times New Roman" panose="02020603050405020304" pitchFamily="18" charset="0"/>
              </a:rPr>
              <a:t>Hardware cont’d</a:t>
            </a:r>
            <a:endParaRPr lang="en-US" sz="4000" b="1" dirty="0">
              <a:solidFill>
                <a:schemeClr val="accent6">
                  <a:lumMod val="50000"/>
                </a:schemeClr>
              </a:solidFill>
              <a:cs typeface="Times New Roman" panose="02020603050405020304" pitchFamily="18" charset="0"/>
            </a:endParaRPr>
          </a:p>
        </p:txBody>
      </p:sp>
      <p:sp>
        <p:nvSpPr>
          <p:cNvPr id="3" name="Content Placeholder 2"/>
          <p:cNvSpPr>
            <a:spLocks noGrp="1"/>
          </p:cNvSpPr>
          <p:nvPr>
            <p:ph idx="1"/>
          </p:nvPr>
        </p:nvSpPr>
        <p:spPr>
          <a:xfrm>
            <a:off x="428625" y="1517651"/>
            <a:ext cx="8286750" cy="4838700"/>
          </a:xfrm>
        </p:spPr>
        <p:txBody>
          <a:bodyPr>
            <a:normAutofit lnSpcReduction="10000"/>
          </a:bodyPr>
          <a:lstStyle/>
          <a:p>
            <a:pPr marL="971550" lvl="1" indent="-514350" fontAlgn="auto">
              <a:spcAft>
                <a:spcPts val="0"/>
              </a:spcAft>
              <a:buFont typeface="+mj-lt"/>
              <a:buAutoNum type="alphaLcParenR" startAt="2"/>
              <a:defRPr/>
            </a:pPr>
            <a:r>
              <a:rPr lang="en-US" b="1" i="1" dirty="0">
                <a:solidFill>
                  <a:schemeClr val="accent6"/>
                </a:solidFill>
                <a:cs typeface="Times New Roman" panose="02020603050405020304" pitchFamily="18" charset="0"/>
              </a:rPr>
              <a:t>Read Only Memory (ROM)</a:t>
            </a:r>
            <a:endParaRPr lang="en-US" b="1" i="1" dirty="0">
              <a:solidFill>
                <a:schemeClr val="accent6"/>
              </a:solidFill>
              <a:cs typeface="Times New Roman" panose="02020603050405020304" pitchFamily="18" charset="0"/>
            </a:endParaRPr>
          </a:p>
          <a:p>
            <a:pPr marL="1134110" lvl="2" fontAlgn="auto">
              <a:spcAft>
                <a:spcPts val="0"/>
              </a:spcAft>
              <a:buFont typeface="Wingdings" panose="05000000000000000000"/>
              <a:buChar char=""/>
              <a:defRPr/>
            </a:pPr>
            <a:r>
              <a:rPr lang="en-US" sz="2300" dirty="0">
                <a:cs typeface="Times New Roman" panose="02020603050405020304" pitchFamily="18" charset="0"/>
              </a:rPr>
              <a:t>Permanent storage of programs. </a:t>
            </a:r>
            <a:endParaRPr lang="en-US" sz="2300" dirty="0">
              <a:cs typeface="Times New Roman" panose="02020603050405020304" pitchFamily="18" charset="0"/>
            </a:endParaRPr>
          </a:p>
          <a:p>
            <a:pPr marL="1134110" lvl="2" fontAlgn="auto">
              <a:spcAft>
                <a:spcPts val="0"/>
              </a:spcAft>
              <a:buFont typeface="Wingdings" panose="05000000000000000000"/>
              <a:buChar char=""/>
              <a:defRPr/>
            </a:pPr>
            <a:r>
              <a:rPr lang="en-US" sz="2300" dirty="0">
                <a:cs typeface="Times New Roman" panose="02020603050405020304" pitchFamily="18" charset="0"/>
              </a:rPr>
              <a:t>ROM is called non-volatile memory because it never loses its contents.</a:t>
            </a:r>
            <a:endParaRPr lang="en-US" sz="2300" dirty="0">
              <a:cs typeface="Times New Roman" panose="02020603050405020304" pitchFamily="18" charset="0"/>
            </a:endParaRPr>
          </a:p>
          <a:p>
            <a:pPr marL="1134110" lvl="2" fontAlgn="auto">
              <a:spcAft>
                <a:spcPts val="0"/>
              </a:spcAft>
              <a:buFont typeface="Wingdings" panose="05000000000000000000"/>
              <a:buChar char=""/>
              <a:defRPr/>
            </a:pPr>
            <a:r>
              <a:rPr lang="en-US" sz="2300" dirty="0">
                <a:cs typeface="Times New Roman" panose="02020603050405020304" pitchFamily="18" charset="0"/>
              </a:rPr>
              <a:t>Holds instructions that the computer needs to operate.</a:t>
            </a:r>
            <a:endParaRPr lang="en-US" sz="2300" dirty="0">
              <a:cs typeface="Times New Roman" panose="02020603050405020304" pitchFamily="18" charset="0"/>
            </a:endParaRPr>
          </a:p>
          <a:p>
            <a:pPr marL="1134110" lvl="2" fontAlgn="auto">
              <a:spcAft>
                <a:spcPts val="0"/>
              </a:spcAft>
              <a:buFont typeface="Wingdings" panose="05000000000000000000"/>
              <a:buChar char=""/>
              <a:defRPr/>
            </a:pPr>
            <a:r>
              <a:rPr lang="en-US" sz="2300" dirty="0">
                <a:cs typeface="Times New Roman" panose="02020603050405020304" pitchFamily="18" charset="0"/>
              </a:rPr>
              <a:t>This type of memory lets you store the data needed to start up or boot the computer</a:t>
            </a:r>
            <a:endParaRPr lang="en-US" sz="2300" dirty="0">
              <a:cs typeface="Times New Roman" panose="02020603050405020304" pitchFamily="18" charset="0"/>
            </a:endParaRPr>
          </a:p>
          <a:p>
            <a:pPr marL="1134110" lvl="2" fontAlgn="auto">
              <a:spcAft>
                <a:spcPts val="0"/>
              </a:spcAft>
              <a:buFont typeface="Wingdings" panose="05000000000000000000"/>
              <a:buChar char=""/>
              <a:defRPr/>
            </a:pPr>
            <a:r>
              <a:rPr lang="en-US" sz="2300" dirty="0">
                <a:cs typeface="Times New Roman" panose="02020603050405020304" pitchFamily="18" charset="0"/>
              </a:rPr>
              <a:t>Essential start-up data contained in ROM is a computer BIOS</a:t>
            </a:r>
            <a:endParaRPr lang="en-US" sz="2300" dirty="0">
              <a:cs typeface="Times New Roman" panose="02020603050405020304" pitchFamily="18" charset="0"/>
            </a:endParaRPr>
          </a:p>
          <a:p>
            <a:pPr marL="1134110" lvl="2" fontAlgn="auto">
              <a:spcAft>
                <a:spcPts val="0"/>
              </a:spcAft>
              <a:buFont typeface="Wingdings" panose="05000000000000000000"/>
              <a:buChar char=""/>
              <a:defRPr/>
            </a:pPr>
            <a:r>
              <a:rPr lang="en-US" sz="2300" dirty="0">
                <a:cs typeface="Times New Roman" panose="02020603050405020304" pitchFamily="18" charset="0"/>
              </a:rPr>
              <a:t>The BIOS includes instructions on how to load basic computer hardware and includes a test referred to as a POST (Power On Self Test) that helps verify the computer meets requirements to boot up properly.</a:t>
            </a:r>
            <a:endParaRPr lang="en-US" sz="2300" dirty="0">
              <a:cs typeface="Times New Roman" panose="02020603050405020304" pitchFamily="18" charset="0"/>
            </a:endParaRPr>
          </a:p>
          <a:p>
            <a:pPr marL="1134110" lvl="2" fontAlgn="auto">
              <a:spcAft>
                <a:spcPts val="0"/>
              </a:spcAft>
              <a:buNone/>
              <a:defRPr/>
            </a:pPr>
            <a:endParaRPr lang="en-US" sz="2400" dirty="0">
              <a:cs typeface="Times New Roman" panose="02020603050405020304" pitchFamily="18" charset="0"/>
            </a:endParaRPr>
          </a:p>
          <a:p>
            <a:pPr marL="548640" indent="-411480" fontAlgn="auto">
              <a:spcAft>
                <a:spcPts val="0"/>
              </a:spcAft>
              <a:buClr>
                <a:schemeClr val="tx1">
                  <a:shade val="95000"/>
                </a:schemeClr>
              </a:buClr>
              <a:buNone/>
              <a:defRPr/>
            </a:pPr>
            <a:endParaRPr lang="en-US" dirty="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2ED799F-190B-4690-9AA4-A530F37BEF97}"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8587"/>
            <a:ext cx="8534400" cy="1300163"/>
          </a:xfrm>
        </p:spPr>
        <p:txBody>
          <a:bodyPr>
            <a:normAutofit/>
          </a:bodyPr>
          <a:lstStyle/>
          <a:p>
            <a:pPr algn="ctr" fontAlgn="auto">
              <a:spcAft>
                <a:spcPts val="0"/>
              </a:spcAft>
              <a:defRPr/>
            </a:pPr>
            <a:r>
              <a:rPr lang="en-US" sz="4000" b="1" dirty="0">
                <a:solidFill>
                  <a:schemeClr val="accent6">
                    <a:lumMod val="50000"/>
                  </a:schemeClr>
                </a:solidFill>
                <a:cs typeface="Times New Roman" panose="02020603050405020304" pitchFamily="18" charset="0"/>
              </a:rPr>
              <a:t>Hardware cont’d</a:t>
            </a:r>
            <a:endParaRPr lang="en-US" sz="4000" b="1" dirty="0">
              <a:solidFill>
                <a:schemeClr val="accent6">
                  <a:lumMod val="50000"/>
                </a:schemeClr>
              </a:solidFill>
              <a:cs typeface="Times New Roman" panose="02020603050405020304" pitchFamily="18" charset="0"/>
            </a:endParaRPr>
          </a:p>
        </p:txBody>
      </p:sp>
      <p:sp>
        <p:nvSpPr>
          <p:cNvPr id="3" name="Content Placeholder 2"/>
          <p:cNvSpPr>
            <a:spLocks noGrp="1"/>
          </p:cNvSpPr>
          <p:nvPr>
            <p:ph idx="1"/>
          </p:nvPr>
        </p:nvSpPr>
        <p:spPr>
          <a:xfrm>
            <a:off x="685800" y="1428750"/>
            <a:ext cx="7829550" cy="4937126"/>
          </a:xfrm>
        </p:spPr>
        <p:txBody>
          <a:bodyPr>
            <a:normAutofit lnSpcReduction="10000"/>
          </a:bodyPr>
          <a:lstStyle/>
          <a:p>
            <a:pPr marL="971550" lvl="1" indent="-514350" fontAlgn="auto">
              <a:spcAft>
                <a:spcPts val="0"/>
              </a:spcAft>
              <a:buFont typeface="+mj-lt"/>
              <a:buAutoNum type="alphaLcParenR" startAt="2"/>
              <a:defRPr/>
            </a:pPr>
            <a:r>
              <a:rPr lang="en-US" b="1" dirty="0">
                <a:solidFill>
                  <a:schemeClr val="accent6"/>
                </a:solidFill>
                <a:cs typeface="Times New Roman" panose="02020603050405020304" pitchFamily="18" charset="0"/>
              </a:rPr>
              <a:t>Read Only Memory (ROM)</a:t>
            </a:r>
            <a:endParaRPr lang="en-US" b="1" dirty="0">
              <a:solidFill>
                <a:schemeClr val="accent6"/>
              </a:solidFill>
              <a:cs typeface="Times New Roman" panose="02020603050405020304" pitchFamily="18" charset="0"/>
            </a:endParaRPr>
          </a:p>
          <a:p>
            <a:pPr marL="1134110" lvl="2" fontAlgn="auto">
              <a:spcAft>
                <a:spcPts val="0"/>
              </a:spcAft>
              <a:buFont typeface="Wingdings" panose="05000000000000000000"/>
              <a:buChar char=""/>
              <a:defRPr/>
            </a:pPr>
            <a:r>
              <a:rPr lang="en-US" sz="2400" dirty="0">
                <a:cs typeface="Times New Roman" panose="02020603050405020304" pitchFamily="18" charset="0"/>
              </a:rPr>
              <a:t>Permanent storage of programs. </a:t>
            </a:r>
            <a:endParaRPr lang="en-US" sz="2400" dirty="0">
              <a:cs typeface="Times New Roman" panose="02020603050405020304" pitchFamily="18" charset="0"/>
            </a:endParaRPr>
          </a:p>
          <a:p>
            <a:pPr marL="1134110" lvl="2" fontAlgn="auto">
              <a:spcAft>
                <a:spcPts val="0"/>
              </a:spcAft>
              <a:buFont typeface="Wingdings" panose="05000000000000000000"/>
              <a:buChar char=""/>
              <a:defRPr/>
            </a:pPr>
            <a:r>
              <a:rPr lang="en-US" sz="2400" dirty="0">
                <a:cs typeface="Times New Roman" panose="02020603050405020304" pitchFamily="18" charset="0"/>
              </a:rPr>
              <a:t>ROM is called non-volatile memory because it never loses its contents.</a:t>
            </a:r>
            <a:endParaRPr lang="en-US" sz="2400" dirty="0">
              <a:cs typeface="Times New Roman" panose="02020603050405020304" pitchFamily="18" charset="0"/>
            </a:endParaRPr>
          </a:p>
          <a:p>
            <a:pPr marL="1134110" lvl="2" fontAlgn="auto">
              <a:spcAft>
                <a:spcPts val="0"/>
              </a:spcAft>
              <a:buFont typeface="Wingdings" panose="05000000000000000000"/>
              <a:buChar char=""/>
              <a:defRPr/>
            </a:pPr>
            <a:r>
              <a:rPr lang="en-US" sz="2400" dirty="0">
                <a:cs typeface="Times New Roman" panose="02020603050405020304" pitchFamily="18" charset="0"/>
              </a:rPr>
              <a:t>Holds instructions that the computer needs to operate.</a:t>
            </a:r>
            <a:endParaRPr lang="en-US" sz="2400" dirty="0">
              <a:cs typeface="Times New Roman" panose="02020603050405020304" pitchFamily="18" charset="0"/>
            </a:endParaRPr>
          </a:p>
          <a:p>
            <a:pPr marL="548640" indent="-411480" fontAlgn="auto">
              <a:spcAft>
                <a:spcPts val="0"/>
              </a:spcAft>
              <a:buClr>
                <a:schemeClr val="tx1">
                  <a:shade val="95000"/>
                </a:schemeClr>
              </a:buClr>
              <a:buFont typeface="Wingdings 2" panose="05020102010507070707"/>
              <a:buChar char=""/>
              <a:defRPr/>
            </a:pPr>
            <a:r>
              <a:rPr lang="en-US" sz="2400" dirty="0">
                <a:cs typeface="Times New Roman" panose="02020603050405020304" pitchFamily="18" charset="0"/>
              </a:rPr>
              <a:t>Memory is measured in terms of:</a:t>
            </a:r>
            <a:endParaRPr lang="en-US" sz="2400" dirty="0">
              <a:cs typeface="Times New Roman" panose="02020603050405020304" pitchFamily="18" charset="0"/>
            </a:endParaRPr>
          </a:p>
          <a:p>
            <a:pPr marL="868680" lvl="1" indent="-283210" fontAlgn="auto">
              <a:spcAft>
                <a:spcPts val="0"/>
              </a:spcAft>
              <a:buFont typeface="Wingdings 2" panose="05020102010507070707"/>
              <a:buChar char=""/>
              <a:defRPr/>
            </a:pPr>
            <a:r>
              <a:rPr lang="en-US" dirty="0">
                <a:cs typeface="Times New Roman" panose="02020603050405020304" pitchFamily="18" charset="0"/>
              </a:rPr>
              <a:t>Kilobyte (KB)  - 1,000 bytes</a:t>
            </a:r>
            <a:endParaRPr lang="en-US" dirty="0">
              <a:cs typeface="Times New Roman" panose="02020603050405020304" pitchFamily="18" charset="0"/>
            </a:endParaRPr>
          </a:p>
          <a:p>
            <a:pPr marL="868680" lvl="1" indent="-283210" fontAlgn="auto">
              <a:spcAft>
                <a:spcPts val="0"/>
              </a:spcAft>
              <a:buFont typeface="Wingdings 2" panose="05020102010507070707"/>
              <a:buChar char=""/>
              <a:defRPr/>
            </a:pPr>
            <a:r>
              <a:rPr lang="en-US" dirty="0">
                <a:cs typeface="Times New Roman" panose="02020603050405020304" pitchFamily="18" charset="0"/>
              </a:rPr>
              <a:t>Megabyte (MB) - 1,000,000 bytes</a:t>
            </a:r>
            <a:endParaRPr lang="en-US" dirty="0">
              <a:cs typeface="Times New Roman" panose="02020603050405020304" pitchFamily="18" charset="0"/>
            </a:endParaRPr>
          </a:p>
          <a:p>
            <a:pPr marL="868680" lvl="1" indent="-283210" fontAlgn="auto">
              <a:spcAft>
                <a:spcPts val="0"/>
              </a:spcAft>
              <a:buFont typeface="Wingdings 2" panose="05020102010507070707"/>
              <a:buChar char=""/>
              <a:defRPr/>
            </a:pPr>
            <a:r>
              <a:rPr lang="en-US" dirty="0">
                <a:cs typeface="Times New Roman" panose="02020603050405020304" pitchFamily="18" charset="0"/>
              </a:rPr>
              <a:t>Gigabyte (GB) - 1,000,000,000 bytes</a:t>
            </a:r>
            <a:endParaRPr lang="en-US" dirty="0">
              <a:cs typeface="Times New Roman" panose="02020603050405020304" pitchFamily="18" charset="0"/>
            </a:endParaRPr>
          </a:p>
          <a:p>
            <a:pPr marL="868680" lvl="1" indent="-283210" fontAlgn="auto">
              <a:spcAft>
                <a:spcPts val="0"/>
              </a:spcAft>
              <a:buFont typeface="Wingdings 2" panose="05020102010507070707"/>
              <a:buChar char=""/>
              <a:defRPr/>
            </a:pPr>
            <a:r>
              <a:rPr lang="en-US" dirty="0">
                <a:cs typeface="Times New Roman" panose="02020603050405020304" pitchFamily="18" charset="0"/>
              </a:rPr>
              <a:t>Terabyte (TB) - 1,000,000,000,000 bytes.</a:t>
            </a:r>
            <a:endParaRPr lang="en-US" dirty="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2ED799F-190B-4690-9AA4-A530F37BEF97}"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66700" y="381000"/>
            <a:ext cx="8610600" cy="762000"/>
          </a:xfrm>
        </p:spPr>
        <p:txBody>
          <a:bodyPr>
            <a:normAutofit/>
          </a:bodyPr>
          <a:lstStyle/>
          <a:p>
            <a:pPr algn="ctr" fontAlgn="auto">
              <a:spcAft>
                <a:spcPts val="0"/>
              </a:spcAft>
              <a:defRPr/>
            </a:pPr>
            <a:r>
              <a:rPr lang="en-US" sz="4000" b="1" dirty="0">
                <a:solidFill>
                  <a:schemeClr val="accent6">
                    <a:lumMod val="50000"/>
                  </a:schemeClr>
                </a:solidFill>
                <a:cs typeface="Times New Roman" panose="02020603050405020304" pitchFamily="18" charset="0"/>
              </a:rPr>
              <a:t>Bits and Bytes</a:t>
            </a:r>
            <a:endParaRPr lang="en-US" sz="4000" b="1" dirty="0">
              <a:solidFill>
                <a:schemeClr val="accent6">
                  <a:lumMod val="50000"/>
                </a:schemeClr>
              </a:solidFill>
              <a:cs typeface="Times New Roman" panose="02020603050405020304" pitchFamily="18" charset="0"/>
            </a:endParaRPr>
          </a:p>
        </p:txBody>
      </p:sp>
      <p:sp>
        <p:nvSpPr>
          <p:cNvPr id="5" name="Rectangle 3"/>
          <p:cNvSpPr>
            <a:spLocks noGrp="1" noChangeArrowheads="1"/>
          </p:cNvSpPr>
          <p:nvPr>
            <p:ph idx="1"/>
          </p:nvPr>
        </p:nvSpPr>
        <p:spPr>
          <a:xfrm>
            <a:off x="603503" y="1143000"/>
            <a:ext cx="7803517" cy="5100637"/>
          </a:xfrm>
        </p:spPr>
        <p:txBody>
          <a:bodyPr>
            <a:noAutofit/>
          </a:bodyPr>
          <a:lstStyle/>
          <a:p>
            <a:pPr marL="548640" indent="-411480" fontAlgn="auto">
              <a:lnSpc>
                <a:spcPct val="100000"/>
              </a:lnSpc>
              <a:spcBef>
                <a:spcPts val="600"/>
              </a:spcBef>
              <a:spcAft>
                <a:spcPts val="0"/>
              </a:spcAft>
              <a:buClr>
                <a:schemeClr val="tx1">
                  <a:shade val="95000"/>
                </a:schemeClr>
              </a:buClr>
              <a:defRPr/>
            </a:pPr>
            <a:r>
              <a:rPr lang="en-US" sz="2600" dirty="0">
                <a:cs typeface="Times New Roman" panose="02020603050405020304" pitchFamily="18" charset="0"/>
              </a:rPr>
              <a:t>1 </a:t>
            </a:r>
            <a:r>
              <a:rPr lang="en-US" sz="2600" b="1" dirty="0">
                <a:cs typeface="Times New Roman" panose="02020603050405020304" pitchFamily="18" charset="0"/>
              </a:rPr>
              <a:t>Bit</a:t>
            </a:r>
            <a:r>
              <a:rPr lang="en-US" sz="2600" dirty="0">
                <a:cs typeface="Times New Roman" panose="02020603050405020304" pitchFamily="18" charset="0"/>
              </a:rPr>
              <a:t> is a single 0 or 1.</a:t>
            </a:r>
            <a:endParaRPr lang="en-US" sz="2600" dirty="0">
              <a:cs typeface="Times New Roman" panose="02020603050405020304" pitchFamily="18" charset="0"/>
            </a:endParaRPr>
          </a:p>
          <a:p>
            <a:pPr marL="548640" indent="-411480" fontAlgn="auto">
              <a:lnSpc>
                <a:spcPct val="100000"/>
              </a:lnSpc>
              <a:spcBef>
                <a:spcPts val="600"/>
              </a:spcBef>
              <a:spcAft>
                <a:spcPts val="0"/>
              </a:spcAft>
              <a:buClr>
                <a:schemeClr val="tx1">
                  <a:shade val="95000"/>
                </a:schemeClr>
              </a:buClr>
              <a:defRPr/>
            </a:pPr>
            <a:r>
              <a:rPr lang="en-US" sz="2600" dirty="0">
                <a:cs typeface="Times New Roman" panose="02020603050405020304" pitchFamily="18" charset="0"/>
              </a:rPr>
              <a:t>1 </a:t>
            </a:r>
            <a:r>
              <a:rPr lang="en-US" sz="2600" b="1" dirty="0">
                <a:cs typeface="Times New Roman" panose="02020603050405020304" pitchFamily="18" charset="0"/>
              </a:rPr>
              <a:t>Byte</a:t>
            </a:r>
            <a:r>
              <a:rPr lang="en-US" sz="2600" dirty="0">
                <a:cs typeface="Times New Roman" panose="02020603050405020304" pitchFamily="18" charset="0"/>
              </a:rPr>
              <a:t> consists of 8 bits.</a:t>
            </a:r>
            <a:endParaRPr lang="en-US" sz="2600" dirty="0">
              <a:cs typeface="Times New Roman" panose="02020603050405020304" pitchFamily="18" charset="0"/>
            </a:endParaRPr>
          </a:p>
          <a:p>
            <a:pPr marL="548640" indent="-411480" fontAlgn="auto">
              <a:lnSpc>
                <a:spcPct val="100000"/>
              </a:lnSpc>
              <a:spcBef>
                <a:spcPts val="600"/>
              </a:spcBef>
              <a:spcAft>
                <a:spcPts val="0"/>
              </a:spcAft>
              <a:buClr>
                <a:schemeClr val="tx1">
                  <a:shade val="95000"/>
                </a:schemeClr>
              </a:buClr>
              <a:defRPr/>
            </a:pPr>
            <a:r>
              <a:rPr lang="en-US" sz="2600" dirty="0">
                <a:cs typeface="Times New Roman" panose="02020603050405020304" pitchFamily="18" charset="0"/>
              </a:rPr>
              <a:t>1 </a:t>
            </a:r>
            <a:r>
              <a:rPr lang="en-US" sz="2600" b="1" dirty="0">
                <a:cs typeface="Times New Roman" panose="02020603050405020304" pitchFamily="18" charset="0"/>
              </a:rPr>
              <a:t>Kilobyte</a:t>
            </a:r>
            <a:r>
              <a:rPr lang="en-US" sz="2600" dirty="0">
                <a:cs typeface="Times New Roman" panose="02020603050405020304" pitchFamily="18" charset="0"/>
              </a:rPr>
              <a:t> consists of 1,024 bytes approximately 1000 bytes.</a:t>
            </a:r>
            <a:endParaRPr lang="en-US" sz="2600" dirty="0">
              <a:cs typeface="Times New Roman" panose="02020603050405020304" pitchFamily="18" charset="0"/>
            </a:endParaRPr>
          </a:p>
          <a:p>
            <a:pPr marL="548640" indent="-411480" fontAlgn="auto">
              <a:lnSpc>
                <a:spcPct val="100000"/>
              </a:lnSpc>
              <a:spcBef>
                <a:spcPts val="600"/>
              </a:spcBef>
              <a:spcAft>
                <a:spcPts val="0"/>
              </a:spcAft>
              <a:buClr>
                <a:schemeClr val="tx1">
                  <a:shade val="95000"/>
                </a:schemeClr>
              </a:buClr>
              <a:defRPr/>
            </a:pPr>
            <a:r>
              <a:rPr lang="en-US" sz="2600" dirty="0">
                <a:cs typeface="Times New Roman" panose="02020603050405020304" pitchFamily="18" charset="0"/>
              </a:rPr>
              <a:t>One </a:t>
            </a:r>
            <a:r>
              <a:rPr lang="en-US" sz="2600" b="1" dirty="0">
                <a:cs typeface="Times New Roman" panose="02020603050405020304" pitchFamily="18" charset="0"/>
              </a:rPr>
              <a:t>Megabyte</a:t>
            </a:r>
            <a:r>
              <a:rPr lang="en-US" sz="2600" dirty="0">
                <a:cs typeface="Times New Roman" panose="02020603050405020304" pitchFamily="18" charset="0"/>
              </a:rPr>
              <a:t> is 1,024 kilobytes or approximately </a:t>
            </a:r>
            <a:br>
              <a:rPr lang="en-US" sz="2600" dirty="0">
                <a:cs typeface="Times New Roman" panose="02020603050405020304" pitchFamily="18" charset="0"/>
              </a:rPr>
            </a:br>
            <a:r>
              <a:rPr lang="en-US" sz="2600" dirty="0">
                <a:cs typeface="Times New Roman" panose="02020603050405020304" pitchFamily="18" charset="0"/>
              </a:rPr>
              <a:t> million bytes.</a:t>
            </a:r>
            <a:endParaRPr lang="en-US" sz="2600" dirty="0">
              <a:cs typeface="Times New Roman" panose="02020603050405020304" pitchFamily="18" charset="0"/>
            </a:endParaRPr>
          </a:p>
          <a:p>
            <a:pPr marL="548640" indent="-411480">
              <a:lnSpc>
                <a:spcPct val="100000"/>
              </a:lnSpc>
              <a:spcBef>
                <a:spcPts val="600"/>
              </a:spcBef>
              <a:spcAft>
                <a:spcPts val="0"/>
              </a:spcAft>
              <a:buClr>
                <a:prstClr val="black">
                  <a:shade val="95000"/>
                </a:prstClr>
              </a:buClr>
              <a:defRPr/>
            </a:pPr>
            <a:r>
              <a:rPr lang="en-US" sz="2600" dirty="0">
                <a:solidFill>
                  <a:prstClr val="black"/>
                </a:solidFill>
                <a:cs typeface="Times New Roman" panose="02020603050405020304" pitchFamily="18" charset="0"/>
              </a:rPr>
              <a:t>1 </a:t>
            </a:r>
            <a:r>
              <a:rPr lang="en-US" sz="2600" b="1" dirty="0">
                <a:solidFill>
                  <a:prstClr val="black"/>
                </a:solidFill>
                <a:cs typeface="Times New Roman" panose="02020603050405020304" pitchFamily="18" charset="0"/>
              </a:rPr>
              <a:t>Gigabyte</a:t>
            </a:r>
            <a:r>
              <a:rPr lang="en-US" sz="2600" dirty="0">
                <a:solidFill>
                  <a:prstClr val="black"/>
                </a:solidFill>
                <a:cs typeface="Times New Roman" panose="02020603050405020304" pitchFamily="18" charset="0"/>
              </a:rPr>
              <a:t> is 1,024 megabytes or approximately</a:t>
            </a:r>
            <a:br>
              <a:rPr lang="en-US" sz="2600" dirty="0">
                <a:solidFill>
                  <a:prstClr val="black"/>
                </a:solidFill>
                <a:cs typeface="Times New Roman" panose="02020603050405020304" pitchFamily="18" charset="0"/>
              </a:rPr>
            </a:br>
            <a:r>
              <a:rPr lang="en-US" sz="2600" dirty="0">
                <a:solidFill>
                  <a:prstClr val="black"/>
                </a:solidFill>
                <a:cs typeface="Times New Roman" panose="02020603050405020304" pitchFamily="18" charset="0"/>
              </a:rPr>
              <a:t>1 billion bytes</a:t>
            </a:r>
            <a:endParaRPr lang="en-US" sz="2600" dirty="0">
              <a:solidFill>
                <a:prstClr val="black"/>
              </a:solidFill>
              <a:cs typeface="Times New Roman" panose="02020603050405020304" pitchFamily="18" charset="0"/>
            </a:endParaRPr>
          </a:p>
          <a:p>
            <a:pPr marL="548640" indent="-411480">
              <a:lnSpc>
                <a:spcPct val="100000"/>
              </a:lnSpc>
              <a:spcBef>
                <a:spcPts val="600"/>
              </a:spcBef>
              <a:spcAft>
                <a:spcPts val="0"/>
              </a:spcAft>
              <a:buClr>
                <a:prstClr val="black">
                  <a:shade val="95000"/>
                </a:prstClr>
              </a:buClr>
              <a:defRPr/>
            </a:pPr>
            <a:r>
              <a:rPr lang="en-US" sz="2600" dirty="0">
                <a:solidFill>
                  <a:prstClr val="black"/>
                </a:solidFill>
                <a:cs typeface="Times New Roman" panose="02020603050405020304" pitchFamily="18" charset="0"/>
              </a:rPr>
              <a:t>1 </a:t>
            </a:r>
            <a:r>
              <a:rPr lang="en-US" sz="2600" b="1" dirty="0">
                <a:solidFill>
                  <a:prstClr val="black"/>
                </a:solidFill>
                <a:cs typeface="Times New Roman" panose="02020603050405020304" pitchFamily="18" charset="0"/>
              </a:rPr>
              <a:t>Terabyte</a:t>
            </a:r>
            <a:r>
              <a:rPr lang="en-US" sz="2600" dirty="0">
                <a:solidFill>
                  <a:prstClr val="black"/>
                </a:solidFill>
                <a:cs typeface="Times New Roman" panose="02020603050405020304" pitchFamily="18" charset="0"/>
              </a:rPr>
              <a:t> is 1,024 gigabytes or approximately 1 trillion bytes</a:t>
            </a:r>
            <a:r>
              <a:rPr lang="en-US" sz="2600" dirty="0">
                <a:solidFill>
                  <a:prstClr val="black"/>
                </a:solidFill>
              </a:rPr>
              <a:t>.</a:t>
            </a:r>
            <a:endParaRPr lang="en-US" sz="2600" dirty="0">
              <a:solidFill>
                <a:prstClr val="black"/>
              </a:solidFill>
            </a:endParaRPr>
          </a:p>
        </p:txBody>
      </p:sp>
      <p:sp>
        <p:nvSpPr>
          <p:cNvPr id="8" name="Slide Number Placeholder 5"/>
          <p:cNvSpPr>
            <a:spLocks noGrp="1"/>
          </p:cNvSpPr>
          <p:nvPr>
            <p:ph type="sldNum" sz="quarter" idx="12"/>
          </p:nvPr>
        </p:nvSpPr>
        <p:spPr>
          <a:xfrm>
            <a:off x="146304" y="6210300"/>
            <a:ext cx="457200" cy="457200"/>
          </a:xfrm>
        </p:spPr>
        <p:txBody>
          <a:bodyPr/>
          <a:lstStyle/>
          <a:p>
            <a:fld id="{FB124481-E775-4405-B7B4-C3563E884FE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95287"/>
            <a:ext cx="8686800" cy="1128713"/>
          </a:xfrm>
        </p:spPr>
        <p:txBody>
          <a:bodyPr>
            <a:normAutofit/>
          </a:bodyPr>
          <a:lstStyle/>
          <a:p>
            <a:pPr marL="137160" algn="ctr" fontAlgn="auto">
              <a:spcAft>
                <a:spcPts val="0"/>
              </a:spcAft>
              <a:buClr>
                <a:schemeClr val="tx1">
                  <a:shade val="95000"/>
                </a:schemeClr>
              </a:buClr>
              <a:defRPr/>
            </a:pPr>
            <a:r>
              <a:rPr lang="en-US" sz="4000" b="1" dirty="0">
                <a:solidFill>
                  <a:schemeClr val="accent6">
                    <a:lumMod val="50000"/>
                  </a:schemeClr>
                </a:solidFill>
                <a:cs typeface="Times New Roman" panose="02020603050405020304" pitchFamily="18" charset="0"/>
              </a:rPr>
              <a:t>Storage Devices</a:t>
            </a:r>
            <a:endParaRPr lang="en-US" sz="4000" b="1" dirty="0">
              <a:solidFill>
                <a:schemeClr val="accent6">
                  <a:lumMod val="50000"/>
                </a:schemeClr>
              </a:solidFill>
              <a:cs typeface="Times New Roman" panose="02020603050405020304" pitchFamily="18" charset="0"/>
            </a:endParaRPr>
          </a:p>
        </p:txBody>
      </p:sp>
      <p:sp>
        <p:nvSpPr>
          <p:cNvPr id="35843" name="Content Placeholder 2"/>
          <p:cNvSpPr>
            <a:spLocks noGrp="1"/>
          </p:cNvSpPr>
          <p:nvPr>
            <p:ph idx="1"/>
          </p:nvPr>
        </p:nvSpPr>
        <p:spPr>
          <a:xfrm>
            <a:off x="628650" y="1524000"/>
            <a:ext cx="7986713" cy="4419600"/>
          </a:xfrm>
        </p:spPr>
        <p:txBody>
          <a:bodyPr>
            <a:normAutofit fontScale="92500" lnSpcReduction="20000"/>
          </a:bodyPr>
          <a:lstStyle/>
          <a:p>
            <a:pPr marL="868680" lvl="1" indent="-283210" fontAlgn="auto">
              <a:spcAft>
                <a:spcPts val="0"/>
              </a:spcAft>
              <a:buFont typeface="Wingdings 2" panose="05020102010507070707"/>
              <a:buChar char=""/>
              <a:defRPr/>
            </a:pPr>
            <a:r>
              <a:rPr lang="en-US" sz="2800" dirty="0">
                <a:cs typeface="Times New Roman" panose="02020603050405020304" pitchFamily="18" charset="0"/>
              </a:rPr>
              <a:t>The purpose of storage is to hold data permanently, even when the computer is turned off.</a:t>
            </a:r>
            <a:endParaRPr lang="en-US" sz="2800" dirty="0">
              <a:cs typeface="Times New Roman" panose="02020603050405020304" pitchFamily="18" charset="0"/>
            </a:endParaRPr>
          </a:p>
          <a:p>
            <a:pPr marL="868680" lvl="1" indent="-283210" fontAlgn="auto">
              <a:spcAft>
                <a:spcPts val="0"/>
              </a:spcAft>
              <a:buFont typeface="Wingdings 2" panose="05020102010507070707"/>
              <a:buChar char=""/>
              <a:defRPr/>
            </a:pPr>
            <a:r>
              <a:rPr lang="en-US" sz="2800" dirty="0">
                <a:cs typeface="Times New Roman" panose="02020603050405020304" pitchFamily="18" charset="0"/>
              </a:rPr>
              <a:t>Storage devices hold data not currently being used by the CPU. </a:t>
            </a:r>
            <a:endParaRPr lang="en-US" sz="2800" dirty="0">
              <a:cs typeface="Times New Roman" panose="02020603050405020304" pitchFamily="18" charset="0"/>
            </a:endParaRPr>
          </a:p>
          <a:p>
            <a:pPr marL="868680" lvl="1" indent="-283210" fontAlgn="auto">
              <a:spcAft>
                <a:spcPts val="0"/>
              </a:spcAft>
              <a:buFont typeface="Wingdings 2" panose="05020102010507070707"/>
              <a:buChar char=""/>
              <a:defRPr/>
            </a:pPr>
            <a:r>
              <a:rPr lang="en-US" sz="2800" dirty="0">
                <a:cs typeface="Times New Roman" panose="02020603050405020304" pitchFamily="18" charset="0"/>
              </a:rPr>
              <a:t>Data is commonly stored on a magnetic or optical disk.</a:t>
            </a:r>
            <a:endParaRPr lang="en-US" sz="2800" dirty="0">
              <a:cs typeface="Times New Roman" panose="02020603050405020304" pitchFamily="18" charset="0"/>
            </a:endParaRPr>
          </a:p>
          <a:p>
            <a:pPr marL="868680" lvl="1" indent="-283210" fontAlgn="auto">
              <a:spcAft>
                <a:spcPts val="0"/>
              </a:spcAft>
              <a:buFont typeface="Wingdings 2" panose="05020102010507070707"/>
              <a:buChar char=""/>
              <a:defRPr/>
            </a:pPr>
            <a:r>
              <a:rPr lang="en-US" sz="2800" dirty="0">
                <a:cs typeface="Times New Roman" panose="02020603050405020304" pitchFamily="18" charset="0"/>
              </a:rPr>
              <a:t>A disk drive is a device that reads data from and writes data to a disk. Most new computers feature a floppy disk drive, a hard disk drive, and an optical disk drive.</a:t>
            </a:r>
            <a:endParaRPr lang="en-US" sz="2800" dirty="0">
              <a:cs typeface="Times New Roman" panose="02020603050405020304" pitchFamily="18" charset="0"/>
            </a:endParaRPr>
          </a:p>
          <a:p>
            <a:pPr marL="868680" lvl="1" indent="-283210">
              <a:buFont typeface="Wingdings 2" panose="05020102010507070707"/>
              <a:buChar char=""/>
              <a:defRPr/>
            </a:pPr>
            <a:r>
              <a:rPr lang="en-US" sz="2800" dirty="0">
                <a:cs typeface="Times New Roman" panose="02020603050405020304" pitchFamily="18" charset="0"/>
              </a:rPr>
              <a:t>The most common optical storage devices are CDROM and DVD-ROM drives.</a:t>
            </a:r>
            <a:endParaRPr lang="en-US" sz="2800" dirty="0">
              <a:cs typeface="Times New Roman" panose="02020603050405020304" pitchFamily="18" charset="0"/>
            </a:endParaRPr>
          </a:p>
          <a:p>
            <a:pPr marL="868680" lvl="1" indent="-283210" fontAlgn="auto">
              <a:spcAft>
                <a:spcPts val="0"/>
              </a:spcAft>
              <a:buFont typeface="Wingdings 2" panose="05020102010507070707"/>
              <a:buChar char=""/>
              <a:defRPr/>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2ED799F-190B-4690-9AA4-A530F37BEF97}"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95287"/>
            <a:ext cx="8686800" cy="1128713"/>
          </a:xfrm>
        </p:spPr>
        <p:txBody>
          <a:bodyPr>
            <a:normAutofit/>
          </a:bodyPr>
          <a:lstStyle/>
          <a:p>
            <a:pPr marL="137160" algn="ctr" fontAlgn="auto">
              <a:spcAft>
                <a:spcPts val="0"/>
              </a:spcAft>
              <a:buClr>
                <a:schemeClr val="tx1">
                  <a:shade val="95000"/>
                </a:schemeClr>
              </a:buClr>
              <a:defRPr/>
            </a:pPr>
            <a:r>
              <a:rPr lang="en-US" sz="4000" b="1" dirty="0">
                <a:solidFill>
                  <a:schemeClr val="accent6">
                    <a:lumMod val="50000"/>
                  </a:schemeClr>
                </a:solidFill>
                <a:cs typeface="Times New Roman" panose="02020603050405020304" pitchFamily="18" charset="0"/>
              </a:rPr>
              <a:t>Computer Health and Safety issues</a:t>
            </a:r>
            <a:endParaRPr lang="en-US" sz="4000" b="1" dirty="0">
              <a:solidFill>
                <a:schemeClr val="accent6">
                  <a:lumMod val="50000"/>
                </a:schemeClr>
              </a:solidFill>
              <a:cs typeface="Times New Roman" panose="02020603050405020304" pitchFamily="18" charset="0"/>
            </a:endParaRPr>
          </a:p>
        </p:txBody>
      </p:sp>
      <p:sp>
        <p:nvSpPr>
          <p:cNvPr id="35843" name="Content Placeholder 2"/>
          <p:cNvSpPr>
            <a:spLocks noGrp="1"/>
          </p:cNvSpPr>
          <p:nvPr>
            <p:ph idx="1"/>
          </p:nvPr>
        </p:nvSpPr>
        <p:spPr>
          <a:xfrm>
            <a:off x="628650" y="1524000"/>
            <a:ext cx="7986713" cy="4419600"/>
          </a:xfrm>
        </p:spPr>
        <p:txBody>
          <a:bodyPr>
            <a:normAutofit fontScale="92500" lnSpcReduction="20000"/>
          </a:bodyPr>
          <a:lstStyle/>
          <a:p>
            <a:pPr marL="720090" lvl="1" indent="-457200" fontAlgn="auto">
              <a:lnSpc>
                <a:spcPct val="110000"/>
              </a:lnSpc>
              <a:spcAft>
                <a:spcPts val="0"/>
              </a:spcAft>
              <a:defRPr/>
            </a:pPr>
            <a:r>
              <a:rPr lang="en-US" sz="2600" dirty="0">
                <a:cs typeface="Times New Roman" panose="02020603050405020304" pitchFamily="18" charset="0"/>
              </a:rPr>
              <a:t>Never user the computer in a dusty environment</a:t>
            </a:r>
            <a:endParaRPr lang="en-US" sz="2600" dirty="0">
              <a:cs typeface="Times New Roman" panose="02020603050405020304" pitchFamily="18" charset="0"/>
            </a:endParaRPr>
          </a:p>
          <a:p>
            <a:pPr marL="720090" lvl="1" indent="-457200" fontAlgn="auto">
              <a:lnSpc>
                <a:spcPct val="110000"/>
              </a:lnSpc>
              <a:spcAft>
                <a:spcPts val="0"/>
              </a:spcAft>
              <a:defRPr/>
            </a:pPr>
            <a:r>
              <a:rPr lang="en-US" sz="2600" dirty="0">
                <a:cs typeface="Times New Roman" panose="02020603050405020304" pitchFamily="18" charset="0"/>
              </a:rPr>
              <a:t>Water should be avoided near computers</a:t>
            </a:r>
            <a:endParaRPr lang="en-US" sz="2600" dirty="0">
              <a:cs typeface="Times New Roman" panose="02020603050405020304" pitchFamily="18" charset="0"/>
            </a:endParaRPr>
          </a:p>
          <a:p>
            <a:pPr marL="720090" lvl="1" indent="-457200" fontAlgn="auto">
              <a:lnSpc>
                <a:spcPct val="110000"/>
              </a:lnSpc>
              <a:spcAft>
                <a:spcPts val="0"/>
              </a:spcAft>
              <a:defRPr/>
            </a:pPr>
            <a:r>
              <a:rPr lang="en-US" sz="2600" dirty="0">
                <a:cs typeface="Times New Roman" panose="02020603050405020304" pitchFamily="18" charset="0"/>
              </a:rPr>
              <a:t>Never eat or drink in a computer room</a:t>
            </a:r>
            <a:endParaRPr lang="en-US" sz="2600" dirty="0">
              <a:cs typeface="Times New Roman" panose="02020603050405020304" pitchFamily="18" charset="0"/>
            </a:endParaRPr>
          </a:p>
          <a:p>
            <a:pPr marL="720090" lvl="1" indent="-457200" fontAlgn="auto">
              <a:lnSpc>
                <a:spcPct val="110000"/>
              </a:lnSpc>
              <a:spcAft>
                <a:spcPts val="0"/>
              </a:spcAft>
              <a:defRPr/>
            </a:pPr>
            <a:r>
              <a:rPr lang="en-US" sz="2600" dirty="0">
                <a:cs typeface="Times New Roman" panose="02020603050405020304" pitchFamily="18" charset="0"/>
              </a:rPr>
              <a:t>Do not smoke near computers</a:t>
            </a:r>
            <a:endParaRPr lang="en-US" sz="2600" dirty="0">
              <a:cs typeface="Times New Roman" panose="02020603050405020304" pitchFamily="18" charset="0"/>
            </a:endParaRPr>
          </a:p>
          <a:p>
            <a:pPr marL="720090" lvl="1" indent="-457200" fontAlgn="auto">
              <a:lnSpc>
                <a:spcPct val="110000"/>
              </a:lnSpc>
              <a:spcAft>
                <a:spcPts val="0"/>
              </a:spcAft>
              <a:defRPr/>
            </a:pPr>
            <a:r>
              <a:rPr lang="en-US" sz="2600" dirty="0">
                <a:cs typeface="Times New Roman" panose="02020603050405020304" pitchFamily="18" charset="0"/>
              </a:rPr>
              <a:t>Do not block the ventilation hole on a computer when its hot</a:t>
            </a:r>
            <a:endParaRPr lang="en-US" sz="2600" dirty="0">
              <a:cs typeface="Times New Roman" panose="02020603050405020304" pitchFamily="18" charset="0"/>
            </a:endParaRPr>
          </a:p>
          <a:p>
            <a:pPr marL="720090" lvl="1" indent="-457200" fontAlgn="auto">
              <a:lnSpc>
                <a:spcPct val="110000"/>
              </a:lnSpc>
              <a:spcAft>
                <a:spcPts val="0"/>
              </a:spcAft>
              <a:defRPr/>
            </a:pPr>
            <a:r>
              <a:rPr lang="en-US" sz="2600" dirty="0">
                <a:cs typeface="Times New Roman" panose="02020603050405020304" pitchFamily="18" charset="0"/>
              </a:rPr>
              <a:t>Computer room must be well ventilated </a:t>
            </a:r>
            <a:endParaRPr lang="en-US" sz="2600" dirty="0">
              <a:cs typeface="Times New Roman" panose="02020603050405020304" pitchFamily="18" charset="0"/>
            </a:endParaRPr>
          </a:p>
          <a:p>
            <a:pPr marL="720090" lvl="1" indent="-457200" fontAlgn="auto">
              <a:lnSpc>
                <a:spcPct val="110000"/>
              </a:lnSpc>
              <a:spcAft>
                <a:spcPts val="0"/>
              </a:spcAft>
              <a:defRPr/>
            </a:pPr>
            <a:r>
              <a:rPr lang="en-US" sz="2600" dirty="0">
                <a:cs typeface="Times New Roman" panose="02020603050405020304" pitchFamily="18" charset="0"/>
              </a:rPr>
              <a:t>Do not allow diskettes from outside (viruses) </a:t>
            </a:r>
            <a:endParaRPr lang="en-US" sz="2600" dirty="0">
              <a:cs typeface="Times New Roman" panose="02020603050405020304" pitchFamily="18" charset="0"/>
            </a:endParaRPr>
          </a:p>
          <a:p>
            <a:pPr marL="720090" lvl="1" indent="-457200" fontAlgn="auto">
              <a:lnSpc>
                <a:spcPct val="110000"/>
              </a:lnSpc>
              <a:spcAft>
                <a:spcPts val="0"/>
              </a:spcAft>
              <a:defRPr/>
            </a:pPr>
            <a:r>
              <a:rPr lang="en-US" sz="2600" dirty="0">
                <a:cs typeface="Times New Roman" panose="02020603050405020304" pitchFamily="18" charset="0"/>
              </a:rPr>
              <a:t>Do not switch the computer on and off abruptly</a:t>
            </a:r>
            <a:endParaRPr lang="en-US" sz="2600" dirty="0">
              <a:cs typeface="Times New Roman" panose="02020603050405020304" pitchFamily="18" charset="0"/>
            </a:endParaRPr>
          </a:p>
          <a:p>
            <a:pPr marL="720090" lvl="1" indent="-457200" fontAlgn="auto">
              <a:lnSpc>
                <a:spcPct val="110000"/>
              </a:lnSpc>
              <a:spcAft>
                <a:spcPts val="0"/>
              </a:spcAft>
              <a:defRPr/>
            </a:pPr>
            <a:r>
              <a:rPr lang="en-US" sz="2600" dirty="0">
                <a:cs typeface="Times New Roman" panose="02020603050405020304" pitchFamily="18" charset="0"/>
              </a:rPr>
              <a:t>Protect the machine using UPS and stabilizers</a:t>
            </a:r>
            <a:endParaRPr lang="en-US" sz="2600" dirty="0">
              <a:cs typeface="Times New Roman" panose="02020603050405020304" pitchFamily="18" charset="0"/>
            </a:endParaRPr>
          </a:p>
          <a:p>
            <a:pPr marL="720090" lvl="1" indent="-457200" fontAlgn="auto">
              <a:lnSpc>
                <a:spcPct val="110000"/>
              </a:lnSpc>
              <a:spcAft>
                <a:spcPts val="0"/>
              </a:spcAft>
              <a:defRPr/>
            </a:pPr>
            <a:r>
              <a:rPr lang="en-US" sz="2600" dirty="0">
                <a:cs typeface="Times New Roman" panose="02020603050405020304" pitchFamily="18" charset="0"/>
              </a:rPr>
              <a:t>When in doubt. Please ask an expert.</a:t>
            </a:r>
            <a:endParaRPr lang="en-US" sz="2600" dirty="0">
              <a:cs typeface="Times New Roman" panose="02020603050405020304" pitchFamily="18" charset="0"/>
            </a:endParaRPr>
          </a:p>
          <a:p>
            <a:pPr marL="868680" lvl="1" indent="-283210" fontAlgn="auto">
              <a:spcAft>
                <a:spcPts val="0"/>
              </a:spcAft>
              <a:buFont typeface="Wingdings 2" panose="05020102010507070707"/>
              <a:buChar char=""/>
              <a:defRPr/>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2ED799F-190B-4690-9AA4-A530F37BEF97}"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2400" y="152400"/>
            <a:ext cx="8763000" cy="762000"/>
          </a:xfrm>
        </p:spPr>
        <p:txBody>
          <a:bodyPr>
            <a:normAutofit/>
          </a:bodyPr>
          <a:lstStyle/>
          <a:p>
            <a:pPr>
              <a:defRPr/>
            </a:pPr>
            <a:r>
              <a:rPr lang="en-US" sz="3200" b="1" dirty="0">
                <a:solidFill>
                  <a:schemeClr val="tx1"/>
                </a:solidFill>
                <a:latin typeface="Times New Roman" panose="02020603050405020304" pitchFamily="18" charset="0"/>
                <a:cs typeface="Times New Roman" panose="02020603050405020304" pitchFamily="18" charset="0"/>
              </a:rPr>
              <a:t>Classification of Computers</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18435" name="Content Placeholder 7"/>
          <p:cNvSpPr>
            <a:spLocks noGrp="1"/>
          </p:cNvSpPr>
          <p:nvPr>
            <p:ph idx="1"/>
          </p:nvPr>
        </p:nvSpPr>
        <p:spPr>
          <a:xfrm>
            <a:off x="228600" y="914400"/>
            <a:ext cx="8686800" cy="5638800"/>
          </a:xfrm>
        </p:spPr>
        <p:txBody>
          <a:bodyPr>
            <a:normAutofit lnSpcReduction="10000"/>
          </a:bodyPr>
          <a:lstStyle/>
          <a:p>
            <a:r>
              <a:rPr lang="en-US" sz="2500" dirty="0">
                <a:latin typeface="Times New Roman" panose="02020603050405020304" pitchFamily="18" charset="0"/>
                <a:cs typeface="Times New Roman" panose="02020603050405020304" pitchFamily="18" charset="0"/>
              </a:rPr>
              <a:t>Computers are classified according to;</a:t>
            </a:r>
            <a:endParaRPr lang="en-US" sz="2500" dirty="0">
              <a:latin typeface="Times New Roman" panose="02020603050405020304" pitchFamily="18" charset="0"/>
              <a:cs typeface="Times New Roman" panose="02020603050405020304" pitchFamily="18" charset="0"/>
            </a:endParaRPr>
          </a:p>
          <a:p>
            <a:pPr lvl="1">
              <a:buBlip>
                <a:blip r:embed="rId1"/>
              </a:buBlip>
            </a:pPr>
            <a:r>
              <a:rPr lang="en-US" sz="2500" b="1" dirty="0">
                <a:latin typeface="Times New Roman" panose="02020603050405020304" pitchFamily="18" charset="0"/>
                <a:cs typeface="Times New Roman" panose="02020603050405020304" pitchFamily="18" charset="0"/>
              </a:rPr>
              <a:t>Size: </a:t>
            </a:r>
            <a:r>
              <a:rPr lang="en-US" sz="2500" dirty="0">
                <a:latin typeface="Times New Roman" panose="02020603050405020304" pitchFamily="18" charset="0"/>
                <a:cs typeface="Times New Roman" panose="02020603050405020304" pitchFamily="18" charset="0"/>
              </a:rPr>
              <a:t>Some computers are designed for individual use while others are for organizations.</a:t>
            </a:r>
            <a:endParaRPr lang="en-US" sz="2500" dirty="0">
              <a:latin typeface="Times New Roman" panose="02020603050405020304" pitchFamily="18" charset="0"/>
              <a:cs typeface="Times New Roman" panose="02020603050405020304" pitchFamily="18" charset="0"/>
            </a:endParaRPr>
          </a:p>
          <a:p>
            <a:pPr lvl="1">
              <a:buNone/>
            </a:pPr>
            <a:endParaRPr lang="en-US" sz="2500" dirty="0">
              <a:latin typeface="Times New Roman" panose="02020603050405020304" pitchFamily="18" charset="0"/>
              <a:cs typeface="Times New Roman" panose="02020603050405020304" pitchFamily="18" charset="0"/>
            </a:endParaRPr>
          </a:p>
          <a:p>
            <a:pPr lvl="1">
              <a:buBlip>
                <a:blip r:embed="rId1"/>
              </a:buBlip>
            </a:pPr>
            <a:r>
              <a:rPr lang="en-US" sz="2500" b="1" dirty="0">
                <a:latin typeface="Times New Roman" panose="02020603050405020304" pitchFamily="18" charset="0"/>
                <a:cs typeface="Times New Roman" panose="02020603050405020304" pitchFamily="18" charset="0"/>
              </a:rPr>
              <a:t>Technology: </a:t>
            </a:r>
            <a:r>
              <a:rPr lang="en-US" sz="2500" dirty="0">
                <a:latin typeface="Times New Roman" panose="02020603050405020304" pitchFamily="18" charset="0"/>
                <a:cs typeface="Times New Roman" panose="02020603050405020304" pitchFamily="18" charset="0"/>
              </a:rPr>
              <a:t>Some computers are more powerful than others in terms of the speed at which they operate as well as the technologies they use.</a:t>
            </a:r>
            <a:endParaRPr lang="en-US" sz="2500" dirty="0">
              <a:latin typeface="Times New Roman" panose="02020603050405020304" pitchFamily="18" charset="0"/>
              <a:cs typeface="Times New Roman" panose="02020603050405020304" pitchFamily="18" charset="0"/>
            </a:endParaRPr>
          </a:p>
          <a:p>
            <a:pPr lvl="1">
              <a:buNone/>
            </a:pPr>
            <a:endParaRPr lang="en-US" sz="2500" dirty="0">
              <a:latin typeface="Times New Roman" panose="02020603050405020304" pitchFamily="18" charset="0"/>
              <a:cs typeface="Times New Roman" panose="02020603050405020304" pitchFamily="18" charset="0"/>
            </a:endParaRPr>
          </a:p>
          <a:p>
            <a:pPr lvl="1">
              <a:buBlip>
                <a:blip r:embed="rId1"/>
              </a:buBlip>
            </a:pPr>
            <a:r>
              <a:rPr lang="en-US" sz="2500" b="1" dirty="0">
                <a:latin typeface="Times New Roman" panose="02020603050405020304" pitchFamily="18" charset="0"/>
                <a:cs typeface="Times New Roman" panose="02020603050405020304" pitchFamily="18" charset="0"/>
              </a:rPr>
              <a:t>Purpose: </a:t>
            </a:r>
            <a:r>
              <a:rPr lang="en-US" sz="2500" dirty="0">
                <a:latin typeface="Times New Roman" panose="02020603050405020304" pitchFamily="18" charset="0"/>
                <a:cs typeface="Times New Roman" panose="02020603050405020304" pitchFamily="18" charset="0"/>
              </a:rPr>
              <a:t>Some computers are designed to handle lighter tasks compared to others that can handle heavier tasks</a:t>
            </a:r>
            <a:endParaRPr lang="en-US" sz="2500" dirty="0">
              <a:latin typeface="Times New Roman" panose="02020603050405020304" pitchFamily="18" charset="0"/>
              <a:cs typeface="Times New Roman" panose="02020603050405020304" pitchFamily="18" charset="0"/>
            </a:endParaRPr>
          </a:p>
          <a:p>
            <a:pPr lvl="1">
              <a:buNone/>
            </a:pP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Because of the above factors, we have computers of different prices, having different hardware as well as compatible with different  software</a:t>
            </a:r>
            <a:r>
              <a:rPr lang="en-US" dirty="0"/>
              <a:t>.</a:t>
            </a:r>
            <a:endParaRPr lang="en-US" dirty="0"/>
          </a:p>
          <a:p>
            <a:endParaRPr lang="en-US" dirty="0"/>
          </a:p>
        </p:txBody>
      </p:sp>
      <p:sp>
        <p:nvSpPr>
          <p:cNvPr id="5" name="Slide Number Placeholder 4"/>
          <p:cNvSpPr>
            <a:spLocks noGrp="1"/>
          </p:cNvSpPr>
          <p:nvPr>
            <p:ph type="sldNum" sz="quarter" idx="12"/>
          </p:nvPr>
        </p:nvSpPr>
        <p:spPr/>
        <p:txBody>
          <a:bodyPr/>
          <a:lstStyle/>
          <a:p>
            <a:fld id="{B2ED799F-190B-4690-9AA4-A530F37BEF97}"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990600"/>
          </a:xfrm>
        </p:spPr>
        <p:txBody>
          <a:bodyPr>
            <a:normAutofit fontScale="90000"/>
          </a:bodyPr>
          <a:lstStyle/>
          <a:p>
            <a:pPr fontAlgn="auto">
              <a:spcAft>
                <a:spcPts val="0"/>
              </a:spcAft>
              <a:defRPr/>
            </a:pPr>
            <a:br>
              <a:rPr lang="en-US" dirty="0">
                <a:effectLst>
                  <a:outerShdw blurRad="38100" dist="38100" dir="2700000" algn="tl">
                    <a:srgbClr val="000000">
                      <a:alpha val="43137"/>
                    </a:srgbClr>
                  </a:outerShdw>
                </a:effectLst>
              </a:rPr>
            </a:br>
            <a:r>
              <a:rPr lang="en-US" sz="3600" b="1" dirty="0">
                <a:solidFill>
                  <a:schemeClr val="tx1"/>
                </a:solidFill>
                <a:latin typeface="Times New Roman" panose="02020603050405020304" pitchFamily="18" charset="0"/>
                <a:cs typeface="Times New Roman" panose="02020603050405020304" pitchFamily="18" charset="0"/>
              </a:rPr>
              <a:t>Classification of Computers According to size</a:t>
            </a:r>
            <a:br>
              <a:rPr lang="en-US" sz="3600" b="1" dirty="0">
                <a:solidFill>
                  <a:schemeClr val="tx1"/>
                </a:solidFill>
                <a:latin typeface="Times New Roman" panose="02020603050405020304" pitchFamily="18" charset="0"/>
                <a:cs typeface="Times New Roman" panose="02020603050405020304" pitchFamily="18" charset="0"/>
              </a:rPr>
            </a:b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17411" name="Content Placeholder 2"/>
          <p:cNvSpPr>
            <a:spLocks noGrp="1"/>
          </p:cNvSpPr>
          <p:nvPr>
            <p:ph sz="half" idx="1"/>
          </p:nvPr>
        </p:nvSpPr>
        <p:spPr>
          <a:xfrm>
            <a:off x="228600" y="1371600"/>
            <a:ext cx="5105400" cy="5334000"/>
          </a:xfrm>
        </p:spPr>
        <p:txBody>
          <a:bodyPr>
            <a:normAutofit fontScale="55000" lnSpcReduction="20000"/>
          </a:bodyPr>
          <a:lstStyle/>
          <a:p>
            <a:pPr marL="548640" indent="-411480" fontAlgn="auto">
              <a:spcAft>
                <a:spcPts val="0"/>
              </a:spcAft>
              <a:buClr>
                <a:schemeClr val="tx1">
                  <a:shade val="95000"/>
                </a:schemeClr>
              </a:buClr>
              <a:buFont typeface="Wingdings 2" panose="05020102010507070707"/>
              <a:buChar char=""/>
              <a:defRPr/>
            </a:pPr>
            <a:r>
              <a:rPr lang="en-US" sz="4900" b="1" dirty="0">
                <a:latin typeface="Times New Roman" panose="02020603050405020304" pitchFamily="18" charset="0"/>
                <a:cs typeface="Times New Roman" panose="02020603050405020304" pitchFamily="18" charset="0"/>
              </a:rPr>
              <a:t>Supercomputers</a:t>
            </a:r>
            <a:endParaRPr lang="en-US" sz="4900" b="1" dirty="0">
              <a:latin typeface="Times New Roman" panose="02020603050405020304" pitchFamily="18" charset="0"/>
              <a:cs typeface="Times New Roman" panose="02020603050405020304" pitchFamily="18" charset="0"/>
            </a:endParaRPr>
          </a:p>
          <a:p>
            <a:pPr marL="548640" indent="-411480" fontAlgn="auto">
              <a:spcAft>
                <a:spcPts val="0"/>
              </a:spcAft>
              <a:buClr>
                <a:schemeClr val="tx1">
                  <a:shade val="95000"/>
                </a:schemeClr>
              </a:buClr>
              <a:buFont typeface="Wingdings 2" panose="05020102010507070707"/>
              <a:buChar char=""/>
              <a:defRPr/>
            </a:pPr>
            <a:endParaRPr lang="en-US" sz="2700" b="1" dirty="0">
              <a:latin typeface="Times New Roman" panose="02020603050405020304" pitchFamily="18" charset="0"/>
              <a:cs typeface="Times New Roman" panose="02020603050405020304" pitchFamily="18" charset="0"/>
            </a:endParaRPr>
          </a:p>
          <a:p>
            <a:pPr marL="868680" lvl="1" indent="-283210" fontAlgn="auto">
              <a:spcAft>
                <a:spcPts val="0"/>
              </a:spcAft>
              <a:buFont typeface="Wingdings 2" panose="05020102010507070707"/>
              <a:buChar char=""/>
              <a:defRPr/>
            </a:pPr>
            <a:r>
              <a:rPr lang="en-US" sz="4200" dirty="0">
                <a:latin typeface="Times New Roman" panose="02020603050405020304" pitchFamily="18" charset="0"/>
                <a:cs typeface="Times New Roman" panose="02020603050405020304" pitchFamily="18" charset="0"/>
              </a:rPr>
              <a:t>The most powerful computers made.</a:t>
            </a:r>
            <a:endParaRPr lang="en-US" sz="4200" dirty="0">
              <a:latin typeface="Times New Roman" panose="02020603050405020304" pitchFamily="18" charset="0"/>
              <a:cs typeface="Times New Roman" panose="02020603050405020304" pitchFamily="18" charset="0"/>
            </a:endParaRPr>
          </a:p>
          <a:p>
            <a:pPr marL="868680" lvl="1" indent="-283210" fontAlgn="auto">
              <a:spcAft>
                <a:spcPts val="0"/>
              </a:spcAft>
              <a:buNone/>
              <a:defRPr/>
            </a:pPr>
            <a:endParaRPr lang="en-US" sz="4200" dirty="0">
              <a:latin typeface="Times New Roman" panose="02020603050405020304" pitchFamily="18" charset="0"/>
              <a:cs typeface="Times New Roman" panose="02020603050405020304" pitchFamily="18" charset="0"/>
            </a:endParaRPr>
          </a:p>
          <a:p>
            <a:pPr marL="868680" lvl="1" indent="-283210" fontAlgn="auto">
              <a:spcAft>
                <a:spcPts val="0"/>
              </a:spcAft>
              <a:buFont typeface="Wingdings 2" panose="05020102010507070707"/>
              <a:buChar char=""/>
              <a:defRPr/>
            </a:pPr>
            <a:r>
              <a:rPr lang="en-US" sz="4200" dirty="0">
                <a:latin typeface="Times New Roman" panose="02020603050405020304" pitchFamily="18" charset="0"/>
                <a:cs typeface="Times New Roman" panose="02020603050405020304" pitchFamily="18" charset="0"/>
              </a:rPr>
              <a:t>Handle large and complex calculations.</a:t>
            </a:r>
            <a:endParaRPr lang="en-US" sz="4200" dirty="0">
              <a:latin typeface="Times New Roman" panose="02020603050405020304" pitchFamily="18" charset="0"/>
              <a:cs typeface="Times New Roman" panose="02020603050405020304" pitchFamily="18" charset="0"/>
            </a:endParaRPr>
          </a:p>
          <a:p>
            <a:pPr marL="868680" lvl="1" indent="-283210" fontAlgn="auto">
              <a:spcAft>
                <a:spcPts val="0"/>
              </a:spcAft>
              <a:buNone/>
              <a:defRPr/>
            </a:pPr>
            <a:endParaRPr lang="en-US" sz="4200" dirty="0">
              <a:latin typeface="Times New Roman" panose="02020603050405020304" pitchFamily="18" charset="0"/>
              <a:cs typeface="Times New Roman" panose="02020603050405020304" pitchFamily="18" charset="0"/>
            </a:endParaRPr>
          </a:p>
          <a:p>
            <a:pPr marL="868680" lvl="1" indent="-283210" fontAlgn="auto">
              <a:spcAft>
                <a:spcPts val="0"/>
              </a:spcAft>
              <a:buFont typeface="Wingdings 2" panose="05020102010507070707"/>
              <a:buChar char=""/>
              <a:defRPr/>
            </a:pPr>
            <a:r>
              <a:rPr lang="en-US" sz="4200" dirty="0">
                <a:latin typeface="Times New Roman" panose="02020603050405020304" pitchFamily="18" charset="0"/>
                <a:cs typeface="Times New Roman" panose="02020603050405020304" pitchFamily="18" charset="0"/>
              </a:rPr>
              <a:t>Because of their size and expense, supercomputers are relatively rare.</a:t>
            </a:r>
            <a:endParaRPr lang="en-US" sz="4200" dirty="0">
              <a:latin typeface="Times New Roman" panose="02020603050405020304" pitchFamily="18" charset="0"/>
              <a:cs typeface="Times New Roman" panose="02020603050405020304" pitchFamily="18" charset="0"/>
            </a:endParaRPr>
          </a:p>
          <a:p>
            <a:pPr marL="868680" lvl="1" indent="-283210" fontAlgn="auto">
              <a:spcAft>
                <a:spcPts val="0"/>
              </a:spcAft>
              <a:buNone/>
              <a:defRPr/>
            </a:pPr>
            <a:endParaRPr lang="en-US" sz="4200" dirty="0">
              <a:latin typeface="Times New Roman" panose="02020603050405020304" pitchFamily="18" charset="0"/>
              <a:cs typeface="Times New Roman" panose="02020603050405020304" pitchFamily="18" charset="0"/>
            </a:endParaRPr>
          </a:p>
          <a:p>
            <a:pPr marL="868680" lvl="1" indent="-283210" fontAlgn="auto">
              <a:spcAft>
                <a:spcPts val="0"/>
              </a:spcAft>
              <a:buFont typeface="Wingdings 2" panose="05020102010507070707"/>
              <a:buChar char=""/>
              <a:defRPr/>
            </a:pPr>
            <a:r>
              <a:rPr lang="en-US" sz="4200" dirty="0">
                <a:latin typeface="Times New Roman" panose="02020603050405020304" pitchFamily="18" charset="0"/>
                <a:cs typeface="Times New Roman" panose="02020603050405020304" pitchFamily="18" charset="0"/>
              </a:rPr>
              <a:t>These are used by research institutions, government agencies, and large businesses. </a:t>
            </a:r>
            <a:endParaRPr lang="en-US" sz="4200" dirty="0">
              <a:latin typeface="Times New Roman" panose="02020603050405020304" pitchFamily="18" charset="0"/>
              <a:cs typeface="Times New Roman" panose="02020603050405020304" pitchFamily="18" charset="0"/>
            </a:endParaRPr>
          </a:p>
          <a:p>
            <a:pPr marL="868680" lvl="1" indent="-283210" fontAlgn="auto">
              <a:spcAft>
                <a:spcPts val="0"/>
              </a:spcAft>
              <a:buFont typeface="Wingdings 2" panose="05020102010507070707"/>
              <a:buChar char=""/>
              <a:defRPr/>
            </a:pPr>
            <a:endParaRPr lang="en-US" dirty="0">
              <a:latin typeface="Times New Roman" panose="02020603050405020304" pitchFamily="18" charset="0"/>
              <a:cs typeface="Times New Roman" panose="02020603050405020304" pitchFamily="18" charset="0"/>
            </a:endParaRPr>
          </a:p>
          <a:p>
            <a:pPr marL="548640" indent="-411480" fontAlgn="auto">
              <a:spcAft>
                <a:spcPts val="0"/>
              </a:spcAft>
              <a:buClr>
                <a:schemeClr val="tx1">
                  <a:shade val="95000"/>
                </a:schemeClr>
              </a:buClr>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9460" name="Picture 2"/>
          <p:cNvPicPr>
            <a:picLocks noGrp="1" noChangeAspect="1" noChangeArrowheads="1"/>
          </p:cNvPicPr>
          <p:nvPr>
            <p:ph sz="half" idx="2"/>
          </p:nvPr>
        </p:nvPicPr>
        <p:blipFill>
          <a:blip r:embed="rId1" cstate="print"/>
          <a:srcRect/>
          <a:stretch>
            <a:fillRect/>
          </a:stretch>
        </p:blipFill>
        <p:spPr>
          <a:xfrm>
            <a:off x="5867400" y="1524000"/>
            <a:ext cx="3048000" cy="3536950"/>
          </a:xfrm>
          <a:noFill/>
        </p:spPr>
      </p:pic>
      <p:sp>
        <p:nvSpPr>
          <p:cNvPr id="6" name="Slide Number Placeholder 5"/>
          <p:cNvSpPr>
            <a:spLocks noGrp="1"/>
          </p:cNvSpPr>
          <p:nvPr>
            <p:ph type="sldNum" sz="quarter" idx="12"/>
          </p:nvPr>
        </p:nvSpPr>
        <p:spPr/>
        <p:txBody>
          <a:bodyPr/>
          <a:lstStyle/>
          <a:p>
            <a:fld id="{FB124481-E775-4405-B7B4-C3563E884FE9}"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914400"/>
          </a:xfrm>
        </p:spPr>
        <p:txBody>
          <a:bodyPr>
            <a:normAutofit/>
          </a:bodyPr>
          <a:lstStyle/>
          <a:p>
            <a:pPr fontAlgn="auto">
              <a:spcAft>
                <a:spcPts val="0"/>
              </a:spcAft>
              <a:defRPr/>
            </a:pPr>
            <a:r>
              <a:rPr lang="en-US" sz="3300" b="1" dirty="0">
                <a:solidFill>
                  <a:schemeClr val="tx1"/>
                </a:solidFill>
                <a:latin typeface="Times New Roman" panose="02020603050405020304" pitchFamily="18" charset="0"/>
                <a:cs typeface="Times New Roman" panose="02020603050405020304" pitchFamily="18" charset="0"/>
              </a:rPr>
              <a:t>Classification of Computers According to size</a:t>
            </a:r>
            <a:endParaRPr lang="en-US" sz="3300" b="1" dirty="0">
              <a:solidFill>
                <a:schemeClr val="tx1"/>
              </a:solidFill>
              <a:latin typeface="Times New Roman" panose="02020603050405020304" pitchFamily="18" charset="0"/>
              <a:cs typeface="Times New Roman" panose="02020603050405020304" pitchFamily="18" charset="0"/>
            </a:endParaRPr>
          </a:p>
        </p:txBody>
      </p:sp>
      <p:sp>
        <p:nvSpPr>
          <p:cNvPr id="18435" name="Content Placeholder 2"/>
          <p:cNvSpPr>
            <a:spLocks noGrp="1"/>
          </p:cNvSpPr>
          <p:nvPr>
            <p:ph sz="half" idx="1"/>
          </p:nvPr>
        </p:nvSpPr>
        <p:spPr>
          <a:xfrm>
            <a:off x="228600" y="1219200"/>
            <a:ext cx="5029200" cy="5486400"/>
          </a:xfrm>
        </p:spPr>
        <p:txBody>
          <a:bodyPr>
            <a:normAutofit/>
          </a:bodyPr>
          <a:lstStyle/>
          <a:p>
            <a:pPr marL="548640" indent="-411480" fontAlgn="auto">
              <a:spcAft>
                <a:spcPts val="0"/>
              </a:spcAft>
              <a:buClr>
                <a:schemeClr val="tx1">
                  <a:shade val="95000"/>
                </a:schemeClr>
              </a:buClr>
              <a:buFont typeface="Wingdings 2" panose="05020102010507070707"/>
              <a:buChar char=""/>
              <a:defRPr/>
            </a:pPr>
            <a:r>
              <a:rPr lang="en-US" sz="2200" b="1" dirty="0">
                <a:latin typeface="Times New Roman" panose="02020603050405020304" pitchFamily="18" charset="0"/>
                <a:cs typeface="Times New Roman" panose="02020603050405020304" pitchFamily="18" charset="0"/>
              </a:rPr>
              <a:t>Mainframe Computers</a:t>
            </a:r>
            <a:endParaRPr lang="en-US" sz="2200" b="1" dirty="0">
              <a:latin typeface="Times New Roman" panose="02020603050405020304" pitchFamily="18" charset="0"/>
              <a:cs typeface="Times New Roman" panose="02020603050405020304" pitchFamily="18" charset="0"/>
            </a:endParaRPr>
          </a:p>
          <a:p>
            <a:pPr marL="868680" lvl="1" indent="-283210" fontAlgn="auto">
              <a:spcAft>
                <a:spcPts val="0"/>
              </a:spcAft>
              <a:buFont typeface="Wingdings 2" panose="05020102010507070707"/>
              <a:buChar char=""/>
              <a:defRPr/>
            </a:pPr>
            <a:r>
              <a:rPr lang="en-US" sz="2200" dirty="0">
                <a:latin typeface="Times New Roman" panose="02020603050405020304" pitchFamily="18" charset="0"/>
                <a:cs typeface="Times New Roman" panose="02020603050405020304" pitchFamily="18" charset="0"/>
              </a:rPr>
              <a:t>Are slower, less powerful and less expensive than supercomputers.</a:t>
            </a:r>
            <a:endParaRPr lang="en-US" sz="2200" dirty="0">
              <a:latin typeface="Times New Roman" panose="02020603050405020304" pitchFamily="18" charset="0"/>
              <a:cs typeface="Times New Roman" panose="02020603050405020304" pitchFamily="18" charset="0"/>
            </a:endParaRPr>
          </a:p>
          <a:p>
            <a:pPr marL="868680" lvl="1" indent="-283210" fontAlgn="auto">
              <a:spcAft>
                <a:spcPts val="0"/>
              </a:spcAft>
              <a:buNone/>
              <a:defRPr/>
            </a:pP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868680" lvl="1" indent="-283210" fontAlgn="auto">
              <a:spcAft>
                <a:spcPts val="0"/>
              </a:spcAft>
              <a:buFont typeface="Wingdings 2" panose="05020102010507070707"/>
              <a:buChar char=""/>
              <a:defRPr/>
            </a:pPr>
            <a:r>
              <a:rPr lang="en-US" sz="2200" dirty="0">
                <a:latin typeface="Times New Roman" panose="02020603050405020304" pitchFamily="18" charset="0"/>
                <a:cs typeface="Times New Roman" panose="02020603050405020304" pitchFamily="18" charset="0"/>
              </a:rPr>
              <a:t>Are used by banks and many businesses  to update inventory etc.</a:t>
            </a:r>
            <a:endParaRPr lang="en-US" sz="2200" dirty="0">
              <a:latin typeface="Times New Roman" panose="02020603050405020304" pitchFamily="18" charset="0"/>
              <a:cs typeface="Times New Roman" panose="02020603050405020304" pitchFamily="18" charset="0"/>
            </a:endParaRPr>
          </a:p>
          <a:p>
            <a:pPr marL="868680" lvl="1" indent="-283210" fontAlgn="auto">
              <a:spcAft>
                <a:spcPts val="0"/>
              </a:spcAft>
              <a:buNone/>
              <a:defRPr/>
            </a:pPr>
            <a:endParaRPr lang="en-US" sz="2200" dirty="0">
              <a:latin typeface="Times New Roman" panose="02020603050405020304" pitchFamily="18" charset="0"/>
              <a:cs typeface="Times New Roman" panose="02020603050405020304" pitchFamily="18" charset="0"/>
            </a:endParaRPr>
          </a:p>
          <a:p>
            <a:pPr marL="868680" lvl="1" indent="-283210" fontAlgn="auto">
              <a:spcAft>
                <a:spcPts val="0"/>
              </a:spcAft>
              <a:buFont typeface="Wingdings 2" panose="05020102010507070707"/>
              <a:buChar char=""/>
              <a:defRPr/>
            </a:pPr>
            <a:r>
              <a:rPr lang="en-US" sz="2200" dirty="0">
                <a:latin typeface="Times New Roman" panose="02020603050405020304" pitchFamily="18" charset="0"/>
                <a:cs typeface="Times New Roman" panose="02020603050405020304" pitchFamily="18" charset="0"/>
              </a:rPr>
              <a:t>Are used in large organizations where many users need access to shared data and programs. </a:t>
            </a:r>
            <a:endParaRPr lang="en-US" sz="2200" dirty="0">
              <a:latin typeface="Times New Roman" panose="02020603050405020304" pitchFamily="18" charset="0"/>
              <a:cs typeface="Times New Roman" panose="02020603050405020304" pitchFamily="18" charset="0"/>
            </a:endParaRPr>
          </a:p>
          <a:p>
            <a:pPr marL="868680" lvl="1" indent="-283210" fontAlgn="auto">
              <a:spcAft>
                <a:spcPts val="0"/>
              </a:spcAft>
              <a:buNone/>
              <a:defRPr/>
            </a:pPr>
            <a:endParaRPr lang="en-US" sz="2200" dirty="0">
              <a:latin typeface="Times New Roman" panose="02020603050405020304" pitchFamily="18" charset="0"/>
              <a:cs typeface="Times New Roman" panose="02020603050405020304" pitchFamily="18" charset="0"/>
            </a:endParaRPr>
          </a:p>
          <a:p>
            <a:pPr marL="868680" lvl="1" indent="-283210" fontAlgn="auto">
              <a:spcAft>
                <a:spcPts val="0"/>
              </a:spcAft>
              <a:buFont typeface="Wingdings 2" panose="05020102010507070707"/>
              <a:buChar char=""/>
              <a:defRPr/>
            </a:pPr>
            <a:r>
              <a:rPr lang="en-US" sz="2200" dirty="0">
                <a:latin typeface="Times New Roman" panose="02020603050405020304" pitchFamily="18" charset="0"/>
                <a:cs typeface="Times New Roman" panose="02020603050405020304" pitchFamily="18" charset="0"/>
              </a:rPr>
              <a:t>Can support thousands of users, handling massive  amounts of input, output, and storage</a:t>
            </a:r>
            <a:r>
              <a:rPr lang="en-US" dirty="0"/>
              <a:t>.</a:t>
            </a:r>
            <a:endParaRPr lang="en-US" dirty="0"/>
          </a:p>
        </p:txBody>
      </p:sp>
      <p:pic>
        <p:nvPicPr>
          <p:cNvPr id="20484" name="Picture 3"/>
          <p:cNvPicPr>
            <a:picLocks noGrp="1" noChangeAspect="1" noChangeArrowheads="1"/>
          </p:cNvPicPr>
          <p:nvPr>
            <p:ph sz="half" idx="2"/>
          </p:nvPr>
        </p:nvPicPr>
        <p:blipFill>
          <a:blip r:embed="rId1" cstate="print"/>
          <a:srcRect/>
          <a:stretch>
            <a:fillRect/>
          </a:stretch>
        </p:blipFill>
        <p:spPr>
          <a:xfrm>
            <a:off x="6172200" y="1524001"/>
            <a:ext cx="2667000" cy="4191000"/>
          </a:xfrm>
          <a:noFill/>
        </p:spPr>
      </p:pic>
      <p:sp>
        <p:nvSpPr>
          <p:cNvPr id="6" name="Slide Number Placeholder 5"/>
          <p:cNvSpPr>
            <a:spLocks noGrp="1"/>
          </p:cNvSpPr>
          <p:nvPr>
            <p:ph type="sldNum" sz="quarter" idx="12"/>
          </p:nvPr>
        </p:nvSpPr>
        <p:spPr/>
        <p:txBody>
          <a:bodyPr/>
          <a:lstStyle/>
          <a:p>
            <a:fld id="{FB124481-E775-4405-B7B4-C3563E884FE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3519"/>
            <a:ext cx="8229600" cy="1143000"/>
          </a:xfrm>
        </p:spPr>
        <p:txBody>
          <a:bodyPr>
            <a:normAutofit/>
          </a:bodyPr>
          <a:lstStyle/>
          <a:p>
            <a:pPr algn="ctr"/>
            <a:r>
              <a:rPr lang="en-US" b="1" dirty="0">
                <a:solidFill>
                  <a:schemeClr val="accent6">
                    <a:lumMod val="50000"/>
                  </a:schemeClr>
                </a:solidFill>
                <a:cs typeface="Times New Roman" panose="02020603050405020304" pitchFamily="18" charset="0"/>
              </a:rPr>
              <a:t>Definition </a:t>
            </a:r>
            <a:endParaRPr lang="en-US" b="1" dirty="0">
              <a:solidFill>
                <a:schemeClr val="accent6">
                  <a:lumMod val="50000"/>
                </a:schemeClr>
              </a:solidFill>
              <a:cs typeface="Times New Roman" panose="02020603050405020304" pitchFamily="18" charset="0"/>
            </a:endParaRPr>
          </a:p>
        </p:txBody>
      </p:sp>
      <p:sp>
        <p:nvSpPr>
          <p:cNvPr id="3" name="Content Placeholder 2"/>
          <p:cNvSpPr>
            <a:spLocks noGrp="1"/>
          </p:cNvSpPr>
          <p:nvPr>
            <p:ph idx="1"/>
          </p:nvPr>
        </p:nvSpPr>
        <p:spPr>
          <a:xfrm>
            <a:off x="628650" y="1514901"/>
            <a:ext cx="7886700" cy="4662062"/>
          </a:xfrm>
        </p:spPr>
        <p:txBody>
          <a:bodyPr>
            <a:normAutofit/>
          </a:bodyPr>
          <a:lstStyle/>
          <a:p>
            <a:pPr marL="0" indent="0">
              <a:lnSpc>
                <a:spcPct val="100000"/>
              </a:lnSpc>
              <a:spcAft>
                <a:spcPts val="1800"/>
              </a:spcAft>
              <a:buNone/>
            </a:pPr>
            <a:r>
              <a:rPr lang="en-US" sz="2600" b="1" dirty="0">
                <a:solidFill>
                  <a:schemeClr val="accent6"/>
                </a:solidFill>
                <a:cs typeface="Times New Roman" panose="02020603050405020304" pitchFamily="18" charset="0"/>
              </a:rPr>
              <a:t>A computer: </a:t>
            </a:r>
            <a:r>
              <a:rPr lang="en-US" sz="2600" dirty="0">
                <a:cs typeface="Times New Roman" panose="02020603050405020304" pitchFamily="18" charset="0"/>
              </a:rPr>
              <a:t>is an </a:t>
            </a:r>
            <a:r>
              <a:rPr lang="en-US" sz="2600" u="sng" dirty="0">
                <a:cs typeface="Times New Roman" panose="02020603050405020304" pitchFamily="18" charset="0"/>
              </a:rPr>
              <a:t>electronic device </a:t>
            </a:r>
            <a:r>
              <a:rPr lang="en-US" sz="2600" dirty="0">
                <a:cs typeface="Times New Roman" panose="02020603050405020304" pitchFamily="18" charset="0"/>
              </a:rPr>
              <a:t>that </a:t>
            </a:r>
            <a:r>
              <a:rPr lang="en-US" sz="2600" u="sng" dirty="0">
                <a:cs typeface="Times New Roman" panose="02020603050405020304" pitchFamily="18" charset="0"/>
              </a:rPr>
              <a:t>processes</a:t>
            </a:r>
            <a:r>
              <a:rPr lang="en-US" sz="2600" dirty="0">
                <a:cs typeface="Times New Roman" panose="02020603050405020304" pitchFamily="18" charset="0"/>
              </a:rPr>
              <a:t> data, into meaningful information that is useful to people.</a:t>
            </a:r>
            <a:endParaRPr lang="en-US" sz="2600" dirty="0">
              <a:cs typeface="Times New Roman" panose="02020603050405020304" pitchFamily="18" charset="0"/>
            </a:endParaRPr>
          </a:p>
          <a:p>
            <a:pPr marL="0" indent="0">
              <a:lnSpc>
                <a:spcPct val="100000"/>
              </a:lnSpc>
              <a:spcAft>
                <a:spcPts val="1800"/>
              </a:spcAft>
              <a:buNone/>
            </a:pPr>
            <a:r>
              <a:rPr lang="en-US" sz="2600" b="1" dirty="0">
                <a:solidFill>
                  <a:schemeClr val="accent6"/>
                </a:solidFill>
                <a:cs typeface="Times New Roman" panose="02020603050405020304" pitchFamily="18" charset="0"/>
              </a:rPr>
              <a:t>A Computer: </a:t>
            </a:r>
            <a:r>
              <a:rPr lang="en-US" sz="2600" dirty="0">
                <a:cs typeface="Times New Roman" panose="02020603050405020304" pitchFamily="18" charset="0"/>
              </a:rPr>
              <a:t>is an </a:t>
            </a:r>
            <a:r>
              <a:rPr lang="en-US" sz="2600" u="sng" dirty="0">
                <a:cs typeface="Times New Roman" panose="02020603050405020304" pitchFamily="18" charset="0"/>
              </a:rPr>
              <a:t>electronic device </a:t>
            </a:r>
            <a:r>
              <a:rPr lang="en-US" sz="2600" dirty="0">
                <a:cs typeface="Times New Roman" panose="02020603050405020304" pitchFamily="18" charset="0"/>
              </a:rPr>
              <a:t>that accepts input, </a:t>
            </a:r>
            <a:r>
              <a:rPr lang="en-US" sz="2600" u="sng" dirty="0">
                <a:cs typeface="Times New Roman" panose="02020603050405020304" pitchFamily="18" charset="0"/>
              </a:rPr>
              <a:t>processes</a:t>
            </a:r>
            <a:r>
              <a:rPr lang="en-US" sz="2600" dirty="0">
                <a:cs typeface="Times New Roman" panose="02020603050405020304" pitchFamily="18" charset="0"/>
              </a:rPr>
              <a:t> it, stores data, and produces output.</a:t>
            </a:r>
            <a:endParaRPr lang="en-US" sz="2600" dirty="0">
              <a:cs typeface="Times New Roman" panose="02020603050405020304" pitchFamily="18" charset="0"/>
            </a:endParaRPr>
          </a:p>
          <a:p>
            <a:pPr marL="0" indent="0">
              <a:lnSpc>
                <a:spcPct val="100000"/>
              </a:lnSpc>
              <a:spcAft>
                <a:spcPts val="1800"/>
              </a:spcAft>
              <a:buNone/>
            </a:pPr>
            <a:r>
              <a:rPr lang="en-US" sz="2600" b="1" dirty="0">
                <a:solidFill>
                  <a:schemeClr val="accent6"/>
                </a:solidFill>
                <a:cs typeface="Times New Roman" panose="02020603050405020304" pitchFamily="18" charset="0"/>
              </a:rPr>
              <a:t>A Computer: </a:t>
            </a:r>
            <a:r>
              <a:rPr lang="en-US" sz="2600" dirty="0">
                <a:cs typeface="Times New Roman" panose="02020603050405020304" pitchFamily="18" charset="0"/>
              </a:rPr>
              <a:t>an advanced </a:t>
            </a:r>
            <a:r>
              <a:rPr lang="en-US" sz="2600" u="sng" dirty="0">
                <a:cs typeface="Times New Roman" panose="02020603050405020304" pitchFamily="18" charset="0"/>
              </a:rPr>
              <a:t>electronic device </a:t>
            </a:r>
            <a:r>
              <a:rPr lang="en-US" sz="2600" dirty="0">
                <a:cs typeface="Times New Roman" panose="02020603050405020304" pitchFamily="18" charset="0"/>
              </a:rPr>
              <a:t>that accepts input, </a:t>
            </a:r>
            <a:r>
              <a:rPr lang="en-US" sz="2600" u="sng" dirty="0">
                <a:cs typeface="Times New Roman" panose="02020603050405020304" pitchFamily="18" charset="0"/>
              </a:rPr>
              <a:t>processes</a:t>
            </a:r>
            <a:r>
              <a:rPr lang="en-US" sz="2600" dirty="0">
                <a:cs typeface="Times New Roman" panose="02020603050405020304" pitchFamily="18" charset="0"/>
              </a:rPr>
              <a:t> it, stores data, and produces output.</a:t>
            </a:r>
            <a:endParaRPr lang="en-US" sz="26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FD4FE7F4-D3B3-43BB-A85D-8E86E9A9CA1A}"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92162"/>
          </a:xfrm>
        </p:spPr>
        <p:txBody>
          <a:bodyPr>
            <a:normAutofit/>
          </a:bodyPr>
          <a:lstStyle/>
          <a:p>
            <a:r>
              <a:rPr lang="en-US" sz="3300" b="1" dirty="0">
                <a:solidFill>
                  <a:schemeClr val="tx1"/>
                </a:solidFill>
                <a:latin typeface="Times New Roman" panose="02020603050405020304" pitchFamily="18" charset="0"/>
                <a:cs typeface="Times New Roman" panose="02020603050405020304" pitchFamily="18" charset="0"/>
              </a:rPr>
              <a:t>Micro computers/Personal Computers </a:t>
            </a:r>
            <a:endParaRPr lang="en-US" sz="33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28600" y="1295400"/>
            <a:ext cx="8610600" cy="5257800"/>
          </a:xfrm>
        </p:spPr>
        <p:txBody>
          <a:bodyPr/>
          <a:lstStyle/>
          <a:p>
            <a:r>
              <a:rPr lang="en-US" altLang="zh-TW" sz="2200" dirty="0">
                <a:latin typeface="Times New Roman" panose="02020603050405020304" pitchFamily="18" charset="0"/>
                <a:cs typeface="Times New Roman" panose="02020603050405020304" pitchFamily="18" charset="0"/>
              </a:rPr>
              <a:t>Computers can be shared by multiple users but can be used    by only one person at a time.</a:t>
            </a:r>
            <a:endParaRPr lang="en-US" altLang="zh-TW" sz="2200" dirty="0">
              <a:latin typeface="Times New Roman" panose="02020603050405020304" pitchFamily="18" charset="0"/>
              <a:cs typeface="Times New Roman" panose="02020603050405020304" pitchFamily="18" charset="0"/>
            </a:endParaRPr>
          </a:p>
          <a:p>
            <a:endParaRPr lang="en-US" altLang="zh-TW" sz="2200" dirty="0">
              <a:latin typeface="Times New Roman" panose="02020603050405020304" pitchFamily="18" charset="0"/>
              <a:cs typeface="Times New Roman" panose="02020603050405020304" pitchFamily="18" charset="0"/>
            </a:endParaRPr>
          </a:p>
          <a:p>
            <a:r>
              <a:rPr lang="en-US" altLang="zh-TW" sz="2200" dirty="0">
                <a:latin typeface="Times New Roman" panose="02020603050405020304" pitchFamily="18" charset="0"/>
                <a:cs typeface="Times New Roman" panose="02020603050405020304" pitchFamily="18" charset="0"/>
              </a:rPr>
              <a:t>Types of computers in this category </a:t>
            </a:r>
            <a:endParaRPr lang="en-US" altLang="zh-TW" sz="2200" dirty="0">
              <a:latin typeface="Times New Roman" panose="02020603050405020304" pitchFamily="18" charset="0"/>
              <a:cs typeface="Times New Roman" panose="02020603050405020304" pitchFamily="18" charset="0"/>
            </a:endParaRPr>
          </a:p>
          <a:p>
            <a:pPr>
              <a:buNone/>
            </a:pPr>
            <a:r>
              <a:rPr lang="en-US" altLang="zh-TW" sz="2200" dirty="0">
                <a:latin typeface="Times New Roman" panose="02020603050405020304" pitchFamily="18" charset="0"/>
                <a:cs typeface="Times New Roman" panose="02020603050405020304" pitchFamily="18" charset="0"/>
              </a:rPr>
              <a:t>	include;</a:t>
            </a:r>
            <a:endParaRPr lang="en-US" altLang="zh-TW" sz="2200" dirty="0">
              <a:latin typeface="Times New Roman" panose="02020603050405020304" pitchFamily="18" charset="0"/>
              <a:cs typeface="Times New Roman" panose="02020603050405020304" pitchFamily="18" charset="0"/>
            </a:endParaRPr>
          </a:p>
          <a:p>
            <a:pPr>
              <a:buNone/>
            </a:pPr>
            <a:r>
              <a:rPr lang="en-US" altLang="zh-TW" sz="2200" dirty="0">
                <a:latin typeface="Times New Roman" panose="02020603050405020304" pitchFamily="18" charset="0"/>
                <a:cs typeface="Times New Roman" panose="02020603050405020304" pitchFamily="18" charset="0"/>
              </a:rPr>
              <a:t>	- Desktop computers</a:t>
            </a:r>
            <a:endParaRPr lang="en-US" altLang="zh-TW" sz="2200" dirty="0">
              <a:latin typeface="Times New Roman" panose="02020603050405020304" pitchFamily="18" charset="0"/>
              <a:cs typeface="Times New Roman" panose="02020603050405020304" pitchFamily="18" charset="0"/>
            </a:endParaRPr>
          </a:p>
          <a:p>
            <a:pPr>
              <a:buNone/>
            </a:pPr>
            <a:r>
              <a:rPr lang="en-US" altLang="zh-TW" sz="2200" dirty="0">
                <a:latin typeface="Times New Roman" panose="02020603050405020304" pitchFamily="18" charset="0"/>
                <a:cs typeface="Times New Roman" panose="02020603050405020304" pitchFamily="18" charset="0"/>
              </a:rPr>
              <a:t>	- Workstations </a:t>
            </a:r>
            <a:endParaRPr lang="en-US" altLang="zh-TW" sz="2200" dirty="0">
              <a:latin typeface="Times New Roman" panose="02020603050405020304" pitchFamily="18" charset="0"/>
              <a:cs typeface="Times New Roman" panose="02020603050405020304" pitchFamily="18" charset="0"/>
            </a:endParaRPr>
          </a:p>
          <a:p>
            <a:pPr>
              <a:buNone/>
            </a:pPr>
            <a:r>
              <a:rPr lang="en-US" altLang="zh-TW" sz="2200" dirty="0">
                <a:latin typeface="Times New Roman" panose="02020603050405020304" pitchFamily="18" charset="0"/>
                <a:cs typeface="Times New Roman" panose="02020603050405020304" pitchFamily="18" charset="0"/>
              </a:rPr>
              <a:t>	- Notebooks</a:t>
            </a:r>
            <a:endParaRPr lang="en-US" altLang="zh-TW" sz="2200" dirty="0">
              <a:latin typeface="Times New Roman" panose="02020603050405020304" pitchFamily="18" charset="0"/>
              <a:cs typeface="Times New Roman" panose="02020603050405020304" pitchFamily="18" charset="0"/>
            </a:endParaRPr>
          </a:p>
          <a:p>
            <a:pPr>
              <a:buNone/>
            </a:pPr>
            <a:r>
              <a:rPr lang="en-US" altLang="zh-TW" sz="2200" dirty="0">
                <a:latin typeface="Times New Roman" panose="02020603050405020304" pitchFamily="18" charset="0"/>
                <a:cs typeface="Times New Roman" panose="02020603050405020304" pitchFamily="18" charset="0"/>
              </a:rPr>
              <a:t>	- Tablet computers</a:t>
            </a:r>
            <a:endParaRPr lang="en-US" altLang="zh-TW" sz="2200" dirty="0">
              <a:latin typeface="Times New Roman" panose="02020603050405020304" pitchFamily="18" charset="0"/>
              <a:cs typeface="Times New Roman" panose="02020603050405020304" pitchFamily="18" charset="0"/>
            </a:endParaRPr>
          </a:p>
          <a:p>
            <a:pPr>
              <a:buNone/>
            </a:pPr>
            <a:r>
              <a:rPr lang="en-US" altLang="zh-TW" sz="2200" dirty="0">
                <a:latin typeface="Times New Roman" panose="02020603050405020304" pitchFamily="18" charset="0"/>
                <a:cs typeface="Times New Roman" panose="02020603050405020304" pitchFamily="18" charset="0"/>
              </a:rPr>
              <a:t> 	- Handheld Computers</a:t>
            </a:r>
            <a:endParaRPr lang="en-US" altLang="zh-TW" sz="2200" dirty="0">
              <a:latin typeface="Times New Roman" panose="02020603050405020304" pitchFamily="18" charset="0"/>
              <a:cs typeface="Times New Roman" panose="02020603050405020304" pitchFamily="18" charset="0"/>
            </a:endParaRPr>
          </a:p>
          <a:p>
            <a:pPr>
              <a:buNone/>
            </a:pPr>
            <a:r>
              <a:rPr lang="en-US" altLang="zh-TW" sz="2200" dirty="0">
                <a:latin typeface="Times New Roman" panose="02020603050405020304" pitchFamily="18" charset="0"/>
                <a:cs typeface="Times New Roman" panose="02020603050405020304" pitchFamily="18" charset="0"/>
              </a:rPr>
              <a:t>	- Smart phones</a:t>
            </a:r>
            <a:endParaRPr lang="en-US" altLang="zh-TW" sz="2200" dirty="0">
              <a:latin typeface="Times New Roman" panose="02020603050405020304" pitchFamily="18" charset="0"/>
              <a:cs typeface="Times New Roman" panose="02020603050405020304" pitchFamily="18" charset="0"/>
            </a:endParaRPr>
          </a:p>
          <a:p>
            <a:pPr>
              <a:buNone/>
            </a:pPr>
            <a:r>
              <a:rPr lang="en-US" altLang="zh-TW" sz="2200" dirty="0">
                <a:latin typeface="Times New Roman" panose="02020603050405020304" pitchFamily="18" charset="0"/>
                <a:cs typeface="Times New Roman" panose="02020603050405020304" pitchFamily="18" charset="0"/>
              </a:rPr>
              <a:t>	</a:t>
            </a:r>
            <a:endParaRPr lang="en-US" altLang="zh-TW" sz="2200" dirty="0">
              <a:latin typeface="Times New Roman" panose="02020603050405020304" pitchFamily="18" charset="0"/>
              <a:cs typeface="Times New Roman" panose="02020603050405020304" pitchFamily="18" charset="0"/>
            </a:endParaRPr>
          </a:p>
          <a:p>
            <a:endParaRPr lang="en-US" dirty="0"/>
          </a:p>
        </p:txBody>
      </p:sp>
      <p:sp>
        <p:nvSpPr>
          <p:cNvPr id="7" name="Slide Number Placeholder 6"/>
          <p:cNvSpPr>
            <a:spLocks noGrp="1"/>
          </p:cNvSpPr>
          <p:nvPr>
            <p:ph type="sldNum" sz="quarter" idx="12"/>
          </p:nvPr>
        </p:nvSpPr>
        <p:spPr/>
        <p:txBody>
          <a:bodyPr/>
          <a:lstStyle/>
          <a:p>
            <a:fld id="{FB124481-E775-4405-B7B4-C3563E884FE9}" type="slidenum">
              <a:rPr lang="en-US" smtClean="0"/>
            </a:fld>
            <a:endParaRPr lang="en-US"/>
          </a:p>
        </p:txBody>
      </p:sp>
      <p:pic>
        <p:nvPicPr>
          <p:cNvPr id="5" name="Picture 4" descr="04"/>
          <p:cNvPicPr>
            <a:picLocks noChangeAspect="1" noChangeArrowheads="1"/>
          </p:cNvPicPr>
          <p:nvPr/>
        </p:nvPicPr>
        <p:blipFill>
          <a:blip r:embed="rId1" cstate="print"/>
          <a:srcRect/>
          <a:stretch>
            <a:fillRect/>
          </a:stretch>
        </p:blipFill>
        <p:spPr bwMode="auto">
          <a:xfrm>
            <a:off x="5105400" y="1752601"/>
            <a:ext cx="3810000" cy="40386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92162"/>
          </a:xfrm>
        </p:spPr>
        <p:txBody>
          <a:bodyPr>
            <a:normAutofit/>
          </a:bodyPr>
          <a:lstStyle/>
          <a:p>
            <a:r>
              <a:rPr lang="en-US" sz="3300" b="1" dirty="0">
                <a:solidFill>
                  <a:schemeClr val="tx1"/>
                </a:solidFill>
                <a:latin typeface="Times New Roman" panose="02020603050405020304" pitchFamily="18" charset="0"/>
                <a:cs typeface="Times New Roman" panose="02020603050405020304" pitchFamily="18" charset="0"/>
              </a:rPr>
              <a:t>Microcomputers</a:t>
            </a:r>
            <a:endParaRPr lang="en-US" sz="33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28600" y="1143000"/>
            <a:ext cx="8763000" cy="5410200"/>
          </a:xfrm>
        </p:spPr>
        <p:txBody>
          <a:bodyPr/>
          <a:lstStyle/>
          <a:p>
            <a:r>
              <a:rPr lang="en-US" altLang="zh-TW" b="1" dirty="0">
                <a:latin typeface="Times New Roman" panose="02020603050405020304" pitchFamily="18" charset="0"/>
                <a:ea typeface="PMingLiU" pitchFamily="18" charset="-120"/>
                <a:cs typeface="Times New Roman" panose="02020603050405020304" pitchFamily="18" charset="0"/>
              </a:rPr>
              <a:t>Desktop computers</a:t>
            </a:r>
            <a:endParaRPr lang="en-US" altLang="zh-TW" b="1" dirty="0">
              <a:latin typeface="Times New Roman" panose="02020603050405020304" pitchFamily="18" charset="0"/>
              <a:ea typeface="PMingLiU" pitchFamily="18" charset="-120"/>
              <a:cs typeface="Times New Roman" panose="02020603050405020304" pitchFamily="18" charset="0"/>
            </a:endParaRPr>
          </a:p>
          <a:p>
            <a:pPr lvl="1"/>
            <a:r>
              <a:rPr lang="en-US" altLang="zh-TW" dirty="0">
                <a:latin typeface="Times New Roman" panose="02020603050405020304" pitchFamily="18" charset="0"/>
                <a:ea typeface="PMingLiU" pitchFamily="18" charset="-120"/>
                <a:cs typeface="Times New Roman" panose="02020603050405020304" pitchFamily="18" charset="0"/>
              </a:rPr>
              <a:t>The most common type of computer</a:t>
            </a:r>
            <a:endParaRPr lang="en-US" altLang="zh-TW" dirty="0">
              <a:latin typeface="Times New Roman" panose="02020603050405020304" pitchFamily="18" charset="0"/>
              <a:ea typeface="PMingLiU" pitchFamily="18" charset="-120"/>
              <a:cs typeface="Times New Roman" panose="02020603050405020304" pitchFamily="18" charset="0"/>
            </a:endParaRPr>
          </a:p>
          <a:p>
            <a:pPr lvl="1"/>
            <a:r>
              <a:rPr lang="en-US" altLang="zh-TW" dirty="0">
                <a:latin typeface="Times New Roman" panose="02020603050405020304" pitchFamily="18" charset="0"/>
                <a:ea typeface="PMingLiU" pitchFamily="18" charset="-120"/>
                <a:cs typeface="Times New Roman" panose="02020603050405020304" pitchFamily="18" charset="0"/>
              </a:rPr>
              <a:t>Sits on the desk or floor</a:t>
            </a:r>
            <a:endParaRPr lang="en-US" altLang="zh-TW" dirty="0">
              <a:latin typeface="Times New Roman" panose="02020603050405020304" pitchFamily="18" charset="0"/>
              <a:ea typeface="PMingLiU" pitchFamily="18" charset="-120"/>
              <a:cs typeface="Times New Roman" panose="02020603050405020304" pitchFamily="18" charset="0"/>
            </a:endParaRPr>
          </a:p>
          <a:p>
            <a:pPr lvl="1"/>
            <a:r>
              <a:rPr lang="en-US" altLang="zh-TW" dirty="0">
                <a:latin typeface="Times New Roman" panose="02020603050405020304" pitchFamily="18" charset="0"/>
                <a:ea typeface="PMingLiU" pitchFamily="18" charset="-120"/>
                <a:cs typeface="Times New Roman" panose="02020603050405020304" pitchFamily="18" charset="0"/>
              </a:rPr>
              <a:t>Performs a variety of tasks including producing music, edit photographs and videos, play sophisticated games and videos</a:t>
            </a:r>
            <a:endParaRPr lang="en-US" altLang="zh-TW" dirty="0">
              <a:latin typeface="Times New Roman" panose="02020603050405020304" pitchFamily="18" charset="0"/>
              <a:ea typeface="PMingLiU" pitchFamily="18" charset="-120"/>
              <a:cs typeface="Times New Roman" panose="02020603050405020304" pitchFamily="18" charset="0"/>
            </a:endParaRPr>
          </a:p>
          <a:p>
            <a:pPr lvl="1">
              <a:buNone/>
            </a:pPr>
            <a:endParaRPr lang="en-US" altLang="zh-TW" dirty="0">
              <a:latin typeface="Times New Roman" panose="02020603050405020304" pitchFamily="18" charset="0"/>
              <a:ea typeface="PMingLiU" pitchFamily="18" charset="-120"/>
              <a:cs typeface="Times New Roman" panose="02020603050405020304" pitchFamily="18" charset="0"/>
            </a:endParaRPr>
          </a:p>
          <a:p>
            <a:pPr lvl="1">
              <a:buNone/>
            </a:pPr>
            <a:endParaRPr lang="en-US" altLang="zh-TW" dirty="0">
              <a:latin typeface="Times New Roman" panose="02020603050405020304" pitchFamily="18" charset="0"/>
              <a:ea typeface="PMingLiU" pitchFamily="18" charset="-120"/>
              <a:cs typeface="Times New Roman" panose="02020603050405020304" pitchFamily="18" charset="0"/>
            </a:endParaRPr>
          </a:p>
          <a:p>
            <a:endParaRPr lang="en-US" dirty="0"/>
          </a:p>
        </p:txBody>
      </p:sp>
      <p:pic>
        <p:nvPicPr>
          <p:cNvPr id="8" name="Picture 2"/>
          <p:cNvPicPr>
            <a:picLocks noGrp="1" noChangeAspect="1" noChangeArrowheads="1"/>
          </p:cNvPicPr>
          <p:nvPr>
            <p:ph sz="half" idx="2"/>
          </p:nvPr>
        </p:nvPicPr>
        <p:blipFill>
          <a:blip r:embed="rId1" cstate="print"/>
          <a:stretch>
            <a:fillRect/>
          </a:stretch>
        </p:blipFill>
        <p:spPr>
          <a:xfrm>
            <a:off x="4629150" y="2494312"/>
            <a:ext cx="3886200" cy="3013964"/>
          </a:xfrm>
          <a:noFill/>
        </p:spPr>
      </p:pic>
      <p:sp>
        <p:nvSpPr>
          <p:cNvPr id="10" name="Slide Number Placeholder 9"/>
          <p:cNvSpPr>
            <a:spLocks noGrp="1"/>
          </p:cNvSpPr>
          <p:nvPr>
            <p:ph type="sldNum" sz="quarter" idx="12"/>
          </p:nvPr>
        </p:nvSpPr>
        <p:spPr/>
        <p:txBody>
          <a:bodyPr/>
          <a:lstStyle/>
          <a:p>
            <a:fld id="{FB124481-E775-4405-B7B4-C3563E884FE9}" type="slidenum">
              <a:rPr lang="en-US" smtClean="0"/>
            </a:fld>
            <a:endParaRPr lang="en-US"/>
          </a:p>
        </p:txBody>
      </p:sp>
      <p:pic>
        <p:nvPicPr>
          <p:cNvPr id="6" name="Picture 5"/>
          <p:cNvPicPr/>
          <p:nvPr/>
        </p:nvPicPr>
        <p:blipFill>
          <a:blip r:embed="rId2" cstate="print"/>
          <a:srcRect/>
          <a:stretch>
            <a:fillRect/>
          </a:stretch>
        </p:blipFill>
        <p:spPr bwMode="auto">
          <a:xfrm>
            <a:off x="228600" y="3429000"/>
            <a:ext cx="3200400" cy="2895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581400" y="3505200"/>
            <a:ext cx="2667000" cy="25908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04800" y="274638"/>
            <a:ext cx="8382000" cy="715962"/>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Microcomputers</a:t>
            </a:r>
            <a:endParaRPr lang="zh-TW" altLang="en-US" dirty="0">
              <a:ea typeface="PMingLiU" pitchFamily="18" charset="-120"/>
            </a:endParaRPr>
          </a:p>
        </p:txBody>
      </p:sp>
      <p:sp>
        <p:nvSpPr>
          <p:cNvPr id="51203" name="Rectangle 3"/>
          <p:cNvSpPr>
            <a:spLocks noGrp="1" noChangeArrowheads="1"/>
          </p:cNvSpPr>
          <p:nvPr>
            <p:ph idx="1"/>
          </p:nvPr>
        </p:nvSpPr>
        <p:spPr>
          <a:xfrm>
            <a:off x="304800" y="1066800"/>
            <a:ext cx="8458200" cy="5562600"/>
          </a:xfrm>
        </p:spPr>
        <p:txBody>
          <a:bodyPr/>
          <a:lstStyle/>
          <a:p>
            <a:r>
              <a:rPr lang="en-US" altLang="zh-TW" sz="2400" b="1" dirty="0">
                <a:latin typeface="Times New Roman" panose="02020603050405020304" pitchFamily="18" charset="0"/>
                <a:ea typeface="PMingLiU" pitchFamily="18" charset="-120"/>
                <a:cs typeface="Times New Roman" panose="02020603050405020304" pitchFamily="18" charset="0"/>
              </a:rPr>
              <a:t>Workstations</a:t>
            </a:r>
            <a:endParaRPr lang="en-US" altLang="zh-TW" sz="2400" b="1" dirty="0">
              <a:latin typeface="Times New Roman" panose="02020603050405020304" pitchFamily="18" charset="0"/>
              <a:ea typeface="PMingLiU" pitchFamily="18" charset="-120"/>
              <a:cs typeface="Times New Roman" panose="02020603050405020304" pitchFamily="18" charset="0"/>
            </a:endParaRPr>
          </a:p>
          <a:p>
            <a:pPr lvl="1"/>
            <a:r>
              <a:rPr lang="en-US" altLang="zh-TW" dirty="0">
                <a:latin typeface="Times New Roman" panose="02020603050405020304" pitchFamily="18" charset="0"/>
                <a:ea typeface="PMingLiU" pitchFamily="18" charset="-120"/>
                <a:cs typeface="Times New Roman" panose="02020603050405020304" pitchFamily="18" charset="0"/>
              </a:rPr>
              <a:t>Has more power and features than a standard desktop PC</a:t>
            </a:r>
            <a:endParaRPr lang="en-US" altLang="zh-TW" dirty="0">
              <a:latin typeface="Times New Roman" panose="02020603050405020304" pitchFamily="18" charset="0"/>
              <a:ea typeface="PMingLiU" pitchFamily="18" charset="-120"/>
              <a:cs typeface="Times New Roman" panose="02020603050405020304" pitchFamily="18" charset="0"/>
            </a:endParaRPr>
          </a:p>
          <a:p>
            <a:pPr lvl="1"/>
            <a:r>
              <a:rPr lang="en-US" altLang="zh-TW" dirty="0">
                <a:latin typeface="Times New Roman" panose="02020603050405020304" pitchFamily="18" charset="0"/>
                <a:ea typeface="PMingLiU" pitchFamily="18" charset="-120"/>
                <a:cs typeface="Times New Roman" panose="02020603050405020304" pitchFamily="18" charset="0"/>
              </a:rPr>
              <a:t>Have large, high resolution monitors</a:t>
            </a:r>
            <a:endParaRPr lang="en-US" altLang="zh-TW" dirty="0">
              <a:latin typeface="Times New Roman" panose="02020603050405020304" pitchFamily="18" charset="0"/>
              <a:ea typeface="PMingLiU" pitchFamily="18" charset="-120"/>
              <a:cs typeface="Times New Roman" panose="02020603050405020304" pitchFamily="18" charset="0"/>
            </a:endParaRPr>
          </a:p>
          <a:p>
            <a:pPr lvl="1"/>
            <a:r>
              <a:rPr lang="en-US" altLang="zh-TW" dirty="0">
                <a:latin typeface="Times New Roman" panose="02020603050405020304" pitchFamily="18" charset="0"/>
                <a:ea typeface="PMingLiU" pitchFamily="18" charset="-120"/>
                <a:cs typeface="Times New Roman" panose="02020603050405020304" pitchFamily="18" charset="0"/>
              </a:rPr>
              <a:t>Suitable for architectural engineering design, animation and video editing. </a:t>
            </a:r>
            <a:endParaRPr lang="en-US" altLang="zh-TW" dirty="0">
              <a:latin typeface="Times New Roman" panose="02020603050405020304" pitchFamily="18" charset="0"/>
              <a:ea typeface="PMingLiU" pitchFamily="18" charset="-120"/>
              <a:cs typeface="Times New Roman" panose="02020603050405020304" pitchFamily="18" charset="0"/>
            </a:endParaRPr>
          </a:p>
          <a:p>
            <a:endParaRPr lang="zh-TW" altLang="en-US" dirty="0">
              <a:ea typeface="PMingLiU" pitchFamily="18" charset="-120"/>
            </a:endParaRPr>
          </a:p>
        </p:txBody>
      </p:sp>
      <p:sp>
        <p:nvSpPr>
          <p:cNvPr id="5" name="Slide Number Placeholder 3"/>
          <p:cNvSpPr>
            <a:spLocks noGrp="1"/>
          </p:cNvSpPr>
          <p:nvPr>
            <p:ph type="sldNum" sz="quarter" idx="12"/>
          </p:nvPr>
        </p:nvSpPr>
        <p:spPr/>
        <p:txBody>
          <a:bodyPr/>
          <a:lstStyle/>
          <a:p>
            <a:r>
              <a:rPr lang="en-US" altLang="zh-TW">
                <a:solidFill>
                  <a:srgbClr val="696464"/>
                </a:solidFill>
              </a:rPr>
              <a:t>1A-</a:t>
            </a:r>
            <a:fld id="{1BAF8A7E-119F-4B36-B323-CE9ADAE018F1}" type="slidenum">
              <a:rPr lang="en-US" altLang="zh-TW">
                <a:solidFill>
                  <a:srgbClr val="696464"/>
                </a:solidFill>
              </a:rPr>
            </a:fld>
            <a:endParaRPr lang="en-US" altLang="zh-TW">
              <a:solidFill>
                <a:srgbClr val="696464"/>
              </a:solidFill>
            </a:endParaRPr>
          </a:p>
        </p:txBody>
      </p:sp>
      <p:pic>
        <p:nvPicPr>
          <p:cNvPr id="51204" name="Picture 4" descr="09"/>
          <p:cNvPicPr>
            <a:picLocks noChangeAspect="1" noChangeArrowheads="1"/>
          </p:cNvPicPr>
          <p:nvPr/>
        </p:nvPicPr>
        <p:blipFill>
          <a:blip r:embed="rId1" cstate="print"/>
          <a:srcRect/>
          <a:stretch>
            <a:fillRect/>
          </a:stretch>
        </p:blipFill>
        <p:spPr bwMode="auto">
          <a:xfrm>
            <a:off x="2455985" y="4235547"/>
            <a:ext cx="7543800" cy="35052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274638"/>
            <a:ext cx="8382000" cy="792162"/>
          </a:xfrm>
        </p:spPr>
        <p:txBody>
          <a:bodyPr>
            <a:normAutofit/>
          </a:bodyPr>
          <a:lstStyle/>
          <a:p>
            <a:r>
              <a:rPr lang="en-US" sz="3300" b="1" dirty="0">
                <a:solidFill>
                  <a:schemeClr val="tx1"/>
                </a:solidFill>
                <a:latin typeface="Times New Roman" panose="02020603050405020304" pitchFamily="18" charset="0"/>
                <a:cs typeface="Times New Roman" panose="02020603050405020304" pitchFamily="18" charset="0"/>
              </a:rPr>
              <a:t>Microcomputers</a:t>
            </a:r>
            <a:endParaRPr lang="en-US" altLang="zh-TW" sz="3300" b="1" dirty="0">
              <a:solidFill>
                <a:schemeClr val="tx1"/>
              </a:solidFill>
              <a:latin typeface="Times New Roman" panose="02020603050405020304" pitchFamily="18" charset="0"/>
              <a:cs typeface="Times New Roman" panose="02020603050405020304" pitchFamily="18" charset="0"/>
            </a:endParaRPr>
          </a:p>
        </p:txBody>
      </p:sp>
      <p:sp>
        <p:nvSpPr>
          <p:cNvPr id="15363" name="Rectangle 3"/>
          <p:cNvSpPr>
            <a:spLocks noGrp="1" noChangeArrowheads="1"/>
          </p:cNvSpPr>
          <p:nvPr>
            <p:ph idx="1"/>
          </p:nvPr>
        </p:nvSpPr>
        <p:spPr>
          <a:xfrm>
            <a:off x="381000" y="1066800"/>
            <a:ext cx="8305800" cy="5486400"/>
          </a:xfrm>
        </p:spPr>
        <p:txBody>
          <a:bodyPr>
            <a:normAutofit/>
          </a:bodyPr>
          <a:lstStyle/>
          <a:p>
            <a:r>
              <a:rPr lang="en-US" altLang="zh-TW" sz="2400" dirty="0">
                <a:latin typeface="Times New Roman" panose="02020603050405020304" pitchFamily="18" charset="0"/>
                <a:ea typeface="PMingLiU" pitchFamily="18" charset="-120"/>
                <a:cs typeface="Times New Roman" panose="02020603050405020304" pitchFamily="18" charset="0"/>
              </a:rPr>
              <a:t>Notebook computers/ Laptops</a:t>
            </a:r>
            <a:endParaRPr lang="en-US" altLang="zh-TW" sz="2400" dirty="0">
              <a:latin typeface="Times New Roman" panose="02020603050405020304" pitchFamily="18" charset="0"/>
              <a:ea typeface="PMingLiU" pitchFamily="18" charset="-120"/>
              <a:cs typeface="Times New Roman" panose="02020603050405020304" pitchFamily="18" charset="0"/>
            </a:endParaRPr>
          </a:p>
          <a:p>
            <a:pPr lvl="1"/>
            <a:r>
              <a:rPr lang="en-US" altLang="zh-TW" dirty="0">
                <a:latin typeface="Times New Roman" panose="02020603050405020304" pitchFamily="18" charset="0"/>
                <a:ea typeface="PMingLiU" pitchFamily="18" charset="-120"/>
                <a:cs typeface="Times New Roman" panose="02020603050405020304" pitchFamily="18" charset="0"/>
              </a:rPr>
              <a:t>Small portable computers</a:t>
            </a:r>
            <a:endParaRPr lang="en-US" altLang="zh-TW" dirty="0">
              <a:latin typeface="Times New Roman" panose="02020603050405020304" pitchFamily="18" charset="0"/>
              <a:ea typeface="PMingLiU" pitchFamily="18" charset="-120"/>
              <a:cs typeface="Times New Roman" panose="02020603050405020304" pitchFamily="18" charset="0"/>
            </a:endParaRPr>
          </a:p>
          <a:p>
            <a:pPr lvl="1"/>
            <a:r>
              <a:rPr lang="en-US" altLang="zh-TW" dirty="0">
                <a:latin typeface="Times New Roman" panose="02020603050405020304" pitchFamily="18" charset="0"/>
                <a:ea typeface="PMingLiU" pitchFamily="18" charset="-120"/>
                <a:cs typeface="Times New Roman" panose="02020603050405020304" pitchFamily="18" charset="0"/>
              </a:rPr>
              <a:t>Weighs between 3 and 8 pounds</a:t>
            </a:r>
            <a:endParaRPr lang="en-US" altLang="zh-TW" dirty="0">
              <a:latin typeface="Times New Roman" panose="02020603050405020304" pitchFamily="18" charset="0"/>
              <a:ea typeface="PMingLiU" pitchFamily="18" charset="-120"/>
              <a:cs typeface="Times New Roman" panose="02020603050405020304" pitchFamily="18" charset="0"/>
            </a:endParaRPr>
          </a:p>
          <a:p>
            <a:pPr lvl="1"/>
            <a:r>
              <a:rPr lang="en-US" altLang="zh-TW" dirty="0">
                <a:latin typeface="Times New Roman" panose="02020603050405020304" pitchFamily="18" charset="0"/>
                <a:ea typeface="PMingLiU" pitchFamily="18" charset="-120"/>
                <a:cs typeface="Times New Roman" panose="02020603050405020304" pitchFamily="18" charset="0"/>
              </a:rPr>
              <a:t>People frequently set these devices on their laps hence </a:t>
            </a:r>
            <a:r>
              <a:rPr lang="en-US" altLang="zh-TW" b="1" dirty="0">
                <a:latin typeface="Times New Roman" panose="02020603050405020304" pitchFamily="18" charset="0"/>
                <a:ea typeface="PMingLiU" pitchFamily="18" charset="-120"/>
                <a:cs typeface="Times New Roman" panose="02020603050405020304" pitchFamily="18" charset="0"/>
              </a:rPr>
              <a:t>laptop computers</a:t>
            </a:r>
            <a:endParaRPr lang="en-US" altLang="zh-TW" b="1" dirty="0">
              <a:latin typeface="Times New Roman" panose="02020603050405020304" pitchFamily="18" charset="0"/>
              <a:ea typeface="PMingLiU" pitchFamily="18" charset="-120"/>
              <a:cs typeface="Times New Roman" panose="02020603050405020304" pitchFamily="18" charset="0"/>
            </a:endParaRPr>
          </a:p>
          <a:p>
            <a:pPr lvl="1"/>
            <a:r>
              <a:rPr lang="en-US" altLang="zh-TW" dirty="0">
                <a:latin typeface="Times New Roman" panose="02020603050405020304" pitchFamily="18" charset="0"/>
                <a:ea typeface="PMingLiU" pitchFamily="18" charset="-120"/>
                <a:cs typeface="Times New Roman" panose="02020603050405020304" pitchFamily="18" charset="0"/>
              </a:rPr>
              <a:t>Operate on alternating current or special batteries</a:t>
            </a:r>
            <a:endParaRPr lang="en-US" altLang="zh-TW" dirty="0">
              <a:latin typeface="Times New Roman" panose="02020603050405020304" pitchFamily="18" charset="0"/>
              <a:ea typeface="PMingLiU" pitchFamily="18" charset="-120"/>
              <a:cs typeface="Times New Roman" panose="02020603050405020304" pitchFamily="18" charset="0"/>
            </a:endParaRPr>
          </a:p>
          <a:p>
            <a:pPr lvl="1"/>
            <a:r>
              <a:rPr lang="en-US" altLang="zh-TW" dirty="0">
                <a:latin typeface="Times New Roman" panose="02020603050405020304" pitchFamily="18" charset="0"/>
                <a:ea typeface="PMingLiU" pitchFamily="18" charset="-120"/>
                <a:cs typeface="Times New Roman" panose="02020603050405020304" pitchFamily="18" charset="0"/>
              </a:rPr>
              <a:t>When not in use, device folds up for easy storage.</a:t>
            </a:r>
            <a:endParaRPr lang="en-US" altLang="zh-TW" dirty="0">
              <a:latin typeface="Times New Roman" panose="02020603050405020304" pitchFamily="18" charset="0"/>
              <a:ea typeface="PMingLiU" pitchFamily="18" charset="-120"/>
              <a:cs typeface="Times New Roman" panose="02020603050405020304" pitchFamily="18" charset="0"/>
            </a:endParaRPr>
          </a:p>
          <a:p>
            <a:pPr lvl="1">
              <a:buNone/>
            </a:pPr>
            <a:endParaRPr lang="en-US" altLang="zh-TW" dirty="0">
              <a:latin typeface="Times New Roman" panose="02020603050405020304" pitchFamily="18" charset="0"/>
              <a:ea typeface="PMingLiU" pitchFamily="18" charset="-120"/>
              <a:cs typeface="Times New Roman" panose="02020603050405020304" pitchFamily="18" charset="0"/>
            </a:endParaRPr>
          </a:p>
          <a:p>
            <a:pPr lvl="1">
              <a:buNone/>
            </a:pPr>
            <a:endParaRPr lang="en-US" altLang="zh-TW" dirty="0">
              <a:latin typeface="Times New Roman" panose="02020603050405020304" pitchFamily="18" charset="0"/>
              <a:ea typeface="PMingLiU" pitchFamily="18" charset="-120"/>
              <a:cs typeface="Times New Roman" panose="02020603050405020304" pitchFamily="18" charset="0"/>
            </a:endParaRPr>
          </a:p>
        </p:txBody>
      </p:sp>
      <p:sp>
        <p:nvSpPr>
          <p:cNvPr id="5" name="Slide Number Placeholder 3"/>
          <p:cNvSpPr>
            <a:spLocks noGrp="1"/>
          </p:cNvSpPr>
          <p:nvPr>
            <p:ph type="sldNum" sz="quarter" idx="12"/>
          </p:nvPr>
        </p:nvSpPr>
        <p:spPr/>
        <p:txBody>
          <a:bodyPr/>
          <a:lstStyle/>
          <a:p>
            <a:r>
              <a:rPr lang="en-US" altLang="zh-TW">
                <a:solidFill>
                  <a:srgbClr val="696464"/>
                </a:solidFill>
              </a:rPr>
              <a:t>1A-</a:t>
            </a:r>
            <a:fld id="{AC4F10C5-DCEB-4B4F-87A1-F6685A9393BC}" type="slidenum">
              <a:rPr lang="en-US" altLang="zh-TW">
                <a:solidFill>
                  <a:srgbClr val="696464"/>
                </a:solidFill>
              </a:rPr>
            </a:fld>
            <a:endParaRPr lang="en-US" altLang="zh-TW">
              <a:solidFill>
                <a:srgbClr val="696464"/>
              </a:solidFill>
            </a:endParaRPr>
          </a:p>
        </p:txBody>
      </p:sp>
      <p:pic>
        <p:nvPicPr>
          <p:cNvPr id="6" name="Picture 6"/>
          <p:cNvPicPr>
            <a:picLocks noChangeAspect="1" noChangeArrowheads="1"/>
          </p:cNvPicPr>
          <p:nvPr/>
        </p:nvPicPr>
        <p:blipFill>
          <a:blip r:embed="rId1" cstate="print"/>
          <a:srcRect/>
          <a:stretch>
            <a:fillRect/>
          </a:stretch>
        </p:blipFill>
        <p:spPr bwMode="auto">
          <a:xfrm>
            <a:off x="914400" y="4267200"/>
            <a:ext cx="2743200" cy="2209800"/>
          </a:xfrm>
          <a:prstGeom prst="rect">
            <a:avLst/>
          </a:prstGeom>
          <a:noFill/>
          <a:ln w="9525">
            <a:noFill/>
            <a:miter lim="800000"/>
            <a:headEnd/>
            <a:tailEnd/>
          </a:ln>
        </p:spPr>
      </p:pic>
      <p:pic>
        <p:nvPicPr>
          <p:cNvPr id="8" name="Picture 7" descr="http://2.bp.blogspot.com/-BJSOu1MqQIA/T5aC7PfSM2I/AAAAAAAAAac/CJLhau_T8VI/s320/dell-xps-13-laptOP-2011-PRICES-KSA.jpg"/>
          <p:cNvPicPr/>
          <p:nvPr/>
        </p:nvPicPr>
        <p:blipFill>
          <a:blip r:embed="rId2" cstate="print"/>
          <a:srcRect/>
          <a:stretch>
            <a:fillRect/>
          </a:stretch>
        </p:blipFill>
        <p:spPr bwMode="auto">
          <a:xfrm>
            <a:off x="4419600" y="4114800"/>
            <a:ext cx="3028950" cy="23622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152400"/>
            <a:ext cx="8534400" cy="838200"/>
          </a:xfrm>
        </p:spPr>
        <p:txBody>
          <a:bodyPr/>
          <a:lstStyle/>
          <a:p>
            <a:r>
              <a:rPr lang="en-US" b="1" dirty="0">
                <a:solidFill>
                  <a:schemeClr val="tx1"/>
                </a:solidFill>
                <a:latin typeface="Times New Roman" panose="02020603050405020304" pitchFamily="18" charset="0"/>
                <a:cs typeface="Times New Roman" panose="02020603050405020304" pitchFamily="18" charset="0"/>
              </a:rPr>
              <a:t>Microcomputers</a:t>
            </a:r>
            <a:endParaRPr lang="en-US" altLang="zh-TW" dirty="0">
              <a:ea typeface="PMingLiU" pitchFamily="18" charset="-120"/>
            </a:endParaRPr>
          </a:p>
        </p:txBody>
      </p:sp>
      <p:sp>
        <p:nvSpPr>
          <p:cNvPr id="16387" name="Rectangle 3"/>
          <p:cNvSpPr>
            <a:spLocks noGrp="1" noChangeArrowheads="1"/>
          </p:cNvSpPr>
          <p:nvPr>
            <p:ph type="body" sz="half" idx="1"/>
          </p:nvPr>
        </p:nvSpPr>
        <p:spPr>
          <a:xfrm>
            <a:off x="533400" y="914400"/>
            <a:ext cx="3848100" cy="4800600"/>
          </a:xfrm>
        </p:spPr>
        <p:txBody>
          <a:bodyPr>
            <a:normAutofit fontScale="92500"/>
          </a:bodyPr>
          <a:lstStyle/>
          <a:p>
            <a:pPr>
              <a:lnSpc>
                <a:spcPct val="160000"/>
              </a:lnSpc>
            </a:pPr>
            <a:r>
              <a:rPr lang="en-US" altLang="zh-TW" sz="2800" b="1" dirty="0">
                <a:latin typeface="Times New Roman" panose="02020603050405020304" pitchFamily="18" charset="0"/>
                <a:ea typeface="PMingLiU" pitchFamily="18" charset="-120"/>
                <a:cs typeface="Times New Roman" panose="02020603050405020304" pitchFamily="18" charset="0"/>
              </a:rPr>
              <a:t>Tablet computers</a:t>
            </a:r>
            <a:endParaRPr lang="en-US" altLang="zh-TW" sz="2800" b="1" dirty="0">
              <a:latin typeface="Times New Roman" panose="02020603050405020304" pitchFamily="18" charset="0"/>
              <a:ea typeface="PMingLiU" pitchFamily="18" charset="-120"/>
              <a:cs typeface="Times New Roman" panose="02020603050405020304" pitchFamily="18" charset="0"/>
            </a:endParaRPr>
          </a:p>
          <a:p>
            <a:pPr lvl="1">
              <a:lnSpc>
                <a:spcPct val="160000"/>
              </a:lnSpc>
            </a:pPr>
            <a:r>
              <a:rPr lang="en-US" altLang="zh-TW" sz="2400" dirty="0">
                <a:latin typeface="Times New Roman" panose="02020603050405020304" pitchFamily="18" charset="0"/>
                <a:ea typeface="PMingLiU" pitchFamily="18" charset="-120"/>
                <a:cs typeface="Times New Roman" panose="02020603050405020304" pitchFamily="18" charset="0"/>
              </a:rPr>
              <a:t>One of the new development in portable computers</a:t>
            </a:r>
            <a:endParaRPr lang="en-US" altLang="zh-TW" sz="2400" dirty="0">
              <a:latin typeface="Times New Roman" panose="02020603050405020304" pitchFamily="18" charset="0"/>
              <a:ea typeface="PMingLiU" pitchFamily="18" charset="-120"/>
              <a:cs typeface="Times New Roman" panose="02020603050405020304" pitchFamily="18" charset="0"/>
            </a:endParaRPr>
          </a:p>
          <a:p>
            <a:pPr lvl="1">
              <a:lnSpc>
                <a:spcPct val="160000"/>
              </a:lnSpc>
            </a:pPr>
            <a:r>
              <a:rPr lang="en-US" altLang="zh-TW" sz="2400" dirty="0">
                <a:latin typeface="Times New Roman" panose="02020603050405020304" pitchFamily="18" charset="0"/>
                <a:ea typeface="PMingLiU" pitchFamily="18" charset="-120"/>
                <a:cs typeface="Times New Roman" panose="02020603050405020304" pitchFamily="18" charset="0"/>
              </a:rPr>
              <a:t>Input is through </a:t>
            </a:r>
            <a:br>
              <a:rPr lang="en-US" altLang="zh-TW" sz="2400" dirty="0">
                <a:latin typeface="Times New Roman" panose="02020603050405020304" pitchFamily="18" charset="0"/>
                <a:ea typeface="PMingLiU" pitchFamily="18" charset="-120"/>
                <a:cs typeface="Times New Roman" panose="02020603050405020304" pitchFamily="18" charset="0"/>
              </a:rPr>
            </a:br>
            <a:r>
              <a:rPr lang="en-US" altLang="zh-TW" sz="2400" dirty="0">
                <a:latin typeface="Times New Roman" panose="02020603050405020304" pitchFamily="18" charset="0"/>
                <a:ea typeface="PMingLiU" pitchFamily="18" charset="-120"/>
                <a:cs typeface="Times New Roman" panose="02020603050405020304" pitchFamily="18" charset="0"/>
              </a:rPr>
              <a:t>a pen</a:t>
            </a:r>
            <a:endParaRPr lang="en-US" altLang="zh-TW" sz="2400" dirty="0">
              <a:latin typeface="Times New Roman" panose="02020603050405020304" pitchFamily="18" charset="0"/>
              <a:ea typeface="PMingLiU" pitchFamily="18" charset="-120"/>
              <a:cs typeface="Times New Roman" panose="02020603050405020304" pitchFamily="18" charset="0"/>
            </a:endParaRPr>
          </a:p>
          <a:p>
            <a:pPr lvl="1">
              <a:lnSpc>
                <a:spcPct val="160000"/>
              </a:lnSpc>
            </a:pPr>
            <a:r>
              <a:rPr lang="en-US" altLang="zh-TW" sz="2400" dirty="0">
                <a:latin typeface="Times New Roman" panose="02020603050405020304" pitchFamily="18" charset="0"/>
                <a:ea typeface="PMingLiU" pitchFamily="18" charset="-120"/>
                <a:cs typeface="Times New Roman" panose="02020603050405020304" pitchFamily="18" charset="0"/>
              </a:rPr>
              <a:t>Run specialized versions of office products</a:t>
            </a:r>
            <a:endParaRPr lang="en-US" altLang="zh-TW" sz="2400" dirty="0">
              <a:latin typeface="Times New Roman" panose="02020603050405020304" pitchFamily="18" charset="0"/>
              <a:ea typeface="PMingLiU" pitchFamily="18" charset="-120"/>
              <a:cs typeface="Times New Roman" panose="02020603050405020304" pitchFamily="18" charset="0"/>
            </a:endParaRPr>
          </a:p>
        </p:txBody>
      </p:sp>
      <p:pic>
        <p:nvPicPr>
          <p:cNvPr id="16388" name="Picture 4"/>
          <p:cNvPicPr>
            <a:picLocks noChangeAspect="1" noChangeArrowheads="1"/>
          </p:cNvPicPr>
          <p:nvPr/>
        </p:nvPicPr>
        <p:blipFill>
          <a:blip r:embed="rId1" cstate="print"/>
          <a:srcRect/>
          <a:stretch>
            <a:fillRect/>
          </a:stretch>
        </p:blipFill>
        <p:spPr bwMode="auto">
          <a:xfrm>
            <a:off x="4953000" y="1219200"/>
            <a:ext cx="3657600" cy="2476500"/>
          </a:xfrm>
          <a:prstGeom prst="rect">
            <a:avLst/>
          </a:prstGeom>
          <a:noFill/>
          <a:ln w="9525">
            <a:noFill/>
            <a:miter lim="800000"/>
            <a:headEnd/>
            <a:tailEnd/>
          </a:ln>
          <a:effectLst/>
        </p:spPr>
      </p:pic>
      <p:pic>
        <p:nvPicPr>
          <p:cNvPr id="6" name="Picture 9"/>
          <p:cNvPicPr>
            <a:picLocks noChangeAspect="1" noChangeArrowheads="1"/>
          </p:cNvPicPr>
          <p:nvPr/>
        </p:nvPicPr>
        <p:blipFill>
          <a:blip r:embed="rId2" cstate="print"/>
          <a:srcRect/>
          <a:stretch>
            <a:fillRect/>
          </a:stretch>
        </p:blipFill>
        <p:spPr bwMode="auto">
          <a:xfrm>
            <a:off x="5029200" y="3962400"/>
            <a:ext cx="3276600" cy="24384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r>
              <a:rPr lang="en-US" altLang="zh-TW"/>
              <a:t>1A-</a:t>
            </a:r>
            <a:fld id="{68E4E0EC-6A4D-4000-9559-FA7B7022F89F}" type="slidenum">
              <a:rPr lang="en-US" altLang="zh-TW" smtClean="0"/>
            </a:fld>
            <a:endParaRPr lang="en-US" altLang="zh-TW"/>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274638"/>
            <a:ext cx="8382000" cy="639762"/>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Microcomputers</a:t>
            </a:r>
            <a:endParaRPr lang="zh-TW" altLang="en-US" dirty="0">
              <a:ea typeface="PMingLiU" pitchFamily="18" charset="-120"/>
            </a:endParaRPr>
          </a:p>
        </p:txBody>
      </p:sp>
      <p:sp>
        <p:nvSpPr>
          <p:cNvPr id="48131" name="Rectangle 3"/>
          <p:cNvSpPr>
            <a:spLocks noGrp="1" noChangeArrowheads="1"/>
          </p:cNvSpPr>
          <p:nvPr>
            <p:ph idx="1"/>
          </p:nvPr>
        </p:nvSpPr>
        <p:spPr>
          <a:xfrm>
            <a:off x="381000" y="1066800"/>
            <a:ext cx="8534400" cy="5638800"/>
          </a:xfrm>
        </p:spPr>
        <p:txBody>
          <a:bodyPr/>
          <a:lstStyle/>
          <a:p>
            <a:r>
              <a:rPr lang="en-US" altLang="zh-TW" dirty="0">
                <a:ea typeface="PMingLiU" pitchFamily="18" charset="-120"/>
              </a:rPr>
              <a:t>Smart phones</a:t>
            </a:r>
            <a:endParaRPr lang="en-US" altLang="zh-TW" dirty="0">
              <a:ea typeface="PMingLiU" pitchFamily="18" charset="-120"/>
            </a:endParaRPr>
          </a:p>
          <a:p>
            <a:pPr lvl="1"/>
            <a:r>
              <a:rPr lang="en-US" altLang="zh-TW" dirty="0">
                <a:latin typeface="Times New Roman" panose="02020603050405020304" pitchFamily="18" charset="0"/>
                <a:ea typeface="PMingLiU" pitchFamily="18" charset="-120"/>
                <a:cs typeface="Times New Roman" panose="02020603050405020304" pitchFamily="18" charset="0"/>
              </a:rPr>
              <a:t>Hybrid of </a:t>
            </a:r>
            <a:endParaRPr lang="en-US" altLang="zh-TW" dirty="0">
              <a:latin typeface="Times New Roman" panose="02020603050405020304" pitchFamily="18" charset="0"/>
              <a:ea typeface="PMingLiU" pitchFamily="18" charset="-120"/>
              <a:cs typeface="Times New Roman" panose="02020603050405020304" pitchFamily="18" charset="0"/>
            </a:endParaRPr>
          </a:p>
          <a:p>
            <a:pPr lvl="1">
              <a:buFontTx/>
              <a:buNone/>
            </a:pPr>
            <a:r>
              <a:rPr lang="en-US" altLang="zh-TW" dirty="0">
                <a:latin typeface="Times New Roman" panose="02020603050405020304" pitchFamily="18" charset="0"/>
                <a:ea typeface="PMingLiU" pitchFamily="18" charset="-120"/>
                <a:cs typeface="Times New Roman" panose="02020603050405020304" pitchFamily="18" charset="0"/>
              </a:rPr>
              <a:t>   cell phone</a:t>
            </a:r>
            <a:endParaRPr lang="en-US" altLang="zh-TW" dirty="0">
              <a:latin typeface="Times New Roman" panose="02020603050405020304" pitchFamily="18" charset="0"/>
              <a:ea typeface="PMingLiU" pitchFamily="18" charset="-120"/>
              <a:cs typeface="Times New Roman" panose="02020603050405020304" pitchFamily="18" charset="0"/>
            </a:endParaRPr>
          </a:p>
          <a:p>
            <a:pPr lvl="1">
              <a:buFontTx/>
              <a:buNone/>
            </a:pPr>
            <a:r>
              <a:rPr lang="en-US" altLang="zh-TW" dirty="0">
                <a:latin typeface="Times New Roman" panose="02020603050405020304" pitchFamily="18" charset="0"/>
                <a:ea typeface="PMingLiU" pitchFamily="18" charset="-120"/>
                <a:cs typeface="Times New Roman" panose="02020603050405020304" pitchFamily="18" charset="0"/>
              </a:rPr>
              <a:t>   and Personal Digital Assistants (PDAs) </a:t>
            </a:r>
            <a:endParaRPr lang="en-US" altLang="zh-TW" dirty="0">
              <a:latin typeface="Times New Roman" panose="02020603050405020304" pitchFamily="18" charset="0"/>
              <a:ea typeface="PMingLiU" pitchFamily="18" charset="-120"/>
              <a:cs typeface="Times New Roman" panose="02020603050405020304" pitchFamily="18" charset="0"/>
            </a:endParaRPr>
          </a:p>
          <a:p>
            <a:pPr lvl="1"/>
            <a:r>
              <a:rPr lang="en-US" altLang="zh-TW" dirty="0">
                <a:latin typeface="Times New Roman" panose="02020603050405020304" pitchFamily="18" charset="0"/>
                <a:ea typeface="PMingLiU" pitchFamily="18" charset="-120"/>
                <a:cs typeface="Times New Roman" panose="02020603050405020304" pitchFamily="18" charset="0"/>
              </a:rPr>
              <a:t>Web surfing, </a:t>
            </a:r>
            <a:endParaRPr lang="en-US" altLang="zh-TW" dirty="0">
              <a:latin typeface="Times New Roman" panose="02020603050405020304" pitchFamily="18" charset="0"/>
              <a:ea typeface="PMingLiU" pitchFamily="18" charset="-120"/>
              <a:cs typeface="Times New Roman" panose="02020603050405020304" pitchFamily="18" charset="0"/>
            </a:endParaRPr>
          </a:p>
          <a:p>
            <a:pPr lvl="1">
              <a:buFontTx/>
              <a:buNone/>
            </a:pPr>
            <a:r>
              <a:rPr lang="en-US" altLang="zh-TW" dirty="0">
                <a:latin typeface="Times New Roman" panose="02020603050405020304" pitchFamily="18" charset="0"/>
                <a:ea typeface="PMingLiU" pitchFamily="18" charset="-120"/>
                <a:cs typeface="Times New Roman" panose="02020603050405020304" pitchFamily="18" charset="0"/>
              </a:rPr>
              <a:t>   e-mail access</a:t>
            </a:r>
            <a:endParaRPr lang="zh-TW" altLang="en-US" dirty="0">
              <a:latin typeface="Times New Roman" panose="02020603050405020304" pitchFamily="18" charset="0"/>
              <a:ea typeface="PMingLiU" pitchFamily="18" charset="-120"/>
              <a:cs typeface="Times New Roman" panose="02020603050405020304" pitchFamily="18" charset="0"/>
            </a:endParaRPr>
          </a:p>
        </p:txBody>
      </p:sp>
      <p:sp>
        <p:nvSpPr>
          <p:cNvPr id="5" name="Slide Number Placeholder 3"/>
          <p:cNvSpPr>
            <a:spLocks noGrp="1"/>
          </p:cNvSpPr>
          <p:nvPr>
            <p:ph type="sldNum" sz="quarter" idx="12"/>
          </p:nvPr>
        </p:nvSpPr>
        <p:spPr/>
        <p:txBody>
          <a:bodyPr/>
          <a:lstStyle/>
          <a:p>
            <a:r>
              <a:rPr lang="en-US" altLang="zh-TW">
                <a:solidFill>
                  <a:srgbClr val="696464"/>
                </a:solidFill>
              </a:rPr>
              <a:t>1A-</a:t>
            </a:r>
            <a:fld id="{C35A584E-5CF3-40AD-824B-D33D52D91A25}" type="slidenum">
              <a:rPr lang="en-US" altLang="zh-TW">
                <a:solidFill>
                  <a:srgbClr val="696464"/>
                </a:solidFill>
              </a:rPr>
            </a:fld>
            <a:endParaRPr lang="en-US" altLang="zh-TW">
              <a:solidFill>
                <a:srgbClr val="696464"/>
              </a:solidFill>
            </a:endParaRPr>
          </a:p>
        </p:txBody>
      </p:sp>
      <p:pic>
        <p:nvPicPr>
          <p:cNvPr id="6" name="irc_mi" descr="http://im.rediff.com/getahead/2013/jan/14smartphones1.jpg"/>
          <p:cNvPicPr/>
          <p:nvPr/>
        </p:nvPicPr>
        <p:blipFill rotWithShape="1">
          <a:blip r:embed="rId1" cstate="print"/>
          <a:srcRect b="5571"/>
          <a:stretch>
            <a:fillRect/>
          </a:stretch>
        </p:blipFill>
        <p:spPr bwMode="auto">
          <a:xfrm>
            <a:off x="3958421" y="4206164"/>
            <a:ext cx="2399808" cy="2349062"/>
          </a:xfrm>
          <a:prstGeom prst="rect">
            <a:avLst/>
          </a:prstGeom>
          <a:noFill/>
          <a:ln w="9525">
            <a:noFill/>
            <a:miter lim="800000"/>
            <a:headEnd/>
            <a:tailEnd/>
          </a:ln>
        </p:spPr>
      </p:pic>
      <p:pic>
        <p:nvPicPr>
          <p:cNvPr id="7" name="Picture 6"/>
          <p:cNvPicPr/>
          <p:nvPr/>
        </p:nvPicPr>
        <p:blipFill>
          <a:blip r:embed="rId2" cstate="print"/>
          <a:srcRect/>
          <a:stretch>
            <a:fillRect/>
          </a:stretch>
        </p:blipFill>
        <p:spPr bwMode="auto">
          <a:xfrm>
            <a:off x="6400433" y="3657381"/>
            <a:ext cx="2943225" cy="230505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0"/>
            <a:ext cx="8534400" cy="1066800"/>
          </a:xfrm>
        </p:spPr>
        <p:txBody>
          <a:bodyPr lIns="81272" tIns="40636" rIns="81272" bIns="40636">
            <a:normAutofit/>
          </a:bodyPr>
          <a:lstStyle/>
          <a:p>
            <a:pPr algn="ctr"/>
            <a:r>
              <a:rPr lang="en-US" altLang="en-US" sz="3600" b="1" dirty="0">
                <a:solidFill>
                  <a:schemeClr val="accent6">
                    <a:lumMod val="50000"/>
                  </a:schemeClr>
                </a:solidFill>
                <a:latin typeface="Times New Roman" panose="02020603050405020304" pitchFamily="18" charset="0"/>
                <a:cs typeface="Times New Roman" panose="02020603050405020304" pitchFamily="18" charset="0"/>
              </a:rPr>
              <a:t>Common Terms</a:t>
            </a:r>
            <a:endParaRPr lang="en-GB" altLang="en-US" sz="36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28600" y="990600"/>
            <a:ext cx="8686800" cy="5562600"/>
          </a:xfrm>
        </p:spPr>
        <p:txBody>
          <a:bodyPr>
            <a:normAutofit/>
          </a:bodyPr>
          <a:lstStyle/>
          <a:p>
            <a:r>
              <a:rPr lang="en-US" altLang="en-US" sz="2400" b="1" dirty="0">
                <a:cs typeface="Times New Roman" panose="02020603050405020304" pitchFamily="18" charset="0"/>
              </a:rPr>
              <a:t>Program: </a:t>
            </a:r>
            <a:r>
              <a:rPr lang="en-US" altLang="en-US" sz="2400" dirty="0">
                <a:cs typeface="Times New Roman" panose="02020603050405020304" pitchFamily="18" charset="0"/>
              </a:rPr>
              <a:t>set of computer instructions that enable the computer hardware to accomplish a task.</a:t>
            </a:r>
            <a:endParaRPr lang="en-US" altLang="en-US" sz="2400" dirty="0">
              <a:cs typeface="Times New Roman" panose="02020603050405020304" pitchFamily="18" charset="0"/>
            </a:endParaRPr>
          </a:p>
          <a:p>
            <a:r>
              <a:rPr lang="en-US" altLang="en-US" sz="2400" b="1" dirty="0">
                <a:cs typeface="Times New Roman" panose="02020603050405020304" pitchFamily="18" charset="0"/>
              </a:rPr>
              <a:t>Application: </a:t>
            </a:r>
            <a:r>
              <a:rPr lang="en-US" altLang="en-US" sz="2400" dirty="0">
                <a:cs typeface="Times New Roman" panose="02020603050405020304" pitchFamily="18" charset="0"/>
              </a:rPr>
              <a:t>a program in which you do your work </a:t>
            </a:r>
            <a:endParaRPr lang="en-US" altLang="en-US" sz="2400" dirty="0">
              <a:cs typeface="Times New Roman" panose="02020603050405020304" pitchFamily="18" charset="0"/>
            </a:endParaRPr>
          </a:p>
          <a:p>
            <a:r>
              <a:rPr lang="en-US" altLang="en-US" sz="2400" b="1" dirty="0">
                <a:cs typeface="Times New Roman" panose="02020603050405020304" pitchFamily="18" charset="0"/>
              </a:rPr>
              <a:t>Driver: </a:t>
            </a:r>
            <a:r>
              <a:rPr lang="en-US" altLang="en-US" sz="2400" dirty="0">
                <a:cs typeface="Times New Roman" panose="02020603050405020304" pitchFamily="18" charset="0"/>
              </a:rPr>
              <a:t>a file on a computer which tells it how to communicate with an add-on piece of equipment. E.g. sound drivers, network drivers etc.`</a:t>
            </a:r>
            <a:endParaRPr lang="en-US" altLang="en-US" sz="2400" dirty="0">
              <a:cs typeface="Times New Roman" panose="02020603050405020304" pitchFamily="18" charset="0"/>
            </a:endParaRPr>
          </a:p>
          <a:p>
            <a:r>
              <a:rPr lang="en-US" altLang="en-US" sz="2400" b="1" dirty="0">
                <a:cs typeface="Times New Roman" panose="02020603050405020304" pitchFamily="18" charset="0"/>
              </a:rPr>
              <a:t>Software: </a:t>
            </a:r>
            <a:r>
              <a:rPr lang="en-US" altLang="en-US" sz="2400" dirty="0">
                <a:cs typeface="Times New Roman" panose="02020603050405020304" pitchFamily="18" charset="0"/>
              </a:rPr>
              <a:t>set of instructions that the computer follow in performing a task.</a:t>
            </a:r>
            <a:endParaRPr lang="en-US" altLang="en-US" sz="2400" dirty="0">
              <a:cs typeface="Times New Roman" panose="02020603050405020304" pitchFamily="18" charset="0"/>
            </a:endParaRPr>
          </a:p>
          <a:p>
            <a:r>
              <a:rPr lang="en-US" altLang="en-US" sz="2400" b="1" dirty="0">
                <a:cs typeface="Times New Roman" panose="02020603050405020304" pitchFamily="18" charset="0"/>
              </a:rPr>
              <a:t>Data processing: </a:t>
            </a:r>
            <a:r>
              <a:rPr lang="en-US" altLang="en-US" sz="2400" dirty="0">
                <a:cs typeface="Times New Roman" panose="02020603050405020304" pitchFamily="18" charset="0"/>
              </a:rPr>
              <a:t>process where data is transformed into information.</a:t>
            </a:r>
            <a:endParaRPr lang="en-US" altLang="en-US" sz="2400" dirty="0">
              <a:cs typeface="Times New Roman" panose="02020603050405020304" pitchFamily="18" charset="0"/>
            </a:endParaRPr>
          </a:p>
          <a:p>
            <a:r>
              <a:rPr lang="en-US" altLang="en-US" sz="2400" b="1" dirty="0">
                <a:cs typeface="Times New Roman" panose="02020603050405020304" pitchFamily="18" charset="0"/>
              </a:rPr>
              <a:t>Information Communication Technology (ICT): </a:t>
            </a:r>
            <a:r>
              <a:rPr lang="en-US" altLang="en-US" sz="2400" dirty="0">
                <a:cs typeface="Times New Roman" panose="02020603050405020304" pitchFamily="18" charset="0"/>
              </a:rPr>
              <a:t>Scientific mean of sending and receiving information which requires sending understanding and sending feedback</a:t>
            </a:r>
            <a:endParaRPr lang="en-US" altLang="en-US" sz="24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57AFFB3-8FFF-4C89-904A-CA65117CE2D1}"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018"/>
            <a:ext cx="8229600" cy="1143000"/>
          </a:xfrm>
        </p:spPr>
        <p:txBody>
          <a:bodyPr>
            <a:normAutofit/>
          </a:bodyPr>
          <a:lstStyle/>
          <a:p>
            <a:pPr algn="ctr"/>
            <a:r>
              <a:rPr lang="en-US" sz="3600" b="1" dirty="0">
                <a:solidFill>
                  <a:schemeClr val="accent6">
                    <a:lumMod val="50000"/>
                  </a:schemeClr>
                </a:solidFill>
                <a:cs typeface="Times New Roman" panose="02020603050405020304" pitchFamily="18" charset="0"/>
              </a:rPr>
              <a:t>Basic Functions Of A Computer</a:t>
            </a:r>
            <a:endParaRPr lang="en-US" sz="3600" b="1" dirty="0">
              <a:solidFill>
                <a:schemeClr val="accent6">
                  <a:lumMod val="50000"/>
                </a:schemeClr>
              </a:solidFill>
              <a:cs typeface="Times New Roman" panose="02020603050405020304" pitchFamily="18" charset="0"/>
            </a:endParaRPr>
          </a:p>
        </p:txBody>
      </p:sp>
      <p:sp>
        <p:nvSpPr>
          <p:cNvPr id="3" name="Content Placeholder 2"/>
          <p:cNvSpPr>
            <a:spLocks noGrp="1"/>
          </p:cNvSpPr>
          <p:nvPr>
            <p:ph idx="1"/>
          </p:nvPr>
        </p:nvSpPr>
        <p:spPr>
          <a:xfrm>
            <a:off x="628650" y="1514901"/>
            <a:ext cx="7886700" cy="4662062"/>
          </a:xfrm>
        </p:spPr>
        <p:txBody>
          <a:bodyPr>
            <a:noAutofit/>
          </a:bodyPr>
          <a:lstStyle/>
          <a:p>
            <a:pPr>
              <a:lnSpc>
                <a:spcPct val="100000"/>
              </a:lnSpc>
              <a:spcBef>
                <a:spcPts val="600"/>
              </a:spcBef>
              <a:spcAft>
                <a:spcPts val="0"/>
              </a:spcAft>
              <a:buFont typeface="Wingdings" panose="05000000000000000000" pitchFamily="2" charset="2"/>
              <a:buChar char="§"/>
            </a:pPr>
            <a:r>
              <a:rPr lang="en-US" altLang="en-US" sz="2600" b="1" dirty="0">
                <a:solidFill>
                  <a:schemeClr val="accent6"/>
                </a:solidFill>
                <a:cs typeface="Times New Roman" panose="02020603050405020304" pitchFamily="18" charset="0"/>
              </a:rPr>
              <a:t>Accepts data (input):</a:t>
            </a:r>
            <a:r>
              <a:rPr lang="en-US" altLang="en-US" sz="2600" dirty="0">
                <a:solidFill>
                  <a:schemeClr val="accent6"/>
                </a:solidFill>
                <a:cs typeface="Times New Roman" panose="02020603050405020304" pitchFamily="18" charset="0"/>
              </a:rPr>
              <a:t> </a:t>
            </a:r>
            <a:r>
              <a:rPr lang="en-US" altLang="en-US" sz="2600" dirty="0">
                <a:solidFill>
                  <a:srgbClr val="000000"/>
                </a:solidFill>
                <a:cs typeface="Times New Roman" panose="02020603050405020304" pitchFamily="18" charset="0"/>
              </a:rPr>
              <a:t>Receives data from outside(input device) for processing.</a:t>
            </a:r>
            <a:endParaRPr lang="en-US" altLang="en-US" sz="2600" dirty="0">
              <a:solidFill>
                <a:srgbClr val="000000"/>
              </a:solidFill>
              <a:cs typeface="Times New Roman" panose="02020603050405020304" pitchFamily="18" charset="0"/>
            </a:endParaRPr>
          </a:p>
          <a:p>
            <a:pPr>
              <a:lnSpc>
                <a:spcPct val="100000"/>
              </a:lnSpc>
              <a:spcBef>
                <a:spcPts val="600"/>
              </a:spcBef>
              <a:spcAft>
                <a:spcPts val="0"/>
              </a:spcAft>
              <a:buFont typeface="Wingdings" panose="05000000000000000000" pitchFamily="2" charset="2"/>
              <a:buChar char="§"/>
            </a:pPr>
            <a:r>
              <a:rPr lang="en-US" sz="2600" b="1" dirty="0">
                <a:solidFill>
                  <a:schemeClr val="accent6"/>
                </a:solidFill>
                <a:cs typeface="Times New Roman" panose="02020603050405020304" pitchFamily="18" charset="0"/>
              </a:rPr>
              <a:t>Process data (Processing): </a:t>
            </a:r>
            <a:r>
              <a:rPr lang="en-US" sz="2600" dirty="0">
                <a:solidFill>
                  <a:srgbClr val="000000"/>
                </a:solidFill>
                <a:cs typeface="Times New Roman" panose="02020603050405020304" pitchFamily="18" charset="0"/>
              </a:rPr>
              <a:t>Performs operations or manipulations on data particularly numerical data.</a:t>
            </a:r>
            <a:endParaRPr lang="en-US" sz="2600" dirty="0">
              <a:solidFill>
                <a:srgbClr val="000000"/>
              </a:solidFill>
              <a:cs typeface="Times New Roman" panose="02020603050405020304" pitchFamily="18" charset="0"/>
            </a:endParaRPr>
          </a:p>
          <a:p>
            <a:pPr>
              <a:lnSpc>
                <a:spcPct val="100000"/>
              </a:lnSpc>
              <a:spcBef>
                <a:spcPts val="600"/>
              </a:spcBef>
              <a:spcAft>
                <a:spcPts val="0"/>
              </a:spcAft>
              <a:buFont typeface="Wingdings" panose="05000000000000000000" pitchFamily="2" charset="2"/>
              <a:buChar char="§"/>
            </a:pPr>
            <a:r>
              <a:rPr lang="en-US" sz="2600" b="1" dirty="0">
                <a:solidFill>
                  <a:schemeClr val="accent6"/>
                </a:solidFill>
                <a:cs typeface="Times New Roman" panose="02020603050405020304" pitchFamily="18" charset="0"/>
              </a:rPr>
              <a:t>Produce output (output) </a:t>
            </a:r>
            <a:r>
              <a:rPr lang="en-US" sz="2600" dirty="0">
                <a:solidFill>
                  <a:srgbClr val="000000"/>
                </a:solidFill>
                <a:cs typeface="Times New Roman" panose="02020603050405020304" pitchFamily="18" charset="0"/>
              </a:rPr>
              <a:t>Produces data from within for external use.</a:t>
            </a:r>
            <a:endParaRPr lang="en-US" sz="2600" dirty="0">
              <a:solidFill>
                <a:srgbClr val="000000"/>
              </a:solidFill>
              <a:cs typeface="Times New Roman" panose="02020603050405020304" pitchFamily="18" charset="0"/>
            </a:endParaRPr>
          </a:p>
          <a:p>
            <a:pPr>
              <a:lnSpc>
                <a:spcPct val="100000"/>
              </a:lnSpc>
              <a:spcBef>
                <a:spcPts val="600"/>
              </a:spcBef>
              <a:spcAft>
                <a:spcPts val="0"/>
              </a:spcAft>
              <a:buFont typeface="Wingdings" panose="05000000000000000000" pitchFamily="2" charset="2"/>
              <a:buChar char="§"/>
            </a:pPr>
            <a:r>
              <a:rPr lang="en-US" sz="2600" b="1" dirty="0">
                <a:solidFill>
                  <a:schemeClr val="accent6"/>
                </a:solidFill>
                <a:cs typeface="Times New Roman" panose="02020603050405020304" pitchFamily="18" charset="0"/>
              </a:rPr>
              <a:t>Stores results (Storage): </a:t>
            </a:r>
            <a:r>
              <a:rPr lang="en-US" sz="2600" dirty="0">
                <a:solidFill>
                  <a:srgbClr val="000000"/>
                </a:solidFill>
                <a:cs typeface="Times New Roman" panose="02020603050405020304" pitchFamily="18" charset="0"/>
              </a:rPr>
              <a:t>Holds data internally before, during and  after processing. Hard disks, CD-ROM, DVD ROM, Tapes and others.</a:t>
            </a:r>
            <a:endParaRPr lang="en-US" sz="2600" dirty="0">
              <a:solidFill>
                <a:srgbClr val="000000"/>
              </a:solidFill>
              <a:cs typeface="Times New Roman" panose="02020603050405020304" pitchFamily="18" charset="0"/>
            </a:endParaRPr>
          </a:p>
          <a:p>
            <a:pPr marL="0" indent="0">
              <a:buNone/>
            </a:pPr>
            <a:endParaRPr lang="en-US" altLang="en-US" sz="2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FD4FE7F4-D3B3-43BB-A85D-8E86E9A9CA1A}"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70389"/>
          </a:xfrm>
        </p:spPr>
        <p:txBody>
          <a:bodyPr/>
          <a:lstStyle/>
          <a:p>
            <a:pPr algn="ctr"/>
            <a:r>
              <a:rPr lang="en-US" sz="3600" b="1" dirty="0">
                <a:solidFill>
                  <a:schemeClr val="accent6">
                    <a:lumMod val="50000"/>
                  </a:schemeClr>
                </a:solidFill>
                <a:latin typeface="Times New Roman" panose="02020603050405020304" pitchFamily="18" charset="0"/>
                <a:cs typeface="Times New Roman" panose="02020603050405020304" pitchFamily="18" charset="0"/>
              </a:rPr>
              <a:t>Computer System</a:t>
            </a:r>
            <a:endParaRPr lang="en-US" b="1" dirty="0">
              <a:solidFill>
                <a:schemeClr val="accent6">
                  <a:lumMod val="50000"/>
                </a:schemeClr>
              </a:solidFill>
            </a:endParaRPr>
          </a:p>
        </p:txBody>
      </p:sp>
      <p:sp>
        <p:nvSpPr>
          <p:cNvPr id="3" name="Content Placeholder 2"/>
          <p:cNvSpPr>
            <a:spLocks noGrp="1"/>
          </p:cNvSpPr>
          <p:nvPr>
            <p:ph idx="1"/>
          </p:nvPr>
        </p:nvSpPr>
        <p:spPr>
          <a:xfrm>
            <a:off x="628650" y="1228299"/>
            <a:ext cx="7886700" cy="4948664"/>
          </a:xfrm>
        </p:spPr>
        <p:txBody>
          <a:bodyPr>
            <a:normAutofit fontScale="85000" lnSpcReduction="20000"/>
          </a:bodyPr>
          <a:lstStyle/>
          <a:p>
            <a:pPr marL="0" indent="0">
              <a:buNone/>
            </a:pPr>
            <a:r>
              <a:rPr lang="en-US" sz="2600" dirty="0">
                <a:cs typeface="Times New Roman" panose="02020603050405020304" pitchFamily="18" charset="0"/>
              </a:rPr>
              <a:t>Set of interrelated elements working together in an integrated away to achieve a set of objectives. </a:t>
            </a:r>
            <a:endParaRPr lang="en-US" sz="2600" dirty="0">
              <a:cs typeface="Times New Roman" panose="02020603050405020304" pitchFamily="18" charset="0"/>
            </a:endParaRPr>
          </a:p>
          <a:p>
            <a:pPr algn="just"/>
            <a:r>
              <a:rPr lang="en-US" sz="2600" b="1" dirty="0">
                <a:cs typeface="Times New Roman" panose="02020603050405020304" pitchFamily="18" charset="0"/>
              </a:rPr>
              <a:t>It consist of </a:t>
            </a:r>
            <a:endParaRPr lang="en-US" sz="2600" b="1" dirty="0">
              <a:cs typeface="Times New Roman" panose="02020603050405020304" pitchFamily="18" charset="0"/>
            </a:endParaRPr>
          </a:p>
          <a:p>
            <a:pPr marL="640080" lvl="1" indent="-274320">
              <a:lnSpc>
                <a:spcPct val="100000"/>
              </a:lnSpc>
              <a:spcAft>
                <a:spcPts val="600"/>
              </a:spcAft>
              <a:buClr>
                <a:schemeClr val="accent2">
                  <a:shade val="75000"/>
                </a:schemeClr>
              </a:buClr>
              <a:buFont typeface="Wingdings 2" panose="05020102010507070707"/>
              <a:buChar char=""/>
              <a:defRPr/>
            </a:pPr>
            <a:r>
              <a:rPr lang="en-US" sz="2600" b="1" i="1" dirty="0">
                <a:solidFill>
                  <a:schemeClr val="accent6"/>
                </a:solidFill>
                <a:cs typeface="Times New Roman" panose="02020603050405020304" pitchFamily="18" charset="0"/>
              </a:rPr>
              <a:t>Hardware: </a:t>
            </a:r>
            <a:r>
              <a:rPr lang="en-US" sz="2600" i="1" dirty="0">
                <a:cs typeface="Times New Roman" panose="02020603050405020304" pitchFamily="18" charset="0"/>
              </a:rPr>
              <a:t>computer itself and any equipment connected to it (tangible/physical components) that make up a computer system.</a:t>
            </a:r>
            <a:endParaRPr lang="en-US" sz="2600" i="1" dirty="0">
              <a:cs typeface="Times New Roman" panose="02020603050405020304" pitchFamily="18" charset="0"/>
            </a:endParaRPr>
          </a:p>
          <a:p>
            <a:pPr marL="640080" lvl="1" indent="-274320">
              <a:lnSpc>
                <a:spcPct val="100000"/>
              </a:lnSpc>
              <a:spcAft>
                <a:spcPts val="600"/>
              </a:spcAft>
              <a:buClr>
                <a:schemeClr val="accent2">
                  <a:shade val="75000"/>
                </a:schemeClr>
              </a:buClr>
              <a:buFont typeface="Wingdings 2" panose="05020102010507070707"/>
              <a:buChar char=""/>
              <a:defRPr/>
            </a:pPr>
            <a:r>
              <a:rPr lang="en-US" sz="2600" b="1" i="1" dirty="0">
                <a:solidFill>
                  <a:schemeClr val="accent6"/>
                </a:solidFill>
                <a:cs typeface="Times New Roman" panose="02020603050405020304" pitchFamily="18" charset="0"/>
              </a:rPr>
              <a:t>Software:</a:t>
            </a:r>
            <a:r>
              <a:rPr lang="en-US" sz="2600" i="1" dirty="0">
                <a:solidFill>
                  <a:schemeClr val="accent6"/>
                </a:solidFill>
                <a:cs typeface="Times New Roman" panose="02020603050405020304" pitchFamily="18" charset="0"/>
              </a:rPr>
              <a:t> </a:t>
            </a:r>
            <a:r>
              <a:rPr lang="en-US" sz="2600" i="1" dirty="0">
                <a:cs typeface="Times New Roman" panose="02020603050405020304" pitchFamily="18" charset="0"/>
              </a:rPr>
              <a:t>set of instruction that the computer follows in performing a task. Or is a series of instructions that tell a computer how to carry out a processing task.</a:t>
            </a:r>
            <a:endParaRPr lang="en-US" sz="2600" i="1" dirty="0">
              <a:cs typeface="Times New Roman" panose="02020603050405020304" pitchFamily="18" charset="0"/>
            </a:endParaRPr>
          </a:p>
          <a:p>
            <a:pPr marL="640080" lvl="1" indent="-274320">
              <a:lnSpc>
                <a:spcPct val="100000"/>
              </a:lnSpc>
              <a:spcAft>
                <a:spcPts val="600"/>
              </a:spcAft>
              <a:buClr>
                <a:schemeClr val="accent2">
                  <a:shade val="75000"/>
                </a:schemeClr>
              </a:buClr>
              <a:buFont typeface="Wingdings 2" panose="05020102010507070707"/>
              <a:buChar char=""/>
              <a:defRPr/>
            </a:pPr>
            <a:r>
              <a:rPr lang="en-US" sz="2600" b="1" i="1" dirty="0">
                <a:solidFill>
                  <a:schemeClr val="accent6"/>
                </a:solidFill>
                <a:cs typeface="Times New Roman" panose="02020603050405020304" pitchFamily="18" charset="0"/>
              </a:rPr>
              <a:t>Data:</a:t>
            </a:r>
            <a:r>
              <a:rPr lang="en-US" sz="2600" i="1" dirty="0">
                <a:cs typeface="Times New Roman" panose="02020603050405020304" pitchFamily="18" charset="0"/>
              </a:rPr>
              <a:t> facts that are used by program to produce useful information</a:t>
            </a:r>
            <a:endParaRPr lang="en-US" sz="2600" i="1" dirty="0">
              <a:cs typeface="Times New Roman" panose="02020603050405020304" pitchFamily="18" charset="0"/>
            </a:endParaRPr>
          </a:p>
          <a:p>
            <a:pPr marL="640080" lvl="1" indent="-274320">
              <a:lnSpc>
                <a:spcPct val="100000"/>
              </a:lnSpc>
              <a:spcAft>
                <a:spcPts val="600"/>
              </a:spcAft>
              <a:buClr>
                <a:schemeClr val="accent2">
                  <a:shade val="75000"/>
                </a:schemeClr>
              </a:buClr>
              <a:buFont typeface="Wingdings 2" panose="05020102010507070707"/>
              <a:buChar char=""/>
              <a:defRPr/>
            </a:pPr>
            <a:r>
              <a:rPr lang="en-US" sz="2600" b="1" i="1" dirty="0">
                <a:solidFill>
                  <a:schemeClr val="accent6"/>
                </a:solidFill>
                <a:cs typeface="Times New Roman" panose="02020603050405020304" pitchFamily="18" charset="0"/>
              </a:rPr>
              <a:t>Procedures:</a:t>
            </a:r>
            <a:r>
              <a:rPr lang="en-US" sz="2600" i="1" dirty="0">
                <a:cs typeface="Times New Roman" panose="02020603050405020304" pitchFamily="18" charset="0"/>
              </a:rPr>
              <a:t> policies that govern the operation of a computer system</a:t>
            </a:r>
            <a:endParaRPr lang="en-US" sz="2600" i="1" dirty="0">
              <a:cs typeface="Times New Roman" panose="02020603050405020304" pitchFamily="18" charset="0"/>
            </a:endParaRPr>
          </a:p>
          <a:p>
            <a:pPr marL="640080" lvl="1" indent="-274320">
              <a:lnSpc>
                <a:spcPct val="100000"/>
              </a:lnSpc>
              <a:spcAft>
                <a:spcPts val="600"/>
              </a:spcAft>
              <a:buClr>
                <a:schemeClr val="accent2">
                  <a:shade val="75000"/>
                </a:schemeClr>
              </a:buClr>
              <a:buFont typeface="Wingdings 2" panose="05020102010507070707"/>
              <a:buChar char=""/>
              <a:defRPr/>
            </a:pPr>
            <a:r>
              <a:rPr lang="en-US" sz="2600" b="1" i="1" dirty="0">
                <a:solidFill>
                  <a:schemeClr val="accent6"/>
                </a:solidFill>
                <a:cs typeface="Times New Roman" panose="02020603050405020304" pitchFamily="18" charset="0"/>
              </a:rPr>
              <a:t>People: </a:t>
            </a:r>
            <a:r>
              <a:rPr lang="en-US" sz="2600" i="1" dirty="0">
                <a:cs typeface="Times New Roman" panose="02020603050405020304" pitchFamily="18" charset="0"/>
              </a:rPr>
              <a:t>every computer needs people if its to be useful.</a:t>
            </a:r>
            <a:endParaRPr lang="en-US" sz="2600" i="1" dirty="0">
              <a:cs typeface="Times New Roman" panose="02020603050405020304" pitchFamily="18" charset="0"/>
            </a:endParaRPr>
          </a:p>
          <a:p>
            <a:pPr marL="640080" lvl="1" indent="-274320">
              <a:lnSpc>
                <a:spcPct val="100000"/>
              </a:lnSpc>
              <a:spcAft>
                <a:spcPts val="600"/>
              </a:spcAft>
              <a:buClr>
                <a:schemeClr val="accent2">
                  <a:shade val="75000"/>
                </a:schemeClr>
              </a:buClr>
              <a:buFont typeface="Wingdings 2" panose="05020102010507070707"/>
              <a:buChar char=""/>
              <a:defRPr/>
            </a:pPr>
            <a:endParaRPr lang="en-US" sz="2600" i="1" dirty="0">
              <a:cs typeface="Times New Roman" panose="02020603050405020304" pitchFamily="18" charset="0"/>
            </a:endParaRPr>
          </a:p>
          <a:p>
            <a:pPr marL="640080" lvl="1" indent="-274320">
              <a:lnSpc>
                <a:spcPct val="100000"/>
              </a:lnSpc>
              <a:spcAft>
                <a:spcPts val="600"/>
              </a:spcAft>
              <a:buClr>
                <a:schemeClr val="accent2">
                  <a:shade val="75000"/>
                </a:schemeClr>
              </a:buClr>
              <a:buFont typeface="Wingdings 2" panose="05020102010507070707"/>
              <a:buChar char=""/>
              <a:defRPr/>
            </a:pPr>
            <a:endParaRPr lang="en-US" sz="2600" i="1"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FD4FE7F4-D3B3-43BB-A85D-8E86E9A9CA1A}"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47811"/>
            <a:ext cx="8534400" cy="639762"/>
          </a:xfrm>
        </p:spPr>
        <p:txBody>
          <a:bodyPr>
            <a:noAutofit/>
          </a:bodyPr>
          <a:lstStyle/>
          <a:p>
            <a:pPr algn="ctr"/>
            <a:r>
              <a:rPr lang="en-US" sz="4000" b="1" dirty="0">
                <a:solidFill>
                  <a:schemeClr val="accent6">
                    <a:lumMod val="50000"/>
                  </a:schemeClr>
                </a:solidFill>
                <a:cs typeface="Times New Roman" panose="02020603050405020304" pitchFamily="18" charset="0"/>
              </a:rPr>
              <a:t>5 Components of a Computer System </a:t>
            </a:r>
            <a:endParaRPr lang="en-US" sz="4000" b="1" dirty="0">
              <a:solidFill>
                <a:schemeClr val="accent6">
                  <a:lumMod val="50000"/>
                </a:schemeClr>
              </a:solidFill>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2ED799F-190B-4690-9AA4-A530F37BEF97}" type="slidenum">
              <a:rPr lang="en-US" smtClean="0"/>
            </a:fld>
            <a:endParaRPr lang="en-US"/>
          </a:p>
        </p:txBody>
      </p:sp>
      <p:pic>
        <p:nvPicPr>
          <p:cNvPr id="9" name="Picture 2"/>
          <p:cNvPicPr>
            <a:picLocks noChangeAspect="1" noChangeArrowheads="1"/>
          </p:cNvPicPr>
          <p:nvPr/>
        </p:nvPicPr>
        <p:blipFill rotWithShape="1">
          <a:blip r:embed="rId1" cstate="print"/>
          <a:srcRect t="5177"/>
          <a:stretch>
            <a:fillRect/>
          </a:stretch>
        </p:blipFill>
        <p:spPr bwMode="auto">
          <a:xfrm>
            <a:off x="1611768" y="1260746"/>
            <a:ext cx="5615663" cy="474925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0528"/>
            <a:ext cx="8229600" cy="1143000"/>
          </a:xfrm>
        </p:spPr>
        <p:txBody>
          <a:bodyPr>
            <a:normAutofit/>
          </a:bodyPr>
          <a:lstStyle/>
          <a:p>
            <a:pPr lvl="1" algn="ctr" defTabSz="685800"/>
            <a:r>
              <a:rPr lang="en-US" sz="3600" b="1" dirty="0">
                <a:solidFill>
                  <a:schemeClr val="accent6">
                    <a:lumMod val="50000"/>
                  </a:schemeClr>
                </a:solidFill>
                <a:cs typeface="Times New Roman" panose="02020603050405020304" pitchFamily="18" charset="0"/>
              </a:rPr>
              <a:t>Advantage of computers</a:t>
            </a:r>
            <a:endParaRPr lang="en-US" sz="3600" dirty="0">
              <a:latin typeface="+mj-lt"/>
              <a:cs typeface="Times New Roman" panose="02020603050405020304" pitchFamily="18" charset="0"/>
            </a:endParaRPr>
          </a:p>
        </p:txBody>
      </p:sp>
      <p:sp>
        <p:nvSpPr>
          <p:cNvPr id="3" name="Content Placeholder 2"/>
          <p:cNvSpPr>
            <a:spLocks noGrp="1"/>
          </p:cNvSpPr>
          <p:nvPr>
            <p:ph idx="1"/>
          </p:nvPr>
        </p:nvSpPr>
        <p:spPr>
          <a:xfrm>
            <a:off x="628650" y="1690689"/>
            <a:ext cx="7886700" cy="4351338"/>
          </a:xfrm>
        </p:spPr>
        <p:txBody>
          <a:bodyPr>
            <a:noAutofit/>
          </a:bodyPr>
          <a:lstStyle/>
          <a:p>
            <a:r>
              <a:rPr lang="en-US" sz="2400" b="1" dirty="0">
                <a:cs typeface="Times New Roman" panose="02020603050405020304" pitchFamily="18" charset="0"/>
              </a:rPr>
              <a:t>Speed:</a:t>
            </a:r>
            <a:r>
              <a:rPr lang="en-US" sz="2400" dirty="0">
                <a:cs typeface="Times New Roman" panose="02020603050405020304" pitchFamily="18" charset="0"/>
              </a:rPr>
              <a:t> </a:t>
            </a:r>
            <a:r>
              <a:rPr lang="en-US" sz="2000" dirty="0">
                <a:cs typeface="Times New Roman" panose="02020603050405020304" pitchFamily="18" charset="0"/>
              </a:rPr>
              <a:t>Computers work at very high speeds and are much faster than humans. Computer speed is measured in </a:t>
            </a:r>
            <a:r>
              <a:rPr lang="en-US" sz="2000" b="1" i="1" dirty="0">
                <a:cs typeface="Times New Roman" panose="02020603050405020304" pitchFamily="18" charset="0"/>
              </a:rPr>
              <a:t>Mega Hertz </a:t>
            </a:r>
            <a:r>
              <a:rPr lang="en-US" sz="2000" dirty="0">
                <a:cs typeface="Times New Roman" panose="02020603050405020304" pitchFamily="18" charset="0"/>
              </a:rPr>
              <a:t>(MHz).</a:t>
            </a:r>
            <a:endParaRPr lang="en-US" sz="2000" dirty="0">
              <a:cs typeface="Times New Roman" panose="02020603050405020304" pitchFamily="18" charset="0"/>
            </a:endParaRPr>
          </a:p>
          <a:p>
            <a:r>
              <a:rPr lang="en-US" sz="2400" b="1" dirty="0">
                <a:cs typeface="Times New Roman" panose="02020603050405020304" pitchFamily="18" charset="0"/>
              </a:rPr>
              <a:t>Storage:</a:t>
            </a:r>
            <a:r>
              <a:rPr lang="en-US" sz="2400" dirty="0">
                <a:cs typeface="Times New Roman" panose="02020603050405020304" pitchFamily="18" charset="0"/>
              </a:rPr>
              <a:t> </a:t>
            </a:r>
            <a:r>
              <a:rPr lang="en-US" sz="2000" dirty="0">
                <a:cs typeface="Times New Roman" panose="02020603050405020304" pitchFamily="18" charset="0"/>
              </a:rPr>
              <a:t>A computer can store a large amount of data permanently. User can use this data at any time. Text, graphic, pictures, audio and video files can be stored easily. </a:t>
            </a:r>
            <a:endParaRPr lang="en-US" sz="2000" dirty="0">
              <a:cs typeface="Times New Roman" panose="02020603050405020304" pitchFamily="18" charset="0"/>
            </a:endParaRPr>
          </a:p>
          <a:p>
            <a:r>
              <a:rPr lang="en-US" sz="2400" b="1" dirty="0">
                <a:cs typeface="Times New Roman" panose="02020603050405020304" pitchFamily="18" charset="0"/>
              </a:rPr>
              <a:t>Processing:</a:t>
            </a:r>
            <a:r>
              <a:rPr lang="en-US" sz="2400" dirty="0">
                <a:cs typeface="Times New Roman" panose="02020603050405020304" pitchFamily="18" charset="0"/>
              </a:rPr>
              <a:t> </a:t>
            </a:r>
            <a:r>
              <a:rPr lang="en-US" sz="2000" dirty="0">
                <a:cs typeface="Times New Roman" panose="02020603050405020304" pitchFamily="18" charset="0"/>
              </a:rPr>
              <a:t>A computer can process the given instructions. It can perform different types of processing like addition, subtraction, multiplication and division. It can also perform logical functions like comparing two numbers to decide which one is the bigger etc.</a:t>
            </a:r>
            <a:endParaRPr lang="en-US" sz="2000" dirty="0">
              <a:cs typeface="Times New Roman" panose="02020603050405020304" pitchFamily="18" charset="0"/>
            </a:endParaRPr>
          </a:p>
          <a:p>
            <a:r>
              <a:rPr lang="en-US" sz="2400" b="1" dirty="0">
                <a:cs typeface="Times New Roman" panose="02020603050405020304" pitchFamily="18" charset="0"/>
              </a:rPr>
              <a:t>Accuracy:</a:t>
            </a:r>
            <a:r>
              <a:rPr lang="en-US" sz="2400" dirty="0">
                <a:cs typeface="Times New Roman" panose="02020603050405020304" pitchFamily="18" charset="0"/>
              </a:rPr>
              <a:t> P</a:t>
            </a:r>
            <a:r>
              <a:rPr lang="en-US" sz="2000" dirty="0">
                <a:cs typeface="Times New Roman" panose="02020603050405020304" pitchFamily="18" charset="0"/>
              </a:rPr>
              <a:t>rovide results without any error. Computers can process large amount of data and generate error-free results. </a:t>
            </a:r>
            <a:endParaRPr lang="en-US" sz="2000" dirty="0">
              <a:cs typeface="Times New Roman" panose="02020603050405020304" pitchFamily="18" charset="0"/>
            </a:endParaRPr>
          </a:p>
          <a:p>
            <a:pPr marL="0" indent="0">
              <a:buNone/>
            </a:pPr>
            <a:br>
              <a:rPr lang="en-US" sz="2400" dirty="0">
                <a:cs typeface="Times New Roman" panose="02020603050405020304" pitchFamily="18" charset="0"/>
              </a:rPr>
            </a:br>
            <a:endParaRPr lang="en-US" sz="24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2ED799F-190B-4690-9AA4-A530F37BEF97}"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2010"/>
            <a:ext cx="8229600" cy="1143000"/>
          </a:xfrm>
        </p:spPr>
        <p:txBody>
          <a:bodyPr>
            <a:normAutofit/>
          </a:bodyPr>
          <a:lstStyle/>
          <a:p>
            <a:pPr lvl="1" algn="ctr" defTabSz="685800"/>
            <a:r>
              <a:rPr lang="en-US" sz="4000" b="1" dirty="0">
                <a:solidFill>
                  <a:schemeClr val="accent6">
                    <a:lumMod val="50000"/>
                  </a:schemeClr>
                </a:solidFill>
                <a:cs typeface="Times New Roman" panose="02020603050405020304" pitchFamily="18" charset="0"/>
              </a:rPr>
              <a:t>Advantage of computers</a:t>
            </a:r>
            <a:endParaRPr lang="en-US" sz="4000" b="1" dirty="0">
              <a:solidFill>
                <a:schemeClr val="accent6">
                  <a:lumMod val="50000"/>
                </a:schemeClr>
              </a:solidFill>
              <a:latin typeface="+mj-lt"/>
              <a:cs typeface="Times New Roman" panose="02020603050405020304" pitchFamily="18" charset="0"/>
            </a:endParaRPr>
          </a:p>
        </p:txBody>
      </p:sp>
      <p:sp>
        <p:nvSpPr>
          <p:cNvPr id="3" name="Content Placeholder 2"/>
          <p:cNvSpPr>
            <a:spLocks noGrp="1"/>
          </p:cNvSpPr>
          <p:nvPr>
            <p:ph idx="1"/>
          </p:nvPr>
        </p:nvSpPr>
        <p:spPr>
          <a:xfrm>
            <a:off x="628650" y="1690689"/>
            <a:ext cx="7886700" cy="4665662"/>
          </a:xfrm>
        </p:spPr>
        <p:txBody>
          <a:bodyPr>
            <a:noAutofit/>
          </a:bodyPr>
          <a:lstStyle/>
          <a:p>
            <a:r>
              <a:rPr lang="en-US" sz="2400" b="1" dirty="0"/>
              <a:t>Communication:</a:t>
            </a:r>
            <a:r>
              <a:rPr lang="en-US" sz="2400" dirty="0"/>
              <a:t> </a:t>
            </a:r>
            <a:r>
              <a:rPr lang="en-US" sz="2000" dirty="0">
                <a:cs typeface="Times New Roman" panose="02020603050405020304" pitchFamily="18" charset="0"/>
              </a:rPr>
              <a:t>Most computers today have the capability of communicating with other computers. We can connect two or more computers by a communication device such as modem. </a:t>
            </a:r>
            <a:endParaRPr lang="en-US" sz="2000" dirty="0">
              <a:cs typeface="Times New Roman" panose="02020603050405020304" pitchFamily="18" charset="0"/>
            </a:endParaRPr>
          </a:p>
          <a:p>
            <a:r>
              <a:rPr lang="en-US" sz="2400" b="1" dirty="0">
                <a:cs typeface="Times New Roman" panose="02020603050405020304" pitchFamily="18" charset="0"/>
              </a:rPr>
              <a:t>Versatility:</a:t>
            </a:r>
            <a:r>
              <a:rPr lang="en-US" sz="2400" dirty="0">
                <a:cs typeface="Times New Roman" panose="02020603050405020304" pitchFamily="18" charset="0"/>
              </a:rPr>
              <a:t>  </a:t>
            </a:r>
            <a:r>
              <a:rPr lang="en-US" sz="2000" dirty="0">
                <a:cs typeface="Times New Roman" panose="02020603050405020304" pitchFamily="18" charset="0"/>
              </a:rPr>
              <a:t>Computers can do computations with all kinds of data including alphabets, pictures, sound images, voice, </a:t>
            </a:r>
            <a:r>
              <a:rPr lang="en-US" sz="2000" dirty="0" err="1">
                <a:cs typeface="Times New Roman" panose="02020603050405020304" pitchFamily="18" charset="0"/>
              </a:rPr>
              <a:t>e.t.c</a:t>
            </a:r>
            <a:r>
              <a:rPr lang="en-US" sz="2000" dirty="0">
                <a:cs typeface="Times New Roman" panose="02020603050405020304" pitchFamily="18" charset="0"/>
              </a:rPr>
              <a:t>.</a:t>
            </a:r>
            <a:endParaRPr lang="en-US" sz="2000" dirty="0">
              <a:cs typeface="Times New Roman" panose="02020603050405020304" pitchFamily="18" charset="0"/>
            </a:endParaRPr>
          </a:p>
          <a:p>
            <a:r>
              <a:rPr lang="en-US" sz="2400" b="1" dirty="0">
                <a:cs typeface="Times New Roman" panose="02020603050405020304" pitchFamily="18" charset="0"/>
              </a:rPr>
              <a:t>Automation:</a:t>
            </a:r>
            <a:r>
              <a:rPr lang="en-US" sz="2400" dirty="0">
                <a:cs typeface="Times New Roman" panose="02020603050405020304" pitchFamily="18" charset="0"/>
              </a:rPr>
              <a:t> </a:t>
            </a:r>
            <a:r>
              <a:rPr lang="en-US" sz="2000" dirty="0">
                <a:cs typeface="Times New Roman" panose="02020603050405020304" pitchFamily="18" charset="0"/>
              </a:rPr>
              <a:t>Computers work automatically, i.e. they do not need any supervision to do programmed routines.</a:t>
            </a:r>
            <a:endParaRPr lang="en-US" sz="2000" dirty="0">
              <a:cs typeface="Times New Roman" panose="02020603050405020304" pitchFamily="18" charset="0"/>
            </a:endParaRPr>
          </a:p>
          <a:p>
            <a:r>
              <a:rPr lang="en-US" sz="2400" b="1" dirty="0">
                <a:cs typeface="Times New Roman" panose="02020603050405020304" pitchFamily="18" charset="0"/>
              </a:rPr>
              <a:t>Diligence:</a:t>
            </a:r>
            <a:r>
              <a:rPr lang="en-US" sz="2400" dirty="0">
                <a:cs typeface="Times New Roman" panose="02020603050405020304" pitchFamily="18" charset="0"/>
              </a:rPr>
              <a:t> </a:t>
            </a:r>
            <a:r>
              <a:rPr lang="en-US" sz="2000" dirty="0">
                <a:cs typeface="Times New Roman" panose="02020603050405020304" pitchFamily="18" charset="0"/>
              </a:rPr>
              <a:t>Computers are diligent i.e. they have ability to perform the same task   “over and over” without getting tired e.g. in industrial robotics, like those in Car assembly lines.</a:t>
            </a:r>
            <a:endParaRPr lang="en-US" sz="2000" dirty="0">
              <a:cs typeface="Times New Roman" panose="02020603050405020304" pitchFamily="18" charset="0"/>
            </a:endParaRPr>
          </a:p>
          <a:p>
            <a:r>
              <a:rPr lang="en-US" sz="2400" b="1" dirty="0">
                <a:cs typeface="Times New Roman" panose="02020603050405020304" pitchFamily="18" charset="0"/>
              </a:rPr>
              <a:t>Artificial Intelligence:</a:t>
            </a:r>
            <a:r>
              <a:rPr lang="en-US" sz="2400" dirty="0">
                <a:cs typeface="Times New Roman" panose="02020603050405020304" pitchFamily="18" charset="0"/>
              </a:rPr>
              <a:t> </a:t>
            </a:r>
            <a:r>
              <a:rPr lang="en-US" sz="2000" dirty="0">
                <a:cs typeface="Times New Roman" panose="02020603050405020304" pitchFamily="18" charset="0"/>
              </a:rPr>
              <a:t>Computers can respond to requests given to them and provide solutions.</a:t>
            </a:r>
            <a:endParaRPr lang="en-US" sz="20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2ED799F-190B-4690-9AA4-A530F37BEF97}"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0814"/>
            <a:ext cx="8229600" cy="1143000"/>
          </a:xfrm>
        </p:spPr>
        <p:txBody>
          <a:bodyPr>
            <a:normAutofit/>
          </a:bodyPr>
          <a:lstStyle/>
          <a:p>
            <a:pPr algn="ctr"/>
            <a:r>
              <a:rPr lang="en-US" altLang="en-US" sz="3600" b="1" dirty="0">
                <a:solidFill>
                  <a:schemeClr val="accent6">
                    <a:lumMod val="50000"/>
                  </a:schemeClr>
                </a:solidFill>
                <a:cs typeface="Times New Roman" panose="02020603050405020304" pitchFamily="18" charset="0"/>
              </a:rPr>
              <a:t>Disadvantage Of Computers</a:t>
            </a:r>
            <a:endParaRPr lang="en-US" sz="3600" b="1" dirty="0">
              <a:solidFill>
                <a:schemeClr val="accent6">
                  <a:lumMod val="50000"/>
                </a:schemeClr>
              </a:solidFill>
              <a:cs typeface="Times New Roman" panose="02020603050405020304" pitchFamily="18" charset="0"/>
            </a:endParaRPr>
          </a:p>
        </p:txBody>
      </p:sp>
      <p:sp>
        <p:nvSpPr>
          <p:cNvPr id="3" name="Content Placeholder 2"/>
          <p:cNvSpPr>
            <a:spLocks noGrp="1"/>
          </p:cNvSpPr>
          <p:nvPr>
            <p:ph idx="1"/>
          </p:nvPr>
        </p:nvSpPr>
        <p:spPr>
          <a:xfrm>
            <a:off x="628650" y="1514901"/>
            <a:ext cx="7886700" cy="4662062"/>
          </a:xfrm>
        </p:spPr>
        <p:txBody>
          <a:bodyPr>
            <a:normAutofit fontScale="92500" lnSpcReduction="10000"/>
          </a:bodyPr>
          <a:lstStyle/>
          <a:p>
            <a:pPr marL="899795" lvl="1"/>
            <a:r>
              <a:rPr lang="en-US" dirty="0">
                <a:cs typeface="Times New Roman" panose="02020603050405020304" pitchFamily="18" charset="0"/>
              </a:rPr>
              <a:t>Create unemployment</a:t>
            </a:r>
            <a:endParaRPr lang="en-US" dirty="0">
              <a:cs typeface="Times New Roman" panose="02020603050405020304" pitchFamily="18" charset="0"/>
            </a:endParaRPr>
          </a:p>
          <a:p>
            <a:pPr marL="899795" lvl="1"/>
            <a:r>
              <a:rPr lang="en-US" dirty="0">
                <a:cs typeface="Times New Roman" panose="02020603050405020304" pitchFamily="18" charset="0"/>
              </a:rPr>
              <a:t>Health problems</a:t>
            </a:r>
            <a:endParaRPr lang="en-US" dirty="0">
              <a:cs typeface="Times New Roman" panose="02020603050405020304" pitchFamily="18" charset="0"/>
            </a:endParaRPr>
          </a:p>
          <a:p>
            <a:pPr marL="899795" lvl="1"/>
            <a:r>
              <a:rPr lang="en-US" dirty="0">
                <a:cs typeface="Times New Roman" panose="02020603050405020304" pitchFamily="18" charset="0"/>
              </a:rPr>
              <a:t>Expensive</a:t>
            </a:r>
            <a:endParaRPr lang="en-US" dirty="0">
              <a:cs typeface="Times New Roman" panose="02020603050405020304" pitchFamily="18" charset="0"/>
            </a:endParaRPr>
          </a:p>
          <a:p>
            <a:pPr marL="899795" lvl="1"/>
            <a:r>
              <a:rPr lang="en-US" dirty="0">
                <a:cs typeface="Times New Roman" panose="02020603050405020304" pitchFamily="18" charset="0"/>
              </a:rPr>
              <a:t>Laziness</a:t>
            </a:r>
            <a:endParaRPr lang="en-US" dirty="0">
              <a:cs typeface="Times New Roman" panose="02020603050405020304" pitchFamily="18" charset="0"/>
            </a:endParaRPr>
          </a:p>
          <a:p>
            <a:pPr marL="899795" lvl="1"/>
            <a:r>
              <a:rPr lang="en-US" dirty="0">
                <a:cs typeface="Times New Roman" panose="02020603050405020304" pitchFamily="18" charset="0"/>
              </a:rPr>
              <a:t>Sources of computer viruses</a:t>
            </a:r>
            <a:endParaRPr lang="en-US" dirty="0">
              <a:cs typeface="Times New Roman" panose="02020603050405020304" pitchFamily="18" charset="0"/>
            </a:endParaRPr>
          </a:p>
          <a:p>
            <a:pPr marL="899795" lvl="1"/>
            <a:r>
              <a:rPr lang="en-US" dirty="0">
                <a:cs typeface="Times New Roman" panose="02020603050405020304" pitchFamily="18" charset="0"/>
              </a:rPr>
              <a:t>Crackers</a:t>
            </a:r>
            <a:endParaRPr lang="en-US" dirty="0">
              <a:cs typeface="Times New Roman" panose="02020603050405020304" pitchFamily="18" charset="0"/>
            </a:endParaRPr>
          </a:p>
          <a:p>
            <a:pPr marL="899795" lvl="1"/>
            <a:r>
              <a:rPr lang="en-US" dirty="0">
                <a:cs typeface="Times New Roman" panose="02020603050405020304" pitchFamily="18" charset="0"/>
              </a:rPr>
              <a:t>Delicate</a:t>
            </a:r>
            <a:endParaRPr lang="en-US" dirty="0">
              <a:cs typeface="Times New Roman" panose="02020603050405020304" pitchFamily="18" charset="0"/>
            </a:endParaRPr>
          </a:p>
          <a:p>
            <a:pPr marL="899795" lvl="1"/>
            <a:r>
              <a:rPr lang="en-US" dirty="0">
                <a:cs typeface="Times New Roman" panose="02020603050405020304" pitchFamily="18" charset="0"/>
              </a:rPr>
              <a:t>Literate people</a:t>
            </a:r>
            <a:endParaRPr lang="en-US" dirty="0">
              <a:cs typeface="Times New Roman" panose="02020603050405020304" pitchFamily="18" charset="0"/>
            </a:endParaRPr>
          </a:p>
          <a:p>
            <a:pPr marL="899795" lvl="1"/>
            <a:r>
              <a:rPr lang="en-US" dirty="0">
                <a:cs typeface="Times New Roman" panose="02020603050405020304" pitchFamily="18" charset="0"/>
              </a:rPr>
              <a:t>Immoral activities</a:t>
            </a:r>
            <a:endParaRPr lang="en-US" dirty="0">
              <a:cs typeface="Times New Roman" panose="02020603050405020304" pitchFamily="18" charset="0"/>
            </a:endParaRPr>
          </a:p>
          <a:p>
            <a:pPr marL="899795" lvl="1"/>
            <a:r>
              <a:rPr lang="en-US" dirty="0">
                <a:cs typeface="Times New Roman" panose="02020603050405020304" pitchFamily="18" charset="0"/>
              </a:rPr>
              <a:t>Technology changes</a:t>
            </a:r>
            <a:endParaRPr lang="en-US"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FD4FE7F4-D3B3-43BB-A85D-8E86E9A9CA1A}"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11812</Words>
  <Application>WPS Presentation</Application>
  <PresentationFormat>On-screen Show (4:3)</PresentationFormat>
  <Paragraphs>402</Paragraphs>
  <Slides>36</Slides>
  <Notes>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36</vt:i4>
      </vt:variant>
    </vt:vector>
  </HeadingPairs>
  <TitlesOfParts>
    <vt:vector size="51" baseType="lpstr">
      <vt:lpstr>Arial</vt:lpstr>
      <vt:lpstr>SimSun</vt:lpstr>
      <vt:lpstr>Wingdings</vt:lpstr>
      <vt:lpstr>Arial</vt:lpstr>
      <vt:lpstr>Verdana</vt:lpstr>
      <vt:lpstr>Times New Roman</vt:lpstr>
      <vt:lpstr>Wingdings 2</vt:lpstr>
      <vt:lpstr>Verdana</vt:lpstr>
      <vt:lpstr>Calibri</vt:lpstr>
      <vt:lpstr>Microsoft YaHei</vt:lpstr>
      <vt:lpstr>Arial Unicode MS</vt:lpstr>
      <vt:lpstr>Wingdings</vt:lpstr>
      <vt:lpstr>PMingLiU</vt:lpstr>
      <vt:lpstr>MingLiU-ExtB</vt:lpstr>
      <vt:lpstr>Office Theme</vt:lpstr>
      <vt:lpstr>PowerPoint 演示文稿</vt:lpstr>
      <vt:lpstr>Introduction To Computers</vt:lpstr>
      <vt:lpstr>Definition </vt:lpstr>
      <vt:lpstr>Basic Functions Of A Computer</vt:lpstr>
      <vt:lpstr>Computer System</vt:lpstr>
      <vt:lpstr>5 Components of a Computer System </vt:lpstr>
      <vt:lpstr>Advantage of computers</vt:lpstr>
      <vt:lpstr>Advantage of computers</vt:lpstr>
      <vt:lpstr>Disadvantage Of Computers</vt:lpstr>
      <vt:lpstr>Limitation Of Computers</vt:lpstr>
      <vt:lpstr>Uses of Computers</vt:lpstr>
      <vt:lpstr>Business Uses of Computers</vt:lpstr>
      <vt:lpstr>Educational Uses of Computers</vt:lpstr>
      <vt:lpstr>Data and Information</vt:lpstr>
      <vt:lpstr>Computer Hardware </vt:lpstr>
      <vt:lpstr>Categories of hardware</vt:lpstr>
      <vt:lpstr>Input Devices</vt:lpstr>
      <vt:lpstr>Output Devices</vt:lpstr>
      <vt:lpstr>Processor (CPU)</vt:lpstr>
      <vt:lpstr>System board</vt:lpstr>
      <vt:lpstr>Hardware cont’d</vt:lpstr>
      <vt:lpstr>Hardware cont’d</vt:lpstr>
      <vt:lpstr>Hardware cont’d</vt:lpstr>
      <vt:lpstr>Bits and Bytes</vt:lpstr>
      <vt:lpstr>Storage Devices</vt:lpstr>
      <vt:lpstr>Computer Health and Safety issues</vt:lpstr>
      <vt:lpstr>Classification of Computers</vt:lpstr>
      <vt:lpstr> Classification of Computers According to size </vt:lpstr>
      <vt:lpstr>Classification of Computers According to size</vt:lpstr>
      <vt:lpstr>Micro computers/Personal Computers </vt:lpstr>
      <vt:lpstr>Microcomputers</vt:lpstr>
      <vt:lpstr>Microcomputers</vt:lpstr>
      <vt:lpstr>Microcomputers</vt:lpstr>
      <vt:lpstr>Microcomputers</vt:lpstr>
      <vt:lpstr>Microcomputers</vt:lpstr>
      <vt:lpstr>Common Terms</vt:lpstr>
    </vt:vector>
  </TitlesOfParts>
  <Company>WebMania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UNIVERSITY</dc:title>
  <dc:creator>killa killa</dc:creator>
  <cp:lastModifiedBy>HP LAPTOP</cp:lastModifiedBy>
  <cp:revision>44</cp:revision>
  <dcterms:created xsi:type="dcterms:W3CDTF">2013-12-31T10:18:00Z</dcterms:created>
  <dcterms:modified xsi:type="dcterms:W3CDTF">2022-09-27T19:06:46Z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2444C36C9BD042F29D79FCEF04D31359</vt:lpwstr>
  </property>
  <property fmtid="{D5CDD505-2E9C-101B-9397-08002B2CF9AE}" pid="3" name="KSOProductBuildVer">
    <vt:lpwstr>1033-11.2.0.11074</vt:lpwstr>
  </property>
</Properties>
</file>