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6" r:id="rId2"/>
    <p:sldId id="326" r:id="rId3"/>
    <p:sldId id="272" r:id="rId4"/>
    <p:sldId id="279" r:id="rId5"/>
    <p:sldId id="280" r:id="rId6"/>
    <p:sldId id="321" r:id="rId7"/>
    <p:sldId id="281" r:id="rId8"/>
    <p:sldId id="288" r:id="rId9"/>
    <p:sldId id="327" r:id="rId10"/>
    <p:sldId id="291" r:id="rId11"/>
    <p:sldId id="301" r:id="rId12"/>
    <p:sldId id="297" r:id="rId13"/>
    <p:sldId id="328" r:id="rId14"/>
    <p:sldId id="298" r:id="rId15"/>
    <p:sldId id="287" r:id="rId16"/>
    <p:sldId id="290" r:id="rId17"/>
    <p:sldId id="318" r:id="rId18"/>
    <p:sldId id="319" r:id="rId19"/>
    <p:sldId id="299" r:id="rId20"/>
    <p:sldId id="300" r:id="rId21"/>
    <p:sldId id="292" r:id="rId22"/>
    <p:sldId id="283" r:id="rId23"/>
    <p:sldId id="325" r:id="rId24"/>
    <p:sldId id="317" r:id="rId25"/>
    <p:sldId id="324" r:id="rId26"/>
  </p:sldIdLst>
  <p:sldSz cx="12192000" cy="6858000"/>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586"/>
  </p:normalViewPr>
  <p:slideViewPr>
    <p:cSldViewPr>
      <p:cViewPr varScale="1">
        <p:scale>
          <a:sx n="72" d="100"/>
          <a:sy n="72" d="100"/>
        </p:scale>
        <p:origin x="368" y="64"/>
      </p:cViewPr>
      <p:guideLst>
        <p:guide orient="horz" pos="2160"/>
        <p:guide pos="3840"/>
      </p:guideLst>
    </p:cSldViewPr>
  </p:slideViewPr>
  <p:notesTextViewPr>
    <p:cViewPr>
      <p:scale>
        <a:sx n="3" d="2"/>
        <a:sy n="3" d="2"/>
      </p:scale>
      <p:origin x="0" y="0"/>
    </p:cViewPr>
  </p:notesTextViewPr>
  <p:notesViewPr>
    <p:cSldViewPr>
      <p:cViewPr varScale="1">
        <p:scale>
          <a:sx n="67" d="100"/>
          <a:sy n="67" d="100"/>
        </p:scale>
        <p:origin x="-3192" y="-96"/>
      </p:cViewPr>
      <p:guideLst>
        <p:guide orient="horz" pos="2880"/>
        <p:guide pos="2160"/>
        <p:guide orient="horz"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E29E5B69-1C37-4F6F-814C-6417AF898801}" type="datetimeFigureOut">
              <a:rPr lang="en-US" smtClean="0"/>
              <a:pPr/>
              <a:t>10/10/2022</a:t>
            </a:fld>
            <a:endParaRPr lang="en-US"/>
          </a:p>
        </p:txBody>
      </p:sp>
      <p:sp>
        <p:nvSpPr>
          <p:cNvPr id="4" name="Slide Image Placeholder 3"/>
          <p:cNvSpPr>
            <a:spLocks noGrp="1" noRot="1" noChangeAspect="1"/>
          </p:cNvSpPr>
          <p:nvPr>
            <p:ph type="sldImg" idx="2"/>
          </p:nvPr>
        </p:nvSpPr>
        <p:spPr>
          <a:xfrm>
            <a:off x="114300" y="746125"/>
            <a:ext cx="6629400" cy="3730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4CF6E1C7-C7FF-42B0-80DA-BCAA45BA01B4}" type="slidenum">
              <a:rPr lang="en-US" smtClean="0"/>
              <a:pPr/>
              <a:t>‹#›</a:t>
            </a:fld>
            <a:endParaRPr lang="en-US"/>
          </a:p>
        </p:txBody>
      </p:sp>
    </p:spTree>
    <p:extLst>
      <p:ext uri="{BB962C8B-B14F-4D97-AF65-F5344CB8AC3E}">
        <p14:creationId xmlns:p14="http://schemas.microsoft.com/office/powerpoint/2010/main" val="243268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36EC60-FBCA-4751-A9C1-5278A9112E33}" type="datetime1">
              <a:rPr lang="en-US" smtClean="0"/>
              <a:pPr/>
              <a:t>10/10/2022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421500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F97BF-9185-455E-B05D-42DDC2A04300}" type="datetime1">
              <a:rPr lang="en-US" smtClean="0"/>
              <a:pPr/>
              <a:t>10/10/2022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2847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86128-C746-4E4F-80F4-671A59220266}" type="datetime1">
              <a:rPr lang="en-US" smtClean="0"/>
              <a:pPr/>
              <a:t>10/10/2022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96401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E225C-EF8F-42CC-A59B-26B68202ACED}" type="datetime1">
              <a:rPr lang="en-US" smtClean="0"/>
              <a:pPr/>
              <a:t>10/10/2022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5412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F684F-3378-493D-8A6C-CB74514840AC}" type="datetime1">
              <a:rPr lang="en-US" smtClean="0"/>
              <a:pPr/>
              <a:t>10/10/2022</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330585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815C8D-00C9-4CB9-AF04-8E7466BEDAFF}" type="datetime1">
              <a:rPr lang="en-US" smtClean="0"/>
              <a:pPr/>
              <a:t>10/10/2022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05157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942AF-34E8-4968-8DB0-4BE4D21DF413}" type="datetime1">
              <a:rPr lang="en-US" smtClean="0"/>
              <a:pPr/>
              <a:t>10/10/2022</a:t>
            </a:fld>
            <a:endParaRPr lang="en-US"/>
          </a:p>
        </p:txBody>
      </p:sp>
      <p:sp>
        <p:nvSpPr>
          <p:cNvPr id="8" name="Footer Placeholder 7"/>
          <p:cNvSpPr>
            <a:spLocks noGrp="1"/>
          </p:cNvSpPr>
          <p:nvPr>
            <p:ph type="ftr" sz="quarter" idx="11"/>
          </p:nvPr>
        </p:nvSpPr>
        <p:spPr/>
        <p:txBody>
          <a:bodyPr/>
          <a:lstStyle/>
          <a:p>
            <a:r>
              <a:rPr lang="en-US"/>
              <a:t>www.ncdc.go.ug</a:t>
            </a:r>
          </a:p>
        </p:txBody>
      </p:sp>
      <p:sp>
        <p:nvSpPr>
          <p:cNvPr id="9" name="Slide Number Placeholder 8"/>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32777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516C73-0B5B-483E-B86F-CA66A718551D}" type="datetime1">
              <a:rPr lang="en-US" smtClean="0"/>
              <a:pPr/>
              <a:t>10/10/2022</a:t>
            </a:fld>
            <a:endParaRPr lang="en-US"/>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08522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49441-E6BF-4120-8F32-535C85B6D86B}" type="datetime1">
              <a:rPr lang="en-US" smtClean="0"/>
              <a:pPr/>
              <a:t>10/10/2022</a:t>
            </a:fld>
            <a:endParaRPr lang="en-US"/>
          </a:p>
        </p:txBody>
      </p:sp>
      <p:sp>
        <p:nvSpPr>
          <p:cNvPr id="3" name="Footer Placeholder 2"/>
          <p:cNvSpPr>
            <a:spLocks noGrp="1"/>
          </p:cNvSpPr>
          <p:nvPr>
            <p:ph type="ftr" sz="quarter" idx="11"/>
          </p:nvPr>
        </p:nvSpPr>
        <p:spPr/>
        <p:txBody>
          <a:bodyPr/>
          <a:lstStyle/>
          <a:p>
            <a:r>
              <a:rPr lang="en-US"/>
              <a:t>www.ncdc.go.ug</a:t>
            </a:r>
          </a:p>
        </p:txBody>
      </p:sp>
      <p:sp>
        <p:nvSpPr>
          <p:cNvPr id="4" name="Slide Number Placeholder 3"/>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349131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2D95E-97B4-4135-9D27-35BD75DD2F31}" type="datetime1">
              <a:rPr lang="en-US" smtClean="0"/>
              <a:pPr/>
              <a:t>10/10/2022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7638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3B4B1-0CB4-4AEE-BD0F-608BE84A7860}" type="datetime1">
              <a:rPr lang="en-US" smtClean="0"/>
              <a:pPr/>
              <a:t>10/10/2022</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82AFDA4B-5891-4A83-89F4-F9DB663CCED4}" type="slidenum">
              <a:rPr lang="en-US" smtClean="0"/>
              <a:pPr/>
              <a:t>‹#›</a:t>
            </a:fld>
            <a:endParaRPr lang="en-US"/>
          </a:p>
        </p:txBody>
      </p:sp>
    </p:spTree>
    <p:extLst>
      <p:ext uri="{BB962C8B-B14F-4D97-AF65-F5344CB8AC3E}">
        <p14:creationId xmlns:p14="http://schemas.microsoft.com/office/powerpoint/2010/main" val="213619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10921-14E1-4AD8-ADF6-E2AA5F0D70E1}" type="datetime1">
              <a:rPr lang="en-US" smtClean="0"/>
              <a:pPr/>
              <a:t>10/10/2022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www.ncdc.go.ug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FDA4B-5891-4A83-89F4-F9DB663CCED4}" type="slidenum">
              <a:rPr lang="en-US" smtClean="0"/>
              <a:pPr/>
              <a:t>‹#›</a:t>
            </a:fld>
            <a:endParaRPr lang="en-US"/>
          </a:p>
        </p:txBody>
      </p:sp>
    </p:spTree>
    <p:extLst>
      <p:ext uri="{BB962C8B-B14F-4D97-AF65-F5344CB8AC3E}">
        <p14:creationId xmlns:p14="http://schemas.microsoft.com/office/powerpoint/2010/main" val="255828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0"/>
            <a:ext cx="8991600" cy="2438400"/>
          </a:xfrm>
        </p:spPr>
        <p:txBody>
          <a:bodyPr>
            <a:normAutofit/>
          </a:bodyPr>
          <a:lstStyle/>
          <a:p>
            <a:pPr>
              <a:lnSpc>
                <a:spcPct val="150000"/>
              </a:lnSpc>
            </a:pPr>
            <a:r>
              <a:rPr lang="en-US" b="1" dirty="0">
                <a:latin typeface="Arial Black" pitchFamily="34" charset="0"/>
                <a:cs typeface="Calibri" panose="020F0502020204030204" pitchFamily="34" charset="0"/>
              </a:rPr>
              <a:t>LEARNING AND ASSESSING THROUGH PROJECTS</a:t>
            </a:r>
          </a:p>
        </p:txBody>
      </p:sp>
      <p:sp>
        <p:nvSpPr>
          <p:cNvPr id="3" name="Subtitle 2"/>
          <p:cNvSpPr>
            <a:spLocks noGrp="1"/>
          </p:cNvSpPr>
          <p:nvPr>
            <p:ph type="subTitle" idx="1"/>
          </p:nvPr>
        </p:nvSpPr>
        <p:spPr>
          <a:xfrm>
            <a:off x="838200" y="3886200"/>
            <a:ext cx="9677400" cy="2133600"/>
          </a:xfrm>
        </p:spPr>
        <p:txBody>
          <a:bodyPr>
            <a:normAutofit/>
          </a:bodyPr>
          <a:lstStyle/>
          <a:p>
            <a:r>
              <a:rPr lang="en-US" dirty="0" smtClean="0">
                <a:solidFill>
                  <a:srgbClr val="00B0F0"/>
                </a:solidFill>
                <a:latin typeface="Arial Black" pitchFamily="34" charset="0"/>
              </a:rPr>
              <a:t>Prepared by NCDC</a:t>
            </a:r>
          </a:p>
          <a:p>
            <a:endParaRPr lang="en-US" dirty="0">
              <a:solidFill>
                <a:srgbClr val="00B0F0"/>
              </a:solidFill>
              <a:latin typeface="Arial Black" pitchFamily="34" charset="0"/>
            </a:endParaRPr>
          </a:p>
          <a:p>
            <a:r>
              <a:rPr lang="en-US" dirty="0" smtClean="0">
                <a:solidFill>
                  <a:srgbClr val="00B0F0"/>
                </a:solidFill>
                <a:latin typeface="Arial Black" pitchFamily="34" charset="0"/>
              </a:rPr>
              <a:t>Presented by SESEMAT, </a:t>
            </a:r>
            <a:r>
              <a:rPr lang="en-US" dirty="0" err="1" smtClean="0">
                <a:solidFill>
                  <a:srgbClr val="00B0F0"/>
                </a:solidFill>
                <a:latin typeface="Arial Black" pitchFamily="34" charset="0"/>
              </a:rPr>
              <a:t>Bunyoro</a:t>
            </a:r>
            <a:r>
              <a:rPr lang="en-US" dirty="0" smtClean="0">
                <a:solidFill>
                  <a:srgbClr val="00B0F0"/>
                </a:solidFill>
                <a:latin typeface="Arial Black" pitchFamily="34" charset="0"/>
              </a:rPr>
              <a:t> Region</a:t>
            </a:r>
            <a:endParaRPr lang="en-US" dirty="0">
              <a:solidFill>
                <a:srgbClr val="00B0F0"/>
              </a:solidFill>
              <a:latin typeface="Arial Black" pitchFamily="34"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953520" y="228600"/>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dirty="0" err="1"/>
              <a:t>www.ncdc.go.ug</a:t>
            </a:r>
            <a:endParaRPr lang="en-US" dirty="0"/>
          </a:p>
        </p:txBody>
      </p:sp>
      <p:sp>
        <p:nvSpPr>
          <p:cNvPr id="6" name="Slide Number Placeholder 5"/>
          <p:cNvSpPr>
            <a:spLocks noGrp="1"/>
          </p:cNvSpPr>
          <p:nvPr>
            <p:ph type="sldNum" sz="quarter" idx="12"/>
          </p:nvPr>
        </p:nvSpPr>
        <p:spPr/>
        <p:txBody>
          <a:bodyPr/>
          <a:lstStyle/>
          <a:p>
            <a:fld id="{82AFDA4B-5891-4A83-89F4-F9DB663CCED4}" type="slidenum">
              <a:rPr lang="en-US" smtClean="0"/>
              <a:pPr/>
              <a:t>1</a:t>
            </a:fld>
            <a:endParaRPr lang="en-US"/>
          </a:p>
        </p:txBody>
      </p:sp>
    </p:spTree>
    <p:extLst>
      <p:ext uri="{BB962C8B-B14F-4D97-AF65-F5344CB8AC3E}">
        <p14:creationId xmlns:p14="http://schemas.microsoft.com/office/powerpoint/2010/main" val="3627308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FEATURES OF PROJECTS </a:t>
            </a:r>
            <a:endParaRPr lang="en-GB" b="1" dirty="0"/>
          </a:p>
        </p:txBody>
      </p:sp>
      <p:sp>
        <p:nvSpPr>
          <p:cNvPr id="3" name="Content Placeholder 2"/>
          <p:cNvSpPr>
            <a:spLocks noGrp="1"/>
          </p:cNvSpPr>
          <p:nvPr>
            <p:ph idx="1"/>
          </p:nvPr>
        </p:nvSpPr>
        <p:spPr>
          <a:xfrm>
            <a:off x="609600" y="1143000"/>
            <a:ext cx="10972800" cy="5578477"/>
          </a:xfrm>
        </p:spPr>
        <p:txBody>
          <a:bodyPr>
            <a:normAutofit fontScale="70000" lnSpcReduction="20000"/>
          </a:bodyPr>
          <a:lstStyle/>
          <a:p>
            <a:pPr marL="0" indent="0">
              <a:buNone/>
            </a:pPr>
            <a:endParaRPr lang="en-GB" dirty="0"/>
          </a:p>
          <a:p>
            <a:endParaRPr lang="en-GB" dirty="0"/>
          </a:p>
          <a:p>
            <a:pPr lvl="0" algn="just"/>
            <a:r>
              <a:rPr lang="en-US" sz="4900" dirty="0"/>
              <a:t>Projects should be unique depicting creativity; no two projects are exactly similar even if they are exactly identical or are merely duplicated.</a:t>
            </a:r>
          </a:p>
          <a:p>
            <a:pPr lvl="0" algn="just"/>
            <a:r>
              <a:rPr lang="en-US" sz="4900" dirty="0"/>
              <a:t>A project has a life cycle reflected, thus has a  life span. In this context, it should not go beyond a term, so one month is an appropriate duration.</a:t>
            </a:r>
          </a:p>
          <a:p>
            <a:pPr lvl="0" algn="just"/>
            <a:r>
              <a:rPr lang="en-US" sz="4900" dirty="0"/>
              <a:t>Projects  should be efficient. Efficiency can be measured by outputs obtained per the inputs utilized.  Resources are limited.</a:t>
            </a:r>
            <a:endParaRPr lang="en-GB" sz="4900" dirty="0"/>
          </a:p>
          <a:p>
            <a:pPr lvl="0" algn="just"/>
            <a:r>
              <a:rPr lang="en-US" sz="4900" dirty="0"/>
              <a:t>Projects must strive to meet or exceed the planned targets.</a:t>
            </a:r>
          </a:p>
          <a:p>
            <a:pPr lvl="0" algn="just"/>
            <a:endParaRPr lang="en-US" sz="4900" dirty="0"/>
          </a:p>
          <a:p>
            <a:pPr lvl="0" algn="just"/>
            <a:endParaRPr lang="en-GB" sz="4900" dirty="0"/>
          </a:p>
          <a:p>
            <a:endParaRPr lang="en-GB" sz="4500" dirty="0"/>
          </a:p>
          <a:p>
            <a:endParaRPr lang="en-GB" sz="4500"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173750" y="32281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10</a:t>
            </a:fld>
            <a:endParaRPr lang="en-US"/>
          </a:p>
        </p:txBody>
      </p:sp>
    </p:spTree>
    <p:extLst>
      <p:ext uri="{BB962C8B-B14F-4D97-AF65-F5344CB8AC3E}">
        <p14:creationId xmlns:p14="http://schemas.microsoft.com/office/powerpoint/2010/main" val="237684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l"/>
            <a:r>
              <a:rPr lang="en-US" dirty="0">
                <a:latin typeface="Arial Black" pitchFamily="34" charset="0"/>
              </a:rPr>
              <a:t>      Project features cont.</a:t>
            </a:r>
          </a:p>
        </p:txBody>
      </p:sp>
      <p:sp>
        <p:nvSpPr>
          <p:cNvPr id="3" name="Content Placeholder 2"/>
          <p:cNvSpPr>
            <a:spLocks noGrp="1"/>
          </p:cNvSpPr>
          <p:nvPr>
            <p:ph idx="1"/>
          </p:nvPr>
        </p:nvSpPr>
        <p:spPr/>
        <p:txBody>
          <a:bodyPr>
            <a:normAutofit fontScale="92500"/>
          </a:bodyPr>
          <a:lstStyle/>
          <a:p>
            <a:pPr lvl="0" algn="just"/>
            <a:r>
              <a:rPr lang="en-US" dirty="0"/>
              <a:t>A project calls for team-work. In this context, a team is constituted of members belonging to the same class, or may be selected by the teacher from different streams where they exist for purposes of avoiding unhealthy competition.</a:t>
            </a:r>
            <a:endParaRPr lang="en-GB" dirty="0"/>
          </a:p>
          <a:p>
            <a:pPr lvl="0" algn="just"/>
            <a:r>
              <a:rPr lang="en-US" dirty="0"/>
              <a:t>A project should be designed in a way that observes health, safety and environmental protection practices. </a:t>
            </a:r>
          </a:p>
          <a:p>
            <a:pPr lvl="0" algn="just"/>
            <a:r>
              <a:rPr lang="en-US" dirty="0"/>
              <a:t>A project is expected to be disseminated for addressing the intended societal challenge. A report should be a simple write-up. </a:t>
            </a:r>
          </a:p>
          <a:p>
            <a:pPr lvl="0" algn="just"/>
            <a:r>
              <a:rPr lang="en-US" dirty="0"/>
              <a:t>Every project should exhibit a degree of innovation and creativity.</a:t>
            </a:r>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82AFDA4B-5891-4A83-89F4-F9DB663CCED4}" type="slidenum">
              <a:rPr lang="en-US" smtClean="0"/>
              <a:pPr/>
              <a:t>11</a:t>
            </a:fld>
            <a:endParaRPr lang="en-US"/>
          </a:p>
        </p:txBody>
      </p:sp>
      <p:pic>
        <p:nvPicPr>
          <p:cNvPr id="6" name="Picture 5">
            <a:extLst>
              <a:ext uri="{FF2B5EF4-FFF2-40B4-BE49-F238E27FC236}">
                <a16:creationId xmlns="" xmlns:a16="http://schemas.microsoft.com/office/drawing/2014/main" id="{D70C110A-B664-4BAC-B369-4F2B5569A9BC}"/>
              </a:ext>
            </a:extLst>
          </p:cNvPr>
          <p:cNvPicPr>
            <a:picLocks noChangeAspect="1"/>
          </p:cNvPicPr>
          <p:nvPr/>
        </p:nvPicPr>
        <p:blipFill>
          <a:blip r:embed="rId2"/>
          <a:stretch>
            <a:fillRect/>
          </a:stretch>
        </p:blipFill>
        <p:spPr>
          <a:xfrm>
            <a:off x="9144000" y="327744"/>
            <a:ext cx="2377646" cy="1097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DEVELOPING PROJECTS </a:t>
            </a:r>
            <a:endParaRPr lang="en-GB" b="1" dirty="0"/>
          </a:p>
        </p:txBody>
      </p:sp>
      <p:sp>
        <p:nvSpPr>
          <p:cNvPr id="3" name="Content Placeholder 2"/>
          <p:cNvSpPr>
            <a:spLocks noGrp="1"/>
          </p:cNvSpPr>
          <p:nvPr>
            <p:ph idx="1"/>
          </p:nvPr>
        </p:nvSpPr>
        <p:spPr/>
        <p:txBody>
          <a:bodyPr>
            <a:normAutofit lnSpcReduction="10000"/>
          </a:bodyPr>
          <a:lstStyle/>
          <a:p>
            <a:pPr marL="0" indent="0">
              <a:buNone/>
            </a:pPr>
            <a:endParaRPr lang="en-GB" dirty="0"/>
          </a:p>
          <a:p>
            <a:r>
              <a:rPr lang="en-GB" sz="4000" b="1" dirty="0"/>
              <a:t>Identification of the project: </a:t>
            </a:r>
            <a:r>
              <a:rPr lang="en-GB" sz="4000" dirty="0"/>
              <a:t>Title (aligned to the theme); Objectives (i.e., success criteria) </a:t>
            </a:r>
          </a:p>
          <a:p>
            <a:r>
              <a:rPr lang="en-GB" sz="4000" b="1" dirty="0"/>
              <a:t>Organisation: </a:t>
            </a:r>
            <a:r>
              <a:rPr lang="en-GB" sz="4000" dirty="0"/>
              <a:t>Planning, Methodology, Resources,  Drafting, Implementation, Creating a portfolio and documenting </a:t>
            </a:r>
          </a:p>
          <a:p>
            <a:r>
              <a:rPr lang="en-GB" sz="4000" b="1" dirty="0"/>
              <a:t>Report writing</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12</a:t>
            </a:fld>
            <a:endParaRPr lang="en-US"/>
          </a:p>
        </p:txBody>
      </p:sp>
    </p:spTree>
    <p:extLst>
      <p:ext uri="{BB962C8B-B14F-4D97-AF65-F5344CB8AC3E}">
        <p14:creationId xmlns:p14="http://schemas.microsoft.com/office/powerpoint/2010/main" val="83580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a:t>
            </a:r>
            <a:endParaRPr lang="en-US" dirty="0"/>
          </a:p>
        </p:txBody>
      </p:sp>
      <p:sp>
        <p:nvSpPr>
          <p:cNvPr id="3" name="Content Placeholder 2"/>
          <p:cNvSpPr>
            <a:spLocks noGrp="1"/>
          </p:cNvSpPr>
          <p:nvPr>
            <p:ph idx="1"/>
          </p:nvPr>
        </p:nvSpPr>
        <p:spPr/>
        <p:txBody>
          <a:bodyPr/>
          <a:lstStyle/>
          <a:p>
            <a:pPr marL="0" indent="0" algn="just">
              <a:lnSpc>
                <a:spcPct val="200000"/>
              </a:lnSpc>
              <a:buNone/>
            </a:pPr>
            <a:r>
              <a:rPr lang="en-US" dirty="0" smtClean="0"/>
              <a:t>In groups:</a:t>
            </a:r>
          </a:p>
          <a:p>
            <a:pPr algn="just">
              <a:lnSpc>
                <a:spcPct val="200000"/>
              </a:lnSpc>
            </a:pPr>
            <a:r>
              <a:rPr lang="en-US" dirty="0" smtClean="0"/>
              <a:t>Develop a project in the subject area of interest indicating the procedure</a:t>
            </a:r>
          </a:p>
          <a:p>
            <a:pPr algn="just">
              <a:lnSpc>
                <a:spcPct val="200000"/>
              </a:lnSpc>
            </a:pPr>
            <a:r>
              <a:rPr lang="en-US" dirty="0" smtClean="0"/>
              <a:t>Present in plenary</a:t>
            </a:r>
            <a:endParaRPr lang="en-US" dirty="0"/>
          </a:p>
        </p:txBody>
      </p:sp>
      <p:sp>
        <p:nvSpPr>
          <p:cNvPr id="4" name="Footer Placeholder 3"/>
          <p:cNvSpPr>
            <a:spLocks noGrp="1"/>
          </p:cNvSpPr>
          <p:nvPr>
            <p:ph type="ftr" sz="quarter" idx="11"/>
          </p:nvPr>
        </p:nvSpPr>
        <p:spPr/>
        <p:txBody>
          <a:bodyPr/>
          <a:lstStyle/>
          <a:p>
            <a:r>
              <a:rPr lang="en-US" smtClean="0"/>
              <a:t>www.ncdc.go.ug</a:t>
            </a:r>
            <a:endParaRPr lang="en-US"/>
          </a:p>
        </p:txBody>
      </p:sp>
      <p:sp>
        <p:nvSpPr>
          <p:cNvPr id="5" name="Slide Number Placeholder 4"/>
          <p:cNvSpPr>
            <a:spLocks noGrp="1"/>
          </p:cNvSpPr>
          <p:nvPr>
            <p:ph type="sldNum" sz="quarter" idx="12"/>
          </p:nvPr>
        </p:nvSpPr>
        <p:spPr/>
        <p:txBody>
          <a:bodyPr/>
          <a:lstStyle/>
          <a:p>
            <a:fld id="{82AFDA4B-5891-4A83-89F4-F9DB663CCED4}" type="slidenum">
              <a:rPr lang="en-US" smtClean="0"/>
              <a:pPr/>
              <a:t>13</a:t>
            </a:fld>
            <a:endParaRPr lang="en-US"/>
          </a:p>
        </p:txBody>
      </p:sp>
    </p:spTree>
    <p:extLst>
      <p:ext uri="{BB962C8B-B14F-4D97-AF65-F5344CB8AC3E}">
        <p14:creationId xmlns:p14="http://schemas.microsoft.com/office/powerpoint/2010/main" val="239364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l"/>
            <a:r>
              <a:rPr lang="en-US" b="1" dirty="0"/>
              <a:t>       MATERIALS FOR PROJECTS </a:t>
            </a:r>
            <a:endParaRPr lang="en-GB" b="1" dirty="0"/>
          </a:p>
        </p:txBody>
      </p:sp>
      <p:sp>
        <p:nvSpPr>
          <p:cNvPr id="3" name="Content Placeholder 2"/>
          <p:cNvSpPr>
            <a:spLocks noGrp="1"/>
          </p:cNvSpPr>
          <p:nvPr>
            <p:ph idx="1"/>
          </p:nvPr>
        </p:nvSpPr>
        <p:spPr/>
        <p:txBody>
          <a:bodyPr>
            <a:normAutofit fontScale="85000" lnSpcReduction="10000"/>
          </a:bodyPr>
          <a:lstStyle/>
          <a:p>
            <a:pPr algn="just"/>
            <a:r>
              <a:rPr lang="en-US" sz="3900" dirty="0"/>
              <a:t>Schools are advised to guide the learners to identify projects which can be done using materials which are locally available and affordable. Use low cost materials, e.g., waste materials like plastics. </a:t>
            </a:r>
          </a:p>
          <a:p>
            <a:pPr algn="just"/>
            <a:r>
              <a:rPr lang="en-US" sz="3900" dirty="0"/>
              <a:t>Schools are encouraged to use materials which are in line with “Buy Uganda Build Uganda” (BUBU). By so doing the project work will be promoting industrialization for employment, inclusive growth, and wealth creation.</a:t>
            </a:r>
          </a:p>
          <a:p>
            <a:pPr algn="just"/>
            <a:r>
              <a:rPr lang="en-US" sz="3900" dirty="0"/>
              <a:t>Materials should be environmentally friendly.</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67800" y="32281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14</a:t>
            </a:fld>
            <a:endParaRPr lang="en-US"/>
          </a:p>
        </p:txBody>
      </p:sp>
    </p:spTree>
    <p:extLst>
      <p:ext uri="{BB962C8B-B14F-4D97-AF65-F5344CB8AC3E}">
        <p14:creationId xmlns:p14="http://schemas.microsoft.com/office/powerpoint/2010/main" val="98179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579888" cy="1143000"/>
          </a:xfrm>
          <a:solidFill>
            <a:schemeClr val="accent6">
              <a:lumMod val="75000"/>
            </a:schemeClr>
          </a:solidFill>
        </p:spPr>
        <p:txBody>
          <a:bodyPr>
            <a:normAutofit fontScale="90000"/>
          </a:bodyPr>
          <a:lstStyle/>
          <a:p>
            <a:r>
              <a:rPr lang="en-US" sz="3600" b="1" dirty="0" smtClean="0"/>
              <a:t/>
            </a:r>
            <a:br>
              <a:rPr lang="en-US" sz="3600" b="1" dirty="0" smtClean="0"/>
            </a:br>
            <a:r>
              <a:rPr lang="en-US" sz="3600" b="1" dirty="0" smtClean="0"/>
              <a:t>HOW </a:t>
            </a:r>
            <a:r>
              <a:rPr lang="en-US" sz="3600" b="1" dirty="0"/>
              <a:t>MANY PROJECTS SHOULD A LEARNER TAKE IN A YEAR?</a:t>
            </a:r>
            <a:r>
              <a:rPr lang="en-GB" b="1" dirty="0"/>
              <a:t/>
            </a:r>
            <a:br>
              <a:rPr lang="en-GB" b="1" dirty="0"/>
            </a:br>
            <a:endParaRPr lang="en-GB" dirty="0"/>
          </a:p>
        </p:txBody>
      </p:sp>
      <p:sp>
        <p:nvSpPr>
          <p:cNvPr id="3" name="Content Placeholder 2"/>
          <p:cNvSpPr>
            <a:spLocks noGrp="1"/>
          </p:cNvSpPr>
          <p:nvPr>
            <p:ph idx="1"/>
          </p:nvPr>
        </p:nvSpPr>
        <p:spPr/>
        <p:txBody>
          <a:bodyPr>
            <a:normAutofit fontScale="92500"/>
          </a:bodyPr>
          <a:lstStyle/>
          <a:p>
            <a:pPr marL="0" indent="0">
              <a:buNone/>
            </a:pPr>
            <a:endParaRPr lang="en-GB" dirty="0"/>
          </a:p>
          <a:p>
            <a:pPr algn="just"/>
            <a:r>
              <a:rPr lang="en-US" sz="3600" dirty="0"/>
              <a:t>A learner will have a maximum of two projects every term provided that by the time the learner sits for final UNEB examinations, a project in each of the subjects registered for has been completed and submitted  for assessment.</a:t>
            </a:r>
          </a:p>
          <a:p>
            <a:pPr marL="0" indent="0" algn="just">
              <a:buNone/>
            </a:pPr>
            <a:r>
              <a:rPr lang="en-US" sz="3600" dirty="0"/>
              <a:t>For example, if a student sits for eight subject examinations, that student will have completed at least one project in every subject.</a:t>
            </a:r>
          </a:p>
          <a:p>
            <a:pPr marL="0" indent="0" algn="just">
              <a:buNone/>
            </a:pPr>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732288" y="304800"/>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15</a:t>
            </a:fld>
            <a:endParaRPr lang="en-US"/>
          </a:p>
        </p:txBody>
      </p:sp>
    </p:spTree>
    <p:extLst>
      <p:ext uri="{BB962C8B-B14F-4D97-AF65-F5344CB8AC3E}">
        <p14:creationId xmlns:p14="http://schemas.microsoft.com/office/powerpoint/2010/main" val="237684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84" y="164658"/>
            <a:ext cx="10972800" cy="1143000"/>
          </a:xfrm>
          <a:solidFill>
            <a:schemeClr val="accent6">
              <a:lumMod val="75000"/>
            </a:schemeClr>
          </a:solidFill>
        </p:spPr>
        <p:txBody>
          <a:bodyPr/>
          <a:lstStyle/>
          <a:p>
            <a:r>
              <a:rPr lang="en-US" b="1" dirty="0"/>
              <a:t>Teacher’s role:</a:t>
            </a:r>
            <a:endParaRPr lang="en-GB" b="1" dirty="0"/>
          </a:p>
        </p:txBody>
      </p:sp>
      <p:sp>
        <p:nvSpPr>
          <p:cNvPr id="3" name="Content Placeholder 2"/>
          <p:cNvSpPr>
            <a:spLocks noGrp="1"/>
          </p:cNvSpPr>
          <p:nvPr>
            <p:ph idx="1"/>
          </p:nvPr>
        </p:nvSpPr>
        <p:spPr>
          <a:xfrm>
            <a:off x="601282" y="1417638"/>
            <a:ext cx="10972800" cy="5303839"/>
          </a:xfrm>
        </p:spPr>
        <p:txBody>
          <a:bodyPr>
            <a:normAutofit/>
          </a:bodyPr>
          <a:lstStyle/>
          <a:p>
            <a:pPr marL="0" indent="0">
              <a:buNone/>
            </a:pPr>
            <a:r>
              <a:rPr lang="en-GB" sz="3600" dirty="0"/>
              <a:t>In project based learning and assessment, the teacher is expected to:</a:t>
            </a:r>
          </a:p>
          <a:p>
            <a:pPr lvl="1">
              <a:buFont typeface="Wingdings" panose="05000000000000000000" pitchFamily="2" charset="2"/>
              <a:buChar char="§"/>
            </a:pPr>
            <a:r>
              <a:rPr lang="en-GB" sz="3600" dirty="0"/>
              <a:t>Make observations</a:t>
            </a:r>
          </a:p>
          <a:p>
            <a:pPr lvl="1">
              <a:buFont typeface="Wingdings" panose="05000000000000000000" pitchFamily="2" charset="2"/>
              <a:buChar char="§"/>
            </a:pPr>
            <a:r>
              <a:rPr lang="en-GB" sz="3600" dirty="0"/>
              <a:t>Hold conversations</a:t>
            </a:r>
          </a:p>
          <a:p>
            <a:pPr lvl="1">
              <a:buFont typeface="Wingdings" panose="05000000000000000000" pitchFamily="2" charset="2"/>
              <a:buChar char="§"/>
            </a:pPr>
            <a:r>
              <a:rPr lang="en-GB" sz="3600" dirty="0"/>
              <a:t>Provide guidance and support </a:t>
            </a:r>
            <a:r>
              <a:rPr lang="en-GB" sz="3600" dirty="0" smtClean="0"/>
              <a:t>to the </a:t>
            </a:r>
            <a:r>
              <a:rPr lang="en-GB" sz="3600" dirty="0"/>
              <a:t>learner</a:t>
            </a:r>
          </a:p>
          <a:p>
            <a:pPr lvl="1">
              <a:buFont typeface="Wingdings" panose="05000000000000000000" pitchFamily="2" charset="2"/>
              <a:buChar char="§"/>
            </a:pPr>
            <a:r>
              <a:rPr lang="en-GB" sz="3600" dirty="0"/>
              <a:t>Keep records</a:t>
            </a:r>
          </a:p>
          <a:p>
            <a:pPr lvl="1">
              <a:buFont typeface="Wingdings" panose="05000000000000000000" pitchFamily="2" charset="2"/>
              <a:buChar char="§"/>
            </a:pPr>
            <a:r>
              <a:rPr lang="en-GB" sz="3600" dirty="0"/>
              <a:t>Receive a product and report</a:t>
            </a:r>
          </a:p>
          <a:p>
            <a:pPr lvl="1">
              <a:buNone/>
            </a:pPr>
            <a:r>
              <a:rPr lang="en-GB" sz="3600" dirty="0"/>
              <a:t>This is continuous throughout the project lifetime.</a:t>
            </a:r>
          </a:p>
          <a:p>
            <a:pPr marL="0" indent="0">
              <a:buNone/>
            </a:pPr>
            <a:endParaRPr lang="en-GB" dirty="0"/>
          </a:p>
          <a:p>
            <a:endParaRPr lang="en-GB" dirty="0"/>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16</a:t>
            </a:fld>
            <a:endParaRPr lang="en-US"/>
          </a:p>
        </p:txBody>
      </p:sp>
      <p:pic>
        <p:nvPicPr>
          <p:cNvPr id="7" name="Picture 11">
            <a:extLst>
              <a:ext uri="{FF2B5EF4-FFF2-40B4-BE49-F238E27FC236}">
                <a16:creationId xmlns="" xmlns:a16="http://schemas.microsoft.com/office/drawing/2014/main" id="{4AFCC275-5E6D-4AF8-9281-81296A34C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18705" y="22807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Brace 7">
            <a:extLst>
              <a:ext uri="{FF2B5EF4-FFF2-40B4-BE49-F238E27FC236}">
                <a16:creationId xmlns="" xmlns:a16="http://schemas.microsoft.com/office/drawing/2014/main" id="{03C90A78-C44A-4706-8738-67C56373D977}"/>
              </a:ext>
            </a:extLst>
          </p:cNvPr>
          <p:cNvSpPr/>
          <p:nvPr/>
        </p:nvSpPr>
        <p:spPr>
          <a:xfrm>
            <a:off x="4953000" y="2439195"/>
            <a:ext cx="558800" cy="14478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 xmlns:a16="http://schemas.microsoft.com/office/drawing/2014/main" id="{83B71AF4-87D9-46A7-A35F-103BCECE95F3}"/>
              </a:ext>
            </a:extLst>
          </p:cNvPr>
          <p:cNvSpPr/>
          <p:nvPr/>
        </p:nvSpPr>
        <p:spPr>
          <a:xfrm>
            <a:off x="5531729" y="2815081"/>
            <a:ext cx="3225800" cy="61391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Formative Assessment</a:t>
            </a:r>
          </a:p>
        </p:txBody>
      </p:sp>
    </p:spTree>
    <p:extLst>
      <p:ext uri="{BB962C8B-B14F-4D97-AF65-F5344CB8AC3E}">
        <p14:creationId xmlns:p14="http://schemas.microsoft.com/office/powerpoint/2010/main" val="237684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84" y="164658"/>
            <a:ext cx="10972800" cy="1143000"/>
          </a:xfrm>
          <a:solidFill>
            <a:schemeClr val="accent6">
              <a:lumMod val="75000"/>
            </a:schemeClr>
          </a:solidFill>
        </p:spPr>
        <p:txBody>
          <a:bodyPr/>
          <a:lstStyle/>
          <a:p>
            <a:pPr algn="l"/>
            <a:r>
              <a:rPr lang="en-US" b="1" dirty="0"/>
              <a:t>          EXAMPLES OF PROJECTS</a:t>
            </a:r>
            <a:endParaRPr lang="en-GB" b="1" dirty="0"/>
          </a:p>
        </p:txBody>
      </p:sp>
      <p:sp>
        <p:nvSpPr>
          <p:cNvPr id="3" name="Content Placeholder 2"/>
          <p:cNvSpPr>
            <a:spLocks noGrp="1"/>
          </p:cNvSpPr>
          <p:nvPr>
            <p:ph idx="1"/>
          </p:nvPr>
        </p:nvSpPr>
        <p:spPr>
          <a:xfrm>
            <a:off x="601282" y="1417638"/>
            <a:ext cx="10972800" cy="5303839"/>
          </a:xfrm>
        </p:spPr>
        <p:txBody>
          <a:bodyPr>
            <a:normAutofit fontScale="85000" lnSpcReduction="20000"/>
          </a:bodyPr>
          <a:lstStyle/>
          <a:p>
            <a:pPr marL="0" indent="0">
              <a:buNone/>
            </a:pPr>
            <a:endParaRPr lang="en-GB" dirty="0"/>
          </a:p>
          <a:p>
            <a:r>
              <a:rPr lang="en-GB" dirty="0"/>
              <a:t>History: Evaluation projects of past historical contexts to make decisions. (Arguing for a course of action given historical facts and events using multiple perspective analysis, i.e., practicing decision making that may be needed in future contexts.)</a:t>
            </a:r>
          </a:p>
          <a:p>
            <a:endParaRPr lang="en-GB" dirty="0"/>
          </a:p>
          <a:p>
            <a:r>
              <a:rPr lang="en-GB" dirty="0"/>
              <a:t>Geography: Analysing (mapping) the area around the school and community and deciding where the best location for future development (food, services, government buildings, parks, etc.) would be.</a:t>
            </a:r>
          </a:p>
          <a:p>
            <a:pPr marL="0" indent="0">
              <a:buNone/>
            </a:pPr>
            <a:endParaRPr lang="en-GB" dirty="0"/>
          </a:p>
          <a:p>
            <a:r>
              <a:rPr lang="en-GB" dirty="0"/>
              <a:t>English: Produce effective product (poster, advertisement, argumentative writing, play, poem, or other textual or non-textual product) that effectively succeeds in its purpose for its intended audience.</a:t>
            </a:r>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17</a:t>
            </a:fld>
            <a:endParaRPr lang="en-US"/>
          </a:p>
        </p:txBody>
      </p:sp>
      <p:pic>
        <p:nvPicPr>
          <p:cNvPr id="7" name="Picture 11">
            <a:extLst>
              <a:ext uri="{FF2B5EF4-FFF2-40B4-BE49-F238E27FC236}">
                <a16:creationId xmlns="" xmlns:a16="http://schemas.microsoft.com/office/drawing/2014/main" id="{4AFCC275-5E6D-4AF8-9281-81296A34C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18705" y="22807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24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84" y="164658"/>
            <a:ext cx="10972800" cy="1143000"/>
          </a:xfrm>
          <a:solidFill>
            <a:schemeClr val="accent6">
              <a:lumMod val="75000"/>
            </a:schemeClr>
          </a:solidFill>
        </p:spPr>
        <p:txBody>
          <a:bodyPr/>
          <a:lstStyle/>
          <a:p>
            <a:pPr algn="l"/>
            <a:r>
              <a:rPr lang="en-US" b="1" dirty="0"/>
              <a:t>          EXAMPLES OF PROJECTS</a:t>
            </a:r>
            <a:endParaRPr lang="en-GB" b="1" dirty="0"/>
          </a:p>
        </p:txBody>
      </p:sp>
      <p:sp>
        <p:nvSpPr>
          <p:cNvPr id="3" name="Content Placeholder 2"/>
          <p:cNvSpPr>
            <a:spLocks noGrp="1"/>
          </p:cNvSpPr>
          <p:nvPr>
            <p:ph idx="1"/>
          </p:nvPr>
        </p:nvSpPr>
        <p:spPr>
          <a:xfrm>
            <a:off x="601282" y="1417638"/>
            <a:ext cx="10972800" cy="5303839"/>
          </a:xfrm>
        </p:spPr>
        <p:txBody>
          <a:bodyPr>
            <a:normAutofit/>
          </a:bodyPr>
          <a:lstStyle/>
          <a:p>
            <a:pPr marL="0" indent="0">
              <a:buNone/>
            </a:pPr>
            <a:endParaRPr lang="en-GB" dirty="0"/>
          </a:p>
          <a:p>
            <a:r>
              <a:rPr lang="en-GB" dirty="0"/>
              <a:t>Math: Use algebraic functions to make decision making in homes or entrepreneurial domains more efficient. (Comparing different inputs and outputs to make an action plan for efficiency.)</a:t>
            </a:r>
          </a:p>
          <a:p>
            <a:pPr marL="0" indent="0">
              <a:buNone/>
            </a:pPr>
            <a:endParaRPr lang="en-GB" dirty="0"/>
          </a:p>
          <a:p>
            <a:r>
              <a:rPr lang="en-GB" dirty="0"/>
              <a:t>Science: Testing water quality to evaluate water from different sources given local research capacities. Findings can lead to suggested action plans.</a:t>
            </a:r>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18</a:t>
            </a:fld>
            <a:endParaRPr lang="en-US"/>
          </a:p>
        </p:txBody>
      </p:sp>
      <p:pic>
        <p:nvPicPr>
          <p:cNvPr id="7" name="Picture 11">
            <a:extLst>
              <a:ext uri="{FF2B5EF4-FFF2-40B4-BE49-F238E27FC236}">
                <a16:creationId xmlns="" xmlns:a16="http://schemas.microsoft.com/office/drawing/2014/main" id="{4AFCC275-5E6D-4AF8-9281-81296A34C0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18705" y="22807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416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a:solidFill>
            <a:schemeClr val="accent6">
              <a:lumMod val="75000"/>
            </a:schemeClr>
          </a:solidFill>
        </p:spPr>
        <p:txBody>
          <a:bodyPr/>
          <a:lstStyle/>
          <a:p>
            <a:r>
              <a:rPr lang="en-US" b="1" dirty="0"/>
              <a:t>ASSESSING PROJECTS</a:t>
            </a:r>
            <a:endParaRPr lang="en-GB" b="1" dirty="0"/>
          </a:p>
        </p:txBody>
      </p:sp>
      <p:sp>
        <p:nvSpPr>
          <p:cNvPr id="3" name="Content Placeholder 2"/>
          <p:cNvSpPr>
            <a:spLocks noGrp="1"/>
          </p:cNvSpPr>
          <p:nvPr>
            <p:ph idx="1"/>
          </p:nvPr>
        </p:nvSpPr>
        <p:spPr>
          <a:xfrm>
            <a:off x="767408" y="908720"/>
            <a:ext cx="10806674" cy="5812757"/>
          </a:xfrm>
        </p:spPr>
        <p:txBody>
          <a:bodyPr>
            <a:normAutofit/>
          </a:bodyPr>
          <a:lstStyle/>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marL="0" indent="0">
              <a:buNone/>
            </a:pPr>
            <a:endParaRPr lang="en-GB" sz="3600" dirty="0"/>
          </a:p>
          <a:p>
            <a:pPr marL="0" indent="0">
              <a:buNone/>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408368" y="274637"/>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19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26746165"/>
              </p:ext>
            </p:extLst>
          </p:nvPr>
        </p:nvGraphicFramePr>
        <p:xfrm>
          <a:off x="631948" y="1219200"/>
          <a:ext cx="9937104" cy="6265083"/>
        </p:xfrm>
        <a:graphic>
          <a:graphicData uri="http://schemas.openxmlformats.org/drawingml/2006/table">
            <a:tbl>
              <a:tblPr firstRow="1" bandRow="1">
                <a:tableStyleId>{5C22544A-7EE6-4342-B048-85BDC9FD1C3A}</a:tableStyleId>
              </a:tblPr>
              <a:tblGrid>
                <a:gridCol w="571358">
                  <a:extLst>
                    <a:ext uri="{9D8B030D-6E8A-4147-A177-3AD203B41FA5}">
                      <a16:colId xmlns="" xmlns:a16="http://schemas.microsoft.com/office/drawing/2014/main" val="20000"/>
                    </a:ext>
                  </a:extLst>
                </a:gridCol>
                <a:gridCol w="2885026">
                  <a:extLst>
                    <a:ext uri="{9D8B030D-6E8A-4147-A177-3AD203B41FA5}">
                      <a16:colId xmlns="" xmlns:a16="http://schemas.microsoft.com/office/drawing/2014/main" val="20001"/>
                    </a:ext>
                  </a:extLst>
                </a:gridCol>
                <a:gridCol w="5112568">
                  <a:extLst>
                    <a:ext uri="{9D8B030D-6E8A-4147-A177-3AD203B41FA5}">
                      <a16:colId xmlns="" xmlns:a16="http://schemas.microsoft.com/office/drawing/2014/main" val="20002"/>
                    </a:ext>
                  </a:extLst>
                </a:gridCol>
                <a:gridCol w="1368152">
                  <a:extLst>
                    <a:ext uri="{9D8B030D-6E8A-4147-A177-3AD203B41FA5}">
                      <a16:colId xmlns="" xmlns:a16="http://schemas.microsoft.com/office/drawing/2014/main" val="20003"/>
                    </a:ext>
                  </a:extLst>
                </a:gridCol>
              </a:tblGrid>
              <a:tr h="1091110">
                <a:tc>
                  <a:txBody>
                    <a:bodyPr/>
                    <a:lstStyle/>
                    <a:p>
                      <a:endParaRPr lang="en-US" sz="2800" dirty="0"/>
                    </a:p>
                  </a:txBody>
                  <a:tcPr/>
                </a:tc>
                <a:tc>
                  <a:txBody>
                    <a:bodyPr/>
                    <a:lstStyle/>
                    <a:p>
                      <a:r>
                        <a:rPr lang="en-US" sz="2800" dirty="0"/>
                        <a:t>Phase </a:t>
                      </a:r>
                    </a:p>
                  </a:txBody>
                  <a:tcPr/>
                </a:tc>
                <a:tc>
                  <a:txBody>
                    <a:bodyPr/>
                    <a:lstStyle/>
                    <a:p>
                      <a:r>
                        <a:rPr lang="en-US" sz="2800" dirty="0"/>
                        <a:t>Indicators</a:t>
                      </a:r>
                    </a:p>
                  </a:txBody>
                  <a:tcPr/>
                </a:tc>
                <a:tc>
                  <a:txBody>
                    <a:bodyPr/>
                    <a:lstStyle/>
                    <a:p>
                      <a:r>
                        <a:rPr lang="en-US" sz="2800" dirty="0"/>
                        <a:t>Max</a:t>
                      </a:r>
                      <a:r>
                        <a:rPr lang="en-US" sz="2800" baseline="0" dirty="0"/>
                        <a:t> Score</a:t>
                      </a:r>
                      <a:endParaRPr lang="en-US" sz="2800" dirty="0"/>
                    </a:p>
                  </a:txBody>
                  <a:tcPr/>
                </a:tc>
                <a:extLst>
                  <a:ext uri="{0D108BD9-81ED-4DB2-BD59-A6C34878D82A}">
                    <a16:rowId xmlns="" xmlns:a16="http://schemas.microsoft.com/office/drawing/2014/main" val="10000"/>
                  </a:ext>
                </a:extLst>
              </a:tr>
              <a:tr h="1161504">
                <a:tc>
                  <a:txBody>
                    <a:bodyPr/>
                    <a:lstStyle/>
                    <a:p>
                      <a:r>
                        <a:rPr lang="en-US" sz="2800" dirty="0"/>
                        <a:t>1</a:t>
                      </a:r>
                    </a:p>
                  </a:txBody>
                  <a:tcPr/>
                </a:tc>
                <a:tc>
                  <a:txBody>
                    <a:bodyPr/>
                    <a:lstStyle/>
                    <a:p>
                      <a:r>
                        <a:rPr lang="en-US" sz="2000" dirty="0"/>
                        <a:t>Identification, planning, design</a:t>
                      </a:r>
                    </a:p>
                  </a:txBody>
                  <a:tcPr/>
                </a:tc>
                <a:tc>
                  <a:txBody>
                    <a:bodyPr/>
                    <a:lstStyle/>
                    <a:p>
                      <a:r>
                        <a:rPr lang="en-US" sz="2000" dirty="0"/>
                        <a:t>Title, alignment</a:t>
                      </a:r>
                      <a:r>
                        <a:rPr lang="en-US" sz="2000" baseline="0" dirty="0"/>
                        <a:t> to theme, justification of the project, methodology, identification of materials </a:t>
                      </a:r>
                    </a:p>
                  </a:txBody>
                  <a:tcPr/>
                </a:tc>
                <a:tc>
                  <a:txBody>
                    <a:bodyPr/>
                    <a:lstStyle/>
                    <a:p>
                      <a:r>
                        <a:rPr lang="en-US" sz="2000" dirty="0"/>
                        <a:t>x/…….</a:t>
                      </a:r>
                    </a:p>
                  </a:txBody>
                  <a:tcPr/>
                </a:tc>
                <a:extLst>
                  <a:ext uri="{0D108BD9-81ED-4DB2-BD59-A6C34878D82A}">
                    <a16:rowId xmlns="" xmlns:a16="http://schemas.microsoft.com/office/drawing/2014/main" val="10001"/>
                  </a:ext>
                </a:extLst>
              </a:tr>
              <a:tr h="1161504">
                <a:tc>
                  <a:txBody>
                    <a:bodyPr/>
                    <a:lstStyle/>
                    <a:p>
                      <a:r>
                        <a:rPr lang="en-US" sz="2800" dirty="0"/>
                        <a:t>2</a:t>
                      </a:r>
                    </a:p>
                  </a:txBody>
                  <a:tcPr/>
                </a:tc>
                <a:tc>
                  <a:txBody>
                    <a:bodyPr/>
                    <a:lstStyle/>
                    <a:p>
                      <a:r>
                        <a:rPr lang="en-US" sz="2000" dirty="0"/>
                        <a:t>Project Implementation</a:t>
                      </a:r>
                    </a:p>
                  </a:txBody>
                  <a:tcPr/>
                </a:tc>
                <a:tc>
                  <a:txBody>
                    <a:bodyPr/>
                    <a:lstStyle/>
                    <a:p>
                      <a:r>
                        <a:rPr lang="en-US" sz="2000" dirty="0"/>
                        <a:t>Organisation,</a:t>
                      </a:r>
                      <a:r>
                        <a:rPr lang="en-US" sz="2000" baseline="0" dirty="0"/>
                        <a:t> Use of resources, focus on generic skills and values </a:t>
                      </a:r>
                    </a:p>
                  </a:txBody>
                  <a:tcPr/>
                </a:tc>
                <a:tc>
                  <a:txBody>
                    <a:bodyPr/>
                    <a:lstStyle/>
                    <a:p>
                      <a:r>
                        <a:rPr lang="en-US" sz="2000" dirty="0"/>
                        <a:t>x/…….</a:t>
                      </a:r>
                    </a:p>
                  </a:txBody>
                  <a:tcPr/>
                </a:tc>
                <a:extLst>
                  <a:ext uri="{0D108BD9-81ED-4DB2-BD59-A6C34878D82A}">
                    <a16:rowId xmlns="" xmlns:a16="http://schemas.microsoft.com/office/drawing/2014/main" val="10002"/>
                  </a:ext>
                </a:extLst>
              </a:tr>
              <a:tr h="809533">
                <a:tc>
                  <a:txBody>
                    <a:bodyPr/>
                    <a:lstStyle/>
                    <a:p>
                      <a:r>
                        <a:rPr lang="en-US" sz="2800" dirty="0"/>
                        <a:t>3</a:t>
                      </a:r>
                    </a:p>
                  </a:txBody>
                  <a:tcPr/>
                </a:tc>
                <a:tc>
                  <a:txBody>
                    <a:bodyPr/>
                    <a:lstStyle/>
                    <a:p>
                      <a:r>
                        <a:rPr lang="en-US" sz="2000" dirty="0"/>
                        <a:t>Product </a:t>
                      </a:r>
                    </a:p>
                  </a:txBody>
                  <a:tcPr/>
                </a:tc>
                <a:tc>
                  <a:txBody>
                    <a:bodyPr/>
                    <a:lstStyle/>
                    <a:p>
                      <a:r>
                        <a:rPr lang="en-US" sz="2000" dirty="0"/>
                        <a:t>Originality, creativity and innovation, accuracy</a:t>
                      </a:r>
                    </a:p>
                    <a:p>
                      <a:endParaRPr lang="en-US" sz="2000" dirty="0"/>
                    </a:p>
                  </a:txBody>
                  <a:tcPr/>
                </a:tc>
                <a:tc>
                  <a:txBody>
                    <a:bodyPr/>
                    <a:lstStyle/>
                    <a:p>
                      <a:r>
                        <a:rPr lang="en-US" sz="2000" dirty="0"/>
                        <a:t>x/…….</a:t>
                      </a:r>
                    </a:p>
                  </a:txBody>
                  <a:tcPr/>
                </a:tc>
                <a:extLst>
                  <a:ext uri="{0D108BD9-81ED-4DB2-BD59-A6C34878D82A}">
                    <a16:rowId xmlns="" xmlns:a16="http://schemas.microsoft.com/office/drawing/2014/main" val="10003"/>
                  </a:ext>
                </a:extLst>
              </a:tr>
              <a:tr h="598351">
                <a:tc>
                  <a:txBody>
                    <a:bodyPr/>
                    <a:lstStyle/>
                    <a:p>
                      <a:r>
                        <a:rPr lang="en-US" sz="2800" dirty="0"/>
                        <a:t>4</a:t>
                      </a:r>
                    </a:p>
                  </a:txBody>
                  <a:tcPr/>
                </a:tc>
                <a:tc>
                  <a:txBody>
                    <a:bodyPr/>
                    <a:lstStyle/>
                    <a:p>
                      <a:r>
                        <a:rPr lang="en-US" sz="2000" dirty="0"/>
                        <a:t>Project report</a:t>
                      </a:r>
                    </a:p>
                  </a:txBody>
                  <a:tcPr/>
                </a:tc>
                <a:tc>
                  <a:txBody>
                    <a:bodyPr/>
                    <a:lstStyle/>
                    <a:p>
                      <a:r>
                        <a:rPr lang="en-US" sz="2000" dirty="0"/>
                        <a:t>Relevancy, Accuracy, coherence </a:t>
                      </a:r>
                    </a:p>
                  </a:txBody>
                  <a:tcPr/>
                </a:tc>
                <a:tc>
                  <a:txBody>
                    <a:bodyPr/>
                    <a:lstStyle/>
                    <a:p>
                      <a:r>
                        <a:rPr lang="en-US" sz="2000" dirty="0"/>
                        <a:t>x/…….</a:t>
                      </a:r>
                    </a:p>
                  </a:txBody>
                  <a:tcPr/>
                </a:tc>
                <a:extLst>
                  <a:ext uri="{0D108BD9-81ED-4DB2-BD59-A6C34878D82A}">
                    <a16:rowId xmlns="" xmlns:a16="http://schemas.microsoft.com/office/drawing/2014/main" val="10004"/>
                  </a:ext>
                </a:extLst>
              </a:tr>
              <a:tr h="598351">
                <a:tc>
                  <a:txBody>
                    <a:bodyPr/>
                    <a:lstStyle/>
                    <a:p>
                      <a:endParaRPr lang="en-US" sz="2800" dirty="0"/>
                    </a:p>
                  </a:txBody>
                  <a:tcPr/>
                </a:tc>
                <a:tc>
                  <a:txBody>
                    <a:bodyPr/>
                    <a:lstStyle/>
                    <a:p>
                      <a:r>
                        <a:rPr lang="en-US" sz="2000" b="1" dirty="0"/>
                        <a:t>Total</a:t>
                      </a:r>
                    </a:p>
                  </a:txBody>
                  <a:tcPr/>
                </a:tc>
                <a:tc>
                  <a:txBody>
                    <a:bodyPr/>
                    <a:lstStyle/>
                    <a:p>
                      <a:endParaRPr lang="en-US" sz="2000" dirty="0"/>
                    </a:p>
                  </a:txBody>
                  <a:tcPr/>
                </a:tc>
                <a:tc>
                  <a:txBody>
                    <a:bodyPr/>
                    <a:lstStyle/>
                    <a:p>
                      <a:r>
                        <a:rPr lang="en-US" sz="2000" b="1" dirty="0"/>
                        <a:t>x/……..</a:t>
                      </a:r>
                    </a:p>
                  </a:txBody>
                  <a:tcPr/>
                </a:tc>
                <a:extLst>
                  <a:ext uri="{0D108BD9-81ED-4DB2-BD59-A6C34878D82A}">
                    <a16:rowId xmlns="" xmlns:a16="http://schemas.microsoft.com/office/drawing/2014/main" val="10005"/>
                  </a:ext>
                </a:extLst>
              </a:tr>
              <a:tr h="42236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6"/>
                  </a:ext>
                </a:extLst>
              </a:tr>
              <a:tr h="42236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43777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outcomes</a:t>
            </a:r>
            <a:endParaRPr lang="en-US" b="1" dirty="0"/>
          </a:p>
        </p:txBody>
      </p:sp>
      <p:sp>
        <p:nvSpPr>
          <p:cNvPr id="3" name="Content Placeholder 2"/>
          <p:cNvSpPr>
            <a:spLocks noGrp="1"/>
          </p:cNvSpPr>
          <p:nvPr>
            <p:ph idx="1"/>
          </p:nvPr>
        </p:nvSpPr>
        <p:spPr/>
        <p:txBody>
          <a:bodyPr/>
          <a:lstStyle/>
          <a:p>
            <a:pPr algn="just">
              <a:lnSpc>
                <a:spcPct val="150000"/>
              </a:lnSpc>
            </a:pPr>
            <a:r>
              <a:rPr lang="en-US" dirty="0" smtClean="0"/>
              <a:t>To appreciate the use of projects in learning and assessment</a:t>
            </a:r>
          </a:p>
          <a:p>
            <a:pPr algn="just">
              <a:lnSpc>
                <a:spcPct val="150000"/>
              </a:lnSpc>
            </a:pPr>
            <a:r>
              <a:rPr lang="en-US" dirty="0" smtClean="0"/>
              <a:t>To develop teaching/learning projects</a:t>
            </a:r>
          </a:p>
          <a:p>
            <a:pPr algn="just">
              <a:lnSpc>
                <a:spcPct val="150000"/>
              </a:lnSpc>
            </a:pPr>
            <a:r>
              <a:rPr lang="en-US" dirty="0" smtClean="0"/>
              <a:t>To understand how to assess project-based learning</a:t>
            </a:r>
            <a:endParaRPr lang="en-US" dirty="0"/>
          </a:p>
        </p:txBody>
      </p:sp>
      <p:sp>
        <p:nvSpPr>
          <p:cNvPr id="4" name="Footer Placeholder 3"/>
          <p:cNvSpPr>
            <a:spLocks noGrp="1"/>
          </p:cNvSpPr>
          <p:nvPr>
            <p:ph type="ftr" sz="quarter" idx="11"/>
          </p:nvPr>
        </p:nvSpPr>
        <p:spPr/>
        <p:txBody>
          <a:bodyPr/>
          <a:lstStyle/>
          <a:p>
            <a:r>
              <a:rPr lang="en-US" smtClean="0"/>
              <a:t>www.ncdc.go.ug</a:t>
            </a:r>
            <a:endParaRPr lang="en-US"/>
          </a:p>
        </p:txBody>
      </p:sp>
      <p:sp>
        <p:nvSpPr>
          <p:cNvPr id="5" name="Slide Number Placeholder 4"/>
          <p:cNvSpPr>
            <a:spLocks noGrp="1"/>
          </p:cNvSpPr>
          <p:nvPr>
            <p:ph type="sldNum" sz="quarter" idx="12"/>
          </p:nvPr>
        </p:nvSpPr>
        <p:spPr/>
        <p:txBody>
          <a:bodyPr/>
          <a:lstStyle/>
          <a:p>
            <a:fld id="{82AFDA4B-5891-4A83-89F4-F9DB663CCED4}" type="slidenum">
              <a:rPr lang="en-US" smtClean="0"/>
              <a:pPr/>
              <a:t>2</a:t>
            </a:fld>
            <a:endParaRPr lang="en-US"/>
          </a:p>
        </p:txBody>
      </p:sp>
    </p:spTree>
    <p:extLst>
      <p:ext uri="{BB962C8B-B14F-4D97-AF65-F5344CB8AC3E}">
        <p14:creationId xmlns:p14="http://schemas.microsoft.com/office/powerpoint/2010/main" val="395902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44562"/>
          </a:xfrm>
          <a:solidFill>
            <a:schemeClr val="accent6">
              <a:lumMod val="75000"/>
            </a:schemeClr>
          </a:solidFill>
        </p:spPr>
        <p:txBody>
          <a:bodyPr/>
          <a:lstStyle/>
          <a:p>
            <a:r>
              <a:rPr lang="en-US" b="1" dirty="0"/>
              <a:t>ASSESSING PROJECTS</a:t>
            </a:r>
            <a:endParaRPr lang="en-GB" b="1" dirty="0"/>
          </a:p>
        </p:txBody>
      </p:sp>
      <p:sp>
        <p:nvSpPr>
          <p:cNvPr id="3" name="Content Placeholder 2"/>
          <p:cNvSpPr>
            <a:spLocks noGrp="1"/>
          </p:cNvSpPr>
          <p:nvPr>
            <p:ph idx="1"/>
          </p:nvPr>
        </p:nvSpPr>
        <p:spPr>
          <a:xfrm>
            <a:off x="601282" y="1417638"/>
            <a:ext cx="10972800" cy="5303839"/>
          </a:xfrm>
        </p:spPr>
        <p:txBody>
          <a:bodyPr>
            <a:normAutofit fontScale="92500"/>
          </a:bodyPr>
          <a:lstStyle/>
          <a:p>
            <a:pPr algn="just"/>
            <a:r>
              <a:rPr lang="en-US" sz="4000" dirty="0"/>
              <a:t>Scores for each parameter will be determined by the teacher. The total score for the project will be scaled to 10%. This will be added to the 10% score from the </a:t>
            </a:r>
            <a:r>
              <a:rPr lang="en-GB" sz="4000" dirty="0"/>
              <a:t>Activities</a:t>
            </a:r>
            <a:r>
              <a:rPr lang="en-US" sz="4000" dirty="0"/>
              <a:t> of Integration to account for the 20% score of the end of cycle summative assessment.</a:t>
            </a:r>
          </a:p>
          <a:p>
            <a:pPr algn="just"/>
            <a:r>
              <a:rPr lang="en-US" sz="4000" dirty="0"/>
              <a:t> A learner who has not been assessed at school level does not qualify to be graded. UNEB will actualise this through regulations.</a:t>
            </a:r>
          </a:p>
          <a:p>
            <a:pPr marL="0" indent="0">
              <a:buNone/>
            </a:pPr>
            <a:r>
              <a:rPr lang="en-US" dirty="0"/>
              <a:t> </a:t>
            </a:r>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20</a:t>
            </a:fld>
            <a:endParaRPr lang="en-US"/>
          </a:p>
        </p:txBody>
      </p:sp>
    </p:spTree>
    <p:extLst>
      <p:ext uri="{BB962C8B-B14F-4D97-AF65-F5344CB8AC3E}">
        <p14:creationId xmlns:p14="http://schemas.microsoft.com/office/powerpoint/2010/main" val="240561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GB" b="1" dirty="0"/>
              <a:t/>
            </a:r>
            <a:br>
              <a:rPr lang="en-GB" b="1" dirty="0"/>
            </a:br>
            <a:r>
              <a:rPr lang="en-US" sz="4000" b="1" dirty="0"/>
              <a:t>DEVELOPING PROJECTS</a:t>
            </a:r>
            <a:endParaRPr lang="en-GB" sz="4000" b="1" dirty="0"/>
          </a:p>
        </p:txBody>
      </p:sp>
      <p:sp>
        <p:nvSpPr>
          <p:cNvPr id="3" name="Content Placeholder 2"/>
          <p:cNvSpPr>
            <a:spLocks noGrp="1"/>
          </p:cNvSpPr>
          <p:nvPr>
            <p:ph idx="1"/>
          </p:nvPr>
        </p:nvSpPr>
        <p:spPr/>
        <p:txBody>
          <a:bodyPr>
            <a:normAutofit/>
          </a:bodyPr>
          <a:lstStyle/>
          <a:p>
            <a:pPr marL="0" indent="0">
              <a:buNone/>
            </a:pPr>
            <a:r>
              <a:rPr lang="en-GB" sz="4800" b="1" dirty="0"/>
              <a:t>SMALL GROUP ACTIVITY: </a:t>
            </a:r>
          </a:p>
          <a:p>
            <a:r>
              <a:rPr lang="en-GB" sz="3600" dirty="0"/>
              <a:t>In small groups, image a student project and think of rubric elements for a project that is in </a:t>
            </a:r>
            <a:r>
              <a:rPr lang="en-GB" sz="3600" dirty="0" smtClean="0"/>
              <a:t>your </a:t>
            </a:r>
            <a:r>
              <a:rPr lang="en-GB" sz="3600" dirty="0"/>
              <a:t>content area(s). </a:t>
            </a:r>
          </a:p>
          <a:p>
            <a:r>
              <a:rPr lang="en-GB" sz="3600" dirty="0"/>
              <a:t>Always take into account design variables and cohesive elements of projects. </a:t>
            </a:r>
          </a:p>
          <a:p>
            <a:r>
              <a:rPr lang="en-GB" sz="3600" dirty="0"/>
              <a:t>Present to plenary.</a:t>
            </a:r>
          </a:p>
          <a:p>
            <a:pPr marL="0" indent="0">
              <a:buNone/>
            </a:pPr>
            <a:endParaRPr lang="en-GB" sz="3600" dirty="0"/>
          </a:p>
          <a:p>
            <a:pPr marL="0" indent="0">
              <a:buNone/>
            </a:pPr>
            <a:endParaRPr lang="en-GB" dirty="0"/>
          </a:p>
          <a:p>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67800" y="320462"/>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21</a:t>
            </a:fld>
            <a:endParaRPr lang="en-US"/>
          </a:p>
        </p:txBody>
      </p:sp>
    </p:spTree>
    <p:extLst>
      <p:ext uri="{BB962C8B-B14F-4D97-AF65-F5344CB8AC3E}">
        <p14:creationId xmlns:p14="http://schemas.microsoft.com/office/powerpoint/2010/main" val="237684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10972800" cy="1143000"/>
          </a:xfrm>
        </p:spPr>
        <p:txBody>
          <a:bodyPr>
            <a:normAutofit fontScale="90000"/>
          </a:bodyPr>
          <a:lstStyle/>
          <a:p>
            <a:pPr algn="l"/>
            <a:r>
              <a:rPr lang="en-US" b="1" dirty="0"/>
              <a:t>CONCLUSIONS</a:t>
            </a:r>
            <a:r>
              <a:rPr lang="en-US" dirty="0"/>
              <a:t/>
            </a:r>
            <a:br>
              <a:rPr lang="en-US" dirty="0"/>
            </a:br>
            <a:r>
              <a:rPr lang="en-US" dirty="0"/>
              <a:t>A project-based approach to learning can help educators engage students in thinking deeply about content, while also learning  critical thinking, communication, and collaboration skills. Project-based learning connects students to their learning in ways that traditional instruction often</a:t>
            </a:r>
            <a:br>
              <a:rPr lang="en-US" dirty="0"/>
            </a:br>
            <a:r>
              <a:rPr lang="en-US" dirty="0"/>
              <a:t>doesn’t. 	Also, students love it!</a:t>
            </a:r>
            <a:r>
              <a:rPr lang="en-GB" dirty="0"/>
              <a:t/>
            </a:r>
            <a:br>
              <a:rPr lang="en-GB" dirty="0"/>
            </a:br>
            <a:endParaRPr lang="en-US"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22</a:t>
            </a:fld>
            <a:endParaRPr lang="en-US"/>
          </a:p>
        </p:txBody>
      </p:sp>
    </p:spTree>
    <p:extLst>
      <p:ext uri="{BB962C8B-B14F-4D97-AF65-F5344CB8AC3E}">
        <p14:creationId xmlns:p14="http://schemas.microsoft.com/office/powerpoint/2010/main" val="617471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10972800" cy="1143000"/>
          </a:xfrm>
        </p:spPr>
        <p:txBody>
          <a:bodyPr>
            <a:normAutofit fontScale="90000"/>
          </a:bodyPr>
          <a:lstStyle/>
          <a:p>
            <a:pPr algn="l"/>
            <a:r>
              <a:rPr lang="en-US" b="1" dirty="0"/>
              <a:t>Examples of analytic and holistic rubrics are easy to find using a Google search. Key words: “analytic rubric, performance task” or “analytic rubric, biology, project”, and so on.</a:t>
            </a:r>
            <a:endParaRPr lang="en-US"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23</a:t>
            </a:fld>
            <a:endParaRPr lang="en-US"/>
          </a:p>
        </p:txBody>
      </p:sp>
    </p:spTree>
    <p:extLst>
      <p:ext uri="{BB962C8B-B14F-4D97-AF65-F5344CB8AC3E}">
        <p14:creationId xmlns:p14="http://schemas.microsoft.com/office/powerpoint/2010/main" val="280639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10972800" cy="3962400"/>
          </a:xfrm>
        </p:spPr>
        <p:txBody>
          <a:bodyPr>
            <a:normAutofit/>
          </a:bodyPr>
          <a:lstStyle/>
          <a:p>
            <a:r>
              <a:rPr lang="en-US" b="1" dirty="0"/>
              <a:t>For closure to the KWL activity from the beginning, you can review your notes and these slides for things you’ve learned (“L”) and see if your questions were answered.</a:t>
            </a: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24</a:t>
            </a:fld>
            <a:endParaRPr lang="en-US"/>
          </a:p>
        </p:txBody>
      </p:sp>
    </p:spTree>
    <p:extLst>
      <p:ext uri="{BB962C8B-B14F-4D97-AF65-F5344CB8AC3E}">
        <p14:creationId xmlns:p14="http://schemas.microsoft.com/office/powerpoint/2010/main" val="1113707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10972800" cy="1143000"/>
          </a:xfrm>
        </p:spPr>
        <p:txBody>
          <a:bodyPr>
            <a:normAutofit fontScale="90000"/>
          </a:bodyPr>
          <a:lstStyle/>
          <a:p>
            <a:r>
              <a:rPr lang="en-US" dirty="0"/>
              <a:t/>
            </a:r>
            <a:br>
              <a:rPr lang="en-US" dirty="0"/>
            </a:br>
            <a:r>
              <a:rPr lang="en-US" b="1" dirty="0"/>
              <a:t>THANK YOU</a:t>
            </a: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8810644"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25</a:t>
            </a:fld>
            <a:endParaRPr lang="en-US"/>
          </a:p>
        </p:txBody>
      </p:sp>
    </p:spTree>
    <p:extLst>
      <p:ext uri="{BB962C8B-B14F-4D97-AF65-F5344CB8AC3E}">
        <p14:creationId xmlns:p14="http://schemas.microsoft.com/office/powerpoint/2010/main" val="297719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273049"/>
            <a:ext cx="1709292" cy="1709292"/>
          </a:xfrm>
          <a:prstGeom prst="rect">
            <a:avLst/>
          </a:prstGeom>
        </p:spPr>
      </p:pic>
      <p:sp>
        <p:nvSpPr>
          <p:cNvPr id="3" name="Content Placeholder 2"/>
          <p:cNvSpPr>
            <a:spLocks noGrp="1"/>
          </p:cNvSpPr>
          <p:nvPr>
            <p:ph idx="1"/>
          </p:nvPr>
        </p:nvSpPr>
        <p:spPr>
          <a:xfrm>
            <a:off x="304800" y="533400"/>
            <a:ext cx="4953000" cy="5562600"/>
          </a:xfrm>
        </p:spPr>
        <p:txBody>
          <a:bodyPr>
            <a:noAutofit/>
          </a:bodyPr>
          <a:lstStyle/>
          <a:p>
            <a:pPr marL="0" indent="0" algn="ctr">
              <a:buNone/>
            </a:pPr>
            <a:r>
              <a:rPr lang="en-US" sz="4800" dirty="0">
                <a:latin typeface="Calibri" panose="020F0502020204030204" pitchFamily="34" charset="0"/>
                <a:cs typeface="Calibri" panose="020F0502020204030204" pitchFamily="34" charset="0"/>
              </a:rPr>
              <a:t>We live in </a:t>
            </a:r>
          </a:p>
          <a:p>
            <a:pPr marL="0" indent="0" algn="ctr">
              <a:buNone/>
            </a:pPr>
            <a:r>
              <a:rPr lang="en-US" sz="4800" dirty="0">
                <a:latin typeface="Calibri" panose="020F0502020204030204" pitchFamily="34" charset="0"/>
                <a:cs typeface="Calibri" panose="020F0502020204030204" pitchFamily="34" charset="0"/>
              </a:rPr>
              <a:t>a problem-based world. The use of projects empowers learners to engage with 21</a:t>
            </a:r>
            <a:r>
              <a:rPr lang="en-US" sz="4800" baseline="30000" dirty="0">
                <a:latin typeface="Calibri" panose="020F0502020204030204" pitchFamily="34" charset="0"/>
                <a:cs typeface="Calibri" panose="020F0502020204030204" pitchFamily="34" charset="0"/>
              </a:rPr>
              <a:t>st</a:t>
            </a:r>
            <a:r>
              <a:rPr lang="en-US" sz="4800" dirty="0">
                <a:latin typeface="Calibri" panose="020F0502020204030204" pitchFamily="34" charset="0"/>
                <a:cs typeface="Calibri" panose="020F0502020204030204" pitchFamily="34" charset="0"/>
              </a:rPr>
              <a:t> century challenges.</a:t>
            </a:r>
          </a:p>
        </p:txBody>
      </p:sp>
      <p:pic>
        <p:nvPicPr>
          <p:cNvPr id="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7037" r="49561"/>
          <a:stretch>
            <a:fillRect/>
          </a:stretch>
        </p:blipFill>
        <p:spPr bwMode="auto">
          <a:xfrm>
            <a:off x="9503688" y="224672"/>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3</a:t>
            </a:fld>
            <a:endParaRPr lang="en-US"/>
          </a:p>
        </p:txBody>
      </p:sp>
      <p:sp>
        <p:nvSpPr>
          <p:cNvPr id="8" name="TextBox 7">
            <a:extLst>
              <a:ext uri="{FF2B5EF4-FFF2-40B4-BE49-F238E27FC236}">
                <a16:creationId xmlns="" xmlns:a16="http://schemas.microsoft.com/office/drawing/2014/main" id="{4097606C-2316-4D9C-8D90-AEFA30AADBA4}"/>
              </a:ext>
            </a:extLst>
          </p:cNvPr>
          <p:cNvSpPr txBox="1"/>
          <p:nvPr/>
        </p:nvSpPr>
        <p:spPr>
          <a:xfrm>
            <a:off x="8305800" y="2286000"/>
            <a:ext cx="3581400"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Critical Thinking</a:t>
            </a:r>
          </a:p>
          <a:p>
            <a:pPr marL="285750" indent="-285750">
              <a:buFont typeface="Arial" panose="020B0604020202020204" pitchFamily="34" charset="0"/>
              <a:buChar char="•"/>
            </a:pPr>
            <a:r>
              <a:rPr lang="en-US" sz="3200" dirty="0"/>
              <a:t>Problem solving</a:t>
            </a:r>
          </a:p>
          <a:p>
            <a:pPr marL="285750" indent="-285750">
              <a:buFont typeface="Arial" panose="020B0604020202020204" pitchFamily="34" charset="0"/>
              <a:buChar char="•"/>
            </a:pPr>
            <a:r>
              <a:rPr lang="en-US" sz="3200" dirty="0"/>
              <a:t>Creativity</a:t>
            </a:r>
          </a:p>
          <a:p>
            <a:pPr marL="285750" indent="-285750">
              <a:buFont typeface="Arial" panose="020B0604020202020204" pitchFamily="34" charset="0"/>
              <a:buChar char="•"/>
            </a:pPr>
            <a:r>
              <a:rPr lang="en-US" sz="3200" dirty="0"/>
              <a:t>Collaboration</a:t>
            </a:r>
          </a:p>
          <a:p>
            <a:pPr marL="285750" indent="-285750">
              <a:buFont typeface="Arial" panose="020B0604020202020204" pitchFamily="34" charset="0"/>
              <a:buChar char="•"/>
            </a:pPr>
            <a:r>
              <a:rPr lang="en-US" sz="3200" dirty="0"/>
              <a:t>Communication</a:t>
            </a:r>
          </a:p>
          <a:p>
            <a:pPr marL="285750" indent="-285750">
              <a:buFont typeface="Arial" panose="020B0604020202020204" pitchFamily="34" charset="0"/>
              <a:buChar char="•"/>
            </a:pPr>
            <a:r>
              <a:rPr lang="en-US" sz="3200" dirty="0" smtClean="0"/>
              <a:t>Technology</a:t>
            </a:r>
            <a:endParaRPr lang="en-US" dirty="0"/>
          </a:p>
          <a:p>
            <a:endParaRPr lang="en-US" dirty="0"/>
          </a:p>
        </p:txBody>
      </p:sp>
      <p:sp>
        <p:nvSpPr>
          <p:cNvPr id="9" name="TextBox 8">
            <a:extLst>
              <a:ext uri="{FF2B5EF4-FFF2-40B4-BE49-F238E27FC236}">
                <a16:creationId xmlns="" xmlns:a16="http://schemas.microsoft.com/office/drawing/2014/main" id="{215DBEA4-1B28-4390-9FC6-B278F8EFA4C2}"/>
              </a:ext>
            </a:extLst>
          </p:cNvPr>
          <p:cNvSpPr txBox="1"/>
          <p:nvPr/>
        </p:nvSpPr>
        <p:spPr>
          <a:xfrm>
            <a:off x="5486400" y="2286000"/>
            <a:ext cx="2946400"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Innovation</a:t>
            </a:r>
          </a:p>
          <a:p>
            <a:pPr marL="285750" indent="-285750">
              <a:buFont typeface="Arial" panose="020B0604020202020204" pitchFamily="34" charset="0"/>
              <a:buChar char="•"/>
            </a:pPr>
            <a:r>
              <a:rPr lang="en-US" sz="3200" dirty="0"/>
              <a:t>Time Management</a:t>
            </a:r>
          </a:p>
          <a:p>
            <a:pPr marL="285750" indent="-285750">
              <a:buFont typeface="Arial" panose="020B0604020202020204" pitchFamily="34" charset="0"/>
              <a:buChar char="•"/>
            </a:pPr>
            <a:r>
              <a:rPr lang="en-US" sz="3200" dirty="0"/>
              <a:t>Research skills</a:t>
            </a:r>
          </a:p>
          <a:p>
            <a:pPr marL="285750" indent="-285750">
              <a:buFont typeface="Arial" panose="020B0604020202020204" pitchFamily="34" charset="0"/>
              <a:buChar char="•"/>
            </a:pPr>
            <a:r>
              <a:rPr lang="en-US" sz="3200" dirty="0"/>
              <a:t>Values</a:t>
            </a:r>
          </a:p>
          <a:p>
            <a:pPr marL="285750" indent="-285750">
              <a:buFont typeface="Arial" panose="020B0604020202020204" pitchFamily="34" charset="0"/>
              <a:buChar char="•"/>
            </a:pPr>
            <a:r>
              <a:rPr lang="en-US" sz="3200" dirty="0"/>
              <a:t>Risk taking/ Willingness to </a:t>
            </a:r>
            <a:r>
              <a:rPr lang="en-US" sz="3200" dirty="0" smtClean="0"/>
              <a:t>fail</a:t>
            </a:r>
            <a:endParaRPr lang="en-US" dirty="0"/>
          </a:p>
        </p:txBody>
      </p:sp>
      <p:sp>
        <p:nvSpPr>
          <p:cNvPr id="10" name="TextBox 9">
            <a:extLst>
              <a:ext uri="{FF2B5EF4-FFF2-40B4-BE49-F238E27FC236}">
                <a16:creationId xmlns="" xmlns:a16="http://schemas.microsoft.com/office/drawing/2014/main" id="{D9137586-9BBE-4EBA-A187-2DBAB0CE1334}"/>
              </a:ext>
            </a:extLst>
          </p:cNvPr>
          <p:cNvSpPr txBox="1"/>
          <p:nvPr/>
        </p:nvSpPr>
        <p:spPr>
          <a:xfrm>
            <a:off x="7086600" y="1411069"/>
            <a:ext cx="4038600" cy="646331"/>
          </a:xfrm>
          <a:prstGeom prst="rect">
            <a:avLst/>
          </a:prstGeom>
          <a:noFill/>
        </p:spPr>
        <p:txBody>
          <a:bodyPr wrap="square" rtlCol="0">
            <a:spAutoFit/>
          </a:bodyPr>
          <a:lstStyle/>
          <a:p>
            <a:r>
              <a:rPr lang="en-US" sz="3600" dirty="0"/>
              <a:t>21</a:t>
            </a:r>
            <a:r>
              <a:rPr lang="en-US" sz="3600" baseline="30000" dirty="0"/>
              <a:t>st</a:t>
            </a:r>
            <a:r>
              <a:rPr lang="en-US" sz="3600" dirty="0"/>
              <a:t> Century Skills:</a:t>
            </a:r>
          </a:p>
        </p:txBody>
      </p:sp>
    </p:spTree>
    <p:extLst>
      <p:ext uri="{BB962C8B-B14F-4D97-AF65-F5344CB8AC3E}">
        <p14:creationId xmlns:p14="http://schemas.microsoft.com/office/powerpoint/2010/main" val="35838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l"/>
            <a:r>
              <a:rPr lang="en-GB" b="1" dirty="0"/>
              <a:t>        </a:t>
            </a:r>
            <a:r>
              <a:rPr lang="en-GB" b="1" dirty="0"/>
              <a:t>A</a:t>
            </a:r>
            <a:r>
              <a:rPr lang="en-GB" b="1" dirty="0" smtClean="0"/>
              <a:t>ctivity 1 (10min)</a:t>
            </a:r>
            <a:endParaRPr lang="en-GB" b="1" dirty="0"/>
          </a:p>
        </p:txBody>
      </p:sp>
      <p:sp>
        <p:nvSpPr>
          <p:cNvPr id="3" name="Content Placeholder 2"/>
          <p:cNvSpPr>
            <a:spLocks noGrp="1"/>
          </p:cNvSpPr>
          <p:nvPr>
            <p:ph idx="1"/>
          </p:nvPr>
        </p:nvSpPr>
        <p:spPr>
          <a:xfrm>
            <a:off x="381000" y="1600201"/>
            <a:ext cx="11582400" cy="4525963"/>
          </a:xfrm>
        </p:spPr>
        <p:txBody>
          <a:bodyPr>
            <a:normAutofit/>
          </a:bodyPr>
          <a:lstStyle/>
          <a:p>
            <a:pPr marL="0" indent="0">
              <a:buNone/>
            </a:pPr>
            <a:r>
              <a:rPr lang="en-US" sz="4800" dirty="0" smtClean="0"/>
              <a:t>In groups, discuss:</a:t>
            </a:r>
          </a:p>
          <a:p>
            <a:pPr marL="0" indent="0">
              <a:buFont typeface="Wingdings" pitchFamily="2" charset="2"/>
              <a:buChar char="§"/>
            </a:pPr>
            <a:r>
              <a:rPr lang="en-US" sz="4800" dirty="0" smtClean="0"/>
              <a:t>What do you understand by a project?</a:t>
            </a:r>
            <a:endParaRPr lang="en-GB" sz="4800" dirty="0"/>
          </a:p>
          <a:p>
            <a:pPr marL="0" indent="0">
              <a:buFont typeface="Wingdings" pitchFamily="2" charset="2"/>
              <a:buChar char="§"/>
            </a:pPr>
            <a:r>
              <a:rPr lang="en-US" sz="4800" dirty="0"/>
              <a:t>What are the types of projects?</a:t>
            </a:r>
          </a:p>
          <a:p>
            <a:pPr marL="0" indent="0">
              <a:buFont typeface="Wingdings" pitchFamily="2" charset="2"/>
              <a:buChar char="§"/>
            </a:pPr>
            <a:r>
              <a:rPr lang="en-US" sz="4800" dirty="0"/>
              <a:t>Why do we use projects in teaching and learning?</a:t>
            </a:r>
          </a:p>
          <a:p>
            <a:pPr marL="0" indent="0">
              <a:buNone/>
            </a:pPr>
            <a:endParaRPr lang="en-GB" sz="4800" dirty="0"/>
          </a:p>
          <a:p>
            <a:pPr marL="0" indent="0">
              <a:buFont typeface="Wingdings" pitchFamily="2" charset="2"/>
              <a:buChar char="§"/>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96396" y="357166"/>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4</a:t>
            </a:fld>
            <a:endParaRPr lang="en-US"/>
          </a:p>
        </p:txBody>
      </p:sp>
    </p:spTree>
    <p:extLst>
      <p:ext uri="{BB962C8B-B14F-4D97-AF65-F5344CB8AC3E}">
        <p14:creationId xmlns:p14="http://schemas.microsoft.com/office/powerpoint/2010/main" val="80897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l"/>
            <a:r>
              <a:rPr lang="en-US" b="1" dirty="0"/>
              <a:t>          PROJECTS: KEY MESSAGES</a:t>
            </a:r>
            <a:endParaRPr lang="en-GB" b="1" dirty="0"/>
          </a:p>
        </p:txBody>
      </p:sp>
      <p:sp>
        <p:nvSpPr>
          <p:cNvPr id="3" name="Content Placeholder 2"/>
          <p:cNvSpPr>
            <a:spLocks noGrp="1"/>
          </p:cNvSpPr>
          <p:nvPr>
            <p:ph idx="1"/>
          </p:nvPr>
        </p:nvSpPr>
        <p:spPr/>
        <p:txBody>
          <a:bodyPr>
            <a:normAutofit fontScale="92500" lnSpcReduction="10000"/>
          </a:bodyPr>
          <a:lstStyle/>
          <a:p>
            <a:pPr algn="just"/>
            <a:r>
              <a:rPr lang="en-US" sz="4400" dirty="0"/>
              <a:t>Projects are assignments given to the learners to be done over a period of time using 21</a:t>
            </a:r>
            <a:r>
              <a:rPr lang="en-US" sz="4400" baseline="30000" dirty="0"/>
              <a:t>st </a:t>
            </a:r>
            <a:r>
              <a:rPr lang="en-US" sz="4400" dirty="0"/>
              <a:t> century skills.</a:t>
            </a:r>
          </a:p>
          <a:p>
            <a:pPr algn="just"/>
            <a:r>
              <a:rPr lang="en-US" sz="4400" dirty="0"/>
              <a:t>They are done either individually or in groups depending on the nature of the project. </a:t>
            </a:r>
          </a:p>
          <a:p>
            <a:pPr algn="just"/>
            <a:r>
              <a:rPr lang="en-US" sz="4400" dirty="0"/>
              <a:t>Learners are expected to come up with a tangible product focused on genuine issues or problems.</a:t>
            </a:r>
            <a:endParaRPr lang="en-GB" sz="4400" dirty="0"/>
          </a:p>
          <a:p>
            <a:pPr marL="0" indent="0">
              <a:buNone/>
            </a:pPr>
            <a:endParaRPr lang="en-GB" dirty="0"/>
          </a:p>
          <a:p>
            <a:endParaRPr lang="en-GB" dirty="0"/>
          </a:p>
          <a:p>
            <a:endParaRPr lang="en-GB" dirty="0"/>
          </a:p>
          <a:p>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144000" y="323605"/>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5</a:t>
            </a:fld>
            <a:endParaRPr lang="en-US"/>
          </a:p>
        </p:txBody>
      </p:sp>
    </p:spTree>
    <p:extLst>
      <p:ext uri="{BB962C8B-B14F-4D97-AF65-F5344CB8AC3E}">
        <p14:creationId xmlns:p14="http://schemas.microsoft.com/office/powerpoint/2010/main" val="23768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pPr algn="l"/>
            <a:r>
              <a:rPr lang="en-GB" b="1" dirty="0" smtClean="0"/>
              <a:t>Projects are:</a:t>
            </a:r>
            <a:endParaRPr lang="en-GB" b="1" dirty="0"/>
          </a:p>
        </p:txBody>
      </p:sp>
      <p:sp>
        <p:nvSpPr>
          <p:cNvPr id="3" name="Content Placeholder 2"/>
          <p:cNvSpPr>
            <a:spLocks noGrp="1"/>
          </p:cNvSpPr>
          <p:nvPr>
            <p:ph idx="1"/>
          </p:nvPr>
        </p:nvSpPr>
        <p:spPr/>
        <p:txBody>
          <a:bodyPr>
            <a:normAutofit fontScale="92500" lnSpcReduction="10000"/>
          </a:bodyPr>
          <a:lstStyle/>
          <a:p>
            <a:r>
              <a:rPr lang="en-GB" sz="4800" dirty="0" smtClean="0"/>
              <a:t>Longer </a:t>
            </a:r>
            <a:r>
              <a:rPr lang="en-GB" sz="4800" dirty="0"/>
              <a:t>term</a:t>
            </a:r>
          </a:p>
          <a:p>
            <a:r>
              <a:rPr lang="en-GB" sz="4800" dirty="0"/>
              <a:t>Interdisciplinary</a:t>
            </a:r>
          </a:p>
          <a:p>
            <a:r>
              <a:rPr lang="en-GB" sz="4800" dirty="0"/>
              <a:t>Open ended</a:t>
            </a:r>
          </a:p>
          <a:p>
            <a:r>
              <a:rPr lang="en-GB" sz="4800" dirty="0"/>
              <a:t>Focused on real life issues and problems</a:t>
            </a:r>
          </a:p>
          <a:p>
            <a:r>
              <a:rPr lang="en-GB" sz="4800" dirty="0"/>
              <a:t>Real audience</a:t>
            </a:r>
          </a:p>
          <a:p>
            <a:r>
              <a:rPr lang="en-GB" sz="4800" dirty="0"/>
              <a:t>Student directed</a:t>
            </a: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96396" y="357166"/>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6</a:t>
            </a:fld>
            <a:endParaRPr lang="en-US"/>
          </a:p>
        </p:txBody>
      </p:sp>
    </p:spTree>
    <p:extLst>
      <p:ext uri="{BB962C8B-B14F-4D97-AF65-F5344CB8AC3E}">
        <p14:creationId xmlns:p14="http://schemas.microsoft.com/office/powerpoint/2010/main" val="371808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TYPES OF PROJECTS </a:t>
            </a:r>
            <a:endParaRPr lang="en-GB" dirty="0"/>
          </a:p>
        </p:txBody>
      </p:sp>
      <p:sp>
        <p:nvSpPr>
          <p:cNvPr id="3" name="Content Placeholder 2"/>
          <p:cNvSpPr>
            <a:spLocks noGrp="1"/>
          </p:cNvSpPr>
          <p:nvPr>
            <p:ph idx="1"/>
          </p:nvPr>
        </p:nvSpPr>
        <p:spPr>
          <a:xfrm>
            <a:off x="609600" y="1124744"/>
            <a:ext cx="10972800" cy="5733257"/>
          </a:xfrm>
        </p:spPr>
        <p:txBody>
          <a:bodyPr>
            <a:normAutofit fontScale="92500" lnSpcReduction="10000"/>
          </a:bodyPr>
          <a:lstStyle/>
          <a:p>
            <a:pPr marL="0" indent="0">
              <a:buNone/>
            </a:pPr>
            <a:endParaRPr lang="en-GB" dirty="0"/>
          </a:p>
          <a:p>
            <a:pPr marL="742950" lvl="0" indent="-742950" algn="just">
              <a:buFont typeface="+mj-lt"/>
              <a:buAutoNum type="arabicPeriod"/>
            </a:pPr>
            <a:r>
              <a:rPr lang="en-US" sz="3600" b="1" dirty="0">
                <a:latin typeface="Calibri" panose="020F0502020204030204" pitchFamily="34" charset="0"/>
                <a:cs typeface="Calibri" panose="020F0502020204030204" pitchFamily="34" charset="0"/>
              </a:rPr>
              <a:t>Simple and routine: </a:t>
            </a:r>
            <a:r>
              <a:rPr lang="en-US" sz="3600" dirty="0">
                <a:latin typeface="Calibri" panose="020F0502020204030204" pitchFamily="34" charset="0"/>
                <a:cs typeface="Calibri" panose="020F0502020204030204" pitchFamily="34" charset="0"/>
              </a:rPr>
              <a:t>These are simple and have </a:t>
            </a:r>
            <a:r>
              <a:rPr lang="en-US" sz="3600" b="1" dirty="0">
                <a:latin typeface="Calibri" panose="020F0502020204030204" pitchFamily="34" charset="0"/>
                <a:cs typeface="Calibri" panose="020F0502020204030204" pitchFamily="34" charset="0"/>
              </a:rPr>
              <a:t>direct process lines </a:t>
            </a:r>
            <a:r>
              <a:rPr lang="en-US" sz="3600" dirty="0">
                <a:latin typeface="Calibri" panose="020F0502020204030204" pitchFamily="34" charset="0"/>
                <a:cs typeface="Calibri" panose="020F0502020204030204" pitchFamily="34" charset="0"/>
              </a:rPr>
              <a:t>and</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require limited resources e.g. in R.E., finding out methods of worship in the community and how they build relations. In Geography, the activities in the community and how they affect local climate. These involve simple investigating, recording, and reporting.</a:t>
            </a:r>
            <a:endParaRPr lang="en-GB" sz="3600" dirty="0">
              <a:latin typeface="Calibri" panose="020F0502020204030204" pitchFamily="34" charset="0"/>
              <a:cs typeface="Calibri" panose="020F0502020204030204" pitchFamily="34" charset="0"/>
            </a:endParaRPr>
          </a:p>
          <a:p>
            <a:pPr marL="742950" lvl="0" indent="-742950" algn="just">
              <a:buFont typeface="+mj-lt"/>
              <a:buAutoNum type="arabicPeriod"/>
            </a:pPr>
            <a:r>
              <a:rPr lang="en-US" sz="3600" b="1" dirty="0">
                <a:latin typeface="Calibri" panose="020F0502020204030204" pitchFamily="34" charset="0"/>
                <a:cs typeface="Calibri" panose="020F0502020204030204" pitchFamily="34" charset="0"/>
              </a:rPr>
              <a:t>Simple and non-routine: </a:t>
            </a:r>
            <a:r>
              <a:rPr lang="en-US" sz="3600" dirty="0">
                <a:latin typeface="Calibri" panose="020F0502020204030204" pitchFamily="34" charset="0"/>
                <a:cs typeface="Calibri" panose="020F0502020204030204" pitchFamily="34" charset="0"/>
              </a:rPr>
              <a:t>These are </a:t>
            </a:r>
            <a:r>
              <a:rPr lang="en-US" sz="3600" i="1" dirty="0">
                <a:latin typeface="Calibri" panose="020F0502020204030204" pitchFamily="34" charset="0"/>
                <a:cs typeface="Calibri" panose="020F0502020204030204" pitchFamily="34" charset="0"/>
              </a:rPr>
              <a:t>innovations</a:t>
            </a:r>
            <a:r>
              <a:rPr lang="en-US" sz="3600" dirty="0">
                <a:latin typeface="Calibri" panose="020F0502020204030204" pitchFamily="34" charset="0"/>
                <a:cs typeface="Calibri" panose="020F0502020204030204" pitchFamily="34" charset="0"/>
              </a:rPr>
              <a:t> with creativity which have a </a:t>
            </a:r>
            <a:r>
              <a:rPr lang="en-US" sz="3600" b="1" dirty="0">
                <a:latin typeface="Calibri" panose="020F0502020204030204" pitchFamily="34" charset="0"/>
                <a:cs typeface="Calibri" panose="020F0502020204030204" pitchFamily="34" charset="0"/>
              </a:rPr>
              <a:t>direct process line</a:t>
            </a:r>
            <a:r>
              <a:rPr lang="en-US" sz="3600" dirty="0">
                <a:latin typeface="Calibri" panose="020F0502020204030204" pitchFamily="34" charset="0"/>
                <a:cs typeface="Calibri" panose="020F0502020204030204" pitchFamily="34" charset="0"/>
              </a:rPr>
              <a:t> though </a:t>
            </a:r>
            <a:r>
              <a:rPr lang="en-US" sz="3600" b="1" dirty="0">
                <a:latin typeface="Calibri" panose="020F0502020204030204" pitchFamily="34" charset="0"/>
                <a:cs typeface="Calibri" panose="020F0502020204030204" pitchFamily="34" charset="0"/>
              </a:rPr>
              <a:t>extra ordinary </a:t>
            </a:r>
            <a:r>
              <a:rPr lang="en-US" sz="3600" dirty="0">
                <a:latin typeface="Calibri" panose="020F0502020204030204" pitchFamily="34" charset="0"/>
                <a:cs typeface="Calibri" panose="020F0502020204030204" pitchFamily="34" charset="0"/>
              </a:rPr>
              <a:t>in nature</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but</a:t>
            </a:r>
            <a:r>
              <a:rPr lang="en-US" sz="3600" b="1"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require limited resources. e.g., Inventing other uses of cassava  than the usual.</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067800" y="322819"/>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7</a:t>
            </a:fld>
            <a:endParaRPr lang="en-US" dirty="0"/>
          </a:p>
        </p:txBody>
      </p:sp>
    </p:spTree>
    <p:extLst>
      <p:ext uri="{BB962C8B-B14F-4D97-AF65-F5344CB8AC3E}">
        <p14:creationId xmlns:p14="http://schemas.microsoft.com/office/powerpoint/2010/main" val="16980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b="1" dirty="0"/>
              <a:t>TYPES OF PROJECTS </a:t>
            </a:r>
            <a:endParaRPr lang="en-GB" b="1" dirty="0"/>
          </a:p>
        </p:txBody>
      </p:sp>
      <p:sp>
        <p:nvSpPr>
          <p:cNvPr id="3" name="Content Placeholder 2"/>
          <p:cNvSpPr>
            <a:spLocks noGrp="1"/>
          </p:cNvSpPr>
          <p:nvPr>
            <p:ph idx="1"/>
          </p:nvPr>
        </p:nvSpPr>
        <p:spPr>
          <a:xfrm>
            <a:off x="609600" y="1600201"/>
            <a:ext cx="11103024" cy="4997151"/>
          </a:xfrm>
        </p:spPr>
        <p:txBody>
          <a:bodyPr>
            <a:normAutofit fontScale="55000" lnSpcReduction="20000"/>
          </a:bodyPr>
          <a:lstStyle/>
          <a:p>
            <a:pPr marL="0" indent="0">
              <a:buNone/>
            </a:pPr>
            <a:endParaRPr lang="en-GB" sz="5100" dirty="0"/>
          </a:p>
          <a:p>
            <a:pPr marL="914400" lvl="0" indent="-914400" algn="just">
              <a:buFont typeface="+mj-lt"/>
              <a:buAutoNum type="arabicPeriod" startAt="3"/>
            </a:pPr>
            <a:r>
              <a:rPr lang="en-US" sz="5100" b="1" dirty="0"/>
              <a:t>Complex and routine: </a:t>
            </a:r>
            <a:r>
              <a:rPr lang="en-US" sz="5100" dirty="0"/>
              <a:t>These are innovations which are </a:t>
            </a:r>
            <a:r>
              <a:rPr lang="en-US" sz="5100" b="1" dirty="0"/>
              <a:t>unique</a:t>
            </a:r>
            <a:r>
              <a:rPr lang="en-US" sz="5100" dirty="0"/>
              <a:t>, achievable but do not have a direct process line, changes form, requires continuous research, and demands more resources and highlights creativity, e.g., why people in the same area build houses  facing the same direction and  why they  use particular materials.</a:t>
            </a:r>
            <a:endParaRPr lang="en-GB" sz="5100" dirty="0"/>
          </a:p>
          <a:p>
            <a:pPr marL="914400" indent="-914400" algn="just">
              <a:buFont typeface="+mj-lt"/>
              <a:buAutoNum type="arabicPeriod" startAt="3"/>
            </a:pPr>
            <a:r>
              <a:rPr lang="en-US" sz="5100" b="1" dirty="0"/>
              <a:t>Complex and non-routine </a:t>
            </a:r>
            <a:r>
              <a:rPr lang="en-US" sz="5100" dirty="0"/>
              <a:t>: These are innovations which are  </a:t>
            </a:r>
            <a:r>
              <a:rPr lang="en-US" sz="5100" b="1" dirty="0"/>
              <a:t>unique</a:t>
            </a:r>
            <a:r>
              <a:rPr lang="en-US" sz="5100" dirty="0"/>
              <a:t>, they cannot be easily achieved due to </a:t>
            </a:r>
            <a:r>
              <a:rPr lang="en-US" sz="5100" b="1" dirty="0"/>
              <a:t>uncertainties</a:t>
            </a:r>
            <a:r>
              <a:rPr lang="en-US" sz="5100" dirty="0"/>
              <a:t>, being </a:t>
            </a:r>
            <a:r>
              <a:rPr lang="en-US" sz="5100" b="1" dirty="0"/>
              <a:t>interdisciplinary, </a:t>
            </a:r>
            <a:r>
              <a:rPr lang="en-US" sz="5100" dirty="0"/>
              <a:t>are creative in nature.</a:t>
            </a:r>
          </a:p>
          <a:p>
            <a:pPr marL="0" indent="0" algn="just">
              <a:buNone/>
            </a:pPr>
            <a:endParaRPr lang="en-GB" sz="5100" dirty="0"/>
          </a:p>
          <a:p>
            <a:pPr marL="0" indent="0">
              <a:buNone/>
            </a:pPr>
            <a:r>
              <a:rPr lang="en-GB" sz="4600" b="1" dirty="0"/>
              <a:t>NOTE: </a:t>
            </a:r>
            <a:r>
              <a:rPr lang="en-GB" sz="4600" dirty="0"/>
              <a:t>In the LSC context projects will be limited to types 1 and 2.</a:t>
            </a:r>
          </a:p>
          <a:p>
            <a:pPr marL="0" indent="0">
              <a:buNone/>
            </a:pPr>
            <a:endParaRPr lang="en-GB" dirty="0"/>
          </a:p>
          <a:p>
            <a:endParaRPr lang="en-GB" dirty="0"/>
          </a:p>
        </p:txBody>
      </p:sp>
      <p:pic>
        <p:nvPicPr>
          <p:cNvPr id="4"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9239272" y="428604"/>
            <a:ext cx="2383512" cy="109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82AFDA4B-5891-4A83-89F4-F9DB663CCED4}" type="slidenum">
              <a:rPr lang="en-US" smtClean="0"/>
              <a:pPr/>
              <a:t>8</a:t>
            </a:fld>
            <a:endParaRPr lang="en-US"/>
          </a:p>
        </p:txBody>
      </p:sp>
    </p:spTree>
    <p:extLst>
      <p:ext uri="{BB962C8B-B14F-4D97-AF65-F5344CB8AC3E}">
        <p14:creationId xmlns:p14="http://schemas.microsoft.com/office/powerpoint/2010/main" val="237684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fontScale="90000"/>
          </a:bodyPr>
          <a:lstStyle/>
          <a:p>
            <a:r>
              <a:rPr lang="en-US" b="1" dirty="0" smtClean="0"/>
              <a:t>Why use projects?</a:t>
            </a:r>
            <a:endParaRPr lang="en-US" b="1" dirty="0"/>
          </a:p>
        </p:txBody>
      </p:sp>
      <p:sp>
        <p:nvSpPr>
          <p:cNvPr id="3" name="Content Placeholder 2"/>
          <p:cNvSpPr>
            <a:spLocks noGrp="1"/>
          </p:cNvSpPr>
          <p:nvPr>
            <p:ph idx="1"/>
          </p:nvPr>
        </p:nvSpPr>
        <p:spPr>
          <a:xfrm>
            <a:off x="609600" y="990600"/>
            <a:ext cx="10972800" cy="5486400"/>
          </a:xfrm>
        </p:spPr>
        <p:txBody>
          <a:bodyPr>
            <a:normAutofit/>
          </a:bodyPr>
          <a:lstStyle/>
          <a:p>
            <a:r>
              <a:rPr lang="en-US" dirty="0" smtClean="0"/>
              <a:t>Project-based learning promotes:</a:t>
            </a:r>
          </a:p>
          <a:p>
            <a:r>
              <a:rPr lang="en-US" dirty="0" smtClean="0"/>
              <a:t>Innovativeness</a:t>
            </a:r>
          </a:p>
          <a:p>
            <a:r>
              <a:rPr lang="en-US" dirty="0" smtClean="0"/>
              <a:t>Creativity</a:t>
            </a:r>
          </a:p>
          <a:p>
            <a:r>
              <a:rPr lang="en-US" dirty="0" smtClean="0"/>
              <a:t>Problem solving </a:t>
            </a:r>
          </a:p>
          <a:p>
            <a:r>
              <a:rPr lang="en-US" dirty="0" smtClean="0"/>
              <a:t>Collaborative skills</a:t>
            </a:r>
          </a:p>
          <a:p>
            <a:r>
              <a:rPr lang="en-US" dirty="0" smtClean="0"/>
              <a:t>Time management</a:t>
            </a:r>
          </a:p>
          <a:p>
            <a:r>
              <a:rPr lang="en-US" dirty="0" smtClean="0"/>
              <a:t>Research skills</a:t>
            </a:r>
          </a:p>
          <a:p>
            <a:r>
              <a:rPr lang="en-US" dirty="0" smtClean="0"/>
              <a:t>Critical thinking</a:t>
            </a:r>
          </a:p>
          <a:p>
            <a:r>
              <a:rPr lang="en-US" dirty="0" smtClean="0"/>
              <a:t>Values </a:t>
            </a:r>
            <a:endParaRPr lang="en-US" dirty="0"/>
          </a:p>
        </p:txBody>
      </p:sp>
      <p:sp>
        <p:nvSpPr>
          <p:cNvPr id="4" name="Footer Placeholder 3"/>
          <p:cNvSpPr>
            <a:spLocks noGrp="1"/>
          </p:cNvSpPr>
          <p:nvPr>
            <p:ph type="ftr" sz="quarter" idx="11"/>
          </p:nvPr>
        </p:nvSpPr>
        <p:spPr/>
        <p:txBody>
          <a:bodyPr/>
          <a:lstStyle/>
          <a:p>
            <a:r>
              <a:rPr lang="en-US" smtClean="0"/>
              <a:t>www.ncdc.go.ug</a:t>
            </a:r>
            <a:endParaRPr lang="en-US"/>
          </a:p>
        </p:txBody>
      </p:sp>
      <p:sp>
        <p:nvSpPr>
          <p:cNvPr id="5" name="Slide Number Placeholder 4"/>
          <p:cNvSpPr>
            <a:spLocks noGrp="1"/>
          </p:cNvSpPr>
          <p:nvPr>
            <p:ph type="sldNum" sz="quarter" idx="12"/>
          </p:nvPr>
        </p:nvSpPr>
        <p:spPr/>
        <p:txBody>
          <a:bodyPr/>
          <a:lstStyle/>
          <a:p>
            <a:fld id="{82AFDA4B-5891-4A83-89F4-F9DB663CCED4}" type="slidenum">
              <a:rPr lang="en-US" smtClean="0"/>
              <a:pPr/>
              <a:t>9</a:t>
            </a:fld>
            <a:endParaRPr lang="en-US"/>
          </a:p>
        </p:txBody>
      </p:sp>
    </p:spTree>
    <p:extLst>
      <p:ext uri="{BB962C8B-B14F-4D97-AF65-F5344CB8AC3E}">
        <p14:creationId xmlns:p14="http://schemas.microsoft.com/office/powerpoint/2010/main" val="228212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11626</TotalTime>
  <Words>1341</Words>
  <Application>Microsoft Office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Wingdings</vt:lpstr>
      <vt:lpstr>Office Theme</vt:lpstr>
      <vt:lpstr>LEARNING AND ASSESSING THROUGH PROJECTS</vt:lpstr>
      <vt:lpstr>Session outcomes</vt:lpstr>
      <vt:lpstr>PowerPoint Presentation</vt:lpstr>
      <vt:lpstr>        Activity 1 (10min)</vt:lpstr>
      <vt:lpstr>          PROJECTS: KEY MESSAGES</vt:lpstr>
      <vt:lpstr>Projects are:</vt:lpstr>
      <vt:lpstr>TYPES OF PROJECTS </vt:lpstr>
      <vt:lpstr>TYPES OF PROJECTS </vt:lpstr>
      <vt:lpstr>Why use projects?</vt:lpstr>
      <vt:lpstr>FEATURES OF PROJECTS </vt:lpstr>
      <vt:lpstr>      Project features cont.</vt:lpstr>
      <vt:lpstr>DEVELOPING PROJECTS </vt:lpstr>
      <vt:lpstr>Activity 2</vt:lpstr>
      <vt:lpstr>       MATERIALS FOR PROJECTS </vt:lpstr>
      <vt:lpstr> HOW MANY PROJECTS SHOULD A LEARNER TAKE IN A YEAR? </vt:lpstr>
      <vt:lpstr>Teacher’s role:</vt:lpstr>
      <vt:lpstr>          EXAMPLES OF PROJECTS</vt:lpstr>
      <vt:lpstr>          EXAMPLES OF PROJECTS</vt:lpstr>
      <vt:lpstr>ASSESSING PROJECTS</vt:lpstr>
      <vt:lpstr>ASSESSING PROJECTS</vt:lpstr>
      <vt:lpstr> DEVELOPING PROJECTS</vt:lpstr>
      <vt:lpstr>CONCLUSIONS A project-based approach to learning can help educators engage students in thinking deeply about content, while also learning  critical thinking, communication, and collaboration skills. Project-based learning connects students to their learning in ways that traditional instruction often doesn’t.  Also, students love it! </vt:lpstr>
      <vt:lpstr>Examples of analytic and holistic rubrics are easy to find using a Google search. Key words: “analytic rubric, performance task” or “analytic rubric, biology, project”, and so on.</vt:lpstr>
      <vt:lpstr>For closure to the KWL activity from the beginning, you can review your notes and these slides for things you’ve learned (“L”) and see if your questions were answered.</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ACTIVITIES EXEMPLYFYING LEARNING OPPORTUNITIES</dc:title>
  <dc:creator>ADMIN</dc:creator>
  <cp:lastModifiedBy>Julius Baguma</cp:lastModifiedBy>
  <cp:revision>249</cp:revision>
  <dcterms:created xsi:type="dcterms:W3CDTF">2019-11-12T18:58:25Z</dcterms:created>
  <dcterms:modified xsi:type="dcterms:W3CDTF">2022-10-09T23:06:27Z</dcterms:modified>
</cp:coreProperties>
</file>