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6"/>
  </p:notesMasterIdLst>
  <p:sldIdLst>
    <p:sldId id="256" r:id="rId2"/>
    <p:sldId id="325" r:id="rId3"/>
    <p:sldId id="326" r:id="rId4"/>
    <p:sldId id="328" r:id="rId5"/>
    <p:sldId id="272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24" r:id="rId15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595" autoAdjust="0"/>
  </p:normalViewPr>
  <p:slideViewPr>
    <p:cSldViewPr>
      <p:cViewPr varScale="1">
        <p:scale>
          <a:sx n="72" d="100"/>
          <a:sy n="72" d="100"/>
        </p:scale>
        <p:origin x="368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3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92" y="-96"/>
      </p:cViewPr>
      <p:guideLst>
        <p:guide orient="horz" pos="2880"/>
        <p:guide pos="2160"/>
        <p:guide orient="horz" pos="31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E5B69-1C37-4F6F-814C-6417AF898801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6E1C7-C7FF-42B0-80DA-BCAA45BA01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0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6E1C7-C7FF-42B0-80DA-BCAA45BA01B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7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60-FBCA-4751-A9C1-5278A9112E33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www.ncdc.go.ug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0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97BF-9185-455E-B05D-42DDC2A04300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www.ncdc.go.ug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7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6128-C746-4E4F-80F4-671A59220266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www.ncdc.go.ug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1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225C-EF8F-42CC-A59B-26B68202ACED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www.ncdc.go.ug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2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684F-3378-493D-8A6C-CB74514840AC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www.ncdc.go.ug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8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5C8D-00C9-4CB9-AF04-8E7466BEDAFF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www.ncdc.go.ug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7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42AF-34E8-4968-8DB0-4BE4D21DF413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www.ncdc.go.ug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7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6C73-0B5B-483E-B86F-CA66A718551D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www.ncdc.go.ug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2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9441-E6BF-4120-8F32-535C85B6D86B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www.ncdc.go.ug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1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D95E-97B4-4135-9D27-35BD75DD2F31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www.ncdc.go.ug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2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B4B1-0CB4-4AEE-BD0F-608BE84A7860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www.ncdc.go.ug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9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10921-14E1-4AD8-ADF6-E2AA5F0D70E1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www.ncdc.go.ug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FDA4B-5891-4A83-89F4-F9DB663CCE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8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4400"/>
            <a:ext cx="8991600" cy="2438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Arial Black" pitchFamily="34" charset="0"/>
                <a:cs typeface="Calibri" panose="020F0502020204030204" pitchFamily="34" charset="0"/>
              </a:rPr>
              <a:t>PROJECT-BASED LEARNING:</a:t>
            </a:r>
            <a:br>
              <a:rPr lang="en-US" b="1" dirty="0" smtClean="0">
                <a:latin typeface="Arial Black" pitchFamily="34" charset="0"/>
                <a:cs typeface="Calibri" panose="020F0502020204030204" pitchFamily="34" charset="0"/>
              </a:rPr>
            </a:br>
            <a:r>
              <a:rPr lang="en-US" b="1" dirty="0" smtClean="0">
                <a:latin typeface="Arial Black" pitchFamily="34" charset="0"/>
                <a:cs typeface="Calibri" panose="020F0502020204030204" pitchFamily="34" charset="0"/>
              </a:rPr>
              <a:t>developing a project</a:t>
            </a:r>
            <a:endParaRPr lang="en-US" b="1" dirty="0">
              <a:latin typeface="Arial Black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686800" cy="2133600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  <a:p>
            <a:endParaRPr lang="en-US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08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9728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7) </a:t>
            </a:r>
            <a:r>
              <a:rPr lang="en-US" b="1" dirty="0" smtClean="0"/>
              <a:t>Reflections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2438401" cy="460937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Activity/content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88518" y="1419196"/>
            <a:ext cx="2407083" cy="4937153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Reflection 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7592834" y="903436"/>
            <a:ext cx="3989566" cy="491046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Learners’ role/action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7592834" y="1458912"/>
            <a:ext cx="3989566" cy="4897438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dirty="0"/>
              <a:t>Discussion of the group's research work, evaluation of each other, analysis of the work, evaluation	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8" name="Text Placeholder 13"/>
          <p:cNvSpPr txBox="1">
            <a:spLocks/>
          </p:cNvSpPr>
          <p:nvPr/>
        </p:nvSpPr>
        <p:spPr>
          <a:xfrm>
            <a:off x="2971799" y="914400"/>
            <a:ext cx="4566559" cy="4800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Teacher’s role/action</a:t>
            </a:r>
          </a:p>
        </p:txBody>
      </p:sp>
      <p:sp>
        <p:nvSpPr>
          <p:cNvPr id="19" name="Content Placeholder 14"/>
          <p:cNvSpPr txBox="1">
            <a:spLocks/>
          </p:cNvSpPr>
          <p:nvPr/>
        </p:nvSpPr>
        <p:spPr>
          <a:xfrm>
            <a:off x="2971799" y="1447799"/>
            <a:ext cx="4572001" cy="49085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Evaluation of research work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6964681" y="19354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000" y="76200"/>
            <a:ext cx="115824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Project implementation: </a:t>
            </a:r>
            <a:r>
              <a:rPr lang="en-US" b="1" dirty="0"/>
              <a:t>Evaluating the learners’ involvement</a:t>
            </a:r>
            <a:r>
              <a:rPr lang="en-US" b="1" dirty="0" smtClean="0"/>
              <a:t>   </a:t>
            </a:r>
            <a:endParaRPr lang="en-US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5562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the name of your project?</a:t>
            </a:r>
          </a:p>
          <a:p>
            <a:r>
              <a:rPr lang="en-US" dirty="0" smtClean="0"/>
              <a:t>What </a:t>
            </a:r>
            <a:r>
              <a:rPr lang="en-US" dirty="0"/>
              <a:t>is the main task of the project?</a:t>
            </a:r>
          </a:p>
          <a:p>
            <a:r>
              <a:rPr lang="en-US" dirty="0" smtClean="0"/>
              <a:t>How </a:t>
            </a:r>
            <a:r>
              <a:rPr lang="en-US" dirty="0"/>
              <a:t>important is it </a:t>
            </a:r>
            <a:r>
              <a:rPr lang="en-US" dirty="0" smtClean="0"/>
              <a:t>in solving a societal problem?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results have you achieved?</a:t>
            </a:r>
          </a:p>
          <a:p>
            <a:r>
              <a:rPr lang="en-US" dirty="0" smtClean="0"/>
              <a:t>What </a:t>
            </a:r>
            <a:r>
              <a:rPr lang="en-US" dirty="0"/>
              <a:t>were the difficulties during the research?</a:t>
            </a:r>
          </a:p>
          <a:p>
            <a:r>
              <a:rPr lang="en-US" dirty="0" smtClean="0"/>
              <a:t>How </a:t>
            </a:r>
            <a:r>
              <a:rPr lang="en-US" dirty="0"/>
              <a:t>do you assess the quality of project execution and design?</a:t>
            </a:r>
          </a:p>
          <a:p>
            <a:r>
              <a:rPr lang="en-US" dirty="0" smtClean="0"/>
              <a:t>What </a:t>
            </a:r>
            <a:r>
              <a:rPr lang="en-US" dirty="0"/>
              <a:t>did you find interesting in the course of the project?</a:t>
            </a:r>
          </a:p>
          <a:p>
            <a:r>
              <a:rPr lang="en-US" dirty="0" smtClean="0"/>
              <a:t>What was your </a:t>
            </a:r>
            <a:r>
              <a:rPr lang="en-US" dirty="0"/>
              <a:t>role in the </a:t>
            </a:r>
            <a:r>
              <a:rPr lang="en-US" dirty="0" smtClean="0"/>
              <a:t>project?</a:t>
            </a:r>
            <a:endParaRPr lang="en-US" dirty="0"/>
          </a:p>
          <a:p>
            <a:r>
              <a:rPr lang="en-US" dirty="0" smtClean="0"/>
              <a:t>Are </a:t>
            </a:r>
            <a:r>
              <a:rPr lang="en-US" dirty="0"/>
              <a:t>you satisfied with the result of your work?</a:t>
            </a:r>
          </a:p>
          <a:p>
            <a:r>
              <a:rPr lang="en-US" dirty="0" smtClean="0"/>
              <a:t>What </a:t>
            </a:r>
            <a:r>
              <a:rPr lang="en-US" dirty="0"/>
              <a:t>did you learn during the project?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7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65563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Project reporting: Components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31838"/>
            <a:ext cx="10972800" cy="56245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Title</a:t>
            </a:r>
          </a:p>
          <a:p>
            <a:r>
              <a:rPr lang="en-US" dirty="0" smtClean="0"/>
              <a:t>Time frame</a:t>
            </a:r>
          </a:p>
          <a:p>
            <a:r>
              <a:rPr lang="en-US" dirty="0" smtClean="0"/>
              <a:t>Materials used</a:t>
            </a:r>
          </a:p>
          <a:p>
            <a:r>
              <a:rPr lang="en-US" dirty="0" smtClean="0"/>
              <a:t>Problem being addressed/significance</a:t>
            </a:r>
          </a:p>
          <a:p>
            <a:r>
              <a:rPr lang="en-US" dirty="0" smtClean="0"/>
              <a:t>Objectives/hypotheses</a:t>
            </a:r>
          </a:p>
          <a:p>
            <a:r>
              <a:rPr lang="en-US" dirty="0" smtClean="0"/>
              <a:t>Justification </a:t>
            </a:r>
            <a:endParaRPr lang="en-US" dirty="0"/>
          </a:p>
          <a:p>
            <a:r>
              <a:rPr lang="en-US" dirty="0" smtClean="0"/>
              <a:t>Explanations</a:t>
            </a:r>
          </a:p>
          <a:p>
            <a:r>
              <a:rPr lang="en-US" dirty="0" smtClean="0"/>
              <a:t>Challenges faced </a:t>
            </a:r>
          </a:p>
          <a:p>
            <a:r>
              <a:rPr lang="en-US" dirty="0" smtClean="0"/>
              <a:t>Conclusion(s)</a:t>
            </a:r>
          </a:p>
          <a:p>
            <a:r>
              <a:rPr lang="en-US" dirty="0" smtClean="0"/>
              <a:t>Members involved, including subgroups and leader(s)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46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of Project report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92163"/>
            <a:ext cx="10972800" cy="5564188"/>
          </a:xfrm>
        </p:spPr>
        <p:txBody>
          <a:bodyPr>
            <a:normAutofit/>
          </a:bodyPr>
          <a:lstStyle/>
          <a:p>
            <a:r>
              <a:rPr lang="en-US" dirty="0" smtClean="0"/>
              <a:t>Name……… </a:t>
            </a:r>
            <a:r>
              <a:rPr lang="en-US" dirty="0"/>
              <a:t>Stream</a:t>
            </a:r>
            <a:r>
              <a:rPr lang="en-US" dirty="0" smtClean="0"/>
              <a:t>……………  Class…………                    Date………</a:t>
            </a:r>
          </a:p>
          <a:p>
            <a:r>
              <a:rPr lang="en-US" dirty="0" smtClean="0"/>
              <a:t>Project partners and position/role in project </a:t>
            </a:r>
          </a:p>
          <a:p>
            <a:r>
              <a:rPr lang="en-US" dirty="0" smtClean="0"/>
              <a:t>Title</a:t>
            </a:r>
            <a:endParaRPr lang="en-US" dirty="0"/>
          </a:p>
          <a:p>
            <a:r>
              <a:rPr lang="en-US" smtClean="0"/>
              <a:t>Objectives</a:t>
            </a:r>
            <a:endParaRPr lang="en-US" dirty="0"/>
          </a:p>
          <a:p>
            <a:r>
              <a:rPr lang="en-US" dirty="0" smtClean="0"/>
              <a:t>Hypothesis</a:t>
            </a:r>
          </a:p>
          <a:p>
            <a:r>
              <a:rPr lang="en-US" dirty="0" smtClean="0"/>
              <a:t>Materials</a:t>
            </a:r>
          </a:p>
          <a:p>
            <a:r>
              <a:rPr lang="en-US" dirty="0" smtClean="0"/>
              <a:t>Procedures</a:t>
            </a:r>
          </a:p>
          <a:p>
            <a:r>
              <a:rPr lang="en-US" dirty="0" smtClean="0"/>
              <a:t>Results/data recordings</a:t>
            </a:r>
          </a:p>
          <a:p>
            <a:r>
              <a:rPr lang="en-US" dirty="0" smtClean="0"/>
              <a:t>Conclusions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www.ncdc.go.ug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2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1940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THANK YOU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www.ncdc.go.ug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9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715962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smtClean="0"/>
              <a:t>Why Project-based Learning (PBL)?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92162"/>
            <a:ext cx="10972800" cy="583723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Motivational: increase pupils</a:t>
            </a:r>
            <a:r>
              <a:rPr lang="en-US" dirty="0"/>
              <a:t>' interest </a:t>
            </a:r>
            <a:r>
              <a:rPr lang="en-US" dirty="0" smtClean="0"/>
              <a:t>in subjects</a:t>
            </a:r>
          </a:p>
          <a:p>
            <a:pPr algn="just"/>
            <a:r>
              <a:rPr lang="en-US" dirty="0"/>
              <a:t>Prepare </a:t>
            </a:r>
            <a:r>
              <a:rPr lang="en-US" dirty="0" smtClean="0"/>
              <a:t>curious</a:t>
            </a:r>
            <a:r>
              <a:rPr lang="en-US" dirty="0"/>
              <a:t>, competitive </a:t>
            </a:r>
            <a:r>
              <a:rPr lang="en-US" dirty="0" smtClean="0"/>
              <a:t>individuals:</a:t>
            </a:r>
          </a:p>
          <a:p>
            <a:pPr lvl="1" algn="just"/>
            <a:r>
              <a:rPr lang="en-US" dirty="0" smtClean="0"/>
              <a:t>armed </a:t>
            </a:r>
            <a:r>
              <a:rPr lang="en-US" dirty="0"/>
              <a:t>with modern and deep </a:t>
            </a:r>
            <a:r>
              <a:rPr lang="en-US" dirty="0" smtClean="0"/>
              <a:t>knowledge</a:t>
            </a:r>
          </a:p>
          <a:p>
            <a:pPr lvl="1" algn="just"/>
            <a:r>
              <a:rPr lang="en-US" dirty="0"/>
              <a:t>w</a:t>
            </a:r>
            <a:r>
              <a:rPr lang="en-US" dirty="0" smtClean="0"/>
              <a:t>ith creative abilities</a:t>
            </a:r>
          </a:p>
          <a:p>
            <a:pPr algn="just"/>
            <a:r>
              <a:rPr lang="en-US" dirty="0"/>
              <a:t>R</a:t>
            </a:r>
            <a:r>
              <a:rPr lang="en-US" dirty="0" smtClean="0"/>
              <a:t>esearch skills and talents: innovativeness, creativity  </a:t>
            </a:r>
          </a:p>
          <a:p>
            <a:pPr algn="just"/>
            <a:r>
              <a:rPr lang="en-US" dirty="0" smtClean="0"/>
              <a:t>Development of logical thinking skills: Cognitive abilities</a:t>
            </a:r>
          </a:p>
          <a:p>
            <a:pPr algn="just"/>
            <a:r>
              <a:rPr lang="en-US" dirty="0" smtClean="0"/>
              <a:t>Integration </a:t>
            </a:r>
            <a:r>
              <a:rPr lang="en-US" smtClean="0"/>
              <a:t>of knowledge </a:t>
            </a:r>
            <a:endParaRPr lang="en-US" dirty="0" smtClean="0"/>
          </a:p>
          <a:p>
            <a:pPr algn="just"/>
            <a:r>
              <a:rPr lang="en-US" dirty="0" smtClean="0"/>
              <a:t>Opportunity to express own opinions </a:t>
            </a:r>
          </a:p>
          <a:p>
            <a:pPr algn="just"/>
            <a:r>
              <a:rPr lang="en-US" dirty="0" smtClean="0"/>
              <a:t>Make </a:t>
            </a:r>
            <a:r>
              <a:rPr lang="en-US" dirty="0"/>
              <a:t>scientific </a:t>
            </a:r>
            <a:r>
              <a:rPr lang="en-US" dirty="0" smtClean="0"/>
              <a:t>conclusions</a:t>
            </a:r>
          </a:p>
          <a:p>
            <a:pPr algn="just"/>
            <a:r>
              <a:rPr lang="en-US" dirty="0" smtClean="0"/>
              <a:t>Make </a:t>
            </a:r>
            <a:r>
              <a:rPr lang="en-US" dirty="0"/>
              <a:t>reasoned decisions based on </a:t>
            </a:r>
            <a:r>
              <a:rPr lang="en-US" dirty="0" smtClean="0"/>
              <a:t>existing </a:t>
            </a:r>
            <a:r>
              <a:rPr lang="en-US" dirty="0"/>
              <a:t>laws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>
            <a:normAutofit/>
          </a:bodyPr>
          <a:lstStyle/>
          <a:p>
            <a:r>
              <a:rPr lang="en-US" b="1" dirty="0" smtClean="0"/>
              <a:t>Teachers’ role in project-based learning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1"/>
            <a:ext cx="5765800" cy="54102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/>
              <a:t>Build own competence: Continuous Professional </a:t>
            </a:r>
            <a:r>
              <a:rPr lang="en-US" dirty="0"/>
              <a:t>G</a:t>
            </a:r>
            <a:r>
              <a:rPr lang="en-US" dirty="0" smtClean="0"/>
              <a:t>rowth 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Provide technical support during PBL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Develop pupils</a:t>
            </a:r>
            <a:r>
              <a:rPr lang="en-US" dirty="0"/>
              <a:t>' research skills </a:t>
            </a:r>
            <a:endParaRPr lang="en-US" dirty="0" smtClean="0"/>
          </a:p>
          <a:p>
            <a:pPr algn="just">
              <a:lnSpc>
                <a:spcPct val="170000"/>
              </a:lnSpc>
            </a:pPr>
            <a:r>
              <a:rPr lang="en-US" dirty="0" smtClean="0"/>
              <a:t>Learn about current and emerging scientific </a:t>
            </a:r>
            <a:r>
              <a:rPr lang="en-US" dirty="0"/>
              <a:t>and technological </a:t>
            </a:r>
            <a:r>
              <a:rPr lang="en-US" dirty="0" smtClean="0"/>
              <a:t>advances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Make observations during PBL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Hold conversations with learners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613400" cy="5257799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/>
              <a:t>Closely follow up learners at every stage of project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Make a record about each learner’s involvement and special skills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Receive product and report of project</a:t>
            </a:r>
            <a:endParaRPr lang="en-US" dirty="0"/>
          </a:p>
          <a:p>
            <a:pPr algn="just">
              <a:lnSpc>
                <a:spcPct val="170000"/>
              </a:lnSpc>
            </a:pPr>
            <a:r>
              <a:rPr lang="en-US" dirty="0" smtClean="0"/>
              <a:t>Assess/score the project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Report/submit learners’ scores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Stages of preparing a Project: 1) Preparatory stage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2438401" cy="460937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Activity/content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88518" y="1419196"/>
            <a:ext cx="2407083" cy="4937153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Choosing/Defining </a:t>
            </a:r>
            <a:r>
              <a:rPr lang="en-US" dirty="0"/>
              <a:t>the project </a:t>
            </a:r>
            <a:r>
              <a:rPr lang="en-US" dirty="0" smtClean="0"/>
              <a:t>(topic selection and </a:t>
            </a:r>
            <a:r>
              <a:rPr lang="en-US" dirty="0"/>
              <a:t>naming </a:t>
            </a:r>
            <a:r>
              <a:rPr lang="en-US" dirty="0" smtClean="0"/>
              <a:t>titles)</a:t>
            </a:r>
          </a:p>
          <a:p>
            <a:r>
              <a:rPr lang="en-US" dirty="0" smtClean="0"/>
              <a:t>Formulating objectives  </a:t>
            </a: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7592834" y="903436"/>
            <a:ext cx="3989566" cy="491046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Learners’ role/action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7592834" y="1458912"/>
            <a:ext cx="3989566" cy="4897438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Propose topics and share opinions </a:t>
            </a:r>
            <a:r>
              <a:rPr lang="en-US" dirty="0"/>
              <a:t>based on </a:t>
            </a:r>
            <a:r>
              <a:rPr lang="en-US" dirty="0" smtClean="0"/>
              <a:t>their knowledge </a:t>
            </a:r>
            <a:endParaRPr lang="en-US" dirty="0"/>
          </a:p>
          <a:p>
            <a:r>
              <a:rPr lang="en-US" dirty="0"/>
              <a:t>Discussion of the selected topic </a:t>
            </a:r>
          </a:p>
          <a:p>
            <a:r>
              <a:rPr lang="en-US" dirty="0" smtClean="0"/>
              <a:t>Participation </a:t>
            </a:r>
            <a:r>
              <a:rPr lang="en-US" dirty="0"/>
              <a:t>in </a:t>
            </a:r>
            <a:r>
              <a:rPr lang="en-US" dirty="0" smtClean="0"/>
              <a:t>formulating objectives and determining </a:t>
            </a:r>
            <a:r>
              <a:rPr lang="en-US" dirty="0"/>
              <a:t>the final goal of the </a:t>
            </a:r>
            <a:r>
              <a:rPr lang="en-US" dirty="0" smtClean="0"/>
              <a:t>project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8" name="Text Placeholder 13"/>
          <p:cNvSpPr txBox="1">
            <a:spLocks/>
          </p:cNvSpPr>
          <p:nvPr/>
        </p:nvSpPr>
        <p:spPr>
          <a:xfrm>
            <a:off x="2971799" y="914400"/>
            <a:ext cx="4566559" cy="4800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Teacher’s role/action</a:t>
            </a:r>
            <a:endParaRPr lang="en-US" dirty="0"/>
          </a:p>
        </p:txBody>
      </p:sp>
      <p:sp>
        <p:nvSpPr>
          <p:cNvPr id="19" name="Content Placeholder 14"/>
          <p:cNvSpPr txBox="1">
            <a:spLocks/>
          </p:cNvSpPr>
          <p:nvPr/>
        </p:nvSpPr>
        <p:spPr>
          <a:xfrm>
            <a:off x="2971799" y="1447799"/>
            <a:ext cx="4572001" cy="49085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Selection </a:t>
            </a:r>
            <a:r>
              <a:rPr lang="en-US" dirty="0" smtClean="0"/>
              <a:t>of project  theme </a:t>
            </a:r>
          </a:p>
          <a:p>
            <a:pPr algn="just"/>
            <a:r>
              <a:rPr lang="en-US" dirty="0" smtClean="0"/>
              <a:t>Stimulating </a:t>
            </a:r>
            <a:r>
              <a:rPr lang="en-US" dirty="0"/>
              <a:t>topic </a:t>
            </a:r>
            <a:r>
              <a:rPr lang="en-US" dirty="0" smtClean="0"/>
              <a:t>selection</a:t>
            </a:r>
            <a:endParaRPr lang="en-US" dirty="0"/>
          </a:p>
          <a:p>
            <a:pPr algn="just"/>
            <a:r>
              <a:rPr lang="en-US" dirty="0" smtClean="0"/>
              <a:t> Helping learners choose </a:t>
            </a:r>
            <a:r>
              <a:rPr lang="en-US" dirty="0"/>
              <a:t>the </a:t>
            </a:r>
            <a:r>
              <a:rPr lang="en-US" dirty="0" smtClean="0"/>
              <a:t>topic</a:t>
            </a:r>
            <a:endParaRPr lang="en-US" dirty="0"/>
          </a:p>
          <a:p>
            <a:pPr algn="just"/>
            <a:r>
              <a:rPr lang="en-US" dirty="0" smtClean="0"/>
              <a:t>Consider opinions </a:t>
            </a:r>
            <a:r>
              <a:rPr lang="en-US" dirty="0"/>
              <a:t>of pupils when </a:t>
            </a:r>
            <a:r>
              <a:rPr lang="en-US" dirty="0" smtClean="0"/>
              <a:t>analyzing </a:t>
            </a:r>
            <a:r>
              <a:rPr lang="en-US" dirty="0"/>
              <a:t>their proposed </a:t>
            </a:r>
            <a:r>
              <a:rPr lang="en-US" dirty="0" smtClean="0"/>
              <a:t>topics </a:t>
            </a:r>
            <a:endParaRPr lang="en-US" dirty="0"/>
          </a:p>
          <a:p>
            <a:pPr algn="just"/>
            <a:r>
              <a:rPr lang="en-US" dirty="0" smtClean="0"/>
              <a:t>Formulation of objectives and division </a:t>
            </a:r>
            <a:r>
              <a:rPr lang="en-US" dirty="0"/>
              <a:t>of topics into </a:t>
            </a:r>
            <a:r>
              <a:rPr lang="en-US" dirty="0" smtClean="0"/>
              <a:t>subtopics </a:t>
            </a:r>
            <a:endParaRPr lang="en-US" dirty="0"/>
          </a:p>
          <a:p>
            <a:pPr algn="just"/>
            <a:r>
              <a:rPr lang="en-US" dirty="0" smtClean="0"/>
              <a:t>Pupils</a:t>
            </a:r>
            <a:r>
              <a:rPr lang="en-US" dirty="0"/>
              <a:t>' choice of sub-topic 	</a:t>
            </a:r>
          </a:p>
        </p:txBody>
      </p:sp>
      <p:sp>
        <p:nvSpPr>
          <p:cNvPr id="3" name="Rectangle 2"/>
          <p:cNvSpPr/>
          <p:nvPr/>
        </p:nvSpPr>
        <p:spPr>
          <a:xfrm>
            <a:off x="6964681" y="19354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9728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2) Planning and organization stage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90501" y="923411"/>
            <a:ext cx="2438401" cy="460937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Activity/content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521819" y="1428207"/>
            <a:ext cx="2407083" cy="4937153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Information </a:t>
            </a:r>
            <a:r>
              <a:rPr lang="en-US" dirty="0" smtClean="0"/>
              <a:t>collection</a:t>
            </a:r>
          </a:p>
          <a:p>
            <a:r>
              <a:rPr lang="en-US" dirty="0" smtClean="0"/>
              <a:t>Ordering </a:t>
            </a:r>
            <a:r>
              <a:rPr lang="en-US" dirty="0"/>
              <a:t>and systematization of information material </a:t>
            </a:r>
            <a:endParaRPr lang="en-US" dirty="0" smtClean="0"/>
          </a:p>
          <a:p>
            <a:r>
              <a:rPr lang="en-US" dirty="0" smtClean="0"/>
              <a:t>Choice of materials and methods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7592834" y="903436"/>
            <a:ext cx="3989566" cy="491046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Learners’ role/action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7592834" y="1458912"/>
            <a:ext cx="3989566" cy="4897438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Grouping into subgroups according to the selected </a:t>
            </a:r>
            <a:r>
              <a:rPr lang="en-US" dirty="0" smtClean="0"/>
              <a:t>activity and identifying group leaders</a:t>
            </a:r>
            <a:endParaRPr lang="en-US" dirty="0"/>
          </a:p>
          <a:p>
            <a:r>
              <a:rPr lang="en-US" dirty="0" smtClean="0"/>
              <a:t>Defining </a:t>
            </a:r>
            <a:r>
              <a:rPr lang="en-US" dirty="0"/>
              <a:t>the functions of group members: planning the stages of work on the </a:t>
            </a:r>
            <a:r>
              <a:rPr lang="en-US" dirty="0" smtClean="0"/>
              <a:t>topic</a:t>
            </a:r>
          </a:p>
          <a:p>
            <a:r>
              <a:rPr lang="en-US" dirty="0" smtClean="0"/>
              <a:t>Collect information on materials and methods</a:t>
            </a:r>
          </a:p>
          <a:p>
            <a:r>
              <a:rPr lang="en-US" dirty="0" smtClean="0"/>
              <a:t>Determining </a:t>
            </a:r>
            <a:r>
              <a:rPr lang="en-US" dirty="0"/>
              <a:t>the time </a:t>
            </a:r>
            <a:r>
              <a:rPr lang="en-US" dirty="0" smtClean="0"/>
              <a:t>frame for the project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" name="Text Placeholder 13"/>
          <p:cNvSpPr txBox="1">
            <a:spLocks/>
          </p:cNvSpPr>
          <p:nvPr/>
        </p:nvSpPr>
        <p:spPr>
          <a:xfrm>
            <a:off x="2971799" y="914400"/>
            <a:ext cx="4566559" cy="4800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Teacher’s role/action</a:t>
            </a:r>
          </a:p>
        </p:txBody>
      </p:sp>
      <p:sp>
        <p:nvSpPr>
          <p:cNvPr id="19" name="Content Placeholder 14"/>
          <p:cNvSpPr txBox="1">
            <a:spLocks/>
          </p:cNvSpPr>
          <p:nvPr/>
        </p:nvSpPr>
        <p:spPr>
          <a:xfrm>
            <a:off x="2971799" y="1447799"/>
            <a:ext cx="4572001" cy="49085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Grouping of pupils depending on the type of </a:t>
            </a:r>
            <a:r>
              <a:rPr lang="en-US" dirty="0" smtClean="0"/>
              <a:t>activity</a:t>
            </a:r>
          </a:p>
          <a:p>
            <a:r>
              <a:rPr lang="en-US" dirty="0" smtClean="0"/>
              <a:t>Organization </a:t>
            </a:r>
            <a:r>
              <a:rPr lang="en-US" dirty="0"/>
              <a:t>of group </a:t>
            </a:r>
            <a:r>
              <a:rPr lang="en-US" dirty="0" smtClean="0"/>
              <a:t>work </a:t>
            </a:r>
            <a:endParaRPr lang="en-US" dirty="0"/>
          </a:p>
          <a:p>
            <a:r>
              <a:rPr lang="en-US" dirty="0" smtClean="0"/>
              <a:t>Sending </a:t>
            </a:r>
            <a:r>
              <a:rPr lang="en-US" dirty="0"/>
              <a:t>pupils to self-collect </a:t>
            </a:r>
            <a:r>
              <a:rPr lang="en-US" dirty="0" smtClean="0"/>
              <a:t>information (consideration of materials and methods)</a:t>
            </a:r>
            <a:endParaRPr lang="en-US" dirty="0"/>
          </a:p>
          <a:p>
            <a:r>
              <a:rPr lang="en-US" dirty="0" smtClean="0"/>
              <a:t>Collective </a:t>
            </a:r>
            <a:r>
              <a:rPr lang="en-US" dirty="0"/>
              <a:t>discussion based on the opinion of each group member 	</a:t>
            </a:r>
          </a:p>
          <a:p>
            <a:pPr marL="0" indent="0" algn="just">
              <a:buNone/>
            </a:pPr>
            <a:r>
              <a:rPr lang="en-US" dirty="0"/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6964681" y="19354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8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9728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3) </a:t>
            </a:r>
            <a:r>
              <a:rPr lang="en-US" b="1" dirty="0"/>
              <a:t>Drafting </a:t>
            </a:r>
            <a:r>
              <a:rPr lang="en-US" b="1" dirty="0" smtClean="0"/>
              <a:t>the project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90501" y="914401"/>
            <a:ext cx="2438401" cy="460937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Activity/content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521819" y="1419197"/>
            <a:ext cx="2407083" cy="4937153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Documentation </a:t>
            </a:r>
            <a:r>
              <a:rPr lang="en-US" dirty="0"/>
              <a:t>of the stages of the planned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Checking </a:t>
            </a:r>
            <a:r>
              <a:rPr lang="en-US" dirty="0"/>
              <a:t>the completeness of the information 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7592834" y="903436"/>
            <a:ext cx="3989566" cy="491046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Learners’ role/action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7592834" y="1458912"/>
            <a:ext cx="3989566" cy="4897438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Individual </a:t>
            </a:r>
            <a:r>
              <a:rPr lang="en-US" dirty="0"/>
              <a:t>and group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Writing down methodology or procedures </a:t>
            </a:r>
          </a:p>
          <a:p>
            <a:r>
              <a:rPr lang="en-US" dirty="0" smtClean="0"/>
              <a:t>Identifying parameters for measurement (data generation) and </a:t>
            </a:r>
          </a:p>
          <a:p>
            <a:r>
              <a:rPr lang="en-US" dirty="0" smtClean="0"/>
              <a:t>Propose methods of data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8" name="Text Placeholder 13"/>
          <p:cNvSpPr txBox="1">
            <a:spLocks/>
          </p:cNvSpPr>
          <p:nvPr/>
        </p:nvSpPr>
        <p:spPr>
          <a:xfrm>
            <a:off x="2971799" y="914400"/>
            <a:ext cx="4566559" cy="4800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Teacher’s role/action</a:t>
            </a:r>
          </a:p>
        </p:txBody>
      </p:sp>
      <p:sp>
        <p:nvSpPr>
          <p:cNvPr id="19" name="Content Placeholder 14"/>
          <p:cNvSpPr txBox="1">
            <a:spLocks/>
          </p:cNvSpPr>
          <p:nvPr/>
        </p:nvSpPr>
        <p:spPr>
          <a:xfrm>
            <a:off x="2971799" y="1447799"/>
            <a:ext cx="4572001" cy="49085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Advising </a:t>
            </a:r>
            <a:r>
              <a:rPr lang="en-US" dirty="0" smtClean="0"/>
              <a:t>pupils on methodology</a:t>
            </a:r>
          </a:p>
          <a:p>
            <a:r>
              <a:rPr lang="en-US" dirty="0" smtClean="0"/>
              <a:t>Checking </a:t>
            </a:r>
            <a:r>
              <a:rPr lang="en-US" dirty="0"/>
              <a:t>the </a:t>
            </a:r>
            <a:r>
              <a:rPr lang="en-US" dirty="0" smtClean="0"/>
              <a:t>completeness and effectiveness of drafted methodology</a:t>
            </a:r>
          </a:p>
          <a:p>
            <a:r>
              <a:rPr lang="en-US" dirty="0" smtClean="0"/>
              <a:t>Check proposed period </a:t>
            </a:r>
            <a:r>
              <a:rPr lang="en-US" dirty="0"/>
              <a:t>of execution of their </a:t>
            </a:r>
            <a:r>
              <a:rPr lang="en-US" dirty="0" smtClean="0"/>
              <a:t>actions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6964681" y="19354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9728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4) Executing/implementing the project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2465918" cy="460937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Activity/content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88518" y="1419196"/>
            <a:ext cx="2434247" cy="4937153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Conducting the research</a:t>
            </a:r>
          </a:p>
          <a:p>
            <a:r>
              <a:rPr lang="en-US" dirty="0" smtClean="0"/>
              <a:t>Collection of information</a:t>
            </a:r>
          </a:p>
          <a:p>
            <a:r>
              <a:rPr lang="en-US" dirty="0" smtClean="0"/>
              <a:t>Analysis </a:t>
            </a:r>
            <a:r>
              <a:rPr lang="en-US" dirty="0"/>
              <a:t>and regulation of the intermediate result 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7592834" y="903436"/>
            <a:ext cx="3989566" cy="491046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Learners’ role/action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7592834" y="1458912"/>
            <a:ext cx="3989566" cy="4897438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dirty="0" smtClean="0"/>
              <a:t>Conduct the project/research work based on agreed methodology</a:t>
            </a:r>
          </a:p>
          <a:p>
            <a:r>
              <a:rPr lang="en-US" dirty="0" smtClean="0"/>
              <a:t>Record results obtained</a:t>
            </a:r>
          </a:p>
          <a:p>
            <a:r>
              <a:rPr lang="en-US" dirty="0" smtClean="0"/>
              <a:t>Record any other relevant information about the project</a:t>
            </a:r>
          </a:p>
          <a:p>
            <a:pPr marL="0" indent="0">
              <a:buNone/>
            </a:pPr>
            <a:r>
              <a:rPr lang="en-US" b="1" dirty="0" smtClean="0"/>
              <a:t>   Creating portfolios</a:t>
            </a:r>
          </a:p>
          <a:p>
            <a:r>
              <a:rPr lang="en-US" dirty="0" smtClean="0"/>
              <a:t>Analyze the results </a:t>
            </a:r>
            <a:r>
              <a:rPr lang="en-US" dirty="0"/>
              <a:t>mutual, independent work </a:t>
            </a:r>
            <a:r>
              <a:rPr lang="en-US" dirty="0" smtClean="0"/>
              <a:t>skills</a:t>
            </a:r>
          </a:p>
          <a:p>
            <a:r>
              <a:rPr lang="en-US" dirty="0" smtClean="0"/>
              <a:t>Assembling a product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" name="Text Placeholder 13"/>
          <p:cNvSpPr txBox="1">
            <a:spLocks/>
          </p:cNvSpPr>
          <p:nvPr/>
        </p:nvSpPr>
        <p:spPr>
          <a:xfrm>
            <a:off x="2971799" y="914400"/>
            <a:ext cx="4572001" cy="4800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Teacher’s role/action</a:t>
            </a:r>
          </a:p>
        </p:txBody>
      </p:sp>
      <p:sp>
        <p:nvSpPr>
          <p:cNvPr id="19" name="Content Placeholder 14"/>
          <p:cNvSpPr txBox="1">
            <a:spLocks/>
          </p:cNvSpPr>
          <p:nvPr/>
        </p:nvSpPr>
        <p:spPr>
          <a:xfrm>
            <a:off x="2971799" y="1447799"/>
            <a:ext cx="4572001" cy="49085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Communication with the Project </a:t>
            </a:r>
            <a:r>
              <a:rPr lang="en-US" dirty="0" smtClean="0"/>
              <a:t>Manager</a:t>
            </a:r>
            <a:endParaRPr lang="en-US" dirty="0"/>
          </a:p>
          <a:p>
            <a:r>
              <a:rPr lang="en-US" dirty="0" smtClean="0"/>
              <a:t>Exchange </a:t>
            </a:r>
            <a:r>
              <a:rPr lang="en-US" dirty="0"/>
              <a:t>of views with group </a:t>
            </a:r>
            <a:r>
              <a:rPr lang="en-US" dirty="0" smtClean="0"/>
              <a:t>members</a:t>
            </a:r>
            <a:endParaRPr lang="en-US" dirty="0"/>
          </a:p>
          <a:p>
            <a:r>
              <a:rPr lang="en-US" dirty="0" smtClean="0"/>
              <a:t>Guide on analysis </a:t>
            </a:r>
            <a:r>
              <a:rPr lang="en-US" dirty="0"/>
              <a:t>of the intermediate result	</a:t>
            </a:r>
            <a:r>
              <a:rPr lang="en-US" dirty="0" smtClean="0"/>
              <a:t>/assemble a product</a:t>
            </a:r>
            <a:endParaRPr lang="en-US" dirty="0" smtClean="0"/>
          </a:p>
          <a:p>
            <a:r>
              <a:rPr lang="en-US" dirty="0" smtClean="0"/>
              <a:t>Document each learners’ and/or groups’ roles and special skills at all stages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6964681" y="19354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nt-Up Arrow 4"/>
          <p:cNvSpPr/>
          <p:nvPr/>
        </p:nvSpPr>
        <p:spPr>
          <a:xfrm rot="16200000" flipH="1">
            <a:off x="10282901" y="2747299"/>
            <a:ext cx="2065598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77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9728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5) </a:t>
            </a:r>
            <a:r>
              <a:rPr lang="en-US" b="1" dirty="0"/>
              <a:t>Discussion of Results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2438401" cy="460937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Activity/content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88518" y="1419196"/>
            <a:ext cx="2407083" cy="4937153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Analysis of information, decision, </a:t>
            </a:r>
            <a:r>
              <a:rPr lang="en-US" dirty="0" smtClean="0"/>
              <a:t>discussion</a:t>
            </a:r>
          </a:p>
          <a:p>
            <a:r>
              <a:rPr lang="en-US" dirty="0" smtClean="0"/>
              <a:t>Conclusions 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7592834" y="903436"/>
            <a:ext cx="3989566" cy="491046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Learners’ role/action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7592834" y="1458912"/>
            <a:ext cx="3989566" cy="4897438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Understanding/interpretation of </a:t>
            </a:r>
            <a:r>
              <a:rPr lang="en-US" dirty="0"/>
              <a:t>the results </a:t>
            </a:r>
            <a:r>
              <a:rPr lang="en-US" dirty="0" smtClean="0"/>
              <a:t>obtained</a:t>
            </a:r>
          </a:p>
          <a:p>
            <a:r>
              <a:rPr lang="en-US" dirty="0" smtClean="0"/>
              <a:t>Identification of solutions, do the results provide solutions </a:t>
            </a:r>
          </a:p>
          <a:p>
            <a:r>
              <a:rPr lang="en-US" dirty="0" smtClean="0"/>
              <a:t>Were there problematic issues?</a:t>
            </a:r>
            <a:endParaRPr lang="en-US" dirty="0"/>
          </a:p>
          <a:p>
            <a:r>
              <a:rPr lang="en-US" dirty="0" smtClean="0"/>
              <a:t>Summarizing the findings</a:t>
            </a:r>
          </a:p>
          <a:p>
            <a:r>
              <a:rPr lang="en-US" dirty="0" smtClean="0"/>
              <a:t>Reporting the findings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8" name="Text Placeholder 13"/>
          <p:cNvSpPr txBox="1">
            <a:spLocks/>
          </p:cNvSpPr>
          <p:nvPr/>
        </p:nvSpPr>
        <p:spPr>
          <a:xfrm>
            <a:off x="2971799" y="914400"/>
            <a:ext cx="4566559" cy="4800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Teacher’s role/action</a:t>
            </a:r>
          </a:p>
        </p:txBody>
      </p:sp>
      <p:sp>
        <p:nvSpPr>
          <p:cNvPr id="19" name="Content Placeholder 14"/>
          <p:cNvSpPr txBox="1">
            <a:spLocks/>
          </p:cNvSpPr>
          <p:nvPr/>
        </p:nvSpPr>
        <p:spPr>
          <a:xfrm>
            <a:off x="2971799" y="1447799"/>
            <a:ext cx="4572001" cy="49085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Control, </a:t>
            </a:r>
            <a:r>
              <a:rPr lang="en-US" dirty="0" smtClean="0"/>
              <a:t>consultation</a:t>
            </a:r>
            <a:endParaRPr lang="en-US" dirty="0"/>
          </a:p>
          <a:p>
            <a:r>
              <a:rPr lang="en-US" dirty="0" smtClean="0"/>
              <a:t>Assessment </a:t>
            </a:r>
            <a:r>
              <a:rPr lang="en-US" dirty="0"/>
              <a:t>of pupils' activities within the </a:t>
            </a:r>
            <a:r>
              <a:rPr lang="en-US" dirty="0" smtClean="0"/>
              <a:t>group</a:t>
            </a:r>
          </a:p>
          <a:p>
            <a:r>
              <a:rPr lang="en-US" dirty="0" smtClean="0"/>
              <a:t>Joint </a:t>
            </a:r>
            <a:r>
              <a:rPr lang="en-US" dirty="0"/>
              <a:t>discussion of actions, consultations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6964681" y="19354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5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9728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6) Presentation and reporting of </a:t>
            </a:r>
            <a:r>
              <a:rPr lang="en-US" b="1" dirty="0"/>
              <a:t>Results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78922" y="914401"/>
            <a:ext cx="2438401" cy="460937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Activity/content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510240" y="1419197"/>
            <a:ext cx="2407083" cy="4937153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Sharing results and reporting 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7592834" y="903436"/>
            <a:ext cx="3989566" cy="491046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Learners’ role/action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7592834" y="1458912"/>
            <a:ext cx="3989566" cy="4897438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Reporting:</a:t>
            </a:r>
          </a:p>
          <a:p>
            <a:pPr lvl="1"/>
            <a:r>
              <a:rPr lang="en-US" sz="2400" dirty="0" smtClean="0"/>
              <a:t>Verbal presentation of research results in class</a:t>
            </a:r>
          </a:p>
          <a:p>
            <a:pPr lvl="1"/>
            <a:r>
              <a:rPr lang="en-US" sz="2400" dirty="0" smtClean="0"/>
              <a:t>Written </a:t>
            </a:r>
            <a:r>
              <a:rPr lang="en-US" sz="2400" dirty="0" smtClean="0"/>
              <a:t>report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Assembling the tangible product 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" name="Text Placeholder 13"/>
          <p:cNvSpPr txBox="1">
            <a:spLocks/>
          </p:cNvSpPr>
          <p:nvPr/>
        </p:nvSpPr>
        <p:spPr>
          <a:xfrm>
            <a:off x="2971799" y="914400"/>
            <a:ext cx="4566559" cy="4800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Teacher’s role/action</a:t>
            </a:r>
          </a:p>
        </p:txBody>
      </p:sp>
      <p:sp>
        <p:nvSpPr>
          <p:cNvPr id="19" name="Content Placeholder 14"/>
          <p:cNvSpPr txBox="1">
            <a:spLocks/>
          </p:cNvSpPr>
          <p:nvPr/>
        </p:nvSpPr>
        <p:spPr>
          <a:xfrm>
            <a:off x="2971799" y="1447799"/>
            <a:ext cx="4572001" cy="49085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Guiding learners on presentation and reporting of results</a:t>
            </a:r>
          </a:p>
          <a:p>
            <a:r>
              <a:rPr lang="en-US" dirty="0" smtClean="0"/>
              <a:t>Inviting specialists (if necessary)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64681" y="19354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12208</TotalTime>
  <Words>739</Words>
  <Application>Microsoft Office PowerPoint</Application>
  <PresentationFormat>Widescreen</PresentationFormat>
  <Paragraphs>194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Calibri</vt:lpstr>
      <vt:lpstr>Office Theme</vt:lpstr>
      <vt:lpstr>PROJECT-BASED LEARNING: developing a project</vt:lpstr>
      <vt:lpstr>Why Project-based Learning (PBL)?</vt:lpstr>
      <vt:lpstr>Teachers’ role in project-based learning </vt:lpstr>
      <vt:lpstr> Stages of preparing a Project: 1) Preparatory stage </vt:lpstr>
      <vt:lpstr> 2) Planning and organization stage </vt:lpstr>
      <vt:lpstr> 3) Drafting the project </vt:lpstr>
      <vt:lpstr> 4) Executing/implementing the project </vt:lpstr>
      <vt:lpstr> 5) Discussion of Results </vt:lpstr>
      <vt:lpstr> 6) Presentation and reporting of Results </vt:lpstr>
      <vt:lpstr> 7) Reflections </vt:lpstr>
      <vt:lpstr>Project implementation: Evaluating the learners’ involvement   </vt:lpstr>
      <vt:lpstr>Project reporting: Components </vt:lpstr>
      <vt:lpstr>Sample of Project report template</vt:lpstr>
      <vt:lpstr>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BASED ACTIVITIES EXEMPLYFYING LEARNING OPPORTUNITIES</dc:title>
  <dc:creator>ADMIN</dc:creator>
  <cp:lastModifiedBy>Julius Baguma</cp:lastModifiedBy>
  <cp:revision>318</cp:revision>
  <dcterms:created xsi:type="dcterms:W3CDTF">2019-11-12T18:58:25Z</dcterms:created>
  <dcterms:modified xsi:type="dcterms:W3CDTF">2022-10-10T08:03:12Z</dcterms:modified>
</cp:coreProperties>
</file>