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44000" cy="6858000" type="screen4x3"/>
  <p:notesSz cx="6858000" cy="9144000"/>
  <p:defaultTextStyle>
    <a:defPPr>
      <a:defRPr lang="en-US"/>
    </a:defPPr>
    <a:lvl1pPr marL="0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rtl="0" eaLnBrk="1" latinLnBrk="1" hangingPunct="1">
      <a:lnSpc>
        <a:spcPct val="100000"/>
      </a:lnSpc>
      <a:defRPr lang="en-US" sz="180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80" d="100"/>
          <a:sy n="80" d="100"/>
        </p:scale>
        <p:origin x="-108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3" d="100"/>
          <a:sy n="33" d="100"/>
        </p:scale>
        <p:origin x="-93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84" Type="http://schemas.openxmlformats.org/officeDocument/2006/relationships/slide" Target="slides/slide83.xml" /><Relationship Id="rId89" Type="http://schemas.openxmlformats.org/officeDocument/2006/relationships/tableStyles" Target="tableStyles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viewProps" Target="viewProps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520C2-FCFD-B344-A0BA-08EBF1A2848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23FB9-7DE2-7641-A8C7-A33289C7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3490-D92F-4C49-A4C5-1C3DD7E7F3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BDFDA33-5356-4776-AF48-06950D73C300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E51CE9-737F-415B-BA63-752DED757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A33-5356-4776-AF48-06950D73C300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1CE9-737F-415B-BA63-752DED757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BDFDA33-5356-4776-AF48-06950D73C300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2E51CE9-737F-415B-BA63-752DED757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A33-5356-4776-AF48-06950D73C300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E51CE9-737F-415B-BA63-752DED757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A33-5356-4776-AF48-06950D73C300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2E51CE9-737F-415B-BA63-752DED757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DFDA33-5356-4776-AF48-06950D73C300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E51CE9-737F-415B-BA63-752DED757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BDFDA33-5356-4776-AF48-06950D73C300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E51CE9-737F-415B-BA63-752DED757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A33-5356-4776-AF48-06950D73C300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E51CE9-737F-415B-BA63-752DED757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A33-5356-4776-AF48-06950D73C300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E51CE9-737F-415B-BA63-752DED757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DA33-5356-4776-AF48-06950D73C300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E51CE9-737F-415B-BA63-752DED757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BDFDA33-5356-4776-AF48-06950D73C300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2E51CE9-737F-415B-BA63-752DED757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DFDA33-5356-4776-AF48-06950D73C300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2E51CE9-737F-415B-BA63-752DED757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8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8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8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8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9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8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8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8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8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8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8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8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8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8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8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8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8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8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8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8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8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Layout" Target="../slideLayouts/slideLayout8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8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 /><Relationship Id="rId1" Type="http://schemas.openxmlformats.org/officeDocument/2006/relationships/slideLayout" Target="../slideLayouts/slideLayout8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 /><Relationship Id="rId1" Type="http://schemas.openxmlformats.org/officeDocument/2006/relationships/slideLayout" Target="../slideLayouts/slideLayout8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 /><Relationship Id="rId2" Type="http://schemas.openxmlformats.org/officeDocument/2006/relationships/image" Target="../media/image42.jpeg" /><Relationship Id="rId1" Type="http://schemas.openxmlformats.org/officeDocument/2006/relationships/slideLayout" Target="../slideLayouts/slideLayout8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 /><Relationship Id="rId1" Type="http://schemas.openxmlformats.org/officeDocument/2006/relationships/slideLayout" Target="../slideLayouts/slideLayout8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 /><Relationship Id="rId1" Type="http://schemas.openxmlformats.org/officeDocument/2006/relationships/slideLayout" Target="../slideLayouts/slideLayout5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 /><Relationship Id="rId1" Type="http://schemas.openxmlformats.org/officeDocument/2006/relationships/slideLayout" Target="../slideLayouts/slideLayout8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 /><Relationship Id="rId1" Type="http://schemas.openxmlformats.org/officeDocument/2006/relationships/slideLayout" Target="../slideLayouts/slideLayout8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 /><Relationship Id="rId1" Type="http://schemas.openxmlformats.org/officeDocument/2006/relationships/slideLayout" Target="../slideLayouts/slideLayout8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 /><Relationship Id="rId1" Type="http://schemas.openxmlformats.org/officeDocument/2006/relationships/slideLayout" Target="../slideLayouts/slideLayout8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 /><Relationship Id="rId1" Type="http://schemas.openxmlformats.org/officeDocument/2006/relationships/slideLayout" Target="../slideLayouts/slideLayout8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 /><Relationship Id="rId1" Type="http://schemas.openxmlformats.org/officeDocument/2006/relationships/slideLayout" Target="../slideLayouts/slideLayout8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 /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5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 /><Relationship Id="rId1" Type="http://schemas.openxmlformats.org/officeDocument/2006/relationships/slideLayout" Target="../slideLayouts/slideLayout8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 /><Relationship Id="rId1" Type="http://schemas.openxmlformats.org/officeDocument/2006/relationships/slideLayout" Target="../slideLayouts/slideLayout8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 /><Relationship Id="rId1" Type="http://schemas.openxmlformats.org/officeDocument/2006/relationships/slideLayout" Target="../slideLayouts/slideLayout8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 /><Relationship Id="rId1" Type="http://schemas.openxmlformats.org/officeDocument/2006/relationships/slideLayout" Target="../slideLayouts/slideLayout8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 /><Relationship Id="rId1" Type="http://schemas.openxmlformats.org/officeDocument/2006/relationships/slideLayout" Target="../slideLayouts/slideLayout8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 /><Relationship Id="rId1" Type="http://schemas.openxmlformats.org/officeDocument/2006/relationships/slideLayout" Target="../slideLayouts/slideLayout8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 /><Relationship Id="rId1" Type="http://schemas.openxmlformats.org/officeDocument/2006/relationships/slideLayout" Target="../slideLayouts/slideLayout8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 /><Relationship Id="rId1" Type="http://schemas.openxmlformats.org/officeDocument/2006/relationships/slideLayout" Target="../slideLayouts/slideLayout8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 /><Relationship Id="rId1" Type="http://schemas.openxmlformats.org/officeDocument/2006/relationships/slideLayout" Target="../slideLayouts/slideLayout8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 /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8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 /><Relationship Id="rId1" Type="http://schemas.openxmlformats.org/officeDocument/2006/relationships/slideLayout" Target="../slideLayouts/slideLayout8.xml" 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 /><Relationship Id="rId1" Type="http://schemas.openxmlformats.org/officeDocument/2006/relationships/slideLayout" Target="../slideLayouts/slideLayout8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 /><Relationship Id="rId1" Type="http://schemas.openxmlformats.org/officeDocument/2006/relationships/slideLayout" Target="../slideLayouts/slideLayout8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 /><Relationship Id="rId1" Type="http://schemas.openxmlformats.org/officeDocument/2006/relationships/slideLayout" Target="../slideLayouts/slideLayout8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 /><Relationship Id="rId1" Type="http://schemas.openxmlformats.org/officeDocument/2006/relationships/slideLayout" Target="../slideLayouts/slideLayout8.xml" 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 /><Relationship Id="rId1" Type="http://schemas.openxmlformats.org/officeDocument/2006/relationships/slideLayout" Target="../slideLayouts/slideLayout8.xml" 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 /><Relationship Id="rId1" Type="http://schemas.openxmlformats.org/officeDocument/2006/relationships/slideLayout" Target="../slideLayouts/slideLayout8.xml" 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 /><Relationship Id="rId1" Type="http://schemas.openxmlformats.org/officeDocument/2006/relationships/slideLayout" Target="../slideLayouts/slideLayout8.xml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 /><Relationship Id="rId1" Type="http://schemas.openxmlformats.org/officeDocument/2006/relationships/slideLayout" Target="../slideLayouts/slideLayout8.xml" 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8.xml" 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 /><Relationship Id="rId1" Type="http://schemas.openxmlformats.org/officeDocument/2006/relationships/slideLayout" Target="../slideLayouts/slideLayout8.xml" 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 /><Relationship Id="rId1" Type="http://schemas.openxmlformats.org/officeDocument/2006/relationships/slideLayout" Target="../slideLayouts/slideLayout8.xml" 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 /><Relationship Id="rId1" Type="http://schemas.openxmlformats.org/officeDocument/2006/relationships/slideLayout" Target="../slideLayouts/slideLayout9.xml" 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 /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 /><Relationship Id="rId1" Type="http://schemas.openxmlformats.org/officeDocument/2006/relationships/slideLayout" Target="../slideLayouts/slideLayout6.xml" 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 /><Relationship Id="rId1" Type="http://schemas.openxmlformats.org/officeDocument/2006/relationships/slideLayout" Target="../slideLayouts/slideLayout5.xml" 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 /><Relationship Id="rId1" Type="http://schemas.openxmlformats.org/officeDocument/2006/relationships/slideLayout" Target="../slideLayouts/slideLayout8.xml" 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 /><Relationship Id="rId1" Type="http://schemas.openxmlformats.org/officeDocument/2006/relationships/slideLayout" Target="../slideLayouts/slideLayout8.xml" 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 /><Relationship Id="rId1" Type="http://schemas.openxmlformats.org/officeDocument/2006/relationships/slideLayout" Target="../slideLayouts/slideLayout8.xml" 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8.xml" 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 /><Relationship Id="rId1" Type="http://schemas.openxmlformats.org/officeDocument/2006/relationships/slideLayout" Target="../slideLayouts/slideLayout5.xml" 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 /><Relationship Id="rId1" Type="http://schemas.openxmlformats.org/officeDocument/2006/relationships/slideLayout" Target="../slideLayouts/slideLayout8.xml" 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FARM TOOLS &amp; 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b="1" dirty="0"/>
              <a:t>Farm tools and equipment are devices or implements used to carry out certain activities on the farm.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5678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6. </a:t>
            </a:r>
            <a:r>
              <a:rPr lang="en-US" sz="3200" dirty="0">
                <a:solidFill>
                  <a:srgbClr val="FFC000"/>
                </a:solidFill>
              </a:rPr>
              <a:t>RAKE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0" y="1981200"/>
            <a:ext cx="16002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38600" y="1752600"/>
            <a:ext cx="4724400" cy="4419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USES OF RAKE</a:t>
            </a:r>
          </a:p>
          <a:p>
            <a:r>
              <a:rPr lang="en-US" dirty="0"/>
              <a:t>Used in nursery preparation</a:t>
            </a:r>
          </a:p>
          <a:p>
            <a:r>
              <a:rPr lang="en-US" dirty="0"/>
              <a:t>Removes trash from seedbed</a:t>
            </a:r>
          </a:p>
          <a:p>
            <a:r>
              <a:rPr lang="en-US" dirty="0"/>
              <a:t>Levels the ground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Maintenance of Rake</a:t>
            </a:r>
          </a:p>
          <a:p>
            <a:r>
              <a:rPr lang="en-US" dirty="0"/>
              <a:t>Paint to prevent rusting</a:t>
            </a:r>
          </a:p>
          <a:p>
            <a:r>
              <a:rPr lang="en-US" dirty="0"/>
              <a:t>Replace broken handle</a:t>
            </a:r>
          </a:p>
          <a:p>
            <a:r>
              <a:rPr lang="en-US" dirty="0"/>
              <a:t>Clean after use</a:t>
            </a:r>
          </a:p>
        </p:txBody>
      </p:sp>
      <p:pic>
        <p:nvPicPr>
          <p:cNvPr id="13314" name="Picture 2" descr="C:\Users\Dave\Pictures\tools\CIMG488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2819400" cy="4114800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981200"/>
            <a:ext cx="1447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7612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r>
              <a:rPr lang="en-US" sz="2400" dirty="0">
                <a:solidFill>
                  <a:srgbClr val="FFC000"/>
                </a:solidFill>
              </a:rPr>
              <a:t>.PRUNING SHEARS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0" y="1752600"/>
            <a:ext cx="4572000" cy="4419600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</a:rPr>
              <a:t>Uses of pruning shears</a:t>
            </a:r>
          </a:p>
          <a:p>
            <a:r>
              <a:rPr lang="en-US" sz="2000" dirty="0"/>
              <a:t>Used for trimming hedges &amp; shrubs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</a:rPr>
              <a:t>Maintenance of pruning Shears</a:t>
            </a:r>
          </a:p>
          <a:p>
            <a:r>
              <a:rPr lang="en-US" sz="2000" dirty="0"/>
              <a:t>replace handle if broken</a:t>
            </a:r>
          </a:p>
          <a:p>
            <a:r>
              <a:rPr lang="en-US" sz="2000" dirty="0"/>
              <a:t>clean after use</a:t>
            </a:r>
          </a:p>
          <a:p>
            <a:r>
              <a:rPr lang="en-US" sz="2000" dirty="0"/>
              <a:t>paint to prevent rusting</a:t>
            </a:r>
          </a:p>
        </p:txBody>
      </p:sp>
      <p:pic>
        <p:nvPicPr>
          <p:cNvPr id="14338" name="Picture 2" descr="C:\Users\Dave\Pictures\tools\CIMG487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2819400" cy="4343400"/>
          </a:xfrm>
          <a:prstGeom prst="rect">
            <a:avLst/>
          </a:prstGeom>
          <a:noFill/>
        </p:spPr>
      </p:pic>
    </p:spTree>
  </p:cSld>
  <p:clrMapOvr>
    <a:masterClrMapping/>
  </p:clrMapOvr>
  <p:transition advTm="23057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en-US" sz="3600" dirty="0">
                <a:solidFill>
                  <a:srgbClr val="FFC000"/>
                </a:solidFill>
              </a:rPr>
              <a:t>. SECATUERS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6200" y="1752600"/>
            <a:ext cx="48768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USES OF SECATUERS</a:t>
            </a:r>
          </a:p>
          <a:p>
            <a:r>
              <a:rPr lang="en-US" dirty="0"/>
              <a:t>Pruning soft branches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Maintenance of secateurs</a:t>
            </a:r>
          </a:p>
          <a:p>
            <a:r>
              <a:rPr lang="en-US" dirty="0"/>
              <a:t>Oil moving parts</a:t>
            </a:r>
          </a:p>
          <a:p>
            <a:r>
              <a:rPr lang="en-US" dirty="0"/>
              <a:t>Sharpen regularly</a:t>
            </a:r>
          </a:p>
          <a:p>
            <a:r>
              <a:rPr lang="en-US" dirty="0"/>
              <a:t>Clean after use </a:t>
            </a:r>
          </a:p>
          <a:p>
            <a:r>
              <a:rPr lang="en-US" dirty="0"/>
              <a:t>Paint to avoid rusting</a:t>
            </a:r>
          </a:p>
        </p:txBody>
      </p:sp>
      <p:pic>
        <p:nvPicPr>
          <p:cNvPr id="15362" name="Picture 2" descr="C:\Users\Dave\Pictures\tools\CIMG489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2971800" cy="4343400"/>
          </a:xfrm>
          <a:prstGeom prst="rect">
            <a:avLst/>
          </a:prstGeom>
          <a:noFill/>
        </p:spPr>
      </p:pic>
    </p:spTree>
  </p:cSld>
  <p:clrMapOvr>
    <a:masterClrMapping/>
  </p:clrMapOvr>
  <p:transition advTm="27488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en-US" sz="2800" dirty="0">
                <a:solidFill>
                  <a:srgbClr val="FFC000"/>
                </a:solidFill>
              </a:rPr>
              <a:t>. TAPE MEASURE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4800" y="1752600"/>
            <a:ext cx="4648200" cy="4419600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0070C0"/>
                </a:solidFill>
              </a:rPr>
              <a:t>USES OF TAPE MEASURE</a:t>
            </a:r>
          </a:p>
          <a:p>
            <a:r>
              <a:rPr lang="en-US" dirty="0"/>
              <a:t>Used for measuring distances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Maintenance of T. measure</a:t>
            </a:r>
          </a:p>
          <a:p>
            <a:r>
              <a:rPr lang="en-US" dirty="0"/>
              <a:t>Clean after use</a:t>
            </a:r>
          </a:p>
        </p:txBody>
      </p:sp>
      <p:pic>
        <p:nvPicPr>
          <p:cNvPr id="16386" name="Picture 2" descr="C:\Users\Dave\Pictures\tools\CIMG488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2895600" cy="4343400"/>
          </a:xfrm>
          <a:prstGeom prst="rect">
            <a:avLst/>
          </a:prstGeom>
          <a:noFill/>
        </p:spPr>
      </p:pic>
    </p:spTree>
  </p:cSld>
  <p:clrMapOvr>
    <a:masterClrMapping/>
  </p:clrMapOvr>
  <p:transition advTm="25600"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10. SPRINKLER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4800" y="1752600"/>
            <a:ext cx="4648200" cy="4419600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</a:rPr>
              <a:t>USES OF SPRINKLER</a:t>
            </a:r>
          </a:p>
          <a:p>
            <a:r>
              <a:rPr lang="en-US" dirty="0"/>
              <a:t>Used for irrigating crops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Maintenance of sprinkler</a:t>
            </a:r>
          </a:p>
          <a:p>
            <a:r>
              <a:rPr lang="en-US" dirty="0"/>
              <a:t>Unblock the nozzles</a:t>
            </a:r>
          </a:p>
          <a:p>
            <a:r>
              <a:rPr lang="en-US" dirty="0"/>
              <a:t>Clean after use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7410" name="Picture 2" descr="C:\Users\Dave\Pictures\tools\CIMG48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3048000" cy="1905000"/>
          </a:xfrm>
          <a:prstGeom prst="rect">
            <a:avLst/>
          </a:prstGeom>
          <a:noFill/>
        </p:spPr>
      </p:pic>
      <p:pic>
        <p:nvPicPr>
          <p:cNvPr id="17411" name="Picture 3" descr="C:\Users\Dave\Pictures\tools\CIMG488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657600"/>
            <a:ext cx="3060700" cy="24511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7200" y="6248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SPRING LOADED SPRINKLER</a:t>
            </a:r>
          </a:p>
        </p:txBody>
      </p:sp>
    </p:spTree>
  </p:cSld>
  <p:clrMapOvr>
    <a:masterClrMapping/>
  </p:clrMapOvr>
  <p:transition advTm="25615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10334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Used for spraying chemical solutions</a:t>
            </a:r>
          </a:p>
          <a:p>
            <a:r>
              <a:rPr lang="en-US" sz="1800" b="1" dirty="0">
                <a:solidFill>
                  <a:srgbClr val="00B0F0"/>
                </a:solidFill>
              </a:rPr>
              <a:t>Maintenance of Knapsack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clean well after use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Unblock the nozzles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11</a:t>
            </a:r>
            <a:r>
              <a:rPr lang="en-US" sz="3600" dirty="0"/>
              <a:t>. </a:t>
            </a:r>
            <a:r>
              <a:rPr lang="en-US" sz="3600" dirty="0">
                <a:solidFill>
                  <a:srgbClr val="FFFF00"/>
                </a:solidFill>
              </a:rPr>
              <a:t>KNAPSACK SPRAYER</a:t>
            </a:r>
          </a:p>
        </p:txBody>
      </p:sp>
      <p:pic>
        <p:nvPicPr>
          <p:cNvPr id="18434" name="Picture 2" descr="C:\Users\Dave\Pictures\tools\CIMG4928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84" b="84"/>
          <a:stretch>
            <a:fillRect/>
          </a:stretch>
        </p:blipFill>
        <p:spPr bwMode="auto">
          <a:xfrm>
            <a:off x="1792288" y="612775"/>
            <a:ext cx="4608512" cy="4114800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/>
          <p:nvPr/>
        </p:nvCxnSpPr>
        <p:spPr>
          <a:xfrm>
            <a:off x="5257800" y="4495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1295400" y="3276600"/>
            <a:ext cx="1905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4" idx="3"/>
          </p:cNvCxnSpPr>
          <p:nvPr/>
        </p:nvCxnSpPr>
        <p:spPr>
          <a:xfrm rot="10800000" flipV="1">
            <a:off x="1371600" y="4116388"/>
            <a:ext cx="685800" cy="106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0400" y="1143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Spray tank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86600" y="3581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Trigger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86600" y="4038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Hose pipe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866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Pneumatic lever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22098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sz="2000" dirty="0">
                <a:solidFill>
                  <a:srgbClr val="00B050"/>
                </a:solidFill>
              </a:rPr>
              <a:t>Strap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400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Hand lance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000" y="4038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>
                <a:solidFill>
                  <a:srgbClr val="00B050"/>
                </a:solidFill>
              </a:rPr>
              <a:t>Nozzle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4648200" y="1447800"/>
            <a:ext cx="2438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715000" y="3733800"/>
            <a:ext cx="1447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096000" y="4114800"/>
            <a:ext cx="1066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>
            <a:off x="1295400" y="2286000"/>
            <a:ext cx="26670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35475"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4648200" cy="11620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12</a:t>
            </a:r>
            <a:r>
              <a:rPr lang="en-US" sz="4000" dirty="0">
                <a:solidFill>
                  <a:srgbClr val="FFFF00"/>
                </a:solidFill>
              </a:rPr>
              <a:t>. GARDEN FORK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4800600" cy="461486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3200" b="1" dirty="0">
                <a:solidFill>
                  <a:srgbClr val="00B0F0"/>
                </a:solidFill>
              </a:rPr>
              <a:t>USES</a:t>
            </a:r>
            <a:r>
              <a:rPr lang="en-US" sz="4000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Weeding nursery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Lifting seedlings 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Collecting Manure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Clean after use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Paint metallic part</a:t>
            </a:r>
          </a:p>
          <a:p>
            <a:endParaRPr lang="en-US" sz="3200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562600" y="1752600"/>
            <a:ext cx="2667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459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381000"/>
            <a:ext cx="3886200" cy="838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13</a:t>
            </a:r>
            <a:r>
              <a:rPr lang="en-US" sz="3200" dirty="0">
                <a:solidFill>
                  <a:srgbClr val="FFFF00"/>
                </a:solidFill>
              </a:rPr>
              <a:t>.GARDEN TROWEL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676400"/>
            <a:ext cx="4038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Lifting seedlings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Loosening soil in the   nursery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Clean after use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Replace handle if broken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Paint </a:t>
            </a:r>
            <a:r>
              <a:rPr lang="en-US" sz="3200" dirty="0" err="1"/>
              <a:t>mettalic</a:t>
            </a:r>
            <a:r>
              <a:rPr lang="en-US" sz="3200" dirty="0"/>
              <a:t> part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438400"/>
            <a:ext cx="4572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522">
    <p:pull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3810000" cy="11620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14</a:t>
            </a:r>
            <a:r>
              <a:rPr lang="en-US" sz="3600" dirty="0">
                <a:solidFill>
                  <a:srgbClr val="FFFF00"/>
                </a:solidFill>
              </a:rPr>
              <a:t>.HOSE PIPE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905000"/>
            <a:ext cx="4419600" cy="4221163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Used to convey water from a tap to where its needed</a:t>
            </a:r>
          </a:p>
          <a:p>
            <a:r>
              <a:rPr lang="en-US" sz="2800" b="1">
                <a:solidFill>
                  <a:srgbClr val="00B0F0"/>
                </a:solidFill>
              </a:rPr>
              <a:t>MAIN</a:t>
            </a:r>
            <a:r>
              <a:rPr lang="en-GB" sz="2800" b="1">
                <a:solidFill>
                  <a:srgbClr val="00B0F0"/>
                </a:solidFill>
              </a:rPr>
              <a:t>TE</a:t>
            </a:r>
            <a:r>
              <a:rPr lang="en-US" sz="2800" b="1">
                <a:solidFill>
                  <a:srgbClr val="00B0F0"/>
                </a:solidFill>
              </a:rPr>
              <a:t>NANCE</a:t>
            </a:r>
            <a:endParaRPr lang="en-US" sz="2800" b="1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Repair any leakages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Clean after use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Don’t keep pipe I the sun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486400" y="2514600"/>
            <a:ext cx="320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8501">
    <p:pull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304800"/>
            <a:ext cx="3733800" cy="1162050"/>
          </a:xfrm>
        </p:spPr>
        <p:txBody>
          <a:bodyPr>
            <a:normAutofit/>
          </a:bodyPr>
          <a:lstStyle/>
          <a:p>
            <a:r>
              <a:rPr lang="en-US" sz="4000" dirty="0"/>
              <a:t>   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15</a:t>
            </a:r>
            <a:r>
              <a:rPr lang="en-US" sz="4000" dirty="0">
                <a:solidFill>
                  <a:srgbClr val="FFFF00"/>
                </a:solidFill>
              </a:rPr>
              <a:t>.   AXE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49530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Felling big trees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Cutting tree stumps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Splitting firewood</a:t>
            </a:r>
          </a:p>
          <a:p>
            <a:r>
              <a:rPr lang="en-US" sz="2800" b="1">
                <a:solidFill>
                  <a:srgbClr val="00B0F0"/>
                </a:solidFill>
              </a:rPr>
              <a:t>MAINT</a:t>
            </a:r>
            <a:r>
              <a:rPr lang="en-GB" sz="2800" b="1">
                <a:solidFill>
                  <a:srgbClr val="00B0F0"/>
                </a:solidFill>
              </a:rPr>
              <a:t>E</a:t>
            </a:r>
            <a:r>
              <a:rPr lang="en-US" sz="2800" b="1">
                <a:solidFill>
                  <a:srgbClr val="00B0F0"/>
                </a:solidFill>
              </a:rPr>
              <a:t>NANCE</a:t>
            </a:r>
            <a:endParaRPr lang="en-US" sz="2800" b="1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Sharpen cutting edge regularly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Replace broken handle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Oil the cutting edge</a:t>
            </a:r>
          </a:p>
          <a:p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6096000" y="2438400"/>
            <a:ext cx="2286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7175"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CATEGORIES OF FARM TOOLS AND 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They  are categorized into five major groups namely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Garden tools and equipment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Workshop tools and equipment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Livestock production tools &amp; equipment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Plumbing tools and equipment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Masonry tools and equipment</a:t>
            </a:r>
          </a:p>
        </p:txBody>
      </p:sp>
    </p:spTree>
  </p:cSld>
  <p:clrMapOvr>
    <a:masterClrMapping/>
  </p:clrMapOvr>
  <p:transition advTm="25490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457200"/>
            <a:ext cx="3008313" cy="1162050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r>
              <a:rPr lang="en-US" sz="4000" dirty="0">
                <a:solidFill>
                  <a:srgbClr val="FFFF00"/>
                </a:solidFill>
              </a:rPr>
              <a:t>. PANGA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676400"/>
            <a:ext cx="54102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Cutting bushes, shrubs &amp; grass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Clearing land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Harvesting crops</a:t>
            </a:r>
          </a:p>
          <a:p>
            <a:r>
              <a:rPr lang="en-US" sz="3200" b="1">
                <a:solidFill>
                  <a:srgbClr val="00B0F0"/>
                </a:solidFill>
              </a:rPr>
              <a:t>MAINT</a:t>
            </a:r>
            <a:r>
              <a:rPr lang="en-GB" sz="3200" b="1">
                <a:solidFill>
                  <a:srgbClr val="00B0F0"/>
                </a:solidFill>
              </a:rPr>
              <a:t>E</a:t>
            </a:r>
            <a:r>
              <a:rPr lang="en-US" sz="3200" b="1">
                <a:solidFill>
                  <a:srgbClr val="00B0F0"/>
                </a:solidFill>
              </a:rPr>
              <a:t>NANCE</a:t>
            </a:r>
            <a:endParaRPr lang="en-US" sz="3200" b="1" dirty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Oil for long storage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Repair broken handle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Sharpen </a:t>
            </a:r>
            <a:r>
              <a:rPr lang="en-US" sz="2800"/>
              <a:t>cutting edge</a:t>
            </a:r>
            <a:endParaRPr lang="en-GB" sz="2800"/>
          </a:p>
          <a:p>
            <a:pPr>
              <a:buFont typeface="Wingdings" pitchFamily="2" charset="2"/>
              <a:buChar char="§"/>
            </a:pPr>
            <a:endParaRPr lang="en-GB" sz="280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6477000" y="2514600"/>
            <a:ext cx="1981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1855"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81000"/>
            <a:ext cx="3008313" cy="11620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17</a:t>
            </a:r>
            <a:r>
              <a:rPr lang="en-US" sz="4000" dirty="0">
                <a:solidFill>
                  <a:srgbClr val="FFFF00"/>
                </a:solidFill>
              </a:rPr>
              <a:t>. JEMBE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5181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Cultivation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Planting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Weeding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Harvesting root crops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Clean after use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Sharpen the blade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Replace handle if broken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Keep the blade dry</a:t>
            </a:r>
          </a:p>
          <a:p>
            <a:endParaRPr 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6172200" y="2057400"/>
            <a:ext cx="2057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584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381000"/>
            <a:ext cx="3657600" cy="11620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18</a:t>
            </a:r>
            <a:r>
              <a:rPr lang="en-US" sz="3200" dirty="0">
                <a:solidFill>
                  <a:srgbClr val="FF0000"/>
                </a:solidFill>
              </a:rPr>
              <a:t>. FORK JEMBE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676400"/>
            <a:ext cx="50292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Cultivating areas with rhizomatous roots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Cultivating stony ground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Harvesting root crops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Digging sticky ground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Clean after use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Replace broken handle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Paint the pongs</a:t>
            </a:r>
          </a:p>
          <a:p>
            <a:endParaRPr lang="en-US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6248400" y="2057400"/>
            <a:ext cx="190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7393"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"/>
          <p:cNvSpPr>
            <a:spLocks noGrp="1"/>
          </p:cNvSpPr>
          <p:nvPr>
            <p:ph type="title"/>
          </p:nvPr>
        </p:nvSpPr>
        <p:spPr>
          <a:xfrm>
            <a:off x="5791200" y="457200"/>
            <a:ext cx="3008630" cy="1162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19</a:t>
            </a:r>
            <a:r>
              <a:rPr lang="en-US" sz="4000" dirty="0">
                <a:solidFill>
                  <a:srgbClr val="FFFF00"/>
                </a:solidFill>
              </a:rPr>
              <a:t>. SHOVEL</a:t>
            </a:r>
          </a:p>
        </p:txBody>
      </p:sp>
      <p:sp>
        <p:nvSpPr>
          <p:cNvPr id="23555" name="Shape"/>
          <p:cNvSpPr>
            <a:spLocks noGrp="1"/>
          </p:cNvSpPr>
          <p:nvPr>
            <p:ph type="body" idx="2"/>
          </p:nvPr>
        </p:nvSpPr>
        <p:spPr>
          <a:xfrm>
            <a:off x="457200" y="1828800"/>
            <a:ext cx="5257800" cy="42976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USES</a:t>
            </a:r>
          </a:p>
          <a:p>
            <a:pPr>
              <a:buFont typeface="Wingdings"/>
              <a:buChar char="§"/>
            </a:pPr>
            <a:r>
              <a:rPr lang="en-US" sz="2800" dirty="0"/>
              <a:t>Moving soil (earth) or manure</a:t>
            </a:r>
          </a:p>
          <a:p>
            <a:pPr>
              <a:buFont typeface="Wingdings"/>
              <a:buChar char="§"/>
            </a:pPr>
            <a:r>
              <a:rPr lang="en-US" sz="2800" dirty="0"/>
              <a:t>Scoop mortar &amp; concrete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MAINTENANCE</a:t>
            </a:r>
          </a:p>
          <a:p>
            <a:pPr>
              <a:buFont typeface="Wingdings"/>
              <a:buChar char="§"/>
            </a:pPr>
            <a:r>
              <a:rPr lang="en-US" sz="2800" dirty="0"/>
              <a:t>Keep handle firmly fixed</a:t>
            </a:r>
          </a:p>
          <a:p>
            <a:pPr>
              <a:buFont typeface="Wingdings"/>
              <a:buChar char="§"/>
            </a:pPr>
            <a:r>
              <a:rPr lang="en-US" sz="2800" dirty="0"/>
              <a:t>Clean after use</a:t>
            </a:r>
          </a:p>
          <a:p>
            <a:pPr>
              <a:buFont typeface="Wingdings"/>
              <a:buChar char="§"/>
            </a:pPr>
            <a:r>
              <a:rPr lang="en-US" sz="2800" dirty="0"/>
              <a:t>Replace handle if broken</a:t>
            </a:r>
          </a:p>
          <a:p>
            <a:pPr>
              <a:buFont typeface="Wingdings"/>
              <a:buChar char="§"/>
            </a:pPr>
            <a:r>
              <a:rPr lang="en-US" sz="2800" dirty="0"/>
              <a:t>Oil for prolonged storage</a:t>
            </a:r>
          </a:p>
        </p:txBody>
      </p:sp>
      <p:pic>
        <p:nvPicPr>
          <p:cNvPr id="23556" name="Picture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00800" y="2286000"/>
            <a:ext cx="2133600" cy="29718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p:transition advTm="31512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5687" y="457200"/>
            <a:ext cx="3008313" cy="11620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20.</a:t>
            </a:r>
            <a:r>
              <a:rPr lang="en-US" sz="3200" dirty="0">
                <a:solidFill>
                  <a:srgbClr val="FFFF00"/>
                </a:solidFill>
              </a:rPr>
              <a:t> SOIL AUGER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905000"/>
            <a:ext cx="5562600" cy="4572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Digging holes for fixing fencing posts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Scooping soil samples for testing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Clean &amp; dry after use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Lubricate moving part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Oil for storage to prevent rusting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 rot="10800000">
            <a:off x="6934200" y="1981200"/>
            <a:ext cx="1676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6457">
    <p:wheel spokes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457200"/>
            <a:ext cx="4267200" cy="116205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21</a:t>
            </a:r>
            <a:r>
              <a:rPr lang="en-US" sz="4000" dirty="0">
                <a:solidFill>
                  <a:srgbClr val="FFFF00"/>
                </a:solidFill>
              </a:rPr>
              <a:t>. WATERING CAN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Used for overhead irrigation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Keep the holes of the rose clean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Fix leaking/broken part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Paint to prevent rusting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Keep empty &amp; dry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876800" y="23622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6270">
    <p:wheel spokes="2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762000"/>
            <a:ext cx="3581400" cy="55245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22</a:t>
            </a:r>
            <a:r>
              <a:rPr lang="en-US" sz="2800" dirty="0">
                <a:solidFill>
                  <a:srgbClr val="FFFF00"/>
                </a:solidFill>
              </a:rPr>
              <a:t>. KNAPSACK SPRAYER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4343400" cy="4724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Spraying chemicals to crops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Spraying livestock to control parasites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Wash after 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Replace worn out parts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Unblock nozzles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Grease moving parts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953000" y="2133600"/>
            <a:ext cx="3810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1215">
    <p:whee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en-US" b="1" dirty="0"/>
              <a:t>. </a:t>
            </a:r>
            <a:r>
              <a:rPr lang="en-US" sz="3100" b="1" dirty="0">
                <a:solidFill>
                  <a:srgbClr val="00B050"/>
                </a:solidFill>
              </a:rPr>
              <a:t>LIVESTOCK PRODUCTION TOOLS &amp; EQUIPMENT</a:t>
            </a:r>
          </a:p>
        </p:txBody>
      </p:sp>
      <p:pic>
        <p:nvPicPr>
          <p:cNvPr id="1026" name="Picture 2" descr="C:\Users\Dave\Pictures\tools\CIMG4877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2174875"/>
            <a:ext cx="3121978" cy="3951288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Holding milk in transit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Maintenance of milk churn</a:t>
            </a:r>
          </a:p>
          <a:p>
            <a:r>
              <a:rPr lang="en-US" dirty="0"/>
              <a:t>Thorough cleaning</a:t>
            </a:r>
          </a:p>
          <a:p>
            <a:r>
              <a:rPr lang="en-US" dirty="0"/>
              <a:t>Sterilization after use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</a:rPr>
              <a:t>How to sterilize the equipment</a:t>
            </a:r>
            <a:endParaRPr lang="en-US" b="1" dirty="0"/>
          </a:p>
          <a:p>
            <a:r>
              <a:rPr lang="en-US" dirty="0"/>
              <a:t>Wash in hot water</a:t>
            </a:r>
          </a:p>
          <a:p>
            <a:r>
              <a:rPr lang="en-US" dirty="0"/>
              <a:t>Wash with disinfectant</a:t>
            </a:r>
          </a:p>
          <a:p>
            <a:r>
              <a:rPr lang="en-US" dirty="0"/>
              <a:t>Dry in hot sun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838200" y="1752600"/>
            <a:ext cx="3124200" cy="6400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1. </a:t>
            </a:r>
            <a:r>
              <a:rPr lang="en-US" sz="3600" dirty="0">
                <a:solidFill>
                  <a:srgbClr val="FF0000"/>
                </a:solidFill>
              </a:rPr>
              <a:t>MILK CHURN/CAN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USE OF MILK CHURN/CAN</a:t>
            </a:r>
          </a:p>
        </p:txBody>
      </p:sp>
    </p:spTree>
  </p:cSld>
  <p:clrMapOvr>
    <a:masterClrMapping/>
  </p:clrMapOvr>
  <p:transition advTm="36878">
    <p:split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81000"/>
            <a:ext cx="4572000" cy="1162050"/>
          </a:xfrm>
        </p:spPr>
        <p:txBody>
          <a:bodyPr>
            <a:normAutofit/>
          </a:bodyPr>
          <a:lstStyle/>
          <a:p>
            <a:r>
              <a:rPr lang="en-US" sz="2800" dirty="0"/>
              <a:t>2. </a:t>
            </a:r>
            <a:r>
              <a:rPr lang="en-US" sz="2800" dirty="0">
                <a:solidFill>
                  <a:srgbClr val="FF0000"/>
                </a:solidFill>
              </a:rPr>
              <a:t>BULL RING &amp; LEAD STICK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4191000" cy="4373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Restraining livestock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Replace the ring if broken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Use a strong stick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Keep the stick dry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953000" y="1828800"/>
            <a:ext cx="3886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5427">
    <p:spli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457200"/>
            <a:ext cx="3008313" cy="1162050"/>
          </a:xfrm>
        </p:spPr>
        <p:txBody>
          <a:bodyPr>
            <a:normAutofit/>
          </a:bodyPr>
          <a:lstStyle/>
          <a:p>
            <a:r>
              <a:rPr lang="en-US" sz="4000" dirty="0"/>
              <a:t>3. </a:t>
            </a:r>
            <a:r>
              <a:rPr lang="en-US" sz="4000" dirty="0">
                <a:solidFill>
                  <a:srgbClr val="FF0000"/>
                </a:solidFill>
              </a:rPr>
              <a:t>HALTER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828800"/>
            <a:ext cx="3657600" cy="42973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 special rope designed to restrain &amp; lead animals</a:t>
            </a:r>
          </a:p>
          <a:p>
            <a:r>
              <a:rPr lang="en-US" sz="3200" b="1" dirty="0"/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Always keep dry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0" y="1981200"/>
            <a:ext cx="3810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241">
    <p:split orient="vert"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Reasons for using farm tools and 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To increase efficiency on the farm</a:t>
            </a:r>
          </a:p>
          <a:p>
            <a:r>
              <a:rPr lang="en-US" b="1" dirty="0">
                <a:solidFill>
                  <a:srgbClr val="0070C0"/>
                </a:solidFill>
              </a:rPr>
              <a:t>To enhance production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To enhance safety on the farm</a:t>
            </a:r>
          </a:p>
        </p:txBody>
      </p:sp>
    </p:spTree>
  </p:cSld>
  <p:clrMapOvr>
    <a:masterClrMapping/>
  </p:clrMapOvr>
  <p:transition advTm="16287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457200"/>
            <a:ext cx="3008313" cy="11620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4. </a:t>
            </a:r>
            <a:r>
              <a:rPr lang="en-US" sz="4000" dirty="0">
                <a:solidFill>
                  <a:srgbClr val="FF0000"/>
                </a:solidFill>
              </a:rPr>
              <a:t>BOLUS GUN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5029200" cy="4373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Shooting solid drugs or tablets into the throat of an animal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Clean &amp; disinfect after use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Store in a dry place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6096000" y="1828800"/>
            <a:ext cx="2209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897"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457200"/>
            <a:ext cx="3008313" cy="1162050"/>
          </a:xfrm>
        </p:spPr>
        <p:txBody>
          <a:bodyPr>
            <a:normAutofit/>
          </a:bodyPr>
          <a:lstStyle/>
          <a:p>
            <a:r>
              <a:rPr lang="en-US" sz="2400" dirty="0"/>
              <a:t>5</a:t>
            </a:r>
            <a:r>
              <a:rPr lang="en-US" sz="2400" dirty="0">
                <a:solidFill>
                  <a:srgbClr val="FF0000"/>
                </a:solidFill>
              </a:rPr>
              <a:t>. DRENCHING GUN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5029200" cy="4373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Giving liquid drugs into the mouth of an animal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Wash &amp; disinfect after 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Repair broken parts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Tighten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Unblock nozzle if broken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6248400" y="1981200"/>
            <a:ext cx="1981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444">
    <p:strips dir="l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457200"/>
            <a:ext cx="3008313" cy="1162050"/>
          </a:xfrm>
        </p:spPr>
        <p:txBody>
          <a:bodyPr>
            <a:normAutofit/>
          </a:bodyPr>
          <a:lstStyle/>
          <a:p>
            <a:r>
              <a:rPr lang="en-US" sz="3200" dirty="0"/>
              <a:t>6. </a:t>
            </a:r>
            <a:r>
              <a:rPr lang="en-US" sz="3200" dirty="0">
                <a:solidFill>
                  <a:srgbClr val="FF0000"/>
                </a:solidFill>
              </a:rPr>
              <a:t>BURDIZZO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33400" y="1752600"/>
            <a:ext cx="4953000" cy="4373563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Bloodless castration of male livestock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Docking in sheep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Oil the pivot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Replace handle if broken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Tighten loose parts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943600" y="2057400"/>
            <a:ext cx="2362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6878">
    <p:strip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381000"/>
            <a:ext cx="3008313" cy="11620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7. </a:t>
            </a:r>
            <a:r>
              <a:rPr lang="en-US" sz="3600" dirty="0">
                <a:solidFill>
                  <a:srgbClr val="FF0000"/>
                </a:solidFill>
              </a:rPr>
              <a:t>ELASTRATTOR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4953000" cy="4373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Expanding the rubber ring when fixing it for castrating, docking, or dehorning animals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Oil the pivot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Tighten loose parts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Repair broken handle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6172200" y="2209800"/>
            <a:ext cx="2209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6021">
    <p:strips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457200"/>
            <a:ext cx="3008313" cy="11620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8. </a:t>
            </a:r>
            <a:r>
              <a:rPr lang="en-US" sz="3600" dirty="0">
                <a:solidFill>
                  <a:srgbClr val="FF0000"/>
                </a:solidFill>
              </a:rPr>
              <a:t>EAR NOTCHER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828800"/>
            <a:ext cx="4114800" cy="4724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Notching the ear for identification purposes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Clean &amp; disinfect after use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Oil or grease moving parts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Repair broken parts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Tighten loose parts</a:t>
            </a:r>
          </a:p>
          <a:p>
            <a:endParaRPr lang="en-US" sz="32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876800" y="2438400"/>
            <a:ext cx="396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0202">
    <p:strips dir="r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381000"/>
            <a:ext cx="3008313" cy="11620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9. </a:t>
            </a:r>
            <a:r>
              <a:rPr lang="en-US" sz="3600" dirty="0">
                <a:solidFill>
                  <a:srgbClr val="FF0000"/>
                </a:solidFill>
              </a:rPr>
              <a:t>HOOF CUTTER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4953000" cy="4373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USES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Trimming/cutting overgrown hooves of livestock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Oil the pivot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Sharpen the cutting edge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Keep dry to prevent rusting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6324600" y="2133600"/>
            <a:ext cx="2057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7877">
    <p:circl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533400"/>
            <a:ext cx="3124200" cy="10223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10. </a:t>
            </a:r>
            <a:r>
              <a:rPr lang="en-US" sz="3600" dirty="0">
                <a:solidFill>
                  <a:srgbClr val="FF0000"/>
                </a:solidFill>
              </a:rPr>
              <a:t>TEETH CLIPER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4953000" cy="4373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Cutting milk teeth of piglets</a:t>
            </a:r>
            <a:r>
              <a:rPr lang="en-US" sz="3200" dirty="0"/>
              <a:t> 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Tighten loose nuts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Oil/grease moving parts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Clean &amp; disinfect after use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6019800" y="2057400"/>
            <a:ext cx="2514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709">
    <p:diamond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81000"/>
            <a:ext cx="3008313" cy="1162050"/>
          </a:xfrm>
        </p:spPr>
        <p:txBody>
          <a:bodyPr>
            <a:normAutofit/>
          </a:bodyPr>
          <a:lstStyle/>
          <a:p>
            <a:r>
              <a:rPr lang="en-US" sz="2400" dirty="0"/>
              <a:t>11. </a:t>
            </a:r>
            <a:r>
              <a:rPr lang="en-US" sz="2400" dirty="0">
                <a:solidFill>
                  <a:srgbClr val="FF0000"/>
                </a:solidFill>
              </a:rPr>
              <a:t>TROCA &amp; CANULA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5029200" cy="4373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Piercing the left side of rumen to release accumulated gases</a:t>
            </a:r>
          </a:p>
          <a:p>
            <a:r>
              <a:rPr lang="en-US" sz="2800" dirty="0">
                <a:solidFill>
                  <a:srgbClr val="7030A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Clean &amp; sterilize after use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Store in safe place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943600" y="2209800"/>
            <a:ext cx="2514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8532">
    <p:diamond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1" y="381000"/>
            <a:ext cx="2743200" cy="1162050"/>
          </a:xfrm>
        </p:spPr>
        <p:txBody>
          <a:bodyPr>
            <a:normAutofit/>
          </a:bodyPr>
          <a:lstStyle/>
          <a:p>
            <a:r>
              <a:rPr lang="en-US" sz="2400" dirty="0"/>
              <a:t>12. </a:t>
            </a:r>
            <a:r>
              <a:rPr lang="en-US" sz="2400" dirty="0">
                <a:solidFill>
                  <a:srgbClr val="FF0000"/>
                </a:solidFill>
              </a:rPr>
              <a:t>WOOL SHEARS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981200"/>
            <a:ext cx="4953000" cy="41449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Shearing, cutting or clipping wool in sheep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Sharpen the cutting edge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Oil for prolonged storage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Store in a dry place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6096000" y="2057400"/>
            <a:ext cx="2514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6348">
    <p:plus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937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USE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905000"/>
            <a:ext cx="3581400" cy="4419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Spraying livestock with chemicals to control external parasites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Wash after use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Oil shaft &amp; valve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Replace worn out nozzles &amp; seals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Unblock nozzles</a:t>
            </a:r>
          </a:p>
          <a:p>
            <a:endParaRPr lang="en-US" sz="3200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648200" y="1905000"/>
            <a:ext cx="388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6847"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Precautions observed when using farm tools and 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8229600" cy="51054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Handle tools carefully and correctly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Use a tool for the job it was designed for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Maintain the tool in good working condition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Learn how to use a tool or operate a piece of equipment before use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Dress appropriately when using farm tools and equipment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The work should be firmly secured where possible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Store farm tools in safe place such as in tool racks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Avoid wearing loose clothes especially when operating workshop tools and equipment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Avoid working on dangerous grounds such as on slippery floors</a:t>
            </a:r>
          </a:p>
        </p:txBody>
      </p:sp>
    </p:spTree>
  </p:cSld>
  <p:clrMapOvr>
    <a:masterClrMapping/>
  </p:clrMapOvr>
  <p:transition advTm="60326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17550"/>
          </a:xfrm>
        </p:spPr>
        <p:txBody>
          <a:bodyPr>
            <a:noAutofit/>
          </a:bodyPr>
          <a:lstStyle/>
          <a:p>
            <a:r>
              <a:rPr lang="en-US" sz="3600" dirty="0"/>
              <a:t>14. </a:t>
            </a:r>
            <a:r>
              <a:rPr lang="en-US" sz="3600" dirty="0">
                <a:solidFill>
                  <a:srgbClr val="FF0000"/>
                </a:solidFill>
              </a:rPr>
              <a:t>STRIP CUP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600200"/>
            <a:ext cx="3008313" cy="495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5050" y="1752600"/>
            <a:ext cx="5111750" cy="4724400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7030A0"/>
                </a:solidFill>
              </a:rPr>
              <a:t>USE  OF STRIP CUP</a:t>
            </a:r>
          </a:p>
          <a:p>
            <a:r>
              <a:rPr lang="en-US" sz="1400" dirty="0"/>
              <a:t>Checking whether a cow has mastitis</a:t>
            </a:r>
          </a:p>
          <a:p>
            <a:r>
              <a:rPr lang="en-US" sz="1400" dirty="0"/>
              <a:t>Yellow clots will be seen in the black plate if cow has mastitis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Maintenance of strip cup</a:t>
            </a:r>
          </a:p>
          <a:p>
            <a:r>
              <a:rPr lang="en-US" sz="2000" dirty="0"/>
              <a:t>Clean well after use</a:t>
            </a:r>
          </a:p>
          <a:p>
            <a:r>
              <a:rPr lang="en-US" sz="2000" dirty="0"/>
              <a:t>Keep it dry</a:t>
            </a:r>
          </a:p>
          <a:p>
            <a:r>
              <a:rPr lang="en-US" sz="2000" dirty="0"/>
              <a:t>Store in clean dry place</a:t>
            </a:r>
          </a:p>
        </p:txBody>
      </p:sp>
      <p:pic>
        <p:nvPicPr>
          <p:cNvPr id="2050" name="Picture 2" descr="C:\Users\Dave\Pictures\tools\CIMG49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2895600" cy="2438400"/>
          </a:xfrm>
          <a:prstGeom prst="rect">
            <a:avLst/>
          </a:prstGeom>
          <a:noFill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114800"/>
            <a:ext cx="266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7861">
    <p:push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533400"/>
            <a:ext cx="4495800" cy="1162050"/>
          </a:xfrm>
        </p:spPr>
        <p:txBody>
          <a:bodyPr>
            <a:normAutofit/>
          </a:bodyPr>
          <a:lstStyle/>
          <a:p>
            <a:r>
              <a:rPr lang="en-US" sz="3200" dirty="0"/>
              <a:t>15. </a:t>
            </a:r>
            <a:r>
              <a:rPr lang="en-US" sz="3200" dirty="0">
                <a:solidFill>
                  <a:srgbClr val="FF0000"/>
                </a:solidFill>
              </a:rPr>
              <a:t>MILK STRAINER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4114800" cy="4373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Sieve milk to remove hair &amp; dirt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Clean after use then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 sterilize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Replace filter pads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Keep perforated disks free of dirt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876800" y="2133600"/>
            <a:ext cx="3886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7549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4800" dirty="0"/>
              <a:t>. </a:t>
            </a:r>
            <a:r>
              <a:rPr lang="en-US" b="1" dirty="0">
                <a:solidFill>
                  <a:srgbClr val="00B050"/>
                </a:solidFill>
              </a:rPr>
              <a:t>WORKSHOP TOOLS &amp; EQUIPMENT</a:t>
            </a:r>
            <a:endParaRPr lang="en-US" dirty="0"/>
          </a:p>
        </p:txBody>
      </p:sp>
      <p:pic>
        <p:nvPicPr>
          <p:cNvPr id="3074" name="Picture 2" descr="C:\Users\Dave\Pictures\tools\CIMG4911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58219"/>
            <a:ext cx="2971800" cy="3784600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Fine sawing</a:t>
            </a:r>
          </a:p>
          <a:p>
            <a:r>
              <a:rPr lang="en-US" dirty="0"/>
              <a:t>Small work cutting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Maintenance of back saw</a:t>
            </a:r>
          </a:p>
          <a:p>
            <a:r>
              <a:rPr lang="en-US" dirty="0"/>
              <a:t>Teeth setting</a:t>
            </a:r>
          </a:p>
          <a:p>
            <a:r>
              <a:rPr lang="en-US" dirty="0"/>
              <a:t>Tighten loose screws &amp; nuts</a:t>
            </a:r>
          </a:p>
          <a:p>
            <a:r>
              <a:rPr lang="en-US" dirty="0"/>
              <a:t>Straighten the blade if bent</a:t>
            </a:r>
          </a:p>
          <a:p>
            <a:r>
              <a:rPr lang="en-US" dirty="0"/>
              <a:t>Repair broken handle</a:t>
            </a:r>
          </a:p>
          <a:p>
            <a:r>
              <a:rPr lang="en-US" dirty="0"/>
              <a:t>Sharpen regularly</a:t>
            </a:r>
          </a:p>
          <a:p>
            <a:r>
              <a:rPr lang="en-US" dirty="0"/>
              <a:t>Cleaning after 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914400" y="1600200"/>
            <a:ext cx="3276600" cy="79248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BACK SAW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Has rigid frame on the back</a:t>
            </a:r>
          </a:p>
          <a:p>
            <a:pPr marL="457200" indent="-457200">
              <a:buAutoNum type="arabicPeriod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USE OF BACK SAW/TENON</a:t>
            </a:r>
          </a:p>
        </p:txBody>
      </p:sp>
    </p:spTree>
  </p:cSld>
  <p:clrMapOvr>
    <a:masterClrMapping/>
  </p:clrMapOvr>
  <p:transition advTm="27191">
    <p:push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304800"/>
            <a:ext cx="3657600" cy="1066800"/>
          </a:xfrm>
        </p:spPr>
        <p:txBody>
          <a:bodyPr>
            <a:normAutofit/>
          </a:bodyPr>
          <a:lstStyle/>
          <a:p>
            <a:r>
              <a:rPr lang="en-US" sz="4000" dirty="0"/>
              <a:t>2. </a:t>
            </a:r>
            <a:r>
              <a:rPr lang="en-US" sz="4000" dirty="0">
                <a:solidFill>
                  <a:srgbClr val="00B050"/>
                </a:solidFill>
              </a:rPr>
              <a:t>BRACE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4953000" cy="472440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Drilling/Boring holes in wood using bits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Grease the revolving part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Store bit in a casing after use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Replace lost bolts &amp; nuts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Tighten any loose parts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638800" y="1905000"/>
            <a:ext cx="2971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6411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457200"/>
            <a:ext cx="3008313" cy="1162050"/>
          </a:xfrm>
        </p:spPr>
        <p:txBody>
          <a:bodyPr>
            <a:normAutofit/>
          </a:bodyPr>
          <a:lstStyle/>
          <a:p>
            <a:r>
              <a:rPr lang="en-US" sz="3600" dirty="0"/>
              <a:t>3. </a:t>
            </a:r>
            <a:r>
              <a:rPr lang="en-US" sz="3600" dirty="0">
                <a:solidFill>
                  <a:srgbClr val="00B050"/>
                </a:solidFill>
              </a:rPr>
              <a:t>HAND DRILL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5029200" cy="480060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Boring holes in metal using bits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Replace worn out parts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Oil &amp; grease moving parts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Oil bits for prolonged storage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Tighten loose parts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Clean after use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867400" y="2057400"/>
            <a:ext cx="251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6551">
    <p:cover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457200"/>
            <a:ext cx="3352800" cy="11620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4. </a:t>
            </a:r>
            <a:r>
              <a:rPr lang="en-US" sz="3600" dirty="0">
                <a:solidFill>
                  <a:srgbClr val="00B050"/>
                </a:solidFill>
              </a:rPr>
              <a:t>WOOD CHISEL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600200"/>
            <a:ext cx="50292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Making cavities in wood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Trimming off rough edges in wood 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Sharpen the cutting edge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Keep it in a tool rack or box for proper storage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Hammer using wooden or plastic mallet only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Replace broken/worn out handles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Grind the level &amp; edge to maintain the angle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Clean after use</a:t>
            </a:r>
            <a:endParaRPr lang="en-US" sz="1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6629400" y="1905000"/>
            <a:ext cx="114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6442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457200"/>
            <a:ext cx="3008313" cy="11620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5. </a:t>
            </a:r>
            <a:r>
              <a:rPr lang="en-US" sz="3600" dirty="0">
                <a:solidFill>
                  <a:srgbClr val="00B050"/>
                </a:solidFill>
              </a:rPr>
              <a:t>COLD CHISEL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5029200" cy="46482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Cutting metal rods &amp; plates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Cutting heavy gauge metal sheet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Sharpen the cutting edge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Remove the mushroom head after a period of use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Oil for prolonged storage to avoid rusting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486400" y="1752600"/>
            <a:ext cx="1828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0467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457200"/>
            <a:ext cx="3008313" cy="1162050"/>
          </a:xfrm>
        </p:spPr>
        <p:txBody>
          <a:bodyPr>
            <a:normAutofit/>
          </a:bodyPr>
          <a:lstStyle/>
          <a:p>
            <a:r>
              <a:rPr lang="en-US" sz="2800" dirty="0"/>
              <a:t>6. </a:t>
            </a:r>
            <a:r>
              <a:rPr lang="en-US" sz="2800" dirty="0">
                <a:solidFill>
                  <a:srgbClr val="00B050"/>
                </a:solidFill>
              </a:rPr>
              <a:t>CLAW HAMMER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828800"/>
            <a:ext cx="5257800" cy="46482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Driving in or removing nails from wood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Straightening crooked nails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Keep handle firmly fixed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Replace broken handles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Store properly in a tool box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Oil the head for prolonged storage to avoid rusting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791200" y="1828800"/>
            <a:ext cx="2057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45755">
    <p:cover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381000"/>
            <a:ext cx="2819400" cy="1162050"/>
          </a:xfrm>
        </p:spPr>
        <p:txBody>
          <a:bodyPr>
            <a:normAutofit/>
          </a:bodyPr>
          <a:lstStyle/>
          <a:p>
            <a:r>
              <a:rPr lang="en-US" sz="2400" dirty="0"/>
              <a:t>7. </a:t>
            </a:r>
            <a:r>
              <a:rPr lang="en-US" sz="2400" dirty="0">
                <a:solidFill>
                  <a:srgbClr val="00B050"/>
                </a:solidFill>
              </a:rPr>
              <a:t>SLEDGE HAMMER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828800"/>
            <a:ext cx="5029200" cy="4572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USE of sledge hammer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Demolishing farm structure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Crushing or breaking big stones in masonry work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Driving in wedges when splitting wood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Keep handle firmly fixed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Replace broken handle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Oil the head for prolonged storage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715000" y="1752600"/>
            <a:ext cx="1828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9687">
    <p:cover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685800"/>
            <a:ext cx="2438400" cy="781050"/>
          </a:xfrm>
        </p:spPr>
        <p:txBody>
          <a:bodyPr>
            <a:normAutofit/>
          </a:bodyPr>
          <a:lstStyle/>
          <a:p>
            <a:r>
              <a:rPr lang="en-US" sz="3600" dirty="0"/>
              <a:t>8. </a:t>
            </a:r>
            <a:r>
              <a:rPr lang="en-US" sz="3600" dirty="0">
                <a:solidFill>
                  <a:srgbClr val="00B050"/>
                </a:solidFill>
              </a:rPr>
              <a:t>MALLET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905000"/>
            <a:ext cx="5334000" cy="4572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Hitting /drive wood chisels &amp; wooden pegs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Hitting frames when fitting them together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Replace broken parts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Do not use to drive in nails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Store in a dry place after use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943600" y="1905000"/>
            <a:ext cx="228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4820">
    <p:cover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/>
              <a:t>. </a:t>
            </a:r>
            <a:r>
              <a:rPr lang="en-US" sz="4000" b="1" dirty="0">
                <a:solidFill>
                  <a:srgbClr val="00B050"/>
                </a:solidFill>
              </a:rPr>
              <a:t>CROP PRODUCTION TOOLS &amp; EQUIP</a:t>
            </a:r>
          </a:p>
        </p:txBody>
      </p:sp>
      <p:pic>
        <p:nvPicPr>
          <p:cNvPr id="1026" name="Picture 2" descr="C:\Users\Dave\Pictures\tools\CIMG4913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609600" y="2639291"/>
            <a:ext cx="3886200" cy="317961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Removing roots, &amp; stones </a:t>
            </a:r>
          </a:p>
          <a:p>
            <a:r>
              <a:rPr lang="en-US" dirty="0"/>
              <a:t>Breaking heavy soils</a:t>
            </a:r>
          </a:p>
          <a:p>
            <a:r>
              <a:rPr lang="en-US" dirty="0"/>
              <a:t>Digging hard rocks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Maintenance of Fork </a:t>
            </a:r>
            <a:r>
              <a:rPr lang="en-US" b="1" dirty="0" err="1">
                <a:solidFill>
                  <a:srgbClr val="00B0F0"/>
                </a:solidFill>
              </a:rPr>
              <a:t>Jembe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/>
              <a:t>Clean after use</a:t>
            </a:r>
          </a:p>
          <a:p>
            <a:r>
              <a:rPr lang="en-US" dirty="0"/>
              <a:t>Replace handle if broken</a:t>
            </a:r>
          </a:p>
          <a:p>
            <a:r>
              <a:rPr lang="en-US" dirty="0"/>
              <a:t>Paint blade to avoid rusting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solidFill>
                  <a:srgbClr val="FFC000"/>
                </a:solidFill>
              </a:rPr>
              <a:t>FORK  JEMBE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USES OF FORK JEMBE</a:t>
            </a:r>
          </a:p>
        </p:txBody>
      </p:sp>
    </p:spTree>
  </p:cSld>
  <p:clrMapOvr>
    <a:masterClrMapping/>
  </p:clrMapOvr>
  <p:transition advTm="26411">
    <p:wedg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381000"/>
            <a:ext cx="3810000" cy="1162050"/>
          </a:xfrm>
        </p:spPr>
        <p:txBody>
          <a:bodyPr>
            <a:normAutofit/>
          </a:bodyPr>
          <a:lstStyle/>
          <a:p>
            <a:r>
              <a:rPr lang="en-US" sz="3200" dirty="0"/>
              <a:t>9. </a:t>
            </a:r>
            <a:r>
              <a:rPr lang="en-US" sz="3200" dirty="0">
                <a:solidFill>
                  <a:srgbClr val="00B050"/>
                </a:solidFill>
              </a:rPr>
              <a:t>MARKING GAUGE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828800"/>
            <a:ext cx="4953000" cy="4572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Marking a line which is parallel to the edge of a piece of wood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MAITAINANCE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Replace broken parts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Replace the screw if lost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Sharpen the pin if blunt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562600" y="1828800"/>
            <a:ext cx="274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225">
    <p:cover dir="l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457200"/>
            <a:ext cx="3008313" cy="1162050"/>
          </a:xfrm>
        </p:spPr>
        <p:txBody>
          <a:bodyPr>
            <a:normAutofit/>
          </a:bodyPr>
          <a:lstStyle/>
          <a:p>
            <a:r>
              <a:rPr lang="en-US" sz="2800" dirty="0"/>
              <a:t>10.</a:t>
            </a:r>
            <a:r>
              <a:rPr lang="en-US" sz="2800" dirty="0">
                <a:solidFill>
                  <a:srgbClr val="00B050"/>
                </a:solidFill>
              </a:rPr>
              <a:t>SPOKE SHAVE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5257800" cy="46482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Smoothening curved wooden surfaces or edges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Sharpen the blade regularly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Repair &amp; replace broken or worn out parts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Clean after 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Tighten loose bolts &amp; nuts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Replace lost bolts &amp; nuts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 rot="16200000">
            <a:off x="6519793" y="2495379"/>
            <a:ext cx="1828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678">
    <p:cover dir="r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685800"/>
            <a:ext cx="3008313" cy="933450"/>
          </a:xfrm>
        </p:spPr>
        <p:txBody>
          <a:bodyPr>
            <a:normAutofit/>
          </a:bodyPr>
          <a:lstStyle/>
          <a:p>
            <a:r>
              <a:rPr lang="en-US" sz="2000" b="1" dirty="0"/>
              <a:t>11.</a:t>
            </a:r>
            <a:r>
              <a:rPr lang="en-US" sz="2000" b="1" dirty="0">
                <a:solidFill>
                  <a:srgbClr val="00B050"/>
                </a:solidFill>
              </a:rPr>
              <a:t>RIVETING MACHINE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2133600"/>
            <a:ext cx="5257800" cy="3992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Fixing rivets when joining two pieces of metal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Grease or oil the moving parts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Keep safe after 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Cleaning after use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943600" y="2133600"/>
            <a:ext cx="1676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787">
    <p:blinds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0" y="381000"/>
            <a:ext cx="3008313" cy="1162050"/>
          </a:xfrm>
        </p:spPr>
        <p:txBody>
          <a:bodyPr>
            <a:normAutofit/>
          </a:bodyPr>
          <a:lstStyle/>
          <a:p>
            <a:r>
              <a:rPr lang="en-US" sz="3600" dirty="0"/>
              <a:t>12. </a:t>
            </a:r>
            <a:r>
              <a:rPr lang="en-US" sz="3600" b="1" dirty="0">
                <a:solidFill>
                  <a:srgbClr val="00B050"/>
                </a:solidFill>
              </a:rPr>
              <a:t>BOW SAW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981200"/>
            <a:ext cx="5181600" cy="4572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Cutting wood where curved pattern is required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Pruning tree crops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Set &amp; sharpen the teeth regularly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Tightly fix blade on the frame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Oil the blade for prolonged storage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 rot="5400000">
            <a:off x="6705600" y="2209800"/>
            <a:ext cx="1371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881">
    <p:blinds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1" y="762000"/>
            <a:ext cx="4495800" cy="60960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12. </a:t>
            </a:r>
            <a:r>
              <a:rPr lang="en-US" sz="2400" b="1" dirty="0">
                <a:solidFill>
                  <a:srgbClr val="00B050"/>
                </a:solidFill>
              </a:rPr>
              <a:t>COMPASS SAW/KEY HOLE SAW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5638800" cy="4800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Used to make curved or irregular slits on thin wood &amp; boards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Cutting holes especially key holes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Set &amp; sharpen the teeth regularly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Tighten loose nuts &amp; screws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Oil the blade for prolonged storage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6248400" y="1752600"/>
            <a:ext cx="163677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6629">
    <p:check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609600"/>
            <a:ext cx="4572001" cy="762000"/>
          </a:xfrm>
        </p:spPr>
        <p:txBody>
          <a:bodyPr>
            <a:normAutofit/>
          </a:bodyPr>
          <a:lstStyle/>
          <a:p>
            <a:r>
              <a:rPr lang="en-US" sz="2800" b="1" dirty="0"/>
              <a:t>13. </a:t>
            </a:r>
            <a:r>
              <a:rPr lang="en-US" sz="2800" b="1" dirty="0">
                <a:solidFill>
                  <a:srgbClr val="00B050"/>
                </a:solidFill>
              </a:rPr>
              <a:t>KEY HOLE/PAD SAW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5715000" cy="4373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Cutting small holes and slots in wood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It’s a  smaller version of the compass saw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Set &amp; sharpen the teeth regularly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Tighten loose nuts &amp; screws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Oil the blade for long storage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6477000" y="1676400"/>
            <a:ext cx="138988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5522">
    <p:checker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381000"/>
            <a:ext cx="3886200" cy="1162050"/>
          </a:xfrm>
        </p:spPr>
        <p:txBody>
          <a:bodyPr>
            <a:normAutofit/>
          </a:bodyPr>
          <a:lstStyle/>
          <a:p>
            <a:r>
              <a:rPr lang="en-US" sz="3200" b="1" dirty="0"/>
              <a:t>14. </a:t>
            </a:r>
            <a:r>
              <a:rPr lang="en-US" sz="3200" b="1" dirty="0">
                <a:solidFill>
                  <a:srgbClr val="00B050"/>
                </a:solidFill>
              </a:rPr>
              <a:t>CROSS-CUT SAW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4876800" cy="4800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Cutting wood across the grain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Set &amp; sharpen the teeth regularly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Oil the blade for prolonged storage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562600" y="1752600"/>
            <a:ext cx="152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4243">
    <p:comb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762000"/>
            <a:ext cx="3008313" cy="609600"/>
          </a:xfrm>
        </p:spPr>
        <p:txBody>
          <a:bodyPr>
            <a:normAutofit/>
          </a:bodyPr>
          <a:lstStyle/>
          <a:p>
            <a:r>
              <a:rPr lang="en-US" sz="3200" b="1" dirty="0"/>
              <a:t>16. </a:t>
            </a:r>
            <a:r>
              <a:rPr lang="en-US" sz="3200" b="1" dirty="0">
                <a:solidFill>
                  <a:srgbClr val="00B050"/>
                </a:solidFill>
              </a:rPr>
              <a:t>RIP SAW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828800"/>
            <a:ext cx="5257800" cy="4724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Cut wood along the grain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 teeth are perpendicular to the blade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Filed at right angle to the blade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Set &amp; sharpen the teeth regularly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Tighten loose nuts &amp; screws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Oil the blade for prolonged storage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867400" y="1752600"/>
            <a:ext cx="1828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8751">
    <p:comb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762000"/>
            <a:ext cx="4953000" cy="609600"/>
          </a:xfrm>
        </p:spPr>
        <p:txBody>
          <a:bodyPr>
            <a:normAutofit/>
          </a:bodyPr>
          <a:lstStyle/>
          <a:p>
            <a:r>
              <a:rPr lang="en-US" sz="3200" b="1" dirty="0"/>
              <a:t>17. </a:t>
            </a:r>
            <a:r>
              <a:rPr lang="en-US" sz="3200" b="1" dirty="0">
                <a:solidFill>
                  <a:srgbClr val="00B050"/>
                </a:solidFill>
              </a:rPr>
              <a:t>TENON/BACK SAW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828800"/>
            <a:ext cx="5181600" cy="42973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Joining work to cut tenon joints in wood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Fine- sawing of small pieces of timber</a:t>
            </a:r>
          </a:p>
          <a:p>
            <a:r>
              <a:rPr lang="en-US" sz="36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Set &amp; sharpen the teeth regularly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Tighten loose nuts &amp; screws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Oil the blade for prolonged storage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 rot="5400000">
            <a:off x="6591300" y="2324100"/>
            <a:ext cx="152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6894">
    <p:randomBar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838200"/>
            <a:ext cx="3008313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18. </a:t>
            </a:r>
            <a:r>
              <a:rPr lang="en-US" sz="3600" b="1" dirty="0">
                <a:solidFill>
                  <a:srgbClr val="00B050"/>
                </a:solidFill>
              </a:rPr>
              <a:t>HACK SAW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828800"/>
            <a:ext cx="4953000" cy="4648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Cutting metal rods &amp; pipes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Dehorning mature cattle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Ensure the blade is tightly fixed to the frame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Replace or repair broken parts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Replace worn-out blades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Oil for prolonged storage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 rot="5400000">
            <a:off x="6438900" y="2476500"/>
            <a:ext cx="1600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0576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2.  SICKLE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52400" y="1828800"/>
            <a:ext cx="2057400" cy="3581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USES OF SICKLE</a:t>
            </a:r>
          </a:p>
          <a:p>
            <a:pPr>
              <a:buNone/>
            </a:pPr>
            <a:r>
              <a:rPr lang="en-US" dirty="0"/>
              <a:t>Cutting back pyrethrum stalks</a:t>
            </a:r>
          </a:p>
          <a:p>
            <a:pPr>
              <a:buNone/>
            </a:pPr>
            <a:r>
              <a:rPr lang="en-US" dirty="0"/>
              <a:t>Harvesting rice &amp; Grasses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Maintenance of sickles</a:t>
            </a:r>
          </a:p>
          <a:p>
            <a:r>
              <a:rPr lang="en-US" dirty="0"/>
              <a:t>Replace broken handle</a:t>
            </a:r>
          </a:p>
          <a:p>
            <a:r>
              <a:rPr lang="en-US" dirty="0"/>
              <a:t>Clean after use</a:t>
            </a:r>
          </a:p>
          <a:p>
            <a:r>
              <a:rPr lang="en-US" dirty="0"/>
              <a:t>Sharpen blade regularly</a:t>
            </a:r>
          </a:p>
          <a:p>
            <a:r>
              <a:rPr lang="en-US" dirty="0"/>
              <a:t>Paint blade to avoid rusting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 descr="C:\Users\Dave\Pictures\tools\CIMG49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2057400" cy="3657600"/>
          </a:xfrm>
          <a:prstGeom prst="rect">
            <a:avLst/>
          </a:prstGeom>
          <a:noFill/>
        </p:spPr>
      </p:pic>
    </p:spTree>
  </p:cSld>
  <p:clrMapOvr>
    <a:masterClrMapping/>
  </p:clrMapOvr>
  <p:transition advTm="25147">
    <p:wedg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762000"/>
            <a:ext cx="3008313" cy="685800"/>
          </a:xfrm>
        </p:spPr>
        <p:txBody>
          <a:bodyPr>
            <a:normAutofit/>
          </a:bodyPr>
          <a:lstStyle/>
          <a:p>
            <a:r>
              <a:rPr lang="en-US" sz="3200" b="1" dirty="0"/>
              <a:t>19. </a:t>
            </a:r>
            <a:r>
              <a:rPr lang="en-US" sz="3200" b="1" dirty="0">
                <a:solidFill>
                  <a:srgbClr val="00B050"/>
                </a:solidFill>
              </a:rPr>
              <a:t>JACK PLANE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5334000" cy="4724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Smoothening &amp; cleaning up surface of wood to obtain a fine, even surface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Sharpen the blade if blunt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Replace or repair broken parts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Replace lost bolts and nuts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Tighten any loose nuts and bolts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Clean and oil after use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 rot="5400000">
            <a:off x="6705600" y="2209800"/>
            <a:ext cx="1447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9343"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20. </a:t>
            </a:r>
            <a:r>
              <a:rPr lang="en-US" sz="2800" dirty="0">
                <a:solidFill>
                  <a:srgbClr val="00B050"/>
                </a:solidFill>
              </a:rPr>
              <a:t>WOOD CHISEL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6200" y="1752600"/>
            <a:ext cx="4876800" cy="4419600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</a:rPr>
              <a:t>USES OF WOOD CHISEL</a:t>
            </a:r>
          </a:p>
          <a:p>
            <a:r>
              <a:rPr lang="en-US" sz="2400" dirty="0"/>
              <a:t>Cutting grooves on wood</a:t>
            </a:r>
          </a:p>
          <a:p>
            <a:r>
              <a:rPr lang="en-US" sz="2400" dirty="0"/>
              <a:t>Chopping off rough wood surfaces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Maintenance of wood chisel</a:t>
            </a:r>
          </a:p>
          <a:p>
            <a:r>
              <a:rPr lang="en-US" sz="2000" dirty="0"/>
              <a:t>Use with a mallet</a:t>
            </a:r>
          </a:p>
          <a:p>
            <a:r>
              <a:rPr lang="en-US" sz="2000" dirty="0"/>
              <a:t>Replace broken handle</a:t>
            </a:r>
          </a:p>
          <a:p>
            <a:r>
              <a:rPr lang="en-US" sz="2000" dirty="0"/>
              <a:t>Grind the bevel to maintain the angle</a:t>
            </a:r>
          </a:p>
          <a:p>
            <a:r>
              <a:rPr lang="en-US" sz="2000" dirty="0"/>
              <a:t>Sharpen if necessary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5122" name="Picture 2" descr="C:\Users\Dave\Pictures\tools\CIMG49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3124200" cy="4572000"/>
          </a:xfrm>
          <a:prstGeom prst="rect">
            <a:avLst/>
          </a:prstGeom>
          <a:noFill/>
        </p:spPr>
      </p:pic>
    </p:spTree>
  </p:cSld>
  <p:clrMapOvr>
    <a:masterClrMapping/>
  </p:clrMapOvr>
  <p:transition advTm="26224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914400"/>
            <a:ext cx="3886200" cy="3810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21. </a:t>
            </a:r>
            <a:r>
              <a:rPr lang="en-US" sz="3200" b="1" dirty="0">
                <a:solidFill>
                  <a:srgbClr val="00B050"/>
                </a:solidFill>
              </a:rPr>
              <a:t>SCREW DRIVERS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4038600" cy="4373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Driving in or out screws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MAINTANANCE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Flatten dented tips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Use the right size of the screwdriver for a given job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Put screwdrivers in a tool rack or box for safe storage</a:t>
            </a:r>
          </a:p>
          <a:p>
            <a:endParaRPr lang="en-US" sz="2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648200" y="1752600"/>
            <a:ext cx="426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647"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762000"/>
            <a:ext cx="3581400" cy="685800"/>
          </a:xfrm>
        </p:spPr>
        <p:txBody>
          <a:bodyPr>
            <a:normAutofit/>
          </a:bodyPr>
          <a:lstStyle/>
          <a:p>
            <a:r>
              <a:rPr lang="en-US" sz="3200" b="1" dirty="0"/>
              <a:t>22. </a:t>
            </a:r>
            <a:r>
              <a:rPr lang="en-US" sz="3200" b="1" dirty="0">
                <a:solidFill>
                  <a:srgbClr val="00B050"/>
                </a:solidFill>
              </a:rPr>
              <a:t>SPANNERS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905000"/>
            <a:ext cx="4191000" cy="42211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Tightening &amp; loosening nuts and bolts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Oil to prevent rusting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Clean after 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Oil moving parts, in case of adjustable spanner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724400" y="1828800"/>
            <a:ext cx="3505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40451">
    <p:dissolv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914400"/>
            <a:ext cx="3048000" cy="3810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23. </a:t>
            </a:r>
            <a:r>
              <a:rPr lang="en-US" sz="3200" b="1" dirty="0">
                <a:solidFill>
                  <a:srgbClr val="00B050"/>
                </a:solidFill>
              </a:rPr>
              <a:t>SPIRIT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981200"/>
            <a:ext cx="5029200" cy="41449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Align surfaces vertically or horizontally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MAITAINANCE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Keep safely in its case after use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 rot="17525460">
            <a:off x="6262580" y="2407245"/>
            <a:ext cx="2036356" cy="305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8345">
    <p:wipe dir="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1" y="914400"/>
            <a:ext cx="2438400" cy="3810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24. </a:t>
            </a:r>
            <a:r>
              <a:rPr lang="en-US" sz="3200" b="1" dirty="0">
                <a:solidFill>
                  <a:srgbClr val="00B050"/>
                </a:solidFill>
              </a:rPr>
              <a:t>TINSNIP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5257800" cy="47244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Cutting thin sheets of metal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Sharpen the cutting edges if blunt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Oil the pivot to reduce friction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Keep it in a safe place after use to avoid injuries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Store in a dry place to avoid rusting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943600" y="1752600"/>
            <a:ext cx="2286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4601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838200"/>
            <a:ext cx="30480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25. </a:t>
            </a:r>
            <a:r>
              <a:rPr lang="en-US" sz="3200" b="1" dirty="0">
                <a:solidFill>
                  <a:srgbClr val="FFFF00"/>
                </a:solidFill>
              </a:rPr>
              <a:t>TRY SQUARE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828800"/>
            <a:ext cx="4876800" cy="42973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Making marks or laying out objects at right angle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Measuring lengths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Checking evenness of surface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Avoid rubbing against objects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Store safely after use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 rot="4109987">
            <a:off x="6013535" y="2513970"/>
            <a:ext cx="2410523" cy="276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2089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762000"/>
            <a:ext cx="3008313" cy="609600"/>
          </a:xfrm>
        </p:spPr>
        <p:txBody>
          <a:bodyPr>
            <a:normAutofit/>
          </a:bodyPr>
          <a:lstStyle/>
          <a:p>
            <a:r>
              <a:rPr lang="en-US" sz="3200" b="1" dirty="0"/>
              <a:t>26. </a:t>
            </a:r>
            <a:r>
              <a:rPr lang="en-US" sz="3200" b="1" dirty="0">
                <a:solidFill>
                  <a:srgbClr val="00B050"/>
                </a:solidFill>
              </a:rPr>
              <a:t>G- CLUMP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905000"/>
            <a:ext cx="4953000" cy="42211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Holding objects firmly and squarely on the bench during various operations 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MAITAINANCE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Grease the threads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Clean after 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Store safely in a dry place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5562600" y="1905000"/>
            <a:ext cx="274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428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609600"/>
            <a:ext cx="5791200" cy="933450"/>
          </a:xfrm>
        </p:spPr>
        <p:txBody>
          <a:bodyPr>
            <a:normAutofit/>
          </a:bodyPr>
          <a:lstStyle/>
          <a:p>
            <a:r>
              <a:rPr lang="en-US" sz="3200" b="1" dirty="0"/>
              <a:t>27. </a:t>
            </a:r>
            <a:r>
              <a:rPr lang="en-US" sz="3200" b="1" dirty="0">
                <a:solidFill>
                  <a:srgbClr val="FFFF00"/>
                </a:solidFill>
              </a:rPr>
              <a:t>SASH CLAMP OR  T- CLAMP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905000"/>
            <a:ext cx="5029200" cy="4572000"/>
          </a:xfrm>
        </p:spPr>
        <p:txBody>
          <a:bodyPr>
            <a:normAutofit/>
          </a:bodyPr>
          <a:lstStyle/>
          <a:p>
            <a:r>
              <a:rPr lang="en-US" sz="2000" b="1" dirty="0"/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Holding structure like windows &amp; tables when working on them</a:t>
            </a:r>
          </a:p>
          <a:p>
            <a:r>
              <a:rPr lang="en-US" sz="2400" b="1" dirty="0"/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Grease  the threads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Clean and dry after use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Store properly in a dry place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 rot="16200000">
            <a:off x="6286500" y="2095500"/>
            <a:ext cx="1905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3774">
    <p:wipe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1" y="838200"/>
            <a:ext cx="23622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28. </a:t>
            </a:r>
            <a:r>
              <a:rPr lang="en-US" sz="3200" b="1" dirty="0">
                <a:solidFill>
                  <a:srgbClr val="FFFF00"/>
                </a:solidFill>
              </a:rPr>
              <a:t>ANVIL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4038600" cy="4373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Used as a surface on which to shape hot pieces of metal using a hammer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MAITAINANCE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Clean after use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Oil to avoid rusting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Remove any metal pieces from its surface after every use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724400" y="1752600"/>
            <a:ext cx="3733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9000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  </a:t>
            </a:r>
            <a:r>
              <a:rPr lang="en-US" sz="4000" dirty="0">
                <a:solidFill>
                  <a:srgbClr val="FFC000"/>
                </a:solidFill>
              </a:rPr>
              <a:t>PICK AXE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066800" y="1752600"/>
            <a:ext cx="1143000" cy="434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81400" y="1752600"/>
            <a:ext cx="5181600" cy="4419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USES OF PICK AXE</a:t>
            </a:r>
          </a:p>
          <a:p>
            <a:r>
              <a:rPr lang="en-US" dirty="0"/>
              <a:t>Removing roots &amp; stones</a:t>
            </a:r>
          </a:p>
          <a:p>
            <a:r>
              <a:rPr lang="en-US" dirty="0"/>
              <a:t>Breaking heavy soils</a:t>
            </a:r>
          </a:p>
          <a:p>
            <a:r>
              <a:rPr lang="en-US" dirty="0"/>
              <a:t>Digging hard soils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Maintenance of Pick axe</a:t>
            </a:r>
          </a:p>
          <a:p>
            <a:r>
              <a:rPr lang="en-US" dirty="0"/>
              <a:t>Replace handle if broken</a:t>
            </a:r>
          </a:p>
          <a:p>
            <a:r>
              <a:rPr lang="en-US" dirty="0"/>
              <a:t>Paint blade to avoid rusting</a:t>
            </a:r>
          </a:p>
          <a:p>
            <a:r>
              <a:rPr lang="en-US" dirty="0"/>
              <a:t>Clean after use</a:t>
            </a:r>
          </a:p>
          <a:p>
            <a:r>
              <a:rPr lang="en-US" dirty="0"/>
              <a:t>Sharpen blade regularly</a:t>
            </a:r>
          </a:p>
        </p:txBody>
      </p:sp>
      <p:pic>
        <p:nvPicPr>
          <p:cNvPr id="6146" name="Picture 2" descr="C:\Users\Dave\Pictures\tools\CIMG49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2362200" cy="24384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962400"/>
            <a:ext cx="2362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8407">
    <p:wheel spokes="3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838200"/>
            <a:ext cx="5715000" cy="457200"/>
          </a:xfrm>
        </p:spPr>
        <p:txBody>
          <a:bodyPr>
            <a:noAutofit/>
          </a:bodyPr>
          <a:lstStyle/>
          <a:p>
            <a:r>
              <a:rPr lang="en-US" sz="3200" b="1" dirty="0"/>
              <a:t>29. </a:t>
            </a:r>
            <a:r>
              <a:rPr lang="en-US" sz="3200" b="1" dirty="0">
                <a:solidFill>
                  <a:srgbClr val="00B050"/>
                </a:solidFill>
              </a:rPr>
              <a:t>WIRE/MONKEY STRAINER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752600"/>
            <a:ext cx="3733800" cy="4648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GB" dirty="0"/>
              <a:t>used for tightening barbed wires </a:t>
            </a:r>
            <a:r>
              <a:rPr lang="en-US" sz="1800" dirty="0"/>
              <a:t>when fencing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MAITAINANCE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Oil and grease the chains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Repair or replace broken parts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4991100" y="1104900"/>
            <a:ext cx="327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428">
    <p:wedg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838200"/>
            <a:ext cx="27432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30. </a:t>
            </a:r>
            <a:r>
              <a:rPr lang="en-US" sz="3200" b="1" dirty="0">
                <a:solidFill>
                  <a:srgbClr val="00B050"/>
                </a:solidFill>
              </a:rPr>
              <a:t>CRAW BAR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828800" y="4038600"/>
            <a:ext cx="5029200" cy="2011363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Removing nails and staples from wood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Store in a safe place to avoid injury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3161394" y="267606"/>
            <a:ext cx="2373799" cy="503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022">
    <p:wedg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257800"/>
            <a:ext cx="5486400" cy="1600200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/>
              <a:t>Used for cutting wood</a:t>
            </a:r>
            <a:r>
              <a:rPr lang="en-US" dirty="0"/>
              <a:t>.</a:t>
            </a:r>
          </a:p>
          <a:p>
            <a:r>
              <a:rPr lang="en-US" sz="4000" b="1" dirty="0">
                <a:solidFill>
                  <a:srgbClr val="00B0F0"/>
                </a:solidFill>
              </a:rPr>
              <a:t>Types of Hand saw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/>
              <a:t>Rip saw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/>
              <a:t>Cross-cut saw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2895600" cy="533400"/>
          </a:xfrm>
        </p:spPr>
        <p:txBody>
          <a:bodyPr/>
          <a:lstStyle/>
          <a:p>
            <a:r>
              <a:rPr lang="en-US" dirty="0"/>
              <a:t>2. HAND SAW</a:t>
            </a:r>
          </a:p>
        </p:txBody>
      </p:sp>
      <p:pic>
        <p:nvPicPr>
          <p:cNvPr id="4098" name="Picture 2" descr="C:\Users\Dave\Pictures\tools\CIMG4883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295400"/>
            <a:ext cx="4343400" cy="3432175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1676400" y="3430588"/>
            <a:ext cx="914400" cy="379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1752600" y="28956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3505200" y="2590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4495800" y="2895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24600" y="3276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114800" y="3733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9000" y="17526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 Teeth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600" y="2133600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   Heel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09600" y="1752600"/>
            <a:ext cx="7543800" cy="2656820"/>
            <a:chOff x="609600" y="1752600"/>
            <a:chExt cx="7543800" cy="2656820"/>
          </a:xfrm>
        </p:grpSpPr>
        <p:sp>
          <p:nvSpPr>
            <p:cNvPr id="18" name="TextBox 17"/>
            <p:cNvSpPr txBox="1"/>
            <p:nvPr/>
          </p:nvSpPr>
          <p:spPr>
            <a:xfrm>
              <a:off x="7086600" y="3048000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Toe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1981200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Blade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86200" y="3886200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Back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9600" y="3276600"/>
              <a:ext cx="1143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2400" dirty="0">
                  <a:solidFill>
                    <a:srgbClr val="FF0000"/>
                  </a:solidFill>
                </a:rPr>
                <a:t>Handle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76600" y="17526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200" y="21336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   </a:t>
              </a:r>
            </a:p>
          </p:txBody>
        </p:sp>
      </p:grpSp>
    </p:spTree>
  </p:cSld>
  <p:clrMapOvr>
    <a:masterClrMapping/>
  </p:clrMapOvr>
  <p:transition advTm="21575">
    <p:pull dir="d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WOOD CHISEL</a:t>
            </a:r>
          </a:p>
        </p:txBody>
      </p:sp>
      <p:pic>
        <p:nvPicPr>
          <p:cNvPr id="6146" name="Picture 2" descr="C:\Users\Dave\Pictures\tools\CIMG4906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90800"/>
            <a:ext cx="4495800" cy="23622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rot="10800000">
            <a:off x="1676400" y="3733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1677194" y="4038600"/>
            <a:ext cx="1294606" cy="838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048000" y="46482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028406" y="2971800"/>
            <a:ext cx="1372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8" idx="1"/>
          </p:cNvCxnSpPr>
          <p:nvPr/>
        </p:nvCxnSpPr>
        <p:spPr>
          <a:xfrm>
            <a:off x="6629400" y="3657600"/>
            <a:ext cx="533400" cy="10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0" y="1600200"/>
            <a:ext cx="121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sz="2800" dirty="0">
                <a:solidFill>
                  <a:srgbClr val="FF0000"/>
                </a:solidFill>
              </a:rPr>
              <a:t>Handle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7162800" y="3505200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62800" y="35052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7600" y="5562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Shoulder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000" y="51816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Bevel edge blade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" y="3581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Cutting edge</a:t>
            </a:r>
          </a:p>
        </p:txBody>
      </p:sp>
    </p:spTree>
  </p:cSld>
  <p:clrMapOvr>
    <a:masterClrMapping/>
  </p:clrMapOvr>
  <p:transition advTm="27160">
    <p:wipe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 PLAIN</a:t>
            </a:r>
          </a:p>
        </p:txBody>
      </p:sp>
      <p:pic>
        <p:nvPicPr>
          <p:cNvPr id="8194" name="Picture 2" descr="C:\Users\Dave\Pictures\tools\CIMG49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4267200" cy="3048000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>
            <a:off x="5867400" y="32004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72000" y="2895600"/>
            <a:ext cx="2286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1752600" y="2971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828800" y="1905000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438400" y="3581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4000500" y="3543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14800" y="4038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 bottom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53200" y="3886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27432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Adjusting knob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638800" y="19050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81800" y="1676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Lever cap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8200" y="28194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knob</a:t>
            </a:r>
          </a:p>
        </p:txBody>
      </p:sp>
    </p:spTree>
  </p:cSld>
  <p:clrMapOvr>
    <a:masterClrMapping/>
  </p:clrMapOvr>
  <p:transition advTm="25584">
    <p:wipe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3050"/>
            <a:ext cx="8534400" cy="8699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r>
              <a:rPr lang="en-US" b="1" dirty="0"/>
              <a:t>. </a:t>
            </a:r>
            <a:r>
              <a:rPr lang="en-US" b="1" dirty="0">
                <a:solidFill>
                  <a:srgbClr val="00B050"/>
                </a:solidFill>
              </a:rPr>
              <a:t>MASONRY TOOLS &amp; EQUIPMENT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133600" y="4267200"/>
            <a:ext cx="4648200" cy="21637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Laying and firming mortar between joints of bricks or building stones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Applying mortar when plastering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Keep in a safe place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Clean and dry after use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3543300" y="495300"/>
            <a:ext cx="1828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2133600" y="3733800"/>
            <a:ext cx="46482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USE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3600" y="1524000"/>
            <a:ext cx="4648200" cy="381000"/>
          </a:xfrm>
        </p:spPr>
        <p:txBody>
          <a:bodyPr>
            <a:noAutofit/>
          </a:bodyPr>
          <a:lstStyle/>
          <a:p>
            <a:r>
              <a:rPr lang="en-US" sz="3200" dirty="0"/>
              <a:t>1. </a:t>
            </a:r>
            <a:r>
              <a:rPr lang="en-US" sz="3200" dirty="0">
                <a:solidFill>
                  <a:srgbClr val="FF0000"/>
                </a:solidFill>
              </a:rPr>
              <a:t>MASON’S TROWEL</a:t>
            </a:r>
          </a:p>
        </p:txBody>
      </p:sp>
    </p:spTree>
  </p:cSld>
  <p:clrMapOvr>
    <a:masterClrMapping/>
  </p:clrMapOvr>
  <p:transition advTm="32900">
    <p:pull dir="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0"/>
            <a:ext cx="6324600" cy="476250"/>
          </a:xfrm>
        </p:spPr>
        <p:txBody>
          <a:bodyPr>
            <a:noAutofit/>
          </a:bodyPr>
          <a:lstStyle/>
          <a:p>
            <a:r>
              <a:rPr lang="en-US" sz="3200" b="1" dirty="0"/>
              <a:t>2. </a:t>
            </a:r>
            <a:r>
              <a:rPr lang="en-US" sz="3200" b="1" dirty="0">
                <a:solidFill>
                  <a:srgbClr val="FF0000"/>
                </a:solidFill>
              </a:rPr>
              <a:t>BOLSTER/MASON’S CHISEL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133600" y="4114800"/>
            <a:ext cx="4953000" cy="2316163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Used for dressing building stones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Sharpen the cutting edge regularly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Remove the mushroom head after a period of use</a:t>
            </a: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3429000" y="381000"/>
            <a:ext cx="2362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2214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838200"/>
            <a:ext cx="3008313" cy="400050"/>
          </a:xfrm>
        </p:spPr>
        <p:txBody>
          <a:bodyPr>
            <a:noAutofit/>
          </a:bodyPr>
          <a:lstStyle/>
          <a:p>
            <a:r>
              <a:rPr lang="en-US" sz="3200" b="1" dirty="0"/>
              <a:t>3. </a:t>
            </a:r>
            <a:r>
              <a:rPr lang="en-US" sz="3200" b="1" dirty="0">
                <a:solidFill>
                  <a:srgbClr val="FF0000"/>
                </a:solidFill>
              </a:rPr>
              <a:t>PLUMB- 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905000" y="4343400"/>
            <a:ext cx="54102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Aligning objects such as bricks, and building stones and upright surfaces vertically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Replace the string if worn out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Clean and store properly after use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3276600" y="152400"/>
            <a:ext cx="2667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5677">
    <p:dissolv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914400"/>
            <a:ext cx="3008313" cy="32385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4. </a:t>
            </a:r>
            <a:r>
              <a:rPr lang="en-US" sz="3600" b="1" dirty="0">
                <a:solidFill>
                  <a:srgbClr val="FF0000"/>
                </a:solidFill>
              </a:rPr>
              <a:t>METAL FLOAT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590800" y="4114800"/>
            <a:ext cx="40386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Used for smooth finishing of masonry work by spreading cement paste over plastered floors and walls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Clean and store properly after use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676400"/>
            <a:ext cx="4038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8174">
    <p:wheel spokes="8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838200"/>
            <a:ext cx="3581400" cy="4572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5. </a:t>
            </a:r>
            <a:r>
              <a:rPr lang="en-US" sz="3600" b="1" dirty="0">
                <a:solidFill>
                  <a:srgbClr val="FF0000"/>
                </a:solidFill>
              </a:rPr>
              <a:t>WOOD FLOAT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828800"/>
            <a:ext cx="4114800" cy="429736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Holding small amount of mortar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Used together with the trowel to seal joints between bricks 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Fix the handle firmly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Repair broken parts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Clean after use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Store properly 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876800" y="2895600"/>
            <a:ext cx="3733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2604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4.MANURE FORK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1828800"/>
            <a:ext cx="3008313" cy="46910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0" y="1752600"/>
            <a:ext cx="4953000" cy="4419600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USES OF MANURE FORK</a:t>
            </a:r>
          </a:p>
          <a:p>
            <a:r>
              <a:rPr lang="en-US" dirty="0"/>
              <a:t>Digging and collecting manure &amp; trash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Maintenance of manure fork</a:t>
            </a:r>
          </a:p>
          <a:p>
            <a:r>
              <a:rPr lang="en-US" dirty="0"/>
              <a:t>Paint blade to avoid rusting</a:t>
            </a:r>
          </a:p>
          <a:p>
            <a:r>
              <a:rPr lang="en-US" dirty="0"/>
              <a:t>Replace blade if broken</a:t>
            </a:r>
          </a:p>
          <a:p>
            <a:r>
              <a:rPr lang="en-US" dirty="0"/>
              <a:t>Clean after use</a:t>
            </a:r>
          </a:p>
        </p:txBody>
      </p:sp>
      <p:pic>
        <p:nvPicPr>
          <p:cNvPr id="8194" name="Picture 2" descr="C:\Users\Dave\Pictures\tools\CIMG48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2895600" cy="2438400"/>
          </a:xfrm>
          <a:prstGeom prst="rect">
            <a:avLst/>
          </a:prstGeom>
          <a:noFill/>
        </p:spPr>
      </p:pic>
    </p:spTree>
  </p:cSld>
  <p:clrMapOvr>
    <a:masterClrMapping/>
  </p:clrMapOvr>
  <p:transition advTm="18143">
    <p:strips dir="ld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/>
              <a:t>. </a:t>
            </a:r>
            <a:r>
              <a:rPr lang="en-US" b="1" dirty="0">
                <a:solidFill>
                  <a:srgbClr val="00B050"/>
                </a:solidFill>
              </a:rPr>
              <a:t>PLUMBING TOOLS &amp; EQUIPMENT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057400" y="4572000"/>
            <a:ext cx="4040188" cy="19812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Holding, tightening and loosening metal pipes and fittings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MAINTAINANCE</a:t>
            </a:r>
          </a:p>
          <a:p>
            <a:r>
              <a:rPr lang="en-US" sz="2000" dirty="0"/>
              <a:t>Lubricating the adjusting screws</a:t>
            </a:r>
          </a:p>
          <a:p>
            <a:r>
              <a:rPr lang="en-US" sz="2000" dirty="0"/>
              <a:t>Oil to prevent rusting</a:t>
            </a:r>
          </a:p>
          <a:p>
            <a:r>
              <a:rPr lang="en-US" sz="2000" dirty="0"/>
              <a:t>Clean and store properly after use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3505200" y="990600"/>
            <a:ext cx="1752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2133600" y="4114800"/>
            <a:ext cx="4495800" cy="422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use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3600" y="1752600"/>
            <a:ext cx="4498975" cy="650875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sz="2000" dirty="0">
                <a:solidFill>
                  <a:srgbClr val="FF0000"/>
                </a:solidFill>
              </a:rPr>
              <a:t>PIPE WRENCH/STILLSON WRENCH</a:t>
            </a:r>
          </a:p>
        </p:txBody>
      </p:sp>
    </p:spTree>
  </p:cSld>
  <p:clrMapOvr>
    <a:masterClrMapping/>
  </p:clrMapOvr>
  <p:transition advTm="35864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1" y="838200"/>
            <a:ext cx="2895600" cy="40005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2. </a:t>
            </a:r>
            <a:r>
              <a:rPr lang="en-US" sz="3200" b="1" dirty="0">
                <a:solidFill>
                  <a:srgbClr val="00B050"/>
                </a:solidFill>
              </a:rPr>
              <a:t>PIPE CUTTER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209800" y="3886200"/>
            <a:ext cx="4953000" cy="2667000"/>
          </a:xfrm>
        </p:spPr>
        <p:txBody>
          <a:bodyPr>
            <a:normAutofit fontScale="47500" lnSpcReduction="20000"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USE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Cutting plastic and metal pipes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Suitable for cutting pipes with an internal diameter of up to 100mm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MAINTAINANCE</a:t>
            </a:r>
          </a:p>
          <a:p>
            <a:pPr>
              <a:buFont typeface="Wingdings" pitchFamily="2" charset="2"/>
              <a:buChar char="§"/>
            </a:pPr>
            <a:r>
              <a:rPr lang="en-US" sz="3300" dirty="0"/>
              <a:t>Clean well after use</a:t>
            </a:r>
          </a:p>
          <a:p>
            <a:pPr>
              <a:buFont typeface="Wingdings" pitchFamily="2" charset="2"/>
              <a:buChar char="§"/>
            </a:pPr>
            <a:r>
              <a:rPr lang="en-US" sz="3300" dirty="0"/>
              <a:t>Grease or oil the moving parts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3581400" y="228600"/>
            <a:ext cx="2057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9437">
    <p:wipe dir="d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General maintenance practices carried out on farm tools &amp; equipment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Use the right tool for the right job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Always follow the manufactures instructions when using any tool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Clean and dry tools and equipment after use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Sharpen cutting edges regularly</a:t>
            </a:r>
          </a:p>
          <a:p>
            <a:r>
              <a:rPr lang="en-US" sz="2400" dirty="0">
                <a:solidFill>
                  <a:srgbClr val="0070C0"/>
                </a:solidFill>
              </a:rPr>
              <a:t>Replace broken and worn out parts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Store tools in safe places such as in toolboxes or tool racks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Oil metallic parts in case of prolonged storage to avoid rusting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Lubricate moving parts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Avoid rubbing tools against each other</a:t>
            </a:r>
          </a:p>
        </p:txBody>
      </p:sp>
    </p:spTree>
  </p:cSld>
  <p:clrMapOvr>
    <a:masterClrMapping/>
  </p:clrMapOvr>
  <p:transition advTm="42510">
    <p:wipe dir="d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Reasons for maintaining farm tools and equipment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To avoid injury to the user</a:t>
            </a:r>
          </a:p>
          <a:p>
            <a:r>
              <a:rPr lang="en-US" sz="2400" dirty="0">
                <a:solidFill>
                  <a:srgbClr val="00B050"/>
                </a:solidFill>
              </a:rPr>
              <a:t>To increase durability</a:t>
            </a:r>
          </a:p>
          <a:p>
            <a:r>
              <a:rPr lang="en-US" sz="2400" dirty="0">
                <a:solidFill>
                  <a:srgbClr val="00B050"/>
                </a:solidFill>
              </a:rPr>
              <a:t>To increase efficiency</a:t>
            </a:r>
          </a:p>
          <a:p>
            <a:r>
              <a:rPr lang="en-US" sz="2400" dirty="0">
                <a:solidFill>
                  <a:srgbClr val="00B050"/>
                </a:solidFill>
              </a:rPr>
              <a:t>To avoid cost of repair and replacement</a:t>
            </a:r>
          </a:p>
        </p:txBody>
      </p:sp>
    </p:spTree>
  </p:cSld>
  <p:clrMapOvr>
    <a:masterClrMapping/>
  </p:clrMapOvr>
  <p:transition spd="slow" advTm="29765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5. PRUNING SAW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0" y="2057400"/>
            <a:ext cx="1600200" cy="403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0" y="1752600"/>
            <a:ext cx="4572000" cy="4419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USES OF PRUNING SAW</a:t>
            </a:r>
          </a:p>
          <a:p>
            <a:r>
              <a:rPr lang="en-US" dirty="0"/>
              <a:t>Pruning hard branches of coffee, citrus etc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Maintenance of pruning saw</a:t>
            </a:r>
          </a:p>
          <a:p>
            <a:r>
              <a:rPr lang="en-US" dirty="0"/>
              <a:t>Clean after use</a:t>
            </a:r>
          </a:p>
          <a:p>
            <a:r>
              <a:rPr lang="en-US" dirty="0"/>
              <a:t>Replace handle if broken</a:t>
            </a:r>
          </a:p>
          <a:p>
            <a:r>
              <a:rPr lang="en-US" dirty="0"/>
              <a:t>Paint blade with oil</a:t>
            </a:r>
          </a:p>
          <a:p>
            <a:r>
              <a:rPr lang="en-US" dirty="0"/>
              <a:t>Sharpen blade regularly</a:t>
            </a:r>
          </a:p>
        </p:txBody>
      </p:sp>
      <p:pic>
        <p:nvPicPr>
          <p:cNvPr id="11266" name="Picture 2" descr="C:\Users\Dave\Pictures\tools\CIMG489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2819400" cy="3657600"/>
          </a:xfrm>
          <a:prstGeom prst="rect">
            <a:avLst/>
          </a:prstGeom>
          <a:noFill/>
        </p:spPr>
      </p:pic>
      <p:pic>
        <p:nvPicPr>
          <p:cNvPr id="6" name="Picture 2" descr="C:\Users\Dave\Pictures\tools\CIMG489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3048000" cy="4114800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057400"/>
            <a:ext cx="1143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7425">
    <p:wedg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703</Words>
  <Application>Microsoft Office PowerPoint</Application>
  <PresentationFormat>On-screen Show (4:3)</PresentationFormat>
  <Paragraphs>194</Paragraphs>
  <Slides>83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Median</vt:lpstr>
      <vt:lpstr>FARM TOOLS &amp; EQUIPMENT</vt:lpstr>
      <vt:lpstr>CATEGORIES OF FARM TOOLS AND EQUIPMENT</vt:lpstr>
      <vt:lpstr>Reasons for using farm tools and equipment</vt:lpstr>
      <vt:lpstr>Precautions observed when using farm tools and equipment</vt:lpstr>
      <vt:lpstr>A. CROP PRODUCTION TOOLS &amp; EQUIP</vt:lpstr>
      <vt:lpstr>2.  SICKLE</vt:lpstr>
      <vt:lpstr>3.  PICK AXE</vt:lpstr>
      <vt:lpstr>4.MANURE FORK</vt:lpstr>
      <vt:lpstr>5. PRUNING SAW</vt:lpstr>
      <vt:lpstr>6. RAKE</vt:lpstr>
      <vt:lpstr>7.PRUNING SHEARS</vt:lpstr>
      <vt:lpstr>8. SECATUERS</vt:lpstr>
      <vt:lpstr>9. TAPE MEASURE</vt:lpstr>
      <vt:lpstr>10. SPRINKLER</vt:lpstr>
      <vt:lpstr>11. KNAPSACK SPRAYER</vt:lpstr>
      <vt:lpstr>12. GARDEN FORK</vt:lpstr>
      <vt:lpstr>13.GARDEN TROWEL</vt:lpstr>
      <vt:lpstr>14.HOSE PIPE</vt:lpstr>
      <vt:lpstr>    15.   AXE</vt:lpstr>
      <vt:lpstr> 16. PANGA</vt:lpstr>
      <vt:lpstr>17. JEMBE</vt:lpstr>
      <vt:lpstr>18. FORK JEMBE</vt:lpstr>
      <vt:lpstr>19. SHOVEL</vt:lpstr>
      <vt:lpstr>20. SOIL AUGER</vt:lpstr>
      <vt:lpstr>21. WATERING CAN</vt:lpstr>
      <vt:lpstr>22. KNAPSACK SPRAYER</vt:lpstr>
      <vt:lpstr>B. LIVESTOCK PRODUCTION TOOLS &amp; EQUIPMENT</vt:lpstr>
      <vt:lpstr>2. BULL RING &amp; LEAD STICK</vt:lpstr>
      <vt:lpstr>3. HALTER</vt:lpstr>
      <vt:lpstr>4. BOLUS GUN</vt:lpstr>
      <vt:lpstr>5. DRENCHING GUN</vt:lpstr>
      <vt:lpstr>6. BURDIZZO</vt:lpstr>
      <vt:lpstr>7. ELASTRATTOR</vt:lpstr>
      <vt:lpstr>8. EAR NOTCHER</vt:lpstr>
      <vt:lpstr>9. HOOF CUTTER</vt:lpstr>
      <vt:lpstr>10. TEETH CLIPER</vt:lpstr>
      <vt:lpstr>11. TROCA &amp; CANULA</vt:lpstr>
      <vt:lpstr>12. WOOL SHEARS</vt:lpstr>
      <vt:lpstr>USE</vt:lpstr>
      <vt:lpstr>14. STRIP CUP</vt:lpstr>
      <vt:lpstr>15. MILK STRAINER</vt:lpstr>
      <vt:lpstr>C. WORKSHOP TOOLS &amp; EQUIPMENT</vt:lpstr>
      <vt:lpstr>2. BRACE</vt:lpstr>
      <vt:lpstr>3. HAND DRILL</vt:lpstr>
      <vt:lpstr>4. WOOD CHISEL</vt:lpstr>
      <vt:lpstr>5. COLD CHISEL</vt:lpstr>
      <vt:lpstr>6. CLAW HAMMER</vt:lpstr>
      <vt:lpstr>7. SLEDGE HAMMER</vt:lpstr>
      <vt:lpstr>8. MALLET</vt:lpstr>
      <vt:lpstr>9. MARKING GAUGE</vt:lpstr>
      <vt:lpstr>10.SPOKE SHAVE</vt:lpstr>
      <vt:lpstr>11.RIVETING MACHINE</vt:lpstr>
      <vt:lpstr>12. BOW SAW</vt:lpstr>
      <vt:lpstr>12. COMPASS SAW/KEY HOLE SAW</vt:lpstr>
      <vt:lpstr>13. KEY HOLE/PAD SAW</vt:lpstr>
      <vt:lpstr>14. CROSS-CUT SAW</vt:lpstr>
      <vt:lpstr>16. RIP SAW</vt:lpstr>
      <vt:lpstr>17. TENON/BACK SAW</vt:lpstr>
      <vt:lpstr>18. HACK SAW</vt:lpstr>
      <vt:lpstr>19. JACK PLANE</vt:lpstr>
      <vt:lpstr>20. WOOD CHISEL</vt:lpstr>
      <vt:lpstr>21. SCREW DRIVERS</vt:lpstr>
      <vt:lpstr>22. SPANNERS</vt:lpstr>
      <vt:lpstr>23. SPIRIT LEVEL</vt:lpstr>
      <vt:lpstr>24. TINSNIP</vt:lpstr>
      <vt:lpstr>25. TRY SQUARE</vt:lpstr>
      <vt:lpstr>26. G- CLUMP</vt:lpstr>
      <vt:lpstr>27. SASH CLAMP OR  T- CLAMP</vt:lpstr>
      <vt:lpstr>28. ANVIL</vt:lpstr>
      <vt:lpstr>29. WIRE/MONKEY STRAINER</vt:lpstr>
      <vt:lpstr>30. CRAW BAR</vt:lpstr>
      <vt:lpstr>2. HAND SAW</vt:lpstr>
      <vt:lpstr>PARTS OF WOOD CHISEL</vt:lpstr>
      <vt:lpstr>JACK PLAIN</vt:lpstr>
      <vt:lpstr>   D. MASONRY TOOLS &amp; EQUIPMENT</vt:lpstr>
      <vt:lpstr>2. BOLSTER/MASON’S CHISEL</vt:lpstr>
      <vt:lpstr>3. PLUMB- LINE</vt:lpstr>
      <vt:lpstr>4. METAL FLOAT</vt:lpstr>
      <vt:lpstr>5. WOOD FLOAT</vt:lpstr>
      <vt:lpstr>E. PLUMBING TOOLS &amp; EQUIPMENT</vt:lpstr>
      <vt:lpstr>2. PIPE CUTTER</vt:lpstr>
      <vt:lpstr>General maintenance practices carried out on farm tools &amp; equipment</vt:lpstr>
      <vt:lpstr>Reasons for maintaining farm tools and equipment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</dc:creator>
  <cp:lastModifiedBy>Unknown User</cp:lastModifiedBy>
  <cp:revision>268</cp:revision>
  <dcterms:created xsi:type="dcterms:W3CDTF">2011-06-18T17:03:19Z</dcterms:created>
  <dcterms:modified xsi:type="dcterms:W3CDTF">2022-05-03T08:05:44Z</dcterms:modified>
</cp:coreProperties>
</file>