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28"/>
  </p:notesMasterIdLst>
  <p:handoutMasterIdLst>
    <p:handoutMasterId r:id="rId29"/>
  </p:handoutMasterIdLst>
  <p:sldIdLst>
    <p:sldId id="308" r:id="rId2"/>
    <p:sldId id="280" r:id="rId3"/>
    <p:sldId id="313" r:id="rId4"/>
    <p:sldId id="316" r:id="rId5"/>
    <p:sldId id="290" r:id="rId6"/>
    <p:sldId id="283" r:id="rId7"/>
    <p:sldId id="286" r:id="rId8"/>
    <p:sldId id="292" r:id="rId9"/>
    <p:sldId id="317" r:id="rId10"/>
    <p:sldId id="301" r:id="rId11"/>
    <p:sldId id="318" r:id="rId12"/>
    <p:sldId id="265" r:id="rId13"/>
    <p:sldId id="298" r:id="rId14"/>
    <p:sldId id="267" r:id="rId15"/>
    <p:sldId id="311" r:id="rId16"/>
    <p:sldId id="268" r:id="rId17"/>
    <p:sldId id="312" r:id="rId18"/>
    <p:sldId id="273" r:id="rId19"/>
    <p:sldId id="269" r:id="rId20"/>
    <p:sldId id="314" r:id="rId21"/>
    <p:sldId id="300" r:id="rId22"/>
    <p:sldId id="315" r:id="rId23"/>
    <p:sldId id="306" r:id="rId24"/>
    <p:sldId id="302" r:id="rId25"/>
    <p:sldId id="304"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82" autoAdjust="0"/>
  </p:normalViewPr>
  <p:slideViewPr>
    <p:cSldViewPr snapToGrid="0">
      <p:cViewPr varScale="1">
        <p:scale>
          <a:sx n="88" d="100"/>
          <a:sy n="88" d="100"/>
        </p:scale>
        <p:origin x="691"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91EA7E-8262-429C-B070-AD6A0F9A6AA3}" type="datetimeFigureOut">
              <a:rPr lang="en-US" smtClean="0"/>
              <a:t>11-Apr-24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EC7396-B2E6-4D4B-80BA-3951F3ACE9A8}" type="slidenum">
              <a:rPr lang="en-US" smtClean="0"/>
              <a:t>‹#›</a:t>
            </a:fld>
            <a:endParaRPr lang="en-US"/>
          </a:p>
        </p:txBody>
      </p:sp>
    </p:spTree>
    <p:extLst>
      <p:ext uri="{BB962C8B-B14F-4D97-AF65-F5344CB8AC3E}">
        <p14:creationId xmlns:p14="http://schemas.microsoft.com/office/powerpoint/2010/main" val="350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7DEC0-D428-403A-94BE-4719E5DB9D11}" type="datetimeFigureOut">
              <a:rPr lang="en-US" smtClean="0"/>
              <a:t>11-Apr-24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7CCD4-D052-40FD-B46F-3939AF7E8B56}" type="slidenum">
              <a:rPr lang="en-US" smtClean="0"/>
              <a:t>‹#›</a:t>
            </a:fld>
            <a:endParaRPr lang="en-US"/>
          </a:p>
        </p:txBody>
      </p:sp>
    </p:spTree>
    <p:extLst>
      <p:ext uri="{BB962C8B-B14F-4D97-AF65-F5344CB8AC3E}">
        <p14:creationId xmlns:p14="http://schemas.microsoft.com/office/powerpoint/2010/main" val="15502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87CCD4-D052-40FD-B46F-3939AF7E8B56}" type="slidenum">
              <a:rPr lang="en-US" smtClean="0"/>
              <a:t>1</a:t>
            </a:fld>
            <a:endParaRPr lang="en-US"/>
          </a:p>
        </p:txBody>
      </p:sp>
    </p:spTree>
    <p:extLst>
      <p:ext uri="{BB962C8B-B14F-4D97-AF65-F5344CB8AC3E}">
        <p14:creationId xmlns:p14="http://schemas.microsoft.com/office/powerpoint/2010/main" val="337275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87CCD4-D052-40FD-B46F-3939AF7E8B56}" type="slidenum">
              <a:rPr lang="en-US" smtClean="0"/>
              <a:t>17</a:t>
            </a:fld>
            <a:endParaRPr lang="en-US"/>
          </a:p>
        </p:txBody>
      </p:sp>
    </p:spTree>
    <p:extLst>
      <p:ext uri="{BB962C8B-B14F-4D97-AF65-F5344CB8AC3E}">
        <p14:creationId xmlns:p14="http://schemas.microsoft.com/office/powerpoint/2010/main" val="3197182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A2F0B1-5F5B-4B0E-891F-59AC0557F88A}" type="datetime1">
              <a:rPr lang="en-GB" smtClean="0"/>
              <a:t>11/04/2024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UNEB e-Registration 2024</a:t>
            </a:r>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53048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E09FC9-E3F1-417D-A204-027B776FF8D3}" type="datetime1">
              <a:rPr lang="en-GB" smtClean="0"/>
              <a:t>11/04/2024</a:t>
            </a:fld>
            <a:endParaRPr lang="en-GB"/>
          </a:p>
        </p:txBody>
      </p:sp>
      <p:sp>
        <p:nvSpPr>
          <p:cNvPr id="6" name="Footer Placeholder 5"/>
          <p:cNvSpPr>
            <a:spLocks noGrp="1"/>
          </p:cNvSpPr>
          <p:nvPr>
            <p:ph type="ftr" sz="quarter" idx="11"/>
          </p:nvPr>
        </p:nvSpPr>
        <p:spPr/>
        <p:txBody>
          <a:bodyPr/>
          <a:lstStyle/>
          <a:p>
            <a:r>
              <a:rPr lang="en-GB" smtClean="0"/>
              <a:t>UNEB e-Registration 2024</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166951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453071" y="-161725"/>
            <a:ext cx="12192225" cy="6858000"/>
            <a:chOff x="0" y="0"/>
            <a:chExt cx="12192225" cy="6858000"/>
          </a:xfrm>
        </p:grpSpPr>
        <p:sp>
          <p:nvSpPr>
            <p:cNvPr id="11" name="Rectangle 10"/>
            <p:cNvSpPr/>
            <p:nvPr/>
          </p:nvSpPr>
          <p:spPr>
            <a:xfrm>
              <a:off x="225"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1176"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7200" y="2762217"/>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E4CF1A-4883-4FE3-80D0-EB0E18CF4D80}"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234042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08E90FE-E66B-41DB-8206-29EE0E16AE31}"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251731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C67820-96B8-45A4-A493-FA329FF13A95}"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395815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341D7B2-5DB0-45A1-9FA1-D1528C9C6106}" type="datetime1">
              <a:rPr lang="en-GB" smtClean="0"/>
              <a:t>11/04/2024</a:t>
            </a:fld>
            <a:endParaRPr lang="en-GB"/>
          </a:p>
        </p:txBody>
      </p:sp>
      <p:sp>
        <p:nvSpPr>
          <p:cNvPr id="8" name="Footer Placeholder 7"/>
          <p:cNvSpPr>
            <a:spLocks noGrp="1"/>
          </p:cNvSpPr>
          <p:nvPr>
            <p:ph type="ftr" sz="quarter" idx="11"/>
          </p:nvPr>
        </p:nvSpPr>
        <p:spPr/>
        <p:txBody>
          <a:bodyPr/>
          <a:lstStyle/>
          <a:p>
            <a:r>
              <a:rPr lang="en-GB" smtClean="0"/>
              <a:t>UNEB e-Registration 2024</a:t>
            </a:r>
            <a:endParaRPr lang="en-GB"/>
          </a:p>
        </p:txBody>
      </p:sp>
      <p:sp>
        <p:nvSpPr>
          <p:cNvPr id="9" name="Slide Number Placeholder 8"/>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263135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FD6A4B-0DDC-4C22-BD66-CAC9D118FF88}" type="datetime1">
              <a:rPr lang="en-GB" smtClean="0"/>
              <a:t>11/04/2024</a:t>
            </a:fld>
            <a:endParaRPr lang="en-GB"/>
          </a:p>
        </p:txBody>
      </p:sp>
      <p:sp>
        <p:nvSpPr>
          <p:cNvPr id="8" name="Footer Placeholder 7"/>
          <p:cNvSpPr>
            <a:spLocks noGrp="1"/>
          </p:cNvSpPr>
          <p:nvPr>
            <p:ph type="ftr" sz="quarter" idx="11"/>
          </p:nvPr>
        </p:nvSpPr>
        <p:spPr>
          <a:xfrm>
            <a:off x="561111" y="6391838"/>
            <a:ext cx="3644282" cy="304801"/>
          </a:xfrm>
        </p:spPr>
        <p:txBody>
          <a:bodyPr/>
          <a:lstStyle/>
          <a:p>
            <a:r>
              <a:rPr lang="en-GB" smtClean="0"/>
              <a:t>UNEB e-Registration 2024</a:t>
            </a:r>
            <a:endParaRPr lang="en-GB"/>
          </a:p>
        </p:txBody>
      </p:sp>
      <p:sp>
        <p:nvSpPr>
          <p:cNvPr id="9" name="Slide Number Placeholder 8"/>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169161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E5DD15-42FB-4C42-9110-B6D0355F7E96}"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a:p>
        </p:txBody>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374407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AD7B663-5779-47C4-8B34-ACCABAF2FCDE}"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536070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nchor="ctr">
            <a:normAutofit/>
          </a:bodyPr>
          <a:lstStyle>
            <a:lvl1pPr marL="0" indent="0" algn="ctr">
              <a:buNone/>
              <a:defRPr sz="1600">
                <a:solidFill>
                  <a:srgbClr val="BFBFB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Insert Image Here</a:t>
            </a:r>
            <a:endParaRPr lang="en-GB" dirty="0"/>
          </a:p>
        </p:txBody>
      </p:sp>
    </p:spTree>
    <p:extLst>
      <p:ext uri="{BB962C8B-B14F-4D97-AF65-F5344CB8AC3E}">
        <p14:creationId xmlns:p14="http://schemas.microsoft.com/office/powerpoint/2010/main" val="28943523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2">
            <a:lumMod val="75000"/>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7868" y="755954"/>
            <a:ext cx="8761413" cy="706964"/>
          </a:xfrm>
          <a:no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F6F6C2-8D9D-4DB5-96E5-384A052B383F}"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129324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userDrawn="1"/>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73B9B-ED81-48B1-969D-B5C816ED6629}" type="datetime1">
              <a:rPr lang="en-GB" smtClean="0"/>
              <a:t>11/04/2024</a:t>
            </a:fld>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F75FC4-704C-4FB3-ADFF-DC26CA0E1349}" type="slidenum">
              <a:rPr lang="en-GB" smtClean="0"/>
              <a:t>‹#›</a:t>
            </a:fld>
            <a:endParaRPr lang="en-GB"/>
          </a:p>
        </p:txBody>
      </p:sp>
      <p:sp>
        <p:nvSpPr>
          <p:cNvPr id="22" name="Footer Placeholder 4"/>
          <p:cNvSpPr>
            <a:spLocks noGrp="1"/>
          </p:cNvSpPr>
          <p:nvPr>
            <p:ph type="ftr" sz="quarter" idx="3"/>
          </p:nvPr>
        </p:nvSpPr>
        <p:spPr>
          <a:xfrm>
            <a:off x="605353"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UNEB e-Registration 2024</a:t>
            </a:r>
            <a:endParaRPr lang="en-GB" dirty="0"/>
          </a:p>
        </p:txBody>
      </p:sp>
    </p:spTree>
    <p:extLst>
      <p:ext uri="{BB962C8B-B14F-4D97-AF65-F5344CB8AC3E}">
        <p14:creationId xmlns:p14="http://schemas.microsoft.com/office/powerpoint/2010/main" val="361071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70CC1B-8585-40F2-A038-7AD782C61ADD}" type="datetime1">
              <a:rPr lang="en-GB" smtClean="0"/>
              <a:t>11/04/2024</a:t>
            </a:fld>
            <a:endParaRPr lang="en-GB"/>
          </a:p>
        </p:txBody>
      </p:sp>
      <p:sp>
        <p:nvSpPr>
          <p:cNvPr id="6" name="Footer Placeholder 5"/>
          <p:cNvSpPr>
            <a:spLocks noGrp="1"/>
          </p:cNvSpPr>
          <p:nvPr>
            <p:ph type="ftr" sz="quarter" idx="11"/>
          </p:nvPr>
        </p:nvSpPr>
        <p:spPr/>
        <p:txBody>
          <a:bodyPr/>
          <a:lstStyle/>
          <a:p>
            <a:r>
              <a:rPr lang="en-GB" smtClean="0"/>
              <a:t>UNEB e-Registration 2024</a:t>
            </a:r>
            <a:endParaRPr lang="en-GB"/>
          </a:p>
        </p:txBody>
      </p:sp>
      <p:sp>
        <p:nvSpPr>
          <p:cNvPr id="7" name="Slide Number Placeholder 6"/>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394576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70D12A-15DC-4226-99B0-2DF71A0212A5}" type="datetime1">
              <a:rPr lang="en-GB" smtClean="0"/>
              <a:t>11/04/2024</a:t>
            </a:fld>
            <a:endParaRPr lang="en-GB"/>
          </a:p>
        </p:txBody>
      </p:sp>
      <p:sp>
        <p:nvSpPr>
          <p:cNvPr id="9" name="Slide Number Placeholder 8"/>
          <p:cNvSpPr>
            <a:spLocks noGrp="1"/>
          </p:cNvSpPr>
          <p:nvPr>
            <p:ph type="sldNum" sz="quarter" idx="12"/>
          </p:nvPr>
        </p:nvSpPr>
        <p:spPr/>
        <p:txBody>
          <a:bodyPr/>
          <a:lstStyle/>
          <a:p>
            <a:fld id="{E4F75FC4-704C-4FB3-ADFF-DC26CA0E1349}" type="slidenum">
              <a:rPr lang="en-GB" smtClean="0"/>
              <a:t>‹#›</a:t>
            </a:fld>
            <a:endParaRPr lang="en-GB"/>
          </a:p>
        </p:txBody>
      </p:sp>
      <p:sp>
        <p:nvSpPr>
          <p:cNvPr id="10" name="Footer Placeholder 4"/>
          <p:cNvSpPr>
            <a:spLocks noGrp="1"/>
          </p:cNvSpPr>
          <p:nvPr>
            <p:ph type="ftr" sz="quarter" idx="1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UNEB e-Registration 2024</a:t>
            </a:r>
            <a:endParaRPr lang="en-GB" dirty="0"/>
          </a:p>
        </p:txBody>
      </p:sp>
    </p:spTree>
    <p:extLst>
      <p:ext uri="{BB962C8B-B14F-4D97-AF65-F5344CB8AC3E}">
        <p14:creationId xmlns:p14="http://schemas.microsoft.com/office/powerpoint/2010/main" val="162849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a:noFill/>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D3CB1F-C9DC-440C-A6BA-8F0AC5BE557E}" type="datetime1">
              <a:rPr lang="en-GB" smtClean="0"/>
              <a:t>11/04/2024</a:t>
            </a:fld>
            <a:endParaRPr lang="en-GB"/>
          </a:p>
        </p:txBody>
      </p:sp>
      <p:sp>
        <p:nvSpPr>
          <p:cNvPr id="5" name="Slide Number Placeholder 4"/>
          <p:cNvSpPr>
            <a:spLocks noGrp="1"/>
          </p:cNvSpPr>
          <p:nvPr>
            <p:ph type="sldNum" sz="quarter" idx="12"/>
          </p:nvPr>
        </p:nvSpPr>
        <p:spPr/>
        <p:txBody>
          <a:bodyPr/>
          <a:lstStyle/>
          <a:p>
            <a:fld id="{E4F75FC4-704C-4FB3-ADFF-DC26CA0E1349}" type="slidenum">
              <a:rPr lang="en-GB" smtClean="0"/>
              <a:t>‹#›</a:t>
            </a:fld>
            <a:endParaRPr lang="en-GB" dirty="0"/>
          </a:p>
        </p:txBody>
      </p:sp>
      <p:sp>
        <p:nvSpPr>
          <p:cNvPr id="6" name="Footer Placeholder 4"/>
          <p:cNvSpPr txBox="1">
            <a:spLocks/>
          </p:cNvSpPr>
          <p:nvPr userDrawn="1"/>
        </p:nvSpPr>
        <p:spPr>
          <a:xfrm>
            <a:off x="400472" y="6391836"/>
            <a:ext cx="3859795" cy="304801"/>
          </a:xfrm>
          <a:prstGeom prst="rect">
            <a:avLst/>
          </a:prstGeom>
        </p:spPr>
        <p:txBody>
          <a:bodyPr vert="horz" lIns="91440" tIns="45720" rIns="91440" bIns="45720" rtlCol="0" anchor="ctr"/>
          <a:lstStyle>
            <a:defPPr>
              <a:defRPr lang="en-US"/>
            </a:defPPr>
            <a:lvl1pPr marL="0" algn="l" defTabSz="914400" rtl="0" eaLnBrk="1" latinLnBrk="0" hangingPunct="1">
              <a:defRPr sz="10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UGANDA NATIONAL EXAMINATIONS BOARD - 2019</a:t>
            </a:r>
            <a:endParaRPr lang="en-GB" dirty="0"/>
          </a:p>
        </p:txBody>
      </p:sp>
    </p:spTree>
    <p:extLst>
      <p:ext uri="{BB962C8B-B14F-4D97-AF65-F5344CB8AC3E}">
        <p14:creationId xmlns:p14="http://schemas.microsoft.com/office/powerpoint/2010/main" val="141049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6DE92-1CAD-4B78-A668-F8EB3C1E8282}" type="datetime1">
              <a:rPr lang="en-GB" smtClean="0"/>
              <a:t>11/04/2024</a:t>
            </a:fld>
            <a:endParaRPr lang="en-GB"/>
          </a:p>
        </p:txBody>
      </p:sp>
      <p:sp>
        <p:nvSpPr>
          <p:cNvPr id="3" name="Footer Placeholder 2"/>
          <p:cNvSpPr>
            <a:spLocks noGrp="1"/>
          </p:cNvSpPr>
          <p:nvPr>
            <p:ph type="ftr" sz="quarter" idx="11"/>
          </p:nvPr>
        </p:nvSpPr>
        <p:spPr/>
        <p:txBody>
          <a:bodyPr/>
          <a:lstStyle/>
          <a:p>
            <a:r>
              <a:rPr lang="en-GB" smtClean="0"/>
              <a:t>UNEB e-Registration 2024</a:t>
            </a:r>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740767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19A19D-DA85-4A1D-8B38-637EE26235E3}" type="datetime1">
              <a:rPr lang="en-GB" smtClean="0"/>
              <a:t>11/04/2024</a:t>
            </a:fld>
            <a:endParaRPr lang="en-GB"/>
          </a:p>
        </p:txBody>
      </p:sp>
      <p:sp>
        <p:nvSpPr>
          <p:cNvPr id="6" name="Footer Placeholder 5"/>
          <p:cNvSpPr>
            <a:spLocks noGrp="1"/>
          </p:cNvSpPr>
          <p:nvPr>
            <p:ph type="ftr" sz="quarter" idx="11"/>
          </p:nvPr>
        </p:nvSpPr>
        <p:spPr/>
        <p:txBody>
          <a:bodyPr/>
          <a:lstStyle/>
          <a:p>
            <a:r>
              <a:rPr lang="en-GB" smtClean="0"/>
              <a:t>UNEB e-Registration 2024</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142174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7FC353B-5D26-472C-99FC-B0FD8E7685C2}" type="datetime1">
              <a:rPr lang="en-GB" smtClean="0"/>
              <a:t>11/04/2024</a:t>
            </a:fld>
            <a:endParaRPr lang="en-GB"/>
          </a:p>
        </p:txBody>
      </p:sp>
      <p:sp>
        <p:nvSpPr>
          <p:cNvPr id="6" name="Footer Placeholder 5"/>
          <p:cNvSpPr>
            <a:spLocks noGrp="1"/>
          </p:cNvSpPr>
          <p:nvPr>
            <p:ph type="ftr" sz="quarter" idx="11"/>
          </p:nvPr>
        </p:nvSpPr>
        <p:spPr/>
        <p:txBody>
          <a:bodyPr/>
          <a:lstStyle/>
          <a:p>
            <a:r>
              <a:rPr lang="en-GB" smtClean="0"/>
              <a:t>UNEB e-Registration 2024</a:t>
            </a:r>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F75FC4-704C-4FB3-ADFF-DC26CA0E1349}" type="slidenum">
              <a:rPr lang="en-GB" smtClean="0"/>
              <a:t>‹#›</a:t>
            </a:fld>
            <a:endParaRPr lang="en-GB"/>
          </a:p>
        </p:txBody>
      </p:sp>
    </p:spTree>
    <p:extLst>
      <p:ext uri="{BB962C8B-B14F-4D97-AF65-F5344CB8AC3E}">
        <p14:creationId xmlns:p14="http://schemas.microsoft.com/office/powerpoint/2010/main" val="18696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t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1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a:blipFill dpi="0" rotWithShape="1">
            <a:blip r:embed="rId20">
              <a:alphaModFix amt="1000"/>
              <a:extLst>
                <a:ext uri="{28A0092B-C50C-407E-A947-70E740481C1C}">
                  <a14:useLocalDpi xmlns:a14="http://schemas.microsoft.com/office/drawing/2010/main" val="0"/>
                </a:ext>
              </a:extLst>
            </a:blip>
            <a:srcRect/>
            <a:stretch>
              <a:fillRect/>
            </a:stretch>
          </a:blipFill>
        </p:grpSpPr>
        <p:sp>
          <p:nvSpPr>
            <p:cNvPr id="7" name="Rectangle 6"/>
            <p:cNvSpPr/>
            <p:nvPr/>
          </p:nvSpPr>
          <p:spPr>
            <a:xfrm>
              <a:off x="0" y="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grp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grp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grp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8C73B47-0FAD-48E1-9747-438261E8F3D4}" type="datetime1">
              <a:rPr lang="en-GB" smtClean="0"/>
              <a:t>11/04/2024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UNEB e-Registration 2024</a:t>
            </a:r>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F75FC4-704C-4FB3-ADFF-DC26CA0E1349}" type="slidenum">
              <a:rPr lang="en-GB" smtClean="0"/>
              <a:t>‹#›</a:t>
            </a:fld>
            <a:endParaRPr lang="en-GB"/>
          </a:p>
        </p:txBody>
      </p:sp>
      <p:sp>
        <p:nvSpPr>
          <p:cNvPr id="22" name="Rounded Rectangle 21"/>
          <p:cNvSpPr/>
          <p:nvPr userDrawn="1"/>
        </p:nvSpPr>
        <p:spPr>
          <a:xfrm>
            <a:off x="661851" y="409304"/>
            <a:ext cx="10528888" cy="1166948"/>
          </a:xfrm>
          <a:prstGeom prst="roundRect">
            <a:avLst>
              <a:gd name="adj" fmla="val 7738"/>
            </a:avLst>
          </a:prstGeom>
          <a:gradFill flip="none" rotWithShape="1">
            <a:gsLst>
              <a:gs pos="0">
                <a:schemeClr val="tx2"/>
              </a:gs>
              <a:gs pos="87000">
                <a:srgbClr val="3B3059"/>
              </a:gs>
              <a:gs pos="91000">
                <a:schemeClr val="bg2">
                  <a:lumMod val="90000"/>
                </a:schemeClr>
              </a:gs>
              <a:gs pos="100000">
                <a:schemeClr val="bg1"/>
              </a:gs>
            </a:gsLst>
            <a:lin ang="0" scaled="1"/>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038955" y="482250"/>
            <a:ext cx="1151784" cy="992656"/>
          </a:xfrm>
          <a:prstGeom prst="rect">
            <a:avLst/>
          </a:prstGeom>
        </p:spPr>
      </p:pic>
    </p:spTree>
    <p:extLst>
      <p:ext uri="{BB962C8B-B14F-4D97-AF65-F5344CB8AC3E}">
        <p14:creationId xmlns:p14="http://schemas.microsoft.com/office/powerpoint/2010/main" val="207987681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Lst>
  <p:hf sldNum="0"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eRegPrimary@uneb.ac.u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eRegPrimary@uneb.ac.u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E8FACA">
              <a:alpha val="5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pic>
        <p:nvPicPr>
          <p:cNvPr id="4" name="Picture Placeholder 3"/>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t="3997" b="3997"/>
          <a:stretch>
            <a:fillRect/>
          </a:stretch>
        </p:blipFill>
        <p:spPr>
          <a:xfrm>
            <a:off x="5050626" y="279731"/>
            <a:ext cx="2376487" cy="1884362"/>
          </a:xfrm>
          <a:blipFill dpi="0" rotWithShape="1">
            <a:blip r:embed="rId4" cstate="print">
              <a:alphaModFix amt="5000"/>
              <a:extLst>
                <a:ext uri="{28A0092B-C50C-407E-A947-70E740481C1C}">
                  <a14:useLocalDpi xmlns:a14="http://schemas.microsoft.com/office/drawing/2010/main" val="0"/>
                </a:ext>
              </a:extLst>
            </a:blip>
            <a:srcRect/>
            <a:stretch>
              <a:fillRect/>
            </a:stretch>
          </a:blipFill>
        </p:spPr>
      </p:pic>
      <p:sp>
        <p:nvSpPr>
          <p:cNvPr id="7" name="Rectangle 5"/>
          <p:cNvSpPr>
            <a:spLocks noChangeArrowheads="1"/>
          </p:cNvSpPr>
          <p:nvPr/>
        </p:nvSpPr>
        <p:spPr bwMode="auto">
          <a:xfrm>
            <a:off x="466720" y="3121223"/>
            <a:ext cx="11544301" cy="615553"/>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7"/>
            <a:r>
              <a:rPr lang="en-US" altLang="en-US" sz="4000" b="1" dirty="0" smtClean="0">
                <a:solidFill>
                  <a:schemeClr val="accent4">
                    <a:lumMod val="50000"/>
                  </a:schemeClr>
                </a:solidFill>
                <a:latin typeface="Segoe UI Black" panose="020B0A02040204020203" pitchFamily="34" charset="0"/>
              </a:rPr>
              <a:t>UGANDA NATIONAL EXAMINATIONS BOARD</a:t>
            </a:r>
            <a:endParaRPr lang="en-US" altLang="en-US" sz="300" dirty="0">
              <a:solidFill>
                <a:schemeClr val="accent4">
                  <a:lumMod val="50000"/>
                </a:schemeClr>
              </a:solidFill>
            </a:endParaRPr>
          </a:p>
        </p:txBody>
      </p:sp>
      <p:sp>
        <p:nvSpPr>
          <p:cNvPr id="11" name="Rectangle 5"/>
          <p:cNvSpPr>
            <a:spLocks noChangeArrowheads="1"/>
          </p:cNvSpPr>
          <p:nvPr/>
        </p:nvSpPr>
        <p:spPr bwMode="auto">
          <a:xfrm>
            <a:off x="548897" y="4328186"/>
            <a:ext cx="11544301" cy="307777"/>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7"/>
            <a:r>
              <a:rPr lang="en-US" altLang="en-US" sz="2000" b="1" dirty="0" smtClean="0">
                <a:ln w="0"/>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rPr>
              <a:t>E-REGISTRATION 2024</a:t>
            </a:r>
            <a:endParaRPr lang="en-US" altLang="en-US" sz="133" b="1" dirty="0">
              <a:ln w="0"/>
              <a:effectLst>
                <a:outerShdw blurRad="38100" dist="25400" dir="5400000" algn="ctr" rotWithShape="0">
                  <a:srgbClr val="6E747A">
                    <a:alpha val="43000"/>
                  </a:srgbClr>
                </a:outerShdw>
              </a:effectLst>
              <a:latin typeface="Segoe UI Light" panose="020B0502040204020203" pitchFamily="34" charset="0"/>
              <a:cs typeface="Segoe UI Light" panose="020B0502040204020203" pitchFamily="34" charset="0"/>
            </a:endParaRPr>
          </a:p>
        </p:txBody>
      </p:sp>
      <p:sp>
        <p:nvSpPr>
          <p:cNvPr id="2" name="Date Placeholder 1"/>
          <p:cNvSpPr>
            <a:spLocks noGrp="1"/>
          </p:cNvSpPr>
          <p:nvPr>
            <p:ph type="dt" sz="half" idx="10"/>
          </p:nvPr>
        </p:nvSpPr>
        <p:spPr/>
        <p:txBody>
          <a:bodyPr/>
          <a:lstStyle/>
          <a:p>
            <a:fld id="{4B0DAB05-85E4-487E-BF77-58795A4CB1EE}" type="datetime1">
              <a:rPr lang="en-GB" smtClean="0"/>
              <a:t>11/04/2024</a:t>
            </a:fld>
            <a:endParaRPr lang="en-GB"/>
          </a:p>
        </p:txBody>
      </p:sp>
      <p:sp>
        <p:nvSpPr>
          <p:cNvPr id="3" name="Footer Placeholder 2"/>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058602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6375" y="573579"/>
            <a:ext cx="8711738" cy="814647"/>
          </a:xfrm>
        </p:spPr>
        <p:txBody>
          <a:bodyPr>
            <a:normAutofit/>
          </a:bodyPr>
          <a:lstStyle/>
          <a:p>
            <a:pPr algn="ctr"/>
            <a:r>
              <a:rPr lang="en-US" b="1" dirty="0" smtClean="0"/>
              <a:t>DATA CAPTURE</a:t>
            </a:r>
            <a:endParaRPr lang="en-US" b="1" dirty="0"/>
          </a:p>
        </p:txBody>
      </p:sp>
      <p:sp>
        <p:nvSpPr>
          <p:cNvPr id="3" name="Content Placeholder 2"/>
          <p:cNvSpPr>
            <a:spLocks noGrp="1"/>
          </p:cNvSpPr>
          <p:nvPr>
            <p:ph idx="1"/>
          </p:nvPr>
        </p:nvSpPr>
        <p:spPr>
          <a:xfrm>
            <a:off x="1221971" y="1961805"/>
            <a:ext cx="8819804" cy="3491344"/>
          </a:xfrm>
        </p:spPr>
        <p:txBody>
          <a:bodyPr>
            <a:normAutofit lnSpcReduction="10000"/>
          </a:bodyPr>
          <a:lstStyle/>
          <a:p>
            <a:r>
              <a:rPr lang="en-US" dirty="0" smtClean="0"/>
              <a:t>Use the Primary source document to key in </a:t>
            </a:r>
            <a:r>
              <a:rPr lang="en-US" dirty="0" err="1" smtClean="0"/>
              <a:t>candidates’details</a:t>
            </a:r>
            <a:r>
              <a:rPr lang="en-US" dirty="0" smtClean="0"/>
              <a:t>.</a:t>
            </a:r>
          </a:p>
          <a:p>
            <a:pPr marL="0" indent="0">
              <a:buNone/>
            </a:pPr>
            <a:endParaRPr lang="en-US" dirty="0" smtClean="0"/>
          </a:p>
          <a:p>
            <a:r>
              <a:rPr lang="en-US" dirty="0" smtClean="0"/>
              <a:t>For SNE </a:t>
            </a:r>
            <a:r>
              <a:rPr lang="en-US" dirty="0" err="1" smtClean="0"/>
              <a:t>candidates,the</a:t>
            </a:r>
            <a:r>
              <a:rPr lang="en-US" dirty="0" smtClean="0"/>
              <a:t> </a:t>
            </a:r>
            <a:r>
              <a:rPr lang="en-US" dirty="0"/>
              <a:t>C</a:t>
            </a:r>
            <a:r>
              <a:rPr lang="en-US" dirty="0" smtClean="0"/>
              <a:t>entre </a:t>
            </a:r>
            <a:r>
              <a:rPr lang="en-US" dirty="0"/>
              <a:t>H</a:t>
            </a:r>
            <a:r>
              <a:rPr lang="en-US" dirty="0" smtClean="0"/>
              <a:t>ead is to download and fill in the </a:t>
            </a:r>
            <a:r>
              <a:rPr lang="en-US" i="1" dirty="0" smtClean="0"/>
              <a:t>access arrangement form from the UNEB portal.  </a:t>
            </a:r>
          </a:p>
          <a:p>
            <a:pPr marL="0" indent="0">
              <a:buNone/>
            </a:pPr>
            <a:endParaRPr lang="en-US" i="1" dirty="0" smtClean="0"/>
          </a:p>
          <a:p>
            <a:r>
              <a:rPr lang="en-US" i="1" dirty="0" smtClean="0"/>
              <a:t>A medical form should be attached to this form and submitted to UNEB.</a:t>
            </a:r>
          </a:p>
          <a:p>
            <a:endParaRPr lang="en-US" i="1" dirty="0" smtClean="0"/>
          </a:p>
          <a:p>
            <a:r>
              <a:rPr lang="en-US" i="1" dirty="0" smtClean="0"/>
              <a:t>UNEB will conduct psycho-educational assessment of all candidates whose details were submitted in order to find out the potential challenges faced by the candidate and put in place the necessary interventions.</a:t>
            </a:r>
            <a:endParaRPr lang="en-US" i="1" dirty="0"/>
          </a:p>
        </p:txBody>
      </p:sp>
      <p:sp>
        <p:nvSpPr>
          <p:cNvPr id="4" name="Date Placeholder 3"/>
          <p:cNvSpPr>
            <a:spLocks noGrp="1"/>
          </p:cNvSpPr>
          <p:nvPr>
            <p:ph type="dt" sz="half" idx="10"/>
          </p:nvPr>
        </p:nvSpPr>
        <p:spPr/>
        <p:txBody>
          <a:bodyPr/>
          <a:lstStyle/>
          <a:p>
            <a:fld id="{17919979-A796-477A-B747-EC1F5FA72874}"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910638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26375" y="573579"/>
            <a:ext cx="8711738" cy="814647"/>
          </a:xfrm>
        </p:spPr>
        <p:txBody>
          <a:bodyPr>
            <a:normAutofit/>
          </a:bodyPr>
          <a:lstStyle/>
          <a:p>
            <a:pPr algn="ctr"/>
            <a:r>
              <a:rPr lang="en-US" b="1" dirty="0" smtClean="0"/>
              <a:t>DATA CAPTURE</a:t>
            </a:r>
            <a:endParaRPr lang="en-US" b="1" dirty="0"/>
          </a:p>
        </p:txBody>
      </p:sp>
      <p:sp>
        <p:nvSpPr>
          <p:cNvPr id="3" name="Content Placeholder 2"/>
          <p:cNvSpPr>
            <a:spLocks noGrp="1"/>
          </p:cNvSpPr>
          <p:nvPr>
            <p:ph idx="1"/>
          </p:nvPr>
        </p:nvSpPr>
        <p:spPr>
          <a:xfrm>
            <a:off x="1221971" y="1961805"/>
            <a:ext cx="8819804" cy="3491344"/>
          </a:xfrm>
        </p:spPr>
        <p:txBody>
          <a:bodyPr>
            <a:noAutofit/>
          </a:bodyPr>
          <a:lstStyle/>
          <a:p>
            <a:r>
              <a:rPr lang="en-US" sz="2400" dirty="0" smtClean="0"/>
              <a:t>After keying the candidates’ </a:t>
            </a:r>
            <a:r>
              <a:rPr lang="en-US" sz="2400" dirty="0" err="1" smtClean="0"/>
              <a:t>details,print</a:t>
            </a:r>
            <a:r>
              <a:rPr lang="en-US" sz="2400" dirty="0" smtClean="0"/>
              <a:t> the candidates’ list and verify using the primary source document.</a:t>
            </a:r>
          </a:p>
          <a:p>
            <a:r>
              <a:rPr lang="en-US" sz="2400" i="1" dirty="0" smtClean="0"/>
              <a:t>Amend where necessary</a:t>
            </a:r>
          </a:p>
          <a:p>
            <a:r>
              <a:rPr lang="en-US" sz="2400" i="1" dirty="0" smtClean="0"/>
              <a:t>Print the amended candidates’ list and give to the candidates and ask them to verify the accuracy of the data</a:t>
            </a:r>
          </a:p>
          <a:p>
            <a:r>
              <a:rPr lang="en-US" sz="2400" i="1" dirty="0" smtClean="0"/>
              <a:t>Amend where necessary.</a:t>
            </a:r>
          </a:p>
          <a:p>
            <a:r>
              <a:rPr lang="en-US" sz="2400" i="1" dirty="0" smtClean="0"/>
              <a:t>Print the candidates’ list and give the candidates to verify and sign</a:t>
            </a:r>
          </a:p>
          <a:p>
            <a:r>
              <a:rPr lang="en-US" sz="2400" i="1" dirty="0" smtClean="0"/>
              <a:t>Generate the excel file for uploading.</a:t>
            </a:r>
            <a:endParaRPr lang="en-US" sz="2400" i="1" dirty="0"/>
          </a:p>
        </p:txBody>
      </p:sp>
      <p:sp>
        <p:nvSpPr>
          <p:cNvPr id="4" name="Date Placeholder 3"/>
          <p:cNvSpPr>
            <a:spLocks noGrp="1"/>
          </p:cNvSpPr>
          <p:nvPr>
            <p:ph type="dt" sz="half" idx="10"/>
          </p:nvPr>
        </p:nvSpPr>
        <p:spPr/>
        <p:txBody>
          <a:bodyPr/>
          <a:lstStyle/>
          <a:p>
            <a:fld id="{17919979-A796-477A-B747-EC1F5FA72874}"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1781437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7897" y="557172"/>
            <a:ext cx="10515600" cy="865469"/>
          </a:xfrm>
        </p:spPr>
        <p:txBody>
          <a:bodyPr>
            <a:normAutofit/>
          </a:bodyPr>
          <a:lstStyle/>
          <a:p>
            <a:pPr algn="ctr"/>
            <a:r>
              <a:rPr lang="en-GB" b="1" dirty="0" smtClean="0"/>
              <a:t>INSTALLATION</a:t>
            </a:r>
            <a:endParaRPr lang="en-GB" b="1" dirty="0"/>
          </a:p>
        </p:txBody>
      </p:sp>
      <p:sp>
        <p:nvSpPr>
          <p:cNvPr id="3" name="Content Placeholder 2"/>
          <p:cNvSpPr>
            <a:spLocks noGrp="1"/>
          </p:cNvSpPr>
          <p:nvPr>
            <p:ph idx="1"/>
          </p:nvPr>
        </p:nvSpPr>
        <p:spPr>
          <a:xfrm>
            <a:off x="947898" y="1737361"/>
            <a:ext cx="10374038" cy="4422370"/>
          </a:xfrm>
        </p:spPr>
        <p:txBody>
          <a:bodyPr>
            <a:normAutofit lnSpcReduction="10000"/>
          </a:bodyPr>
          <a:lstStyle/>
          <a:p>
            <a:pPr marL="0" indent="0">
              <a:buNone/>
            </a:pPr>
            <a:r>
              <a:rPr lang="en-GB" sz="2000" b="1" dirty="0" smtClean="0">
                <a:solidFill>
                  <a:schemeClr val="tx1"/>
                </a:solidFill>
              </a:rPr>
              <a:t>System requirements for </a:t>
            </a:r>
            <a:r>
              <a:rPr lang="en-GB" sz="2000" b="1" dirty="0" err="1" smtClean="0">
                <a:solidFill>
                  <a:schemeClr val="tx1"/>
                </a:solidFill>
              </a:rPr>
              <a:t>eReg</a:t>
            </a:r>
            <a:r>
              <a:rPr lang="en-GB" sz="2000" b="1" dirty="0" smtClean="0">
                <a:solidFill>
                  <a:schemeClr val="tx1"/>
                </a:solidFill>
              </a:rPr>
              <a:t> software</a:t>
            </a:r>
          </a:p>
          <a:p>
            <a:pPr lvl="1"/>
            <a:r>
              <a:rPr lang="en-GB" dirty="0" smtClean="0"/>
              <a:t>Working computer</a:t>
            </a:r>
          </a:p>
          <a:p>
            <a:pPr lvl="1"/>
            <a:r>
              <a:rPr lang="en-GB" dirty="0" smtClean="0"/>
              <a:t>Windows 10 or above</a:t>
            </a:r>
          </a:p>
          <a:p>
            <a:pPr lvl="1"/>
            <a:r>
              <a:rPr lang="en-GB" dirty="0" smtClean="0"/>
              <a:t>RAM 2Gb</a:t>
            </a:r>
          </a:p>
          <a:p>
            <a:pPr lvl="1"/>
            <a:r>
              <a:rPr lang="en-GB" dirty="0" smtClean="0"/>
              <a:t>Installed pdf reader</a:t>
            </a:r>
          </a:p>
          <a:p>
            <a:pPr lvl="1"/>
            <a:r>
              <a:rPr lang="en-GB" dirty="0" smtClean="0"/>
              <a:t>Installed printer which should be set as the default</a:t>
            </a:r>
          </a:p>
          <a:p>
            <a:pPr lvl="1"/>
            <a:r>
              <a:rPr lang="en-GB" dirty="0" smtClean="0"/>
              <a:t>Trained personnel</a:t>
            </a:r>
          </a:p>
          <a:p>
            <a:pPr marL="457200" lvl="1" indent="0">
              <a:buNone/>
            </a:pPr>
            <a:endParaRPr lang="en-GB" dirty="0" smtClean="0"/>
          </a:p>
          <a:p>
            <a:pPr marL="0" indent="0">
              <a:buNone/>
            </a:pPr>
            <a:r>
              <a:rPr lang="en-GB" sz="2000" b="1" dirty="0" smtClean="0">
                <a:solidFill>
                  <a:schemeClr val="tx1"/>
                </a:solidFill>
              </a:rPr>
              <a:t>Procedure</a:t>
            </a:r>
          </a:p>
          <a:p>
            <a:pPr lvl="1"/>
            <a:r>
              <a:rPr lang="en-GB" dirty="0" smtClean="0"/>
              <a:t>Check whether there is an older version of the application already installed. Go to ‘Control Panel’. </a:t>
            </a:r>
          </a:p>
          <a:p>
            <a:pPr lvl="1"/>
            <a:r>
              <a:rPr lang="en-GB" dirty="0" smtClean="0"/>
              <a:t>If an earlier version is found, please uninstall</a:t>
            </a:r>
          </a:p>
          <a:p>
            <a:pPr lvl="1"/>
            <a:r>
              <a:rPr lang="en-GB" dirty="0" smtClean="0"/>
              <a:t>Then install the latest version.</a:t>
            </a:r>
          </a:p>
          <a:p>
            <a:pPr marL="0" indent="0">
              <a:buNone/>
            </a:pPr>
            <a:endParaRPr lang="en-GB" dirty="0"/>
          </a:p>
        </p:txBody>
      </p:sp>
      <p:sp>
        <p:nvSpPr>
          <p:cNvPr id="4" name="Date Placeholder 3"/>
          <p:cNvSpPr>
            <a:spLocks noGrp="1"/>
          </p:cNvSpPr>
          <p:nvPr>
            <p:ph type="dt" sz="half" idx="10"/>
          </p:nvPr>
        </p:nvSpPr>
        <p:spPr/>
        <p:txBody>
          <a:bodyPr/>
          <a:lstStyle/>
          <a:p>
            <a:fld id="{914D2F05-7705-47E5-B6DC-F75B3A26E73B}"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678306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029" y="665006"/>
            <a:ext cx="8728364" cy="754374"/>
          </a:xfrm>
        </p:spPr>
        <p:txBody>
          <a:bodyPr>
            <a:normAutofit/>
          </a:bodyPr>
          <a:lstStyle/>
          <a:p>
            <a:pPr algn="ctr"/>
            <a:r>
              <a:rPr lang="en-US" b="1" dirty="0" smtClean="0"/>
              <a:t>UNEB PORTAL</a:t>
            </a:r>
            <a:endParaRPr lang="en-US" b="1" dirty="0"/>
          </a:p>
        </p:txBody>
      </p:sp>
      <p:sp>
        <p:nvSpPr>
          <p:cNvPr id="3" name="Content Placeholder 2"/>
          <p:cNvSpPr>
            <a:spLocks noGrp="1"/>
          </p:cNvSpPr>
          <p:nvPr>
            <p:ph idx="1"/>
          </p:nvPr>
        </p:nvSpPr>
        <p:spPr>
          <a:xfrm>
            <a:off x="1064029" y="1895302"/>
            <a:ext cx="9883833" cy="4297680"/>
          </a:xfrm>
        </p:spPr>
        <p:txBody>
          <a:bodyPr>
            <a:normAutofit fontScale="92500" lnSpcReduction="20000"/>
          </a:bodyPr>
          <a:lstStyle/>
          <a:p>
            <a:r>
              <a:rPr lang="en-US" b="1" dirty="0" smtClean="0">
                <a:solidFill>
                  <a:srgbClr val="FF0000"/>
                </a:solidFill>
              </a:rPr>
              <a:t>Definition:</a:t>
            </a:r>
          </a:p>
          <a:p>
            <a:pPr marL="0" indent="0">
              <a:buNone/>
            </a:pPr>
            <a:r>
              <a:rPr lang="en-US" dirty="0" smtClean="0"/>
              <a:t>       A </a:t>
            </a:r>
            <a:r>
              <a:rPr lang="en-US" dirty="0"/>
              <a:t>framework to provide a single point of access to a variety of </a:t>
            </a:r>
            <a:r>
              <a:rPr lang="en-US" dirty="0" smtClean="0"/>
              <a:t>information.</a:t>
            </a:r>
          </a:p>
          <a:p>
            <a:r>
              <a:rPr lang="en-US" b="1" dirty="0" smtClean="0">
                <a:solidFill>
                  <a:srgbClr val="FF0000"/>
                </a:solidFill>
              </a:rPr>
              <a:t>Importance:</a:t>
            </a:r>
          </a:p>
          <a:p>
            <a:pPr lvl="1">
              <a:buFont typeface="Wingdings" panose="05000000000000000000" pitchFamily="2" charset="2"/>
              <a:buChar char="Ø"/>
            </a:pPr>
            <a:r>
              <a:rPr lang="en-US" sz="1500" dirty="0" smtClean="0"/>
              <a:t>provides information to centres, </a:t>
            </a:r>
          </a:p>
          <a:p>
            <a:pPr lvl="1">
              <a:buFont typeface="Wingdings" panose="05000000000000000000" pitchFamily="2" charset="2"/>
              <a:buChar char="Ø"/>
            </a:pPr>
            <a:r>
              <a:rPr lang="en-US" sz="1500" dirty="0" smtClean="0"/>
              <a:t>enables centres do registration of candidates,</a:t>
            </a:r>
          </a:p>
          <a:p>
            <a:pPr lvl="1">
              <a:buFont typeface="Wingdings" panose="05000000000000000000" pitchFamily="2" charset="2"/>
              <a:buChar char="Ø"/>
            </a:pPr>
            <a:r>
              <a:rPr lang="en-US" sz="1500" dirty="0" smtClean="0"/>
              <a:t>enables centres to upload files of course work, fees defaulters </a:t>
            </a:r>
          </a:p>
          <a:p>
            <a:pPr lvl="1">
              <a:buFont typeface="Wingdings" panose="05000000000000000000" pitchFamily="2" charset="2"/>
              <a:buChar char="Ø"/>
            </a:pPr>
            <a:r>
              <a:rPr lang="en-US" sz="1500" dirty="0" smtClean="0"/>
              <a:t>informs centres about the amount they owe UNEB, </a:t>
            </a:r>
          </a:p>
          <a:p>
            <a:pPr lvl="1">
              <a:buFont typeface="Wingdings" panose="05000000000000000000" pitchFamily="2" charset="2"/>
              <a:buChar char="Ø"/>
            </a:pPr>
            <a:r>
              <a:rPr lang="en-US" sz="1500" dirty="0" smtClean="0"/>
              <a:t>avails candidates 'results to centres and allows centres communicate to UNEB</a:t>
            </a:r>
            <a:r>
              <a:rPr lang="en-US" dirty="0" smtClean="0"/>
              <a:t>.</a:t>
            </a:r>
          </a:p>
          <a:p>
            <a:r>
              <a:rPr lang="en-US" b="1" dirty="0" smtClean="0">
                <a:solidFill>
                  <a:srgbClr val="FF0000"/>
                </a:solidFill>
              </a:rPr>
              <a:t>Accessibility to the Portal:   </a:t>
            </a:r>
          </a:p>
          <a:p>
            <a:pPr marL="0" indent="0">
              <a:buNone/>
            </a:pPr>
            <a:r>
              <a:rPr lang="en-US" b="1" dirty="0" smtClean="0">
                <a:solidFill>
                  <a:srgbClr val="FF0000"/>
                </a:solidFill>
              </a:rPr>
              <a:t>	</a:t>
            </a:r>
            <a:r>
              <a:rPr lang="en-US" dirty="0" smtClean="0"/>
              <a:t>A centre needs credentials to access the Portal.</a:t>
            </a:r>
          </a:p>
          <a:p>
            <a:r>
              <a:rPr lang="en-US" b="1" dirty="0" smtClean="0">
                <a:solidFill>
                  <a:srgbClr val="FF0000"/>
                </a:solidFill>
              </a:rPr>
              <a:t>Flexibility of the Portal:</a:t>
            </a:r>
          </a:p>
          <a:p>
            <a:pPr lvl="1">
              <a:buFont typeface="Wingdings" panose="05000000000000000000" pitchFamily="2" charset="2"/>
              <a:buChar char="Ø"/>
            </a:pPr>
            <a:r>
              <a:rPr lang="en-US" dirty="0" smtClean="0"/>
              <a:t>	Look at re-setting the password on the portal login page, </a:t>
            </a:r>
          </a:p>
          <a:p>
            <a:pPr lvl="1">
              <a:buFont typeface="Wingdings" panose="05000000000000000000" pitchFamily="2" charset="2"/>
              <a:buChar char="Ø"/>
            </a:pPr>
            <a:r>
              <a:rPr lang="en-US" dirty="0"/>
              <a:t>	</a:t>
            </a:r>
            <a:r>
              <a:rPr lang="en-US" dirty="0" smtClean="0"/>
              <a:t>changing contact details and credentials, support centre</a:t>
            </a:r>
            <a:endParaRPr lang="en-US" dirty="0"/>
          </a:p>
        </p:txBody>
      </p:sp>
      <p:sp>
        <p:nvSpPr>
          <p:cNvPr id="4" name="Date Placeholder 3"/>
          <p:cNvSpPr>
            <a:spLocks noGrp="1"/>
          </p:cNvSpPr>
          <p:nvPr>
            <p:ph type="dt" sz="half" idx="10"/>
          </p:nvPr>
        </p:nvSpPr>
        <p:spPr/>
        <p:txBody>
          <a:bodyPr/>
          <a:lstStyle/>
          <a:p>
            <a:fld id="{3E8EA586-B40A-4F01-894B-5215D055A387}"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154679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884" y="756678"/>
            <a:ext cx="10515600" cy="1019293"/>
          </a:xfrm>
        </p:spPr>
        <p:txBody>
          <a:bodyPr/>
          <a:lstStyle/>
          <a:p>
            <a:r>
              <a:rPr lang="en-GB" b="1" dirty="0" smtClean="0"/>
              <a:t>UPLOADING DATA ONTO THE PORTAL</a:t>
            </a:r>
            <a:endParaRPr lang="en-GB" b="1" dirty="0"/>
          </a:p>
        </p:txBody>
      </p:sp>
      <p:sp>
        <p:nvSpPr>
          <p:cNvPr id="3" name="Content Placeholder 2"/>
          <p:cNvSpPr>
            <a:spLocks noGrp="1"/>
          </p:cNvSpPr>
          <p:nvPr>
            <p:ph idx="1"/>
          </p:nvPr>
        </p:nvSpPr>
        <p:spPr>
          <a:xfrm>
            <a:off x="1097280" y="2177934"/>
            <a:ext cx="9534698" cy="3524598"/>
          </a:xfrm>
        </p:spPr>
        <p:txBody>
          <a:bodyPr>
            <a:normAutofit/>
          </a:bodyPr>
          <a:lstStyle/>
          <a:p>
            <a:pPr marL="0" indent="0">
              <a:buNone/>
            </a:pPr>
            <a:r>
              <a:rPr lang="en-GB" sz="2400" b="1" dirty="0" smtClean="0">
                <a:solidFill>
                  <a:schemeClr val="tx1"/>
                </a:solidFill>
              </a:rPr>
              <a:t>School requirements (conditions):   </a:t>
            </a:r>
          </a:p>
          <a:p>
            <a:pPr marL="0" indent="0">
              <a:buNone/>
            </a:pPr>
            <a:endParaRPr lang="en-GB" sz="2000" b="1" dirty="0">
              <a:solidFill>
                <a:srgbClr val="FF0000"/>
              </a:solidFill>
            </a:endParaRPr>
          </a:p>
          <a:p>
            <a:r>
              <a:rPr lang="en-GB" dirty="0" smtClean="0"/>
              <a:t>Clean data,</a:t>
            </a:r>
          </a:p>
          <a:p>
            <a:r>
              <a:rPr lang="en-GB" dirty="0" smtClean="0"/>
              <a:t>Excel file generated from the </a:t>
            </a:r>
            <a:r>
              <a:rPr lang="en-GB" dirty="0" err="1" smtClean="0"/>
              <a:t>eRegistration</a:t>
            </a:r>
            <a:r>
              <a:rPr lang="en-GB" dirty="0" smtClean="0"/>
              <a:t> application.</a:t>
            </a:r>
          </a:p>
          <a:p>
            <a:r>
              <a:rPr lang="en-GB" dirty="0" smtClean="0"/>
              <a:t>Upload the Excel file </a:t>
            </a:r>
          </a:p>
        </p:txBody>
      </p:sp>
      <p:sp>
        <p:nvSpPr>
          <p:cNvPr id="4" name="Date Placeholder 3"/>
          <p:cNvSpPr>
            <a:spLocks noGrp="1"/>
          </p:cNvSpPr>
          <p:nvPr>
            <p:ph type="dt" sz="half" idx="10"/>
          </p:nvPr>
        </p:nvSpPr>
        <p:spPr/>
        <p:txBody>
          <a:bodyPr/>
          <a:lstStyle/>
          <a:p>
            <a:fld id="{4F0C9D55-AB65-4ECD-8757-B0A6AA71205B}"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650495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1822" y="623455"/>
            <a:ext cx="10515600" cy="836633"/>
          </a:xfrm>
        </p:spPr>
        <p:txBody>
          <a:bodyPr/>
          <a:lstStyle/>
          <a:p>
            <a:r>
              <a:rPr lang="en-GB" b="1" dirty="0" smtClean="0"/>
              <a:t>UPLOADING DATA ONTO THE PORTAL </a:t>
            </a:r>
            <a:r>
              <a:rPr lang="en-GB" b="1" dirty="0" err="1" smtClean="0"/>
              <a:t>contd</a:t>
            </a:r>
            <a:endParaRPr lang="en-GB" b="1" dirty="0"/>
          </a:p>
        </p:txBody>
      </p:sp>
      <p:sp>
        <p:nvSpPr>
          <p:cNvPr id="3" name="Content Placeholder 2"/>
          <p:cNvSpPr>
            <a:spLocks noGrp="1"/>
          </p:cNvSpPr>
          <p:nvPr>
            <p:ph idx="1"/>
          </p:nvPr>
        </p:nvSpPr>
        <p:spPr>
          <a:xfrm>
            <a:off x="856212" y="1787236"/>
            <a:ext cx="10266218" cy="4339244"/>
          </a:xfrm>
        </p:spPr>
        <p:txBody>
          <a:bodyPr>
            <a:normAutofit/>
          </a:bodyPr>
          <a:lstStyle/>
          <a:p>
            <a:pPr marL="0" indent="0">
              <a:buNone/>
            </a:pPr>
            <a:r>
              <a:rPr lang="en-GB" sz="2400" b="1" dirty="0" smtClean="0">
                <a:solidFill>
                  <a:schemeClr val="tx1"/>
                </a:solidFill>
              </a:rPr>
              <a:t>Procedure</a:t>
            </a:r>
            <a:endParaRPr lang="en-GB" sz="2400" b="1" dirty="0">
              <a:solidFill>
                <a:schemeClr val="tx1"/>
              </a:solidFill>
            </a:endParaRPr>
          </a:p>
          <a:p>
            <a:pPr>
              <a:buFont typeface="Wingdings" panose="05000000000000000000" pitchFamily="2" charset="2"/>
              <a:buChar char="Ø"/>
            </a:pPr>
            <a:r>
              <a:rPr lang="en-GB" sz="1700" dirty="0" smtClean="0"/>
              <a:t>Go to the application, </a:t>
            </a:r>
          </a:p>
          <a:p>
            <a:pPr>
              <a:buFont typeface="Wingdings" panose="05000000000000000000" pitchFamily="2" charset="2"/>
              <a:buChar char="Ø"/>
            </a:pPr>
            <a:r>
              <a:rPr lang="en-GB" sz="1700" dirty="0" smtClean="0"/>
              <a:t>select the relevant level (PLE)</a:t>
            </a:r>
          </a:p>
          <a:p>
            <a:pPr>
              <a:buFont typeface="Wingdings" panose="05000000000000000000" pitchFamily="2" charset="2"/>
              <a:buChar char="Ø"/>
            </a:pPr>
            <a:r>
              <a:rPr lang="en-GB" sz="1700" dirty="0" smtClean="0"/>
              <a:t>Then select ‘’Submit to UNEB’’ </a:t>
            </a:r>
          </a:p>
          <a:p>
            <a:pPr>
              <a:buFont typeface="Wingdings" panose="05000000000000000000" pitchFamily="2" charset="2"/>
              <a:buChar char="Ø"/>
            </a:pPr>
            <a:r>
              <a:rPr lang="en-GB" sz="1700" dirty="0" smtClean="0"/>
              <a:t>input the school </a:t>
            </a:r>
            <a:r>
              <a:rPr lang="en-GB" sz="1700" dirty="0" err="1" smtClean="0"/>
              <a:t>emis</a:t>
            </a:r>
            <a:r>
              <a:rPr lang="en-GB" sz="1700" dirty="0" smtClean="0"/>
              <a:t> number, then select ‘Load’. </a:t>
            </a:r>
          </a:p>
          <a:p>
            <a:pPr>
              <a:buFont typeface="Wingdings" panose="05000000000000000000" pitchFamily="2" charset="2"/>
              <a:buChar char="Ø"/>
            </a:pPr>
            <a:r>
              <a:rPr lang="en-GB" sz="1700" dirty="0" smtClean="0"/>
              <a:t>After the page is populated by the candidates’ information, select ‘Export to Excel’. </a:t>
            </a:r>
          </a:p>
          <a:p>
            <a:pPr>
              <a:buFont typeface="Wingdings" panose="05000000000000000000" pitchFamily="2" charset="2"/>
              <a:buChar char="Ø"/>
            </a:pPr>
            <a:r>
              <a:rPr lang="en-GB" sz="1700" dirty="0" smtClean="0"/>
              <a:t>Fill in the necessary information about the file path and name (meaningful names should be used for the files). </a:t>
            </a:r>
          </a:p>
          <a:p>
            <a:pPr>
              <a:buFont typeface="Wingdings" panose="05000000000000000000" pitchFamily="2" charset="2"/>
              <a:buChar char="Ø"/>
            </a:pPr>
            <a:r>
              <a:rPr lang="en-GB" sz="1700" b="1" u="sng" dirty="0" smtClean="0">
                <a:solidFill>
                  <a:srgbClr val="FF0000"/>
                </a:solidFill>
              </a:rPr>
              <a:t>Backup</a:t>
            </a:r>
            <a:r>
              <a:rPr lang="en-GB" sz="1700" b="1" dirty="0" smtClean="0">
                <a:solidFill>
                  <a:srgbClr val="FF0000"/>
                </a:solidFill>
              </a:rPr>
              <a:t> </a:t>
            </a:r>
            <a:r>
              <a:rPr lang="en-GB" sz="1700" dirty="0" smtClean="0"/>
              <a:t>the  generated Excel file because it’s the file to be used to recover the  candidates’ info in case of a catastrophe.</a:t>
            </a:r>
          </a:p>
          <a:p>
            <a:pPr>
              <a:buFont typeface="Wingdings" panose="05000000000000000000" pitchFamily="2" charset="2"/>
              <a:buChar char="Ø"/>
            </a:pPr>
            <a:r>
              <a:rPr lang="en-GB" sz="1700" dirty="0" smtClean="0"/>
              <a:t>Log into the portal using your user credentials, select ‘Upload data', in the form which appears, fill the necessary info and browse to the excel file. Then select ‘Upload’.</a:t>
            </a:r>
          </a:p>
        </p:txBody>
      </p:sp>
      <p:sp>
        <p:nvSpPr>
          <p:cNvPr id="4" name="Date Placeholder 3"/>
          <p:cNvSpPr>
            <a:spLocks noGrp="1"/>
          </p:cNvSpPr>
          <p:nvPr>
            <p:ph type="dt" sz="half" idx="10"/>
          </p:nvPr>
        </p:nvSpPr>
        <p:spPr/>
        <p:txBody>
          <a:bodyPr/>
          <a:lstStyle/>
          <a:p>
            <a:fld id="{96C907EC-9A26-4401-91C6-BFF7AFF98E0C}"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787755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705" y="2072641"/>
            <a:ext cx="11097492" cy="4328004"/>
          </a:xfrm>
        </p:spPr>
        <p:txBody>
          <a:bodyPr>
            <a:noAutofit/>
          </a:bodyPr>
          <a:lstStyle/>
          <a:p>
            <a:r>
              <a:rPr lang="en-GB" dirty="0" smtClean="0"/>
              <a:t>The portal gives a summary of what the file you are trying to upload has and the invoice total which will be generated if you confirm the upload.</a:t>
            </a:r>
          </a:p>
          <a:p>
            <a:r>
              <a:rPr lang="en-GB" dirty="0" smtClean="0"/>
              <a:t>If the invoice amount is not what you expect, cancel the uploading and go back to the candidates for verification</a:t>
            </a:r>
          </a:p>
          <a:p>
            <a:r>
              <a:rPr lang="en-GB" dirty="0" smtClean="0"/>
              <a:t>If there is need for an amendment, go back to the application, amend then regenerate a new excel file</a:t>
            </a:r>
          </a:p>
          <a:p>
            <a:r>
              <a:rPr lang="en-GB" dirty="0" smtClean="0"/>
              <a:t>Documents automatically generated include:</a:t>
            </a:r>
          </a:p>
          <a:p>
            <a:pPr lvl="1">
              <a:buFont typeface="Wingdings" panose="05000000000000000000" pitchFamily="2" charset="2"/>
              <a:buChar char="Ø"/>
            </a:pPr>
            <a:r>
              <a:rPr lang="en-GB" sz="1800" dirty="0" smtClean="0"/>
              <a:t>a </a:t>
            </a:r>
            <a:r>
              <a:rPr lang="en-GB" sz="1800" dirty="0"/>
              <a:t>draft </a:t>
            </a:r>
            <a:r>
              <a:rPr lang="en-GB" sz="1800" dirty="0" smtClean="0"/>
              <a:t>register</a:t>
            </a:r>
          </a:p>
          <a:p>
            <a:pPr lvl="1">
              <a:buFont typeface="Wingdings" panose="05000000000000000000" pitchFamily="2" charset="2"/>
              <a:buChar char="Ø"/>
            </a:pPr>
            <a:r>
              <a:rPr lang="en-GB" sz="1800" dirty="0" smtClean="0"/>
              <a:t>Candidates’ list </a:t>
            </a:r>
          </a:p>
          <a:p>
            <a:pPr lvl="1">
              <a:buFont typeface="Wingdings" panose="05000000000000000000" pitchFamily="2" charset="2"/>
              <a:buChar char="Ø"/>
            </a:pPr>
            <a:r>
              <a:rPr lang="en-GB" sz="1800" dirty="0" smtClean="0"/>
              <a:t>Candidates 'registration slips</a:t>
            </a:r>
          </a:p>
          <a:p>
            <a:pPr lvl="1">
              <a:buFont typeface="Wingdings" panose="05000000000000000000" pitchFamily="2" charset="2"/>
              <a:buChar char="Ø"/>
            </a:pPr>
            <a:r>
              <a:rPr lang="en-GB" sz="1800" dirty="0" smtClean="0"/>
              <a:t>album and </a:t>
            </a:r>
          </a:p>
          <a:p>
            <a:pPr lvl="1">
              <a:buFont typeface="Wingdings" panose="05000000000000000000" pitchFamily="2" charset="2"/>
              <a:buChar char="Ø"/>
            </a:pPr>
            <a:r>
              <a:rPr lang="en-GB" sz="1800" dirty="0" smtClean="0"/>
              <a:t>invoice </a:t>
            </a:r>
          </a:p>
        </p:txBody>
      </p:sp>
      <p:sp>
        <p:nvSpPr>
          <p:cNvPr id="4" name="Title 3"/>
          <p:cNvSpPr>
            <a:spLocks noGrp="1"/>
          </p:cNvSpPr>
          <p:nvPr>
            <p:ph type="title"/>
          </p:nvPr>
        </p:nvSpPr>
        <p:spPr>
          <a:xfrm>
            <a:off x="714896" y="973668"/>
            <a:ext cx="9725890" cy="706964"/>
          </a:xfrm>
        </p:spPr>
        <p:txBody>
          <a:bodyPr/>
          <a:lstStyle/>
          <a:p>
            <a:r>
              <a:rPr lang="en-GB" b="1" dirty="0"/>
              <a:t>UPLOADING DATA ONTO THE PORTAL </a:t>
            </a:r>
            <a:r>
              <a:rPr lang="en-GB" b="1" dirty="0" err="1"/>
              <a:t>contd</a:t>
            </a:r>
            <a:r>
              <a:rPr lang="en-GB" b="1" dirty="0"/>
              <a:t/>
            </a:r>
            <a:br>
              <a:rPr lang="en-GB" b="1" dirty="0"/>
            </a:br>
            <a:endParaRPr lang="en-US" dirty="0"/>
          </a:p>
        </p:txBody>
      </p:sp>
      <p:sp>
        <p:nvSpPr>
          <p:cNvPr id="6" name="Date Placeholder 5"/>
          <p:cNvSpPr>
            <a:spLocks noGrp="1"/>
          </p:cNvSpPr>
          <p:nvPr>
            <p:ph type="dt" sz="half" idx="10"/>
          </p:nvPr>
        </p:nvSpPr>
        <p:spPr/>
        <p:txBody>
          <a:bodyPr/>
          <a:lstStyle/>
          <a:p>
            <a:fld id="{D3D079BE-9393-4D8F-B267-C001BAA6EC6C}" type="datetime1">
              <a:rPr lang="en-GB" smtClean="0"/>
              <a:t>11/04/2024</a:t>
            </a:fld>
            <a:endParaRPr lang="en-GB"/>
          </a:p>
        </p:txBody>
      </p:sp>
      <p:sp>
        <p:nvSpPr>
          <p:cNvPr id="7" name="Footer Placeholder 6"/>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1866841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395" y="2327562"/>
            <a:ext cx="10631979" cy="4164521"/>
          </a:xfrm>
        </p:spPr>
        <p:txBody>
          <a:bodyPr>
            <a:normAutofit fontScale="92500" lnSpcReduction="10000"/>
          </a:bodyPr>
          <a:lstStyle/>
          <a:p>
            <a:r>
              <a:rPr lang="en-GB" dirty="0" smtClean="0"/>
              <a:t>In case of failure, an error message will be returned with the reason why the failure occurred.</a:t>
            </a:r>
          </a:p>
          <a:p>
            <a:pPr marL="0" indent="0">
              <a:buNone/>
            </a:pPr>
            <a:endParaRPr lang="en-GB" sz="2000" b="1" dirty="0" smtClean="0"/>
          </a:p>
          <a:p>
            <a:pPr marL="0" indent="0">
              <a:buNone/>
            </a:pPr>
            <a:r>
              <a:rPr lang="en-GB" sz="2000" b="1" dirty="0" smtClean="0"/>
              <a:t>What </a:t>
            </a:r>
            <a:r>
              <a:rPr lang="en-GB" sz="2000" b="1" dirty="0"/>
              <a:t>Next</a:t>
            </a:r>
            <a:r>
              <a:rPr lang="en-GB" sz="2000" b="1" dirty="0" smtClean="0"/>
              <a:t>?</a:t>
            </a:r>
            <a:endParaRPr lang="en-GB" sz="2000" dirty="0" smtClean="0"/>
          </a:p>
          <a:p>
            <a:r>
              <a:rPr lang="en-GB" dirty="0" smtClean="0"/>
              <a:t>Download the documents (Album, Registration slip, Invoice and Register)</a:t>
            </a:r>
          </a:p>
          <a:p>
            <a:r>
              <a:rPr lang="en-GB" dirty="0" smtClean="0"/>
              <a:t>input the </a:t>
            </a:r>
            <a:r>
              <a:rPr lang="en-GB" dirty="0" err="1" smtClean="0"/>
              <a:t>emis</a:t>
            </a:r>
            <a:r>
              <a:rPr lang="en-GB" dirty="0" smtClean="0"/>
              <a:t> number/candidate’s index number. </a:t>
            </a:r>
          </a:p>
          <a:p>
            <a:r>
              <a:rPr lang="en-GB" dirty="0" smtClean="0"/>
              <a:t>After this,  the application will be populated by the candidate’s info. </a:t>
            </a:r>
          </a:p>
          <a:p>
            <a:r>
              <a:rPr lang="en-GB" dirty="0" smtClean="0"/>
              <a:t>Amend (where necessary)</a:t>
            </a:r>
          </a:p>
          <a:p>
            <a:r>
              <a:rPr lang="en-GB" dirty="0" smtClean="0"/>
              <a:t>save,</a:t>
            </a:r>
          </a:p>
          <a:p>
            <a:r>
              <a:rPr lang="en-GB" dirty="0" smtClean="0"/>
              <a:t> regenerate the excel file for backup. </a:t>
            </a:r>
          </a:p>
          <a:p>
            <a:r>
              <a:rPr lang="en-GB" dirty="0" smtClean="0"/>
              <a:t>For amending the info on the portal, use the filter on the application to generate only the excel file of those candidates who need amendments. Upload the file and verify the documents including the album.</a:t>
            </a:r>
            <a:endParaRPr lang="en-GB" dirty="0"/>
          </a:p>
        </p:txBody>
      </p:sp>
      <p:sp>
        <p:nvSpPr>
          <p:cNvPr id="4" name="Title 3"/>
          <p:cNvSpPr>
            <a:spLocks noGrp="1"/>
          </p:cNvSpPr>
          <p:nvPr>
            <p:ph type="title"/>
          </p:nvPr>
        </p:nvSpPr>
        <p:spPr>
          <a:xfrm>
            <a:off x="714896" y="973668"/>
            <a:ext cx="9725890" cy="706964"/>
          </a:xfrm>
        </p:spPr>
        <p:txBody>
          <a:bodyPr/>
          <a:lstStyle/>
          <a:p>
            <a:r>
              <a:rPr lang="en-GB" b="1" dirty="0"/>
              <a:t>UPLOADING DATA ONTO THE PORTAL </a:t>
            </a:r>
            <a:r>
              <a:rPr lang="en-GB" b="1" dirty="0" err="1"/>
              <a:t>contd</a:t>
            </a:r>
            <a:r>
              <a:rPr lang="en-GB" b="1" dirty="0"/>
              <a:t/>
            </a:r>
            <a:br>
              <a:rPr lang="en-GB" b="1" dirty="0"/>
            </a:br>
            <a:endParaRPr lang="en-US" dirty="0"/>
          </a:p>
        </p:txBody>
      </p:sp>
      <p:sp>
        <p:nvSpPr>
          <p:cNvPr id="2" name="Date Placeholder 1"/>
          <p:cNvSpPr>
            <a:spLocks noGrp="1"/>
          </p:cNvSpPr>
          <p:nvPr>
            <p:ph type="dt" sz="half" idx="10"/>
          </p:nvPr>
        </p:nvSpPr>
        <p:spPr/>
        <p:txBody>
          <a:bodyPr/>
          <a:lstStyle/>
          <a:p>
            <a:fld id="{4668CCD8-600B-48A8-9F29-C751784DD5C6}"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228964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7528" y="523701"/>
            <a:ext cx="10263200" cy="1325563"/>
          </a:xfrm>
        </p:spPr>
        <p:txBody>
          <a:bodyPr/>
          <a:lstStyle/>
          <a:p>
            <a:r>
              <a:rPr lang="en-GB" b="1" dirty="0" smtClean="0"/>
              <a:t>AMENDMENTS</a:t>
            </a:r>
            <a:endParaRPr lang="en-GB" b="1" dirty="0"/>
          </a:p>
        </p:txBody>
      </p:sp>
      <p:sp>
        <p:nvSpPr>
          <p:cNvPr id="3" name="Content Placeholder 2"/>
          <p:cNvSpPr>
            <a:spLocks noGrp="1"/>
          </p:cNvSpPr>
          <p:nvPr>
            <p:ph idx="1"/>
          </p:nvPr>
        </p:nvSpPr>
        <p:spPr>
          <a:xfrm>
            <a:off x="997528" y="2603500"/>
            <a:ext cx="8983086" cy="3416300"/>
          </a:xfrm>
        </p:spPr>
        <p:txBody>
          <a:bodyPr>
            <a:normAutofit lnSpcReduction="10000"/>
          </a:bodyPr>
          <a:lstStyle/>
          <a:p>
            <a:r>
              <a:rPr lang="en-GB" dirty="0" smtClean="0"/>
              <a:t>But what is an amendment?</a:t>
            </a:r>
          </a:p>
          <a:p>
            <a:pPr marL="0" indent="0">
              <a:buNone/>
            </a:pPr>
            <a:r>
              <a:rPr lang="en-GB" dirty="0" smtClean="0"/>
              <a:t>     Change of permissible biodata</a:t>
            </a:r>
          </a:p>
          <a:p>
            <a:pPr marL="0" indent="0">
              <a:buNone/>
            </a:pPr>
            <a:r>
              <a:rPr lang="en-GB" dirty="0" smtClean="0"/>
              <a:t>Before end of registration period, amendments are free.</a:t>
            </a:r>
          </a:p>
          <a:p>
            <a:pPr marL="0" indent="0">
              <a:buNone/>
            </a:pPr>
            <a:r>
              <a:rPr lang="en-GB" b="1" dirty="0" smtClean="0">
                <a:solidFill>
                  <a:srgbClr val="FF0000"/>
                </a:solidFill>
              </a:rPr>
              <a:t>IMPORTANT! </a:t>
            </a:r>
          </a:p>
          <a:p>
            <a:pPr marL="0" indent="0">
              <a:buNone/>
            </a:pPr>
            <a:r>
              <a:rPr lang="en-GB" dirty="0" smtClean="0"/>
              <a:t>At all levels: the following fields cannot be amended by the school</a:t>
            </a:r>
          </a:p>
          <a:p>
            <a:pPr lvl="1">
              <a:buFont typeface="Wingdings" panose="05000000000000000000" pitchFamily="2" charset="2"/>
              <a:buChar char="Ø"/>
            </a:pPr>
            <a:r>
              <a:rPr lang="en-GB" dirty="0" smtClean="0"/>
              <a:t>Index number</a:t>
            </a:r>
          </a:p>
          <a:p>
            <a:pPr lvl="1">
              <a:buFont typeface="Wingdings" panose="05000000000000000000" pitchFamily="2" charset="2"/>
              <a:buChar char="Ø"/>
            </a:pPr>
            <a:r>
              <a:rPr lang="en-GB" dirty="0" smtClean="0"/>
              <a:t>Candidate’s name</a:t>
            </a:r>
          </a:p>
          <a:p>
            <a:pPr lvl="1">
              <a:buFont typeface="Wingdings" panose="05000000000000000000" pitchFamily="2" charset="2"/>
              <a:buChar char="Ø"/>
            </a:pPr>
            <a:r>
              <a:rPr lang="en-GB" dirty="0" smtClean="0"/>
              <a:t>Funding code from non government to government</a:t>
            </a:r>
          </a:p>
          <a:p>
            <a:pPr marL="0" indent="0">
              <a:buNone/>
            </a:pPr>
            <a:r>
              <a:rPr lang="en-GB" dirty="0" smtClean="0"/>
              <a:t>All other fields are amendable by the school without generation of an invoice.</a:t>
            </a:r>
            <a:endParaRPr lang="en-GB" dirty="0"/>
          </a:p>
          <a:p>
            <a:pPr marL="0" indent="0">
              <a:buNone/>
            </a:pPr>
            <a:endParaRPr lang="en-GB" dirty="0"/>
          </a:p>
        </p:txBody>
      </p:sp>
      <p:sp>
        <p:nvSpPr>
          <p:cNvPr id="4" name="Date Placeholder 3"/>
          <p:cNvSpPr>
            <a:spLocks noGrp="1"/>
          </p:cNvSpPr>
          <p:nvPr>
            <p:ph type="dt" sz="half" idx="10"/>
          </p:nvPr>
        </p:nvSpPr>
        <p:spPr/>
        <p:txBody>
          <a:bodyPr/>
          <a:lstStyle/>
          <a:p>
            <a:fld id="{48942229-362B-4A10-BD5D-C06E3A9ABE7F}"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872951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PAYMENTS</a:t>
            </a:r>
            <a:endParaRPr lang="en-GB" b="1" dirty="0"/>
          </a:p>
        </p:txBody>
      </p:sp>
      <p:sp>
        <p:nvSpPr>
          <p:cNvPr id="3" name="Content Placeholder 2"/>
          <p:cNvSpPr>
            <a:spLocks noGrp="1"/>
          </p:cNvSpPr>
          <p:nvPr>
            <p:ph idx="1"/>
          </p:nvPr>
        </p:nvSpPr>
        <p:spPr>
          <a:xfrm>
            <a:off x="1154954" y="2385753"/>
            <a:ext cx="9834471" cy="3791210"/>
          </a:xfrm>
        </p:spPr>
        <p:txBody>
          <a:bodyPr>
            <a:normAutofit lnSpcReduction="10000"/>
          </a:bodyPr>
          <a:lstStyle/>
          <a:p>
            <a:pPr marL="0" indent="0">
              <a:buNone/>
            </a:pPr>
            <a:r>
              <a:rPr lang="en-GB" dirty="0"/>
              <a:t>The</a:t>
            </a:r>
            <a:r>
              <a:rPr lang="en-GB" b="1" dirty="0" smtClean="0">
                <a:solidFill>
                  <a:schemeClr val="tx1"/>
                </a:solidFill>
                <a:effectLst>
                  <a:outerShdw blurRad="38100" dist="38100" dir="2700000" algn="tl">
                    <a:srgbClr val="000000">
                      <a:alpha val="43137"/>
                    </a:srgbClr>
                  </a:outerShdw>
                </a:effectLst>
              </a:rPr>
              <a:t> Reference Number</a:t>
            </a:r>
            <a:r>
              <a:rPr lang="en-GB" dirty="0" smtClean="0"/>
              <a:t> generated on the invoice is the one against which payment is made.</a:t>
            </a:r>
          </a:p>
          <a:p>
            <a:pPr marL="0" indent="0">
              <a:buNone/>
            </a:pPr>
            <a:r>
              <a:rPr lang="en-GB" sz="2400" b="1" dirty="0" smtClean="0">
                <a:solidFill>
                  <a:schemeClr val="tx1"/>
                </a:solidFill>
              </a:rPr>
              <a:t>Mode of Payment:</a:t>
            </a:r>
          </a:p>
          <a:p>
            <a:r>
              <a:rPr lang="en-GB" dirty="0"/>
              <a:t>M</a:t>
            </a:r>
            <a:r>
              <a:rPr lang="en-GB" dirty="0" smtClean="0"/>
              <a:t>obile </a:t>
            </a:r>
            <a:r>
              <a:rPr lang="en-GB" dirty="0"/>
              <a:t>M</a:t>
            </a:r>
            <a:r>
              <a:rPr lang="en-GB" dirty="0" smtClean="0"/>
              <a:t>oney Airtel /MTN (Note: upper limit per transaction </a:t>
            </a:r>
            <a:r>
              <a:rPr lang="en-GB" b="1" dirty="0" smtClean="0">
                <a:solidFill>
                  <a:schemeClr val="tx1"/>
                </a:solidFill>
                <a:effectLst>
                  <a:outerShdw blurRad="38100" dist="38100" dir="2700000" algn="tl">
                    <a:srgbClr val="000000">
                      <a:alpha val="43137"/>
                    </a:srgbClr>
                  </a:outerShdw>
                </a:effectLst>
              </a:rPr>
              <a:t>UGX 5,000,000</a:t>
            </a:r>
            <a:r>
              <a:rPr lang="en-GB" dirty="0" smtClean="0"/>
              <a:t>)</a:t>
            </a:r>
          </a:p>
          <a:p>
            <a:r>
              <a:rPr lang="en-GB" dirty="0" smtClean="0"/>
              <a:t>By Bank – Cash over the counter</a:t>
            </a:r>
          </a:p>
          <a:p>
            <a:r>
              <a:rPr lang="en-GB" dirty="0" smtClean="0"/>
              <a:t>Payment status: changes/shows ‘</a:t>
            </a:r>
            <a:r>
              <a:rPr lang="en-GB" b="1" dirty="0" smtClean="0">
                <a:solidFill>
                  <a:schemeClr val="tx1"/>
                </a:solidFill>
                <a:effectLst>
                  <a:outerShdw blurRad="38100" dist="38100" dir="2700000" algn="tl">
                    <a:srgbClr val="000000">
                      <a:alpha val="43137"/>
                    </a:srgbClr>
                  </a:outerShdw>
                </a:effectLst>
              </a:rPr>
              <a:t>Cleared’. </a:t>
            </a:r>
          </a:p>
          <a:p>
            <a:r>
              <a:rPr lang="en-GB" b="1" dirty="0" smtClean="0">
                <a:solidFill>
                  <a:schemeClr val="tx1"/>
                </a:solidFill>
                <a:effectLst>
                  <a:outerShdw blurRad="38100" dist="38100" dir="2700000" algn="tl">
                    <a:srgbClr val="000000">
                      <a:alpha val="43137"/>
                    </a:srgbClr>
                  </a:outerShdw>
                </a:effectLst>
              </a:rPr>
              <a:t>Failure to change, </a:t>
            </a:r>
            <a:r>
              <a:rPr lang="en-GB" dirty="0" smtClean="0"/>
              <a:t>visit the Accounts office(UNEB) to settle the invoice. </a:t>
            </a:r>
          </a:p>
          <a:p>
            <a:r>
              <a:rPr lang="en-GB" dirty="0" smtClean="0"/>
              <a:t>Please carry both the school and national IDs and proof of payment.</a:t>
            </a:r>
          </a:p>
          <a:p>
            <a:r>
              <a:rPr lang="en-GB" b="1" dirty="0"/>
              <a:t>Completion of Registration:  </a:t>
            </a:r>
            <a:r>
              <a:rPr lang="en-GB" dirty="0"/>
              <a:t>Registration</a:t>
            </a:r>
            <a:r>
              <a:rPr lang="en-GB" b="1" dirty="0"/>
              <a:t> </a:t>
            </a:r>
            <a:r>
              <a:rPr lang="en-GB" dirty="0"/>
              <a:t>is deemed complete only if candidates’ information is availed to UNEB through the portal and registration fees have been fully paid.</a:t>
            </a:r>
          </a:p>
          <a:p>
            <a:endParaRPr lang="en-GB" dirty="0" smtClean="0"/>
          </a:p>
          <a:p>
            <a:pPr marL="0" indent="0">
              <a:buNone/>
            </a:pPr>
            <a:endParaRPr lang="en-GB" dirty="0"/>
          </a:p>
        </p:txBody>
      </p:sp>
      <p:sp>
        <p:nvSpPr>
          <p:cNvPr id="4" name="Date Placeholder 3"/>
          <p:cNvSpPr>
            <a:spLocks noGrp="1"/>
          </p:cNvSpPr>
          <p:nvPr>
            <p:ph type="dt" sz="half" idx="10"/>
          </p:nvPr>
        </p:nvSpPr>
        <p:spPr/>
        <p:txBody>
          <a:bodyPr/>
          <a:lstStyle/>
          <a:p>
            <a:fld id="{53A4AC61-8910-4217-A2A1-2AD7E08695DE}"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592920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891" y="634880"/>
            <a:ext cx="10515600" cy="778632"/>
          </a:xfrm>
          <a:noFill/>
        </p:spPr>
        <p:txBody>
          <a:bodyPr>
            <a:normAutofit/>
          </a:bodyPr>
          <a:lstStyle/>
          <a:p>
            <a:r>
              <a:rPr lang="en-GB" sz="4000" b="1" dirty="0"/>
              <a:t>WHAT IS REGISTRATION?</a:t>
            </a:r>
          </a:p>
        </p:txBody>
      </p:sp>
      <p:sp>
        <p:nvSpPr>
          <p:cNvPr id="3" name="Content Placeholder 2"/>
          <p:cNvSpPr>
            <a:spLocks noGrp="1"/>
          </p:cNvSpPr>
          <p:nvPr>
            <p:ph idx="1"/>
          </p:nvPr>
        </p:nvSpPr>
        <p:spPr>
          <a:xfrm>
            <a:off x="1163781" y="2250328"/>
            <a:ext cx="8977745" cy="2845375"/>
          </a:xfrm>
        </p:spPr>
        <p:txBody>
          <a:bodyPr>
            <a:noAutofit/>
          </a:bodyPr>
          <a:lstStyle/>
          <a:p>
            <a:r>
              <a:rPr lang="en-GB" b="1" dirty="0" smtClean="0"/>
              <a:t>Process</a:t>
            </a:r>
            <a:r>
              <a:rPr lang="en-GB" dirty="0" smtClean="0"/>
              <a:t> </a:t>
            </a:r>
            <a:r>
              <a:rPr lang="en-GB" dirty="0"/>
              <a:t>through which UNEB gets the Candidates’ details as follows: </a:t>
            </a:r>
          </a:p>
          <a:p>
            <a:pPr marL="857250" lvl="2" indent="-400050">
              <a:buFont typeface="+mj-lt"/>
              <a:buAutoNum type="romanLcPeriod"/>
            </a:pPr>
            <a:r>
              <a:rPr lang="en-GB" sz="1800" dirty="0" smtClean="0"/>
              <a:t>  Biodata</a:t>
            </a:r>
          </a:p>
          <a:p>
            <a:pPr marL="971550" lvl="2" indent="-514350">
              <a:buFont typeface="+mj-lt"/>
              <a:buAutoNum type="romanLcPeriod"/>
            </a:pPr>
            <a:r>
              <a:rPr lang="en-GB" sz="2000" dirty="0" smtClean="0"/>
              <a:t>Photograph</a:t>
            </a:r>
          </a:p>
          <a:p>
            <a:pPr marL="971550" lvl="2" indent="-514350">
              <a:buFont typeface="+mj-lt"/>
              <a:buAutoNum type="romanLcPeriod"/>
            </a:pPr>
            <a:r>
              <a:rPr lang="en-GB" sz="2000" dirty="0" smtClean="0"/>
              <a:t>UNEB centre</a:t>
            </a:r>
            <a:endParaRPr lang="en-GB" sz="2000" dirty="0"/>
          </a:p>
          <a:p>
            <a:pPr marL="971550" lvl="2" indent="-514350">
              <a:buFont typeface="+mj-lt"/>
              <a:buAutoNum type="romanLcPeriod"/>
            </a:pPr>
            <a:r>
              <a:rPr lang="en-GB" sz="2000" dirty="0" smtClean="0"/>
              <a:t>index number</a:t>
            </a:r>
          </a:p>
        </p:txBody>
      </p:sp>
      <p:sp>
        <p:nvSpPr>
          <p:cNvPr id="4" name="Date Placeholder 3"/>
          <p:cNvSpPr>
            <a:spLocks noGrp="1"/>
          </p:cNvSpPr>
          <p:nvPr>
            <p:ph type="dt" sz="half" idx="10"/>
          </p:nvPr>
        </p:nvSpPr>
        <p:spPr/>
        <p:txBody>
          <a:bodyPr/>
          <a:lstStyle/>
          <a:p>
            <a:fld id="{5B3B7A0C-8DA8-4264-8B6D-F53A07C8B01E}"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494081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errors in registration data</a:t>
            </a:r>
            <a:br>
              <a:rPr lang="en-US" b="1" dirty="0"/>
            </a:br>
            <a:endParaRPr lang="en-US" b="1" dirty="0"/>
          </a:p>
        </p:txBody>
      </p:sp>
      <p:sp>
        <p:nvSpPr>
          <p:cNvPr id="3" name="Content Placeholder 2"/>
          <p:cNvSpPr>
            <a:spLocks noGrp="1"/>
          </p:cNvSpPr>
          <p:nvPr>
            <p:ph idx="1"/>
          </p:nvPr>
        </p:nvSpPr>
        <p:spPr/>
        <p:txBody>
          <a:bodyPr>
            <a:normAutofit/>
          </a:bodyPr>
          <a:lstStyle/>
          <a:p>
            <a:r>
              <a:rPr lang="en-US" sz="2400" dirty="0"/>
              <a:t>Misspelt names/ wrong names</a:t>
            </a:r>
          </a:p>
          <a:p>
            <a:r>
              <a:rPr lang="en-US" sz="2400" dirty="0"/>
              <a:t>Wrong dates of birth</a:t>
            </a:r>
          </a:p>
          <a:p>
            <a:r>
              <a:rPr lang="en-US" sz="2400" dirty="0"/>
              <a:t>Wrong photographs</a:t>
            </a:r>
          </a:p>
          <a:p>
            <a:r>
              <a:rPr lang="en-US" sz="2400" dirty="0"/>
              <a:t>Wrong gender</a:t>
            </a:r>
          </a:p>
          <a:p>
            <a:endParaRPr lang="en-US" sz="2000" dirty="0"/>
          </a:p>
        </p:txBody>
      </p:sp>
      <p:sp>
        <p:nvSpPr>
          <p:cNvPr id="4" name="Date Placeholder 3"/>
          <p:cNvSpPr>
            <a:spLocks noGrp="1"/>
          </p:cNvSpPr>
          <p:nvPr>
            <p:ph type="dt" sz="half" idx="10"/>
          </p:nvPr>
        </p:nvSpPr>
        <p:spPr/>
        <p:txBody>
          <a:bodyPr/>
          <a:lstStyle/>
          <a:p>
            <a:fld id="{C74FA575-BC8F-45F3-8F91-7F7B6E2D58D8}"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626288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AMENDMENTS cont’d  …</a:t>
            </a:r>
            <a:endParaRPr lang="en-US" dirty="0"/>
          </a:p>
        </p:txBody>
      </p:sp>
      <p:sp>
        <p:nvSpPr>
          <p:cNvPr id="3" name="Content Placeholder 2"/>
          <p:cNvSpPr>
            <a:spLocks noGrp="1"/>
          </p:cNvSpPr>
          <p:nvPr>
            <p:ph idx="1"/>
          </p:nvPr>
        </p:nvSpPr>
        <p:spPr>
          <a:xfrm>
            <a:off x="1154953" y="2424140"/>
            <a:ext cx="10225171" cy="3951721"/>
          </a:xfrm>
        </p:spPr>
        <p:txBody>
          <a:bodyPr>
            <a:normAutofit lnSpcReduction="10000"/>
          </a:bodyPr>
          <a:lstStyle/>
          <a:p>
            <a:r>
              <a:rPr lang="en-US" dirty="0" smtClean="0"/>
              <a:t>After the end of the registration period:</a:t>
            </a:r>
          </a:p>
          <a:p>
            <a:pPr lvl="1">
              <a:buFont typeface="Wingdings" panose="05000000000000000000" pitchFamily="2" charset="2"/>
              <a:buChar char="Ø"/>
            </a:pPr>
            <a:r>
              <a:rPr lang="en-US" sz="1800" dirty="0" smtClean="0"/>
              <a:t>All amendments are done by UNEB staff on receiving an official request from the school and providing the necessary documents.</a:t>
            </a:r>
          </a:p>
          <a:p>
            <a:pPr lvl="1">
              <a:buFont typeface="Wingdings" panose="05000000000000000000" pitchFamily="2" charset="2"/>
              <a:buChar char="Ø"/>
            </a:pPr>
            <a:r>
              <a:rPr lang="en-US" sz="1800" dirty="0" smtClean="0"/>
              <a:t>Amendments are billed during this period.</a:t>
            </a:r>
          </a:p>
          <a:p>
            <a:r>
              <a:rPr lang="en-US" dirty="0"/>
              <a:t>For all amendments done by UNEB staff, the school should provide an amended excel file for only the candidates whose data need amendment together with the necessary documents. </a:t>
            </a:r>
          </a:p>
          <a:p>
            <a:r>
              <a:rPr lang="en-US" dirty="0"/>
              <a:t>The documents include: </a:t>
            </a:r>
            <a:endParaRPr lang="en-US" dirty="0" smtClean="0"/>
          </a:p>
          <a:p>
            <a:pPr lvl="1">
              <a:buFont typeface="Wingdings" panose="05000000000000000000" pitchFamily="2" charset="2"/>
              <a:buChar char="Ø"/>
            </a:pPr>
            <a:r>
              <a:rPr lang="en-US" dirty="0" smtClean="0"/>
              <a:t>birth </a:t>
            </a:r>
            <a:r>
              <a:rPr lang="en-US" dirty="0"/>
              <a:t>certificate/National ID, </a:t>
            </a:r>
            <a:endParaRPr lang="en-US" dirty="0" smtClean="0"/>
          </a:p>
          <a:p>
            <a:pPr lvl="1">
              <a:buFont typeface="Wingdings" panose="05000000000000000000" pitchFamily="2" charset="2"/>
              <a:buChar char="Ø"/>
            </a:pPr>
            <a:r>
              <a:rPr lang="en-US" dirty="0" smtClean="0"/>
              <a:t>parent’s </a:t>
            </a:r>
            <a:r>
              <a:rPr lang="en-US" dirty="0"/>
              <a:t>name consent agreement</a:t>
            </a:r>
            <a:r>
              <a:rPr lang="en-US" dirty="0" smtClean="0"/>
              <a:t>,</a:t>
            </a:r>
          </a:p>
          <a:p>
            <a:pPr lvl="1">
              <a:buFont typeface="Wingdings" panose="05000000000000000000" pitchFamily="2" charset="2"/>
              <a:buChar char="Ø"/>
            </a:pPr>
            <a:r>
              <a:rPr lang="en-US" dirty="0" smtClean="0"/>
              <a:t>Photocopy of parent’s national ID </a:t>
            </a:r>
          </a:p>
          <a:p>
            <a:pPr lvl="1">
              <a:buFont typeface="Wingdings" panose="05000000000000000000" pitchFamily="2" charset="2"/>
              <a:buChar char="Ø"/>
            </a:pPr>
            <a:r>
              <a:rPr lang="en-US" dirty="0" smtClean="0"/>
              <a:t>Amendment request form</a:t>
            </a:r>
          </a:p>
        </p:txBody>
      </p:sp>
      <p:sp>
        <p:nvSpPr>
          <p:cNvPr id="4" name="Date Placeholder 3"/>
          <p:cNvSpPr>
            <a:spLocks noGrp="1"/>
          </p:cNvSpPr>
          <p:nvPr>
            <p:ph type="dt" sz="half" idx="10"/>
          </p:nvPr>
        </p:nvSpPr>
        <p:spPr/>
        <p:txBody>
          <a:bodyPr/>
          <a:lstStyle/>
          <a:p>
            <a:fld id="{6EB8A0F3-78FE-4287-96C2-DD2379B6A37A}"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551664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AMENDMENTS AFTER RELEASE OF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Upon receiving results, the </a:t>
            </a:r>
            <a:r>
              <a:rPr lang="en-US" dirty="0" err="1" smtClean="0"/>
              <a:t>headteacher</a:t>
            </a:r>
            <a:r>
              <a:rPr lang="en-US" dirty="0" smtClean="0"/>
              <a:t> should do the following:</a:t>
            </a:r>
          </a:p>
          <a:p>
            <a:pPr>
              <a:buFont typeface="+mj-lt"/>
              <a:buAutoNum type="arabicPeriod"/>
            </a:pPr>
            <a:r>
              <a:rPr lang="en-US" dirty="0" smtClean="0"/>
              <a:t>Verify that all the registered candidates have results.</a:t>
            </a:r>
          </a:p>
          <a:p>
            <a:pPr>
              <a:buFont typeface="+mj-lt"/>
              <a:buAutoNum type="arabicPeriod"/>
            </a:pPr>
            <a:r>
              <a:rPr lang="en-US" dirty="0" smtClean="0"/>
              <a:t>All the names are correctly spelt.</a:t>
            </a:r>
          </a:p>
          <a:p>
            <a:pPr>
              <a:buFont typeface="+mj-lt"/>
              <a:buAutoNum type="arabicPeriod"/>
            </a:pPr>
            <a:r>
              <a:rPr lang="en-US" dirty="0" smtClean="0"/>
              <a:t>The candidates have been given the correct gender.</a:t>
            </a:r>
          </a:p>
          <a:p>
            <a:pPr>
              <a:buFont typeface="+mj-lt"/>
              <a:buAutoNum type="arabicPeriod"/>
            </a:pPr>
            <a:r>
              <a:rPr lang="en-US" dirty="0" smtClean="0"/>
              <a:t>If any of the above is not as expected, the head teacher should:</a:t>
            </a:r>
          </a:p>
          <a:p>
            <a:pPr>
              <a:buFont typeface="Wingdings" panose="05000000000000000000" pitchFamily="2" charset="2"/>
              <a:buChar char="v"/>
            </a:pPr>
            <a:r>
              <a:rPr lang="en-US" dirty="0" smtClean="0"/>
              <a:t>Download the Correction of Results form from the UNEB portal.</a:t>
            </a:r>
          </a:p>
          <a:p>
            <a:pPr>
              <a:buFont typeface="Wingdings" panose="05000000000000000000" pitchFamily="2" charset="2"/>
              <a:buChar char="v"/>
            </a:pPr>
            <a:r>
              <a:rPr lang="en-US" dirty="0" smtClean="0"/>
              <a:t>Fill it in.</a:t>
            </a:r>
          </a:p>
          <a:p>
            <a:pPr>
              <a:buFont typeface="Wingdings" panose="05000000000000000000" pitchFamily="2" charset="2"/>
              <a:buChar char="v"/>
            </a:pPr>
            <a:r>
              <a:rPr lang="en-US" dirty="0" smtClean="0"/>
              <a:t>Physically deliver it to UNEB or send by email(</a:t>
            </a:r>
            <a:r>
              <a:rPr lang="en-US" dirty="0" smtClean="0">
                <a:hlinkClick r:id="rId2"/>
              </a:rPr>
              <a:t>eRegPrimary@uneb.ac.ug</a:t>
            </a:r>
            <a:r>
              <a:rPr lang="en-US" dirty="0" smtClean="0"/>
              <a:t>) with the necessary documents.</a:t>
            </a:r>
            <a:endParaRPr lang="en-US" dirty="0"/>
          </a:p>
        </p:txBody>
      </p:sp>
      <p:sp>
        <p:nvSpPr>
          <p:cNvPr id="4" name="Date Placeholder 3"/>
          <p:cNvSpPr>
            <a:spLocks noGrp="1"/>
          </p:cNvSpPr>
          <p:nvPr>
            <p:ph type="dt" sz="half" idx="10"/>
          </p:nvPr>
        </p:nvSpPr>
        <p:spPr/>
        <p:txBody>
          <a:bodyPr/>
          <a:lstStyle/>
          <a:p>
            <a:fld id="{2E929C66-0BC8-4BC7-8E63-FC9D670B8104}"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91195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SUBMIT AFTER REGISTRATION</a:t>
            </a:r>
            <a:endParaRPr lang="en-US" b="1" dirty="0"/>
          </a:p>
        </p:txBody>
      </p:sp>
      <p:sp>
        <p:nvSpPr>
          <p:cNvPr id="3" name="Content Placeholder 2"/>
          <p:cNvSpPr>
            <a:spLocks noGrp="1"/>
          </p:cNvSpPr>
          <p:nvPr>
            <p:ph idx="1"/>
          </p:nvPr>
        </p:nvSpPr>
        <p:spPr/>
        <p:txBody>
          <a:bodyPr>
            <a:normAutofit lnSpcReduction="10000"/>
          </a:bodyPr>
          <a:lstStyle/>
          <a:p>
            <a:r>
              <a:rPr lang="en-US" sz="2000" b="1" dirty="0" smtClean="0"/>
              <a:t>PLE</a:t>
            </a:r>
          </a:p>
          <a:p>
            <a:pPr lvl="1">
              <a:buFont typeface="Wingdings" panose="05000000000000000000" pitchFamily="2" charset="2"/>
              <a:buChar char="Ø"/>
            </a:pPr>
            <a:r>
              <a:rPr lang="en-US" dirty="0" smtClean="0"/>
              <a:t>Candidate Registration slip(</a:t>
            </a:r>
            <a:r>
              <a:rPr lang="en-US" dirty="0" err="1" smtClean="0"/>
              <a:t>coloured</a:t>
            </a:r>
            <a:r>
              <a:rPr lang="en-US" dirty="0" smtClean="0"/>
              <a:t>) from the portal. It should be signed by both candidates and head teacher  and stamped. </a:t>
            </a:r>
            <a:r>
              <a:rPr lang="en-US" sz="2000" b="1" dirty="0" smtClean="0"/>
              <a:t>All amendments will be based on the submitted candidate’s registration slip.</a:t>
            </a:r>
          </a:p>
          <a:p>
            <a:pPr lvl="1">
              <a:buFont typeface="Wingdings" panose="05000000000000000000" pitchFamily="2" charset="2"/>
              <a:buChar char="Ø"/>
            </a:pPr>
            <a:r>
              <a:rPr lang="en-US" dirty="0" smtClean="0"/>
              <a:t>Register of candidates from the portal.</a:t>
            </a:r>
          </a:p>
          <a:p>
            <a:pPr lvl="1">
              <a:buFont typeface="Wingdings" panose="05000000000000000000" pitchFamily="2" charset="2"/>
              <a:buChar char="Ø"/>
            </a:pPr>
            <a:r>
              <a:rPr lang="en-US" dirty="0" smtClean="0"/>
              <a:t>Photo album</a:t>
            </a:r>
          </a:p>
          <a:p>
            <a:pPr lvl="1">
              <a:buFont typeface="Wingdings" panose="05000000000000000000" pitchFamily="2" charset="2"/>
              <a:buChar char="Ø"/>
            </a:pPr>
            <a:r>
              <a:rPr lang="en-US" dirty="0" smtClean="0"/>
              <a:t>Declaration forms both UPE and NON UPE</a:t>
            </a:r>
          </a:p>
          <a:p>
            <a:pPr lvl="1">
              <a:buFont typeface="Wingdings" panose="05000000000000000000" pitchFamily="2" charset="2"/>
              <a:buChar char="Ø"/>
            </a:pPr>
            <a:r>
              <a:rPr lang="en-US" dirty="0" smtClean="0"/>
              <a:t>A sketch map of the school from the storage station</a:t>
            </a:r>
          </a:p>
          <a:p>
            <a:pPr lvl="1">
              <a:buFont typeface="Wingdings" panose="05000000000000000000" pitchFamily="2" charset="2"/>
              <a:buChar char="Ø"/>
            </a:pPr>
            <a:r>
              <a:rPr lang="en-US" dirty="0" smtClean="0"/>
              <a:t>They should be in a transparent folder.</a:t>
            </a:r>
          </a:p>
          <a:p>
            <a:pPr lvl="1">
              <a:buFont typeface="Wingdings" panose="05000000000000000000" pitchFamily="2" charset="2"/>
              <a:buChar char="Ø"/>
            </a:pPr>
            <a:r>
              <a:rPr lang="en-US" b="1" dirty="0" smtClean="0"/>
              <a:t>By law, schools are to display registration details to candidates and parents.</a:t>
            </a:r>
          </a:p>
          <a:p>
            <a:endParaRPr lang="en-US" dirty="0"/>
          </a:p>
        </p:txBody>
      </p:sp>
      <p:sp>
        <p:nvSpPr>
          <p:cNvPr id="4" name="Date Placeholder 3"/>
          <p:cNvSpPr>
            <a:spLocks noGrp="1"/>
          </p:cNvSpPr>
          <p:nvPr>
            <p:ph type="dt" sz="half" idx="10"/>
          </p:nvPr>
        </p:nvSpPr>
        <p:spPr/>
        <p:txBody>
          <a:bodyPr/>
          <a:lstStyle/>
          <a:p>
            <a:fld id="{45D944A0-AD3E-4B26-B186-9CF12D922119}"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931897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8571" y="832716"/>
            <a:ext cx="10515600" cy="808355"/>
          </a:xfrm>
        </p:spPr>
        <p:txBody>
          <a:bodyPr>
            <a:normAutofit/>
          </a:bodyPr>
          <a:lstStyle/>
          <a:p>
            <a:pPr algn="ctr"/>
            <a:r>
              <a:rPr lang="en-US" b="1" dirty="0" smtClean="0"/>
              <a:t>SECURITY AND BACKUP</a:t>
            </a:r>
            <a:endParaRPr lang="en-US" b="1" dirty="0"/>
          </a:p>
        </p:txBody>
      </p:sp>
      <p:sp>
        <p:nvSpPr>
          <p:cNvPr id="3" name="Content Placeholder 2"/>
          <p:cNvSpPr>
            <a:spLocks noGrp="1"/>
          </p:cNvSpPr>
          <p:nvPr>
            <p:ph idx="1"/>
          </p:nvPr>
        </p:nvSpPr>
        <p:spPr>
          <a:xfrm>
            <a:off x="814646" y="2552007"/>
            <a:ext cx="10323021" cy="3782898"/>
          </a:xfrm>
        </p:spPr>
        <p:txBody>
          <a:bodyPr/>
          <a:lstStyle/>
          <a:p>
            <a:pPr marL="0" indent="0">
              <a:buNone/>
            </a:pPr>
            <a:r>
              <a:rPr lang="en-US" dirty="0" smtClean="0"/>
              <a:t>Ensure:</a:t>
            </a:r>
          </a:p>
          <a:p>
            <a:r>
              <a:rPr lang="en-US" dirty="0" smtClean="0"/>
              <a:t>Physical security of hardware</a:t>
            </a:r>
          </a:p>
          <a:p>
            <a:r>
              <a:rPr lang="en-US" dirty="0" smtClean="0"/>
              <a:t>Good passwords</a:t>
            </a:r>
          </a:p>
          <a:p>
            <a:r>
              <a:rPr lang="en-US" dirty="0" smtClean="0"/>
              <a:t>UPS</a:t>
            </a:r>
          </a:p>
          <a:p>
            <a:r>
              <a:rPr lang="en-US" dirty="0" smtClean="0"/>
              <a:t>Anti virus</a:t>
            </a:r>
          </a:p>
          <a:p>
            <a:r>
              <a:rPr lang="en-US" dirty="0" smtClean="0"/>
              <a:t>Backups on regular basis</a:t>
            </a:r>
          </a:p>
          <a:p>
            <a:endParaRPr lang="en-US" dirty="0" smtClean="0"/>
          </a:p>
        </p:txBody>
      </p:sp>
      <p:sp>
        <p:nvSpPr>
          <p:cNvPr id="4" name="Date Placeholder 3"/>
          <p:cNvSpPr>
            <a:spLocks noGrp="1"/>
          </p:cNvSpPr>
          <p:nvPr>
            <p:ph type="dt" sz="half" idx="10"/>
          </p:nvPr>
        </p:nvSpPr>
        <p:spPr/>
        <p:txBody>
          <a:bodyPr/>
          <a:lstStyle/>
          <a:p>
            <a:fld id="{78AD1EC2-FEF7-41C1-919D-240FD03D02CD}"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863203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TAKE NOTE</a:t>
            </a:r>
            <a:endParaRPr lang="en-US" b="1" dirty="0"/>
          </a:p>
        </p:txBody>
      </p:sp>
      <p:sp>
        <p:nvSpPr>
          <p:cNvPr id="3" name="Content Placeholder 2"/>
          <p:cNvSpPr>
            <a:spLocks noGrp="1"/>
          </p:cNvSpPr>
          <p:nvPr>
            <p:ph idx="1"/>
          </p:nvPr>
        </p:nvSpPr>
        <p:spPr/>
        <p:txBody>
          <a:bodyPr>
            <a:normAutofit/>
          </a:bodyPr>
          <a:lstStyle/>
          <a:p>
            <a:pPr marL="0" indent="0">
              <a:buNone/>
            </a:pPr>
            <a:endParaRPr lang="en-US" sz="4000" dirty="0" smtClean="0"/>
          </a:p>
          <a:p>
            <a:pPr marL="0" indent="0">
              <a:buNone/>
            </a:pPr>
            <a:r>
              <a:rPr lang="en-US" sz="4000" dirty="0" smtClean="0"/>
              <a:t>THE REFERENCE FOR THESE SLIDES IS THE PLE REGISTRATION CIRCULAR. THE CIRCULAR CAN BE DOWNLOADED FROM THE UNEB PORTAL.</a:t>
            </a:r>
            <a:endParaRPr lang="en-US" sz="4000" dirty="0"/>
          </a:p>
        </p:txBody>
      </p:sp>
      <p:sp>
        <p:nvSpPr>
          <p:cNvPr id="4" name="Date Placeholder 3"/>
          <p:cNvSpPr>
            <a:spLocks noGrp="1"/>
          </p:cNvSpPr>
          <p:nvPr>
            <p:ph type="dt" sz="half" idx="10"/>
          </p:nvPr>
        </p:nvSpPr>
        <p:spPr/>
        <p:txBody>
          <a:bodyPr/>
          <a:lstStyle/>
          <a:p>
            <a:fld id="{BCBEE472-73F6-4C37-AFA3-714EA4C34E61}"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373946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2927" y="500062"/>
            <a:ext cx="10515600" cy="1325563"/>
          </a:xfrm>
        </p:spPr>
        <p:txBody>
          <a:bodyPr/>
          <a:lstStyle/>
          <a:p>
            <a:r>
              <a:rPr lang="en-US" b="1" dirty="0" smtClean="0"/>
              <a:t>CONTACTS</a:t>
            </a:r>
            <a:endParaRPr lang="en-US" b="1" dirty="0"/>
          </a:p>
        </p:txBody>
      </p:sp>
      <p:sp>
        <p:nvSpPr>
          <p:cNvPr id="3" name="Content Placeholder 2"/>
          <p:cNvSpPr>
            <a:spLocks noGrp="1"/>
          </p:cNvSpPr>
          <p:nvPr>
            <p:ph idx="1"/>
          </p:nvPr>
        </p:nvSpPr>
        <p:spPr>
          <a:xfrm>
            <a:off x="1113391" y="2246053"/>
            <a:ext cx="10491177" cy="3980180"/>
          </a:xfrm>
        </p:spPr>
        <p:txBody>
          <a:bodyPr>
            <a:noAutofit/>
          </a:bodyPr>
          <a:lstStyle/>
          <a:p>
            <a:r>
              <a:rPr lang="en-US" sz="2400" b="1" dirty="0" smtClean="0">
                <a:solidFill>
                  <a:schemeClr val="tx1"/>
                </a:solidFill>
                <a:effectLst>
                  <a:outerShdw blurRad="38100" dist="38100" dir="2700000" algn="tl">
                    <a:srgbClr val="000000">
                      <a:alpha val="43137"/>
                    </a:srgbClr>
                  </a:outerShdw>
                </a:effectLst>
              </a:rPr>
              <a:t>Primary</a:t>
            </a:r>
            <a:r>
              <a:rPr lang="en-US" sz="2400" dirty="0" smtClean="0"/>
              <a:t>  </a:t>
            </a:r>
          </a:p>
          <a:p>
            <a:pPr marL="400050" lvl="1" indent="0">
              <a:buNone/>
            </a:pPr>
            <a:r>
              <a:rPr lang="en-US" sz="2200" dirty="0" smtClean="0"/>
              <a:t>Phone:	0417773128/0417773150/0417773177  			</a:t>
            </a:r>
          </a:p>
          <a:p>
            <a:pPr marL="400050" lvl="1" indent="0">
              <a:buNone/>
            </a:pPr>
            <a:r>
              <a:rPr lang="en-US" sz="2200" dirty="0" smtClean="0"/>
              <a:t>	    Email:	</a:t>
            </a:r>
            <a:r>
              <a:rPr lang="en-US" sz="2200" b="1" dirty="0" smtClean="0">
                <a:solidFill>
                  <a:schemeClr val="tx1"/>
                </a:solidFill>
                <a:hlinkClick r:id="rId2"/>
              </a:rPr>
              <a:t>eRegPrimary@uneb.ac.ug</a:t>
            </a:r>
            <a:endParaRPr lang="en-US" sz="2200" b="1" dirty="0">
              <a:solidFill>
                <a:schemeClr val="tx1"/>
              </a:solidFill>
            </a:endParaRPr>
          </a:p>
          <a:p>
            <a:pPr>
              <a:buFont typeface="Wingdings" panose="05000000000000000000" pitchFamily="2" charset="2"/>
              <a:buChar char="Ø"/>
            </a:pPr>
            <a:r>
              <a:rPr lang="en-US" sz="2400" b="1" dirty="0" smtClean="0">
                <a:solidFill>
                  <a:schemeClr val="tx1"/>
                </a:solidFill>
              </a:rPr>
              <a:t>Call </a:t>
            </a:r>
            <a:r>
              <a:rPr lang="en-US" sz="2400" b="1" smtClean="0">
                <a:solidFill>
                  <a:schemeClr val="tx1"/>
                </a:solidFill>
              </a:rPr>
              <a:t>Centre </a:t>
            </a:r>
            <a:r>
              <a:rPr lang="en-US" sz="2400" b="1" smtClean="0">
                <a:solidFill>
                  <a:schemeClr val="tx1"/>
                </a:solidFill>
              </a:rPr>
              <a:t>0800111427</a:t>
            </a:r>
            <a:endParaRPr lang="en-US" sz="2400" b="1" dirty="0" smtClean="0">
              <a:solidFill>
                <a:schemeClr val="tx1"/>
              </a:solidFill>
            </a:endParaRPr>
          </a:p>
          <a:p>
            <a:r>
              <a:rPr lang="en-US" sz="2400" dirty="0" smtClean="0">
                <a:solidFill>
                  <a:schemeClr val="tx1"/>
                </a:solidFill>
                <a:effectLst>
                  <a:outerShdw blurRad="38100" dist="38100" dir="2700000" algn="tl">
                    <a:srgbClr val="000000">
                      <a:alpha val="43137"/>
                    </a:srgbClr>
                  </a:outerShdw>
                </a:effectLst>
              </a:rPr>
              <a:t>Accounts</a:t>
            </a:r>
            <a:r>
              <a:rPr lang="en-US" sz="2400" dirty="0" smtClean="0"/>
              <a:t> </a:t>
            </a:r>
          </a:p>
          <a:p>
            <a:pPr marL="400050" lvl="1" indent="0">
              <a:buNone/>
            </a:pPr>
            <a:r>
              <a:rPr lang="en-US" sz="2200" dirty="0" smtClean="0"/>
              <a:t>0414699654/0417773194/0417773137/0417773176</a:t>
            </a:r>
            <a:endParaRPr lang="en-US" sz="2200" dirty="0"/>
          </a:p>
          <a:p>
            <a:r>
              <a:rPr lang="en-US" sz="2400" b="1" dirty="0">
                <a:solidFill>
                  <a:srgbClr val="FF0000"/>
                </a:solidFill>
              </a:rPr>
              <a:t>Use the </a:t>
            </a:r>
            <a:r>
              <a:rPr lang="en-US" sz="2400" b="1" dirty="0">
                <a:solidFill>
                  <a:srgbClr val="002060"/>
                </a:solidFill>
              </a:rPr>
              <a:t>support menu </a:t>
            </a:r>
            <a:r>
              <a:rPr lang="en-US" sz="2400" b="1" dirty="0">
                <a:solidFill>
                  <a:srgbClr val="FF0000"/>
                </a:solidFill>
              </a:rPr>
              <a:t>on the </a:t>
            </a:r>
            <a:r>
              <a:rPr lang="en-US" sz="2400" b="1" dirty="0" smtClean="0">
                <a:solidFill>
                  <a:srgbClr val="FF0000"/>
                </a:solidFill>
              </a:rPr>
              <a:t>dashboard</a:t>
            </a:r>
            <a:endParaRPr lang="en-US" dirty="0"/>
          </a:p>
          <a:p>
            <a:endParaRPr lang="en-US" dirty="0"/>
          </a:p>
          <a:p>
            <a:pPr marL="0" indent="0">
              <a:buNone/>
            </a:pPr>
            <a:r>
              <a:rPr lang="en-US" sz="800" dirty="0"/>
              <a:t> </a:t>
            </a:r>
          </a:p>
        </p:txBody>
      </p:sp>
      <p:sp>
        <p:nvSpPr>
          <p:cNvPr id="4" name="Date Placeholder 3"/>
          <p:cNvSpPr>
            <a:spLocks noGrp="1"/>
          </p:cNvSpPr>
          <p:nvPr>
            <p:ph type="dt" sz="half" idx="10"/>
          </p:nvPr>
        </p:nvSpPr>
        <p:spPr/>
        <p:txBody>
          <a:bodyPr/>
          <a:lstStyle/>
          <a:p>
            <a:fld id="{945D3276-5C31-4924-B656-1EB9EC48E9FD}"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628978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6389" y="601629"/>
            <a:ext cx="10515600" cy="778632"/>
          </a:xfrm>
          <a:noFill/>
        </p:spPr>
        <p:txBody>
          <a:bodyPr>
            <a:normAutofit/>
          </a:bodyPr>
          <a:lstStyle/>
          <a:p>
            <a:r>
              <a:rPr lang="en-GB" sz="4000" b="1" dirty="0" smtClean="0"/>
              <a:t>REGISTRATION</a:t>
            </a:r>
            <a:r>
              <a:rPr lang="en-GB" sz="4000" b="1" dirty="0"/>
              <a:t> </a:t>
            </a:r>
            <a:r>
              <a:rPr lang="en-GB" sz="4000" b="1" dirty="0" smtClean="0"/>
              <a:t>CONTINUED</a:t>
            </a:r>
            <a:endParaRPr lang="en-GB" sz="4000" b="1" dirty="0"/>
          </a:p>
        </p:txBody>
      </p:sp>
      <p:sp>
        <p:nvSpPr>
          <p:cNvPr id="3" name="Content Placeholder 2"/>
          <p:cNvSpPr>
            <a:spLocks noGrp="1"/>
          </p:cNvSpPr>
          <p:nvPr>
            <p:ph idx="1"/>
          </p:nvPr>
        </p:nvSpPr>
        <p:spPr>
          <a:xfrm>
            <a:off x="1047404" y="2117323"/>
            <a:ext cx="10723417" cy="3560269"/>
          </a:xfrm>
        </p:spPr>
        <p:txBody>
          <a:bodyPr>
            <a:noAutofit/>
          </a:bodyPr>
          <a:lstStyle/>
          <a:p>
            <a:r>
              <a:rPr lang="en-GB" sz="2000" b="1" dirty="0" smtClean="0"/>
              <a:t>Administration</a:t>
            </a:r>
            <a:r>
              <a:rPr lang="en-GB" sz="2000" dirty="0" smtClean="0"/>
              <a:t> </a:t>
            </a:r>
            <a:r>
              <a:rPr lang="en-GB" sz="2000" dirty="0"/>
              <a:t>and </a:t>
            </a:r>
            <a:r>
              <a:rPr lang="en-GB" sz="2000" b="1" dirty="0"/>
              <a:t>processing</a:t>
            </a:r>
            <a:r>
              <a:rPr lang="en-GB" sz="2000" dirty="0"/>
              <a:t> of examinations’ activities are done using information generated through the registration process. </a:t>
            </a:r>
          </a:p>
          <a:p>
            <a:pPr marL="0" indent="0">
              <a:buNone/>
            </a:pPr>
            <a:endParaRPr lang="en-GB" sz="2000" b="1" dirty="0" smtClean="0">
              <a:solidFill>
                <a:srgbClr val="FF0000"/>
              </a:solidFill>
            </a:endParaRPr>
          </a:p>
          <a:p>
            <a:pPr marL="0" indent="0">
              <a:buNone/>
            </a:pPr>
            <a:r>
              <a:rPr lang="en-GB" sz="2000" b="1" dirty="0" smtClean="0">
                <a:solidFill>
                  <a:srgbClr val="FF0000"/>
                </a:solidFill>
              </a:rPr>
              <a:t>IMPORTANT!</a:t>
            </a:r>
          </a:p>
          <a:p>
            <a:r>
              <a:rPr lang="en-GB" sz="2000" b="1" dirty="0" smtClean="0"/>
              <a:t>Accuracy </a:t>
            </a:r>
            <a:r>
              <a:rPr lang="en-GB" sz="2000" dirty="0"/>
              <a:t>of registration information is paramount to the success of the administration and processing of examinations.</a:t>
            </a:r>
          </a:p>
        </p:txBody>
      </p:sp>
      <p:sp>
        <p:nvSpPr>
          <p:cNvPr id="4" name="Date Placeholder 3"/>
          <p:cNvSpPr>
            <a:spLocks noGrp="1"/>
          </p:cNvSpPr>
          <p:nvPr>
            <p:ph type="dt" sz="half" idx="10"/>
          </p:nvPr>
        </p:nvSpPr>
        <p:spPr/>
        <p:txBody>
          <a:bodyPr/>
          <a:lstStyle/>
          <a:p>
            <a:fld id="{3CF7612D-9723-4708-83B6-E4812373D871}"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05538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ACTIVITIES</a:t>
            </a:r>
            <a:endParaRPr lang="en-US" dirty="0"/>
          </a:p>
        </p:txBody>
      </p:sp>
      <p:sp>
        <p:nvSpPr>
          <p:cNvPr id="3" name="Content Placeholder 2"/>
          <p:cNvSpPr>
            <a:spLocks noGrp="1"/>
          </p:cNvSpPr>
          <p:nvPr>
            <p:ph idx="1"/>
          </p:nvPr>
        </p:nvSpPr>
        <p:spPr>
          <a:xfrm>
            <a:off x="561110" y="1819729"/>
            <a:ext cx="8825659" cy="3416300"/>
          </a:xfrm>
        </p:spPr>
        <p:txBody>
          <a:bodyPr/>
          <a:lstStyle/>
          <a:p>
            <a:pPr>
              <a:buFont typeface="+mj-lt"/>
              <a:buAutoNum type="arabicPeriod"/>
            </a:pPr>
            <a:r>
              <a:rPr lang="en-US" sz="2800" dirty="0" smtClean="0"/>
              <a:t>PREPARATION</a:t>
            </a:r>
          </a:p>
          <a:p>
            <a:pPr>
              <a:buFont typeface="+mj-lt"/>
              <a:buAutoNum type="arabicPeriod"/>
            </a:pPr>
            <a:r>
              <a:rPr lang="en-US" sz="2800" dirty="0" smtClean="0"/>
              <a:t>DATA ENTRY</a:t>
            </a:r>
          </a:p>
          <a:p>
            <a:pPr>
              <a:buFont typeface="+mj-lt"/>
              <a:buAutoNum type="arabicPeriod"/>
            </a:pPr>
            <a:r>
              <a:rPr lang="en-US" sz="2800" dirty="0" smtClean="0"/>
              <a:t>UPLOADING THE DATA ONTO THE PORTAL</a:t>
            </a:r>
          </a:p>
          <a:p>
            <a:pPr>
              <a:buFont typeface="+mj-lt"/>
              <a:buAutoNum type="arabicPeriod"/>
            </a:pPr>
            <a:r>
              <a:rPr lang="en-US" sz="2800" dirty="0" smtClean="0"/>
              <a:t>PAYMENT</a:t>
            </a:r>
          </a:p>
          <a:p>
            <a:endParaRPr lang="en-US" dirty="0"/>
          </a:p>
        </p:txBody>
      </p:sp>
      <p:sp>
        <p:nvSpPr>
          <p:cNvPr id="4" name="Date Placeholder 3"/>
          <p:cNvSpPr>
            <a:spLocks noGrp="1"/>
          </p:cNvSpPr>
          <p:nvPr>
            <p:ph type="dt" sz="half" idx="10"/>
          </p:nvPr>
        </p:nvSpPr>
        <p:spPr/>
        <p:txBody>
          <a:bodyPr/>
          <a:lstStyle/>
          <a:p>
            <a:fld id="{4FF6F6C2-8D9D-4DB5-96E5-384A052B383F}"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4167611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9136" y="597724"/>
            <a:ext cx="8534400" cy="743130"/>
          </a:xfrm>
        </p:spPr>
        <p:txBody>
          <a:bodyPr/>
          <a:lstStyle/>
          <a:p>
            <a:pPr algn="ctr"/>
            <a:r>
              <a:rPr lang="en-GB" b="1" dirty="0" smtClean="0"/>
              <a:t>PREPARATION</a:t>
            </a:r>
            <a:endParaRPr lang="en-US" dirty="0"/>
          </a:p>
        </p:txBody>
      </p:sp>
      <p:sp>
        <p:nvSpPr>
          <p:cNvPr id="3" name="Content Placeholder 2"/>
          <p:cNvSpPr>
            <a:spLocks noGrp="1"/>
          </p:cNvSpPr>
          <p:nvPr>
            <p:ph idx="1"/>
          </p:nvPr>
        </p:nvSpPr>
        <p:spPr>
          <a:xfrm>
            <a:off x="872634" y="1992679"/>
            <a:ext cx="9900662" cy="3618044"/>
          </a:xfrm>
        </p:spPr>
        <p:txBody>
          <a:bodyPr>
            <a:normAutofit/>
          </a:bodyPr>
          <a:lstStyle/>
          <a:p>
            <a:r>
              <a:rPr lang="en-US" sz="2200" b="1" dirty="0" smtClean="0"/>
              <a:t>Which schools are eligible </a:t>
            </a:r>
            <a:r>
              <a:rPr lang="en-US" sz="2200" dirty="0" smtClean="0"/>
              <a:t>to present candidates:</a:t>
            </a:r>
          </a:p>
          <a:p>
            <a:pPr lvl="3">
              <a:buFont typeface="Wingdings" panose="05000000000000000000" pitchFamily="2" charset="2"/>
              <a:buChar char="§"/>
            </a:pPr>
            <a:r>
              <a:rPr lang="en-US" sz="2200" dirty="0" smtClean="0"/>
              <a:t>UNEB </a:t>
            </a:r>
            <a:r>
              <a:rPr lang="en-US" sz="2200" dirty="0" err="1" smtClean="0"/>
              <a:t>Centres</a:t>
            </a:r>
            <a:r>
              <a:rPr lang="en-US" sz="2200" dirty="0" smtClean="0"/>
              <a:t>.</a:t>
            </a:r>
          </a:p>
          <a:p>
            <a:pPr lvl="3">
              <a:buFont typeface="Wingdings" panose="05000000000000000000" pitchFamily="2" charset="2"/>
              <a:buChar char="§"/>
            </a:pPr>
            <a:r>
              <a:rPr lang="en-US" sz="2200" dirty="0" smtClean="0"/>
              <a:t>no pending balance with UNEB.</a:t>
            </a:r>
          </a:p>
          <a:p>
            <a:pPr lvl="3">
              <a:buFont typeface="Wingdings" panose="05000000000000000000" pitchFamily="2" charset="2"/>
              <a:buChar char="§"/>
            </a:pPr>
            <a:r>
              <a:rPr lang="en-US" sz="2200" dirty="0" smtClean="0"/>
              <a:t>not suspended or blocked.</a:t>
            </a:r>
          </a:p>
          <a:p>
            <a:endParaRPr lang="en-US" dirty="0"/>
          </a:p>
        </p:txBody>
      </p:sp>
      <p:sp>
        <p:nvSpPr>
          <p:cNvPr id="4" name="Date Placeholder 3"/>
          <p:cNvSpPr>
            <a:spLocks noGrp="1"/>
          </p:cNvSpPr>
          <p:nvPr>
            <p:ph type="dt" sz="half" idx="10"/>
          </p:nvPr>
        </p:nvSpPr>
        <p:spPr/>
        <p:txBody>
          <a:bodyPr/>
          <a:lstStyle/>
          <a:p>
            <a:fld id="{112189A7-DAB4-42BF-9A4F-E339CAD78314}"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973734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bg1"/>
                </a:solidFill>
              </a:rPr>
              <a:t>PREPARATION</a:t>
            </a:r>
            <a:endParaRPr lang="en-US" b="1" dirty="0">
              <a:solidFill>
                <a:schemeClr val="bg1"/>
              </a:solidFill>
            </a:endParaRPr>
          </a:p>
        </p:txBody>
      </p:sp>
      <p:sp>
        <p:nvSpPr>
          <p:cNvPr id="3" name="Content Placeholder 2"/>
          <p:cNvSpPr>
            <a:spLocks noGrp="1"/>
          </p:cNvSpPr>
          <p:nvPr>
            <p:ph idx="1"/>
          </p:nvPr>
        </p:nvSpPr>
        <p:spPr>
          <a:xfrm>
            <a:off x="1229769" y="1962200"/>
            <a:ext cx="9103743" cy="3936274"/>
          </a:xfrm>
        </p:spPr>
        <p:txBody>
          <a:bodyPr>
            <a:normAutofit/>
          </a:bodyPr>
          <a:lstStyle/>
          <a:p>
            <a:pPr marL="0" indent="0">
              <a:buNone/>
            </a:pPr>
            <a:r>
              <a:rPr lang="en-US" sz="2600" b="1" dirty="0" smtClean="0">
                <a:solidFill>
                  <a:schemeClr val="tx1"/>
                </a:solidFill>
              </a:rPr>
              <a:t>Normal Registration </a:t>
            </a:r>
          </a:p>
          <a:p>
            <a:r>
              <a:rPr lang="en-US" b="1" dirty="0" smtClean="0"/>
              <a:t>Normal Registration period  (</a:t>
            </a:r>
            <a:r>
              <a:rPr lang="en-GB" b="1" u="sng" dirty="0" smtClean="0"/>
              <a:t>02</a:t>
            </a:r>
            <a:r>
              <a:rPr lang="en-GB" b="1" u="sng" baseline="30000" dirty="0" smtClean="0"/>
              <a:t>nd</a:t>
            </a:r>
            <a:r>
              <a:rPr lang="en-GB" b="1" u="sng" dirty="0" smtClean="0"/>
              <a:t>  April – 31</a:t>
            </a:r>
            <a:r>
              <a:rPr lang="en-GB" b="1" u="sng" baseline="30000" dirty="0" smtClean="0"/>
              <a:t>st</a:t>
            </a:r>
            <a:r>
              <a:rPr lang="en-GB" b="1" u="sng" dirty="0" smtClean="0"/>
              <a:t> May 2024</a:t>
            </a:r>
            <a:r>
              <a:rPr lang="en-GB" b="1" dirty="0" smtClean="0"/>
              <a:t>)</a:t>
            </a:r>
          </a:p>
          <a:p>
            <a:endParaRPr lang="en-GB" b="1" dirty="0"/>
          </a:p>
          <a:p>
            <a:pPr>
              <a:buFont typeface="Wingdings" panose="05000000000000000000" pitchFamily="2" charset="2"/>
              <a:buChar char="Ø"/>
            </a:pPr>
            <a:r>
              <a:rPr lang="en-US" b="1" dirty="0" smtClean="0">
                <a:solidFill>
                  <a:schemeClr val="tx1"/>
                </a:solidFill>
              </a:rPr>
              <a:t>PLE: NON UPE </a:t>
            </a:r>
            <a:r>
              <a:rPr lang="en-US" dirty="0"/>
              <a:t>: </a:t>
            </a:r>
            <a:r>
              <a:rPr lang="en-US" dirty="0" smtClean="0"/>
              <a:t>		Registration </a:t>
            </a:r>
            <a:r>
              <a:rPr lang="en-US" dirty="0"/>
              <a:t>Fee: </a:t>
            </a:r>
            <a:r>
              <a:rPr lang="en-US" b="1" dirty="0" smtClean="0">
                <a:solidFill>
                  <a:schemeClr val="tx1"/>
                </a:solidFill>
                <a:effectLst>
                  <a:outerShdw blurRad="38100" dist="38100" dir="2700000" algn="tl">
                    <a:srgbClr val="000000">
                      <a:alpha val="43137"/>
                    </a:srgbClr>
                  </a:outerShdw>
                </a:effectLst>
              </a:rPr>
              <a:t>UGX 34,000</a:t>
            </a:r>
          </a:p>
          <a:p>
            <a:pPr>
              <a:buFont typeface="Wingdings" panose="05000000000000000000" pitchFamily="2" charset="2"/>
              <a:buChar char="Ø"/>
            </a:pPr>
            <a:endParaRPr lang="en-US" b="1" dirty="0">
              <a:solidFill>
                <a:schemeClr val="tx2"/>
              </a:solidFill>
              <a:effectLst>
                <a:outerShdw blurRad="38100" dist="38100" dir="2700000" algn="tl">
                  <a:srgbClr val="000000">
                    <a:alpha val="43137"/>
                  </a:srgbClr>
                </a:outerShdw>
              </a:effectLst>
            </a:endParaRPr>
          </a:p>
          <a:p>
            <a:pPr>
              <a:buFont typeface="Wingdings" panose="05000000000000000000" pitchFamily="2" charset="2"/>
              <a:buChar char="q"/>
            </a:pPr>
            <a:r>
              <a:rPr lang="en-US" b="1" dirty="0" smtClean="0">
                <a:solidFill>
                  <a:schemeClr val="tx1"/>
                </a:solidFill>
              </a:rPr>
              <a:t>Any amount over and above the  stated UNEB registration fees should never be termed as UNEB registration fees.</a:t>
            </a:r>
            <a:endParaRPr lang="en-US" b="1" dirty="0">
              <a:solidFill>
                <a:schemeClr val="tx2"/>
              </a:solidFill>
              <a:effectLst>
                <a:outerShdw blurRad="38100" dist="38100" dir="2700000" algn="tl">
                  <a:srgbClr val="000000">
                    <a:alpha val="43137"/>
                  </a:srgbClr>
                </a:outerShdw>
              </a:effectLst>
            </a:endParaRPr>
          </a:p>
          <a:p>
            <a:pPr>
              <a:buFont typeface="Wingdings" panose="05000000000000000000" pitchFamily="2" charset="2"/>
              <a:buChar char="Ø"/>
            </a:pPr>
            <a:r>
              <a:rPr lang="en-US" b="1" dirty="0" smtClean="0"/>
              <a:t>Late Registration Period(100% surcharge) 01</a:t>
            </a:r>
            <a:r>
              <a:rPr lang="en-US" b="1" baseline="30000" dirty="0" smtClean="0"/>
              <a:t>st</a:t>
            </a:r>
            <a:r>
              <a:rPr lang="en-US" b="1" dirty="0" smtClean="0"/>
              <a:t> June to 30</a:t>
            </a:r>
            <a:r>
              <a:rPr lang="en-US" b="1" baseline="30000" dirty="0" smtClean="0"/>
              <a:t>th</a:t>
            </a:r>
            <a:r>
              <a:rPr lang="en-US" b="1" dirty="0" smtClean="0"/>
              <a:t> June 2024</a:t>
            </a:r>
          </a:p>
          <a:p>
            <a:pPr>
              <a:buFont typeface="Wingdings" panose="05000000000000000000" pitchFamily="2" charset="2"/>
              <a:buChar char="Ø"/>
            </a:pPr>
            <a:r>
              <a:rPr lang="en-US" b="1" dirty="0" smtClean="0">
                <a:solidFill>
                  <a:schemeClr val="tx1"/>
                </a:solidFill>
              </a:rPr>
              <a:t>UPE AND NON UPE UGX 68,000</a:t>
            </a:r>
          </a:p>
          <a:p>
            <a:pPr>
              <a:buFont typeface="Wingdings" panose="05000000000000000000" pitchFamily="2" charset="2"/>
              <a:buChar char="q"/>
            </a:pPr>
            <a:endParaRPr lang="en-US" dirty="0"/>
          </a:p>
        </p:txBody>
      </p:sp>
      <p:sp>
        <p:nvSpPr>
          <p:cNvPr id="5" name="Date Placeholder 4"/>
          <p:cNvSpPr>
            <a:spLocks noGrp="1"/>
          </p:cNvSpPr>
          <p:nvPr>
            <p:ph type="dt" sz="half" idx="10"/>
          </p:nvPr>
        </p:nvSpPr>
        <p:spPr/>
        <p:txBody>
          <a:bodyPr/>
          <a:lstStyle/>
          <a:p>
            <a:fld id="{B7F0C097-0CD0-4842-BFF8-92EA92DC199C}" type="datetime1">
              <a:rPr lang="en-GB" smtClean="0"/>
              <a:t>11/04/2024</a:t>
            </a:fld>
            <a:endParaRPr lang="en-GB"/>
          </a:p>
        </p:txBody>
      </p:sp>
      <p:sp>
        <p:nvSpPr>
          <p:cNvPr id="6" name="Footer Placeholder 5"/>
          <p:cNvSpPr>
            <a:spLocks noGrp="1"/>
          </p:cNvSpPr>
          <p:nvPr>
            <p:ph type="ftr" sz="quarter" idx="11"/>
          </p:nvPr>
        </p:nvSpPr>
        <p:spPr/>
        <p:txBody>
          <a:bodyPr/>
          <a:lstStyle/>
          <a:p>
            <a:r>
              <a:rPr lang="en-GB" dirty="0" smtClean="0"/>
              <a:t>UNEB e-Registration 2024</a:t>
            </a:r>
            <a:endParaRPr lang="en-GB" dirty="0"/>
          </a:p>
        </p:txBody>
      </p:sp>
    </p:spTree>
    <p:extLst>
      <p:ext uri="{BB962C8B-B14F-4D97-AF65-F5344CB8AC3E}">
        <p14:creationId xmlns:p14="http://schemas.microsoft.com/office/powerpoint/2010/main" val="2465736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6760" y="681644"/>
            <a:ext cx="10322607" cy="908198"/>
          </a:xfrm>
        </p:spPr>
        <p:txBody>
          <a:bodyPr>
            <a:normAutofit/>
          </a:bodyPr>
          <a:lstStyle/>
          <a:p>
            <a:pPr algn="ctr"/>
            <a:r>
              <a:rPr lang="en-GB" b="1" dirty="0" smtClean="0"/>
              <a:t>PREPARATION</a:t>
            </a:r>
            <a:endParaRPr lang="en-US" b="1" dirty="0"/>
          </a:p>
        </p:txBody>
      </p:sp>
      <p:sp>
        <p:nvSpPr>
          <p:cNvPr id="3" name="Content Placeholder 2"/>
          <p:cNvSpPr>
            <a:spLocks noGrp="1"/>
          </p:cNvSpPr>
          <p:nvPr>
            <p:ph idx="1"/>
          </p:nvPr>
        </p:nvSpPr>
        <p:spPr>
          <a:xfrm>
            <a:off x="864524" y="1845424"/>
            <a:ext cx="9850581" cy="3873731"/>
          </a:xfrm>
        </p:spPr>
        <p:txBody>
          <a:bodyPr>
            <a:normAutofit/>
          </a:bodyPr>
          <a:lstStyle/>
          <a:p>
            <a:pPr>
              <a:buFont typeface="Wingdings" panose="05000000000000000000" pitchFamily="2" charset="2"/>
              <a:buChar char="v"/>
            </a:pPr>
            <a:endParaRPr lang="en-US" sz="3200" b="1" dirty="0" smtClean="0">
              <a:solidFill>
                <a:schemeClr val="tx1"/>
              </a:solidFill>
            </a:endParaRPr>
          </a:p>
          <a:p>
            <a:pPr marL="0" indent="0">
              <a:buNone/>
            </a:pPr>
            <a:r>
              <a:rPr lang="en-US" sz="3200" b="1" dirty="0" smtClean="0">
                <a:solidFill>
                  <a:schemeClr val="tx1"/>
                </a:solidFill>
              </a:rPr>
              <a:t>Other Charges/Penalties</a:t>
            </a:r>
          </a:p>
          <a:p>
            <a:r>
              <a:rPr lang="en-US" u="sng" dirty="0" smtClean="0"/>
              <a:t>Undeclared NON UPE candidate </a:t>
            </a:r>
            <a:r>
              <a:rPr lang="en-US" b="1" dirty="0" smtClean="0">
                <a:solidFill>
                  <a:schemeClr val="tx1"/>
                </a:solidFill>
                <a:effectLst>
                  <a:outerShdw blurRad="38100" dist="38100" dir="2700000" algn="tl">
                    <a:srgbClr val="000000">
                      <a:alpha val="43137"/>
                    </a:srgbClr>
                  </a:outerShdw>
                </a:effectLst>
              </a:rPr>
              <a:t>UGX 34,000 </a:t>
            </a:r>
            <a:r>
              <a:rPr lang="en-US" dirty="0" smtClean="0"/>
              <a:t>plus </a:t>
            </a:r>
            <a:r>
              <a:rPr lang="en-US" b="1" dirty="0" smtClean="0">
                <a:solidFill>
                  <a:schemeClr val="tx1"/>
                </a:solidFill>
                <a:effectLst>
                  <a:outerShdw blurRad="38100" dist="38100" dir="2700000" algn="tl">
                    <a:srgbClr val="000000">
                      <a:alpha val="43137"/>
                    </a:srgbClr>
                  </a:outerShdw>
                </a:effectLst>
              </a:rPr>
              <a:t>100%</a:t>
            </a:r>
            <a:r>
              <a:rPr lang="en-US" dirty="0" smtClean="0"/>
              <a:t> surcharge(</a:t>
            </a:r>
            <a:r>
              <a:rPr lang="en-US" b="1" dirty="0" smtClean="0">
                <a:solidFill>
                  <a:schemeClr val="tx1"/>
                </a:solidFill>
                <a:effectLst>
                  <a:outerShdw blurRad="38100" dist="38100" dir="2700000" algn="tl">
                    <a:srgbClr val="000000">
                      <a:alpha val="43137"/>
                    </a:srgbClr>
                  </a:outerShdw>
                </a:effectLst>
              </a:rPr>
              <a:t>UGX 34,000</a:t>
            </a:r>
            <a:r>
              <a:rPr lang="en-US" dirty="0" smtClean="0"/>
              <a:t>) + amendment fee </a:t>
            </a:r>
            <a:r>
              <a:rPr lang="en-US" b="1" dirty="0">
                <a:solidFill>
                  <a:schemeClr val="tx1"/>
                </a:solidFill>
                <a:effectLst>
                  <a:outerShdw blurRad="38100" dist="38100" dir="2700000" algn="tl">
                    <a:srgbClr val="000000">
                      <a:alpha val="43137"/>
                    </a:srgbClr>
                  </a:outerShdw>
                </a:effectLst>
              </a:rPr>
              <a:t>UGX </a:t>
            </a:r>
            <a:r>
              <a:rPr lang="en-US" b="1" dirty="0" smtClean="0">
                <a:solidFill>
                  <a:schemeClr val="tx1"/>
                </a:solidFill>
                <a:effectLst>
                  <a:outerShdw blurRad="38100" dist="38100" dir="2700000" algn="tl">
                    <a:srgbClr val="000000">
                      <a:alpha val="43137"/>
                    </a:srgbClr>
                  </a:outerShdw>
                </a:effectLst>
              </a:rPr>
              <a:t>50,000 (</a:t>
            </a:r>
            <a:r>
              <a:rPr lang="en-US" b="1" dirty="0">
                <a:solidFill>
                  <a:schemeClr val="tx1"/>
                </a:solidFill>
                <a:effectLst>
                  <a:outerShdw blurRad="38100" dist="38100" dir="2700000" algn="tl">
                    <a:srgbClr val="000000">
                      <a:alpha val="43137"/>
                    </a:srgbClr>
                  </a:outerShdw>
                </a:effectLst>
              </a:rPr>
              <a:t>UGX 34,000 </a:t>
            </a:r>
            <a:r>
              <a:rPr lang="en-US" b="1" dirty="0" smtClean="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 UGX 34,000 </a:t>
            </a:r>
            <a:r>
              <a:rPr lang="en-US" b="1" dirty="0" smtClean="0">
                <a:solidFill>
                  <a:schemeClr val="tx1"/>
                </a:solidFill>
                <a:effectLst>
                  <a:outerShdw blurRad="38100" dist="38100" dir="2700000" algn="tl">
                    <a:srgbClr val="000000">
                      <a:alpha val="43137"/>
                    </a:srgbClr>
                  </a:outerShdw>
                </a:effectLst>
              </a:rPr>
              <a:t> + </a:t>
            </a:r>
            <a:r>
              <a:rPr lang="en-US" b="1" dirty="0">
                <a:solidFill>
                  <a:schemeClr val="tx1"/>
                </a:solidFill>
                <a:effectLst>
                  <a:outerShdw blurRad="38100" dist="38100" dir="2700000" algn="tl">
                    <a:srgbClr val="000000">
                      <a:alpha val="43137"/>
                    </a:srgbClr>
                  </a:outerShdw>
                </a:effectLst>
              </a:rPr>
              <a:t>UGX 50,000 </a:t>
            </a:r>
            <a:r>
              <a:rPr lang="en-US" b="1" dirty="0" smtClean="0">
                <a:solidFill>
                  <a:schemeClr val="tx1"/>
                </a:solidFill>
                <a:effectLst>
                  <a:outerShdw blurRad="38100" dist="38100" dir="2700000" algn="tl">
                    <a:srgbClr val="000000">
                      <a:alpha val="43137"/>
                    </a:srgbClr>
                  </a:outerShdw>
                </a:effectLst>
              </a:rPr>
              <a:t>)</a:t>
            </a:r>
            <a:endParaRPr lang="en-US" b="1" dirty="0">
              <a:solidFill>
                <a:schemeClr val="tx1"/>
              </a:solidFill>
              <a:effectLst>
                <a:outerShdw blurRad="38100" dist="38100" dir="2700000" algn="tl">
                  <a:srgbClr val="000000">
                    <a:alpha val="43137"/>
                  </a:srgbClr>
                </a:outerShdw>
              </a:effectLst>
            </a:endParaRPr>
          </a:p>
          <a:p>
            <a:r>
              <a:rPr lang="en-US" u="sng" dirty="0" smtClean="0"/>
              <a:t>Amendment Fees </a:t>
            </a:r>
            <a:r>
              <a:rPr lang="en-US" dirty="0" smtClean="0"/>
              <a:t>01</a:t>
            </a:r>
            <a:r>
              <a:rPr lang="en-US" baseline="30000" dirty="0" smtClean="0"/>
              <a:t>st</a:t>
            </a:r>
            <a:r>
              <a:rPr lang="en-US" dirty="0" smtClean="0"/>
              <a:t> </a:t>
            </a:r>
            <a:r>
              <a:rPr lang="en-US" dirty="0" smtClean="0"/>
              <a:t>Aug start </a:t>
            </a:r>
            <a:r>
              <a:rPr lang="en-US" dirty="0" smtClean="0"/>
              <a:t>of examinations: </a:t>
            </a:r>
            <a:r>
              <a:rPr lang="en-US" b="1" dirty="0" smtClean="0">
                <a:solidFill>
                  <a:schemeClr val="tx1"/>
                </a:solidFill>
                <a:effectLst>
                  <a:outerShdw blurRad="38100" dist="38100" dir="2700000" algn="tl">
                    <a:srgbClr val="000000">
                      <a:alpha val="43137"/>
                    </a:srgbClr>
                  </a:outerShdw>
                </a:effectLst>
              </a:rPr>
              <a:t>UGX 50,000 </a:t>
            </a:r>
            <a:r>
              <a:rPr lang="en-US" dirty="0" smtClean="0"/>
              <a:t>for all biodata changes</a:t>
            </a:r>
          </a:p>
        </p:txBody>
      </p:sp>
      <p:sp>
        <p:nvSpPr>
          <p:cNvPr id="4" name="Date Placeholder 3"/>
          <p:cNvSpPr>
            <a:spLocks noGrp="1"/>
          </p:cNvSpPr>
          <p:nvPr>
            <p:ph type="dt" sz="half" idx="10"/>
          </p:nvPr>
        </p:nvSpPr>
        <p:spPr/>
        <p:txBody>
          <a:bodyPr/>
          <a:lstStyle/>
          <a:p>
            <a:fld id="{B8C8DDCE-CDB4-4332-94D6-8EDEAD405B34}"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79292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774237"/>
            <a:ext cx="10515600" cy="814194"/>
          </a:xfrm>
        </p:spPr>
        <p:txBody>
          <a:bodyPr>
            <a:normAutofit/>
          </a:bodyPr>
          <a:lstStyle/>
          <a:p>
            <a:pPr algn="ctr"/>
            <a:r>
              <a:rPr lang="en-US" b="1" dirty="0" smtClean="0"/>
              <a:t>PREPARATION</a:t>
            </a:r>
            <a:endParaRPr lang="en-US" b="1" dirty="0"/>
          </a:p>
        </p:txBody>
      </p:sp>
      <p:sp>
        <p:nvSpPr>
          <p:cNvPr id="3" name="Content Placeholder 2"/>
          <p:cNvSpPr>
            <a:spLocks noGrp="1"/>
          </p:cNvSpPr>
          <p:nvPr>
            <p:ph idx="1"/>
          </p:nvPr>
        </p:nvSpPr>
        <p:spPr>
          <a:xfrm>
            <a:off x="922713" y="1870364"/>
            <a:ext cx="10597342" cy="4207016"/>
          </a:xfrm>
        </p:spPr>
        <p:txBody>
          <a:bodyPr>
            <a:normAutofit/>
          </a:bodyPr>
          <a:lstStyle/>
          <a:p>
            <a:r>
              <a:rPr lang="en-US" dirty="0" smtClean="0"/>
              <a:t>Anybody who has not enrolled or has not spent more than one term in a post primary institution or secondary school is eligible to sit PLE.</a:t>
            </a:r>
          </a:p>
          <a:p>
            <a:pPr lvl="1">
              <a:buFont typeface="Wingdings" panose="05000000000000000000" pitchFamily="2" charset="2"/>
              <a:buChar char="Ø"/>
            </a:pPr>
            <a:r>
              <a:rPr lang="en-US" dirty="0" smtClean="0"/>
              <a:t>UPE: A Ugandan studying in a government school. The ED has a prerogative to declare a non Ugandan a UPE candidate.</a:t>
            </a:r>
          </a:p>
          <a:p>
            <a:pPr lvl="1">
              <a:buFont typeface="Wingdings" panose="05000000000000000000" pitchFamily="2" charset="2"/>
              <a:buChar char="Ø"/>
            </a:pPr>
            <a:r>
              <a:rPr lang="en-US" dirty="0" smtClean="0"/>
              <a:t>NON UPE: A Ugandan or Non Ugandan not in a government school.</a:t>
            </a:r>
          </a:p>
          <a:p>
            <a:r>
              <a:rPr lang="en-US" b="1" dirty="0" smtClean="0">
                <a:solidFill>
                  <a:schemeClr val="tx1"/>
                </a:solidFill>
              </a:rPr>
              <a:t>Documents requirements:  </a:t>
            </a:r>
          </a:p>
          <a:p>
            <a:pPr lvl="1">
              <a:buFont typeface="Wingdings" panose="05000000000000000000" pitchFamily="2" charset="2"/>
              <a:buChar char="Ø"/>
            </a:pPr>
            <a:r>
              <a:rPr lang="en-US" dirty="0" smtClean="0"/>
              <a:t>Candidate’s birth certificate/National ID, </a:t>
            </a:r>
            <a:endParaRPr lang="en-US" dirty="0"/>
          </a:p>
          <a:p>
            <a:pPr lvl="1">
              <a:buFont typeface="Wingdings" panose="05000000000000000000" pitchFamily="2" charset="2"/>
              <a:buChar char="Ø"/>
            </a:pPr>
            <a:r>
              <a:rPr lang="en-US" dirty="0" smtClean="0"/>
              <a:t>letter of consent from parents about the candidate’s name &amp; selection choices, </a:t>
            </a:r>
            <a:r>
              <a:rPr lang="en-US" dirty="0"/>
              <a:t> </a:t>
            </a:r>
            <a:r>
              <a:rPr lang="en-US" dirty="0" smtClean="0"/>
              <a:t>                                       -a digital </a:t>
            </a:r>
            <a:r>
              <a:rPr lang="en-US" dirty="0" err="1" smtClean="0"/>
              <a:t>coloured</a:t>
            </a:r>
            <a:r>
              <a:rPr lang="en-US" dirty="0" smtClean="0"/>
              <a:t> passport size photo of a candidate and </a:t>
            </a:r>
            <a:endParaRPr lang="en-US" dirty="0"/>
          </a:p>
          <a:p>
            <a:pPr lvl="1">
              <a:buFont typeface="Wingdings" panose="05000000000000000000" pitchFamily="2" charset="2"/>
              <a:buChar char="Ø"/>
            </a:pPr>
            <a:r>
              <a:rPr lang="en-US" dirty="0" smtClean="0"/>
              <a:t>document having all the candidates’ biodata and </a:t>
            </a:r>
            <a:endParaRPr lang="en-US" dirty="0"/>
          </a:p>
          <a:p>
            <a:pPr lvl="1">
              <a:buFont typeface="Wingdings" panose="05000000000000000000" pitchFamily="2" charset="2"/>
              <a:buChar char="Ø"/>
            </a:pPr>
            <a:r>
              <a:rPr lang="en-US" dirty="0" smtClean="0"/>
              <a:t>index number are necessary for data capture.</a:t>
            </a:r>
          </a:p>
          <a:p>
            <a:r>
              <a:rPr lang="en-US" dirty="0" smtClean="0"/>
              <a:t>A centre cannot register less than 15 candidates unless it is a special needs school.</a:t>
            </a:r>
            <a:endParaRPr lang="en-US" dirty="0"/>
          </a:p>
        </p:txBody>
      </p:sp>
      <p:sp>
        <p:nvSpPr>
          <p:cNvPr id="4" name="Date Placeholder 3"/>
          <p:cNvSpPr>
            <a:spLocks noGrp="1"/>
          </p:cNvSpPr>
          <p:nvPr>
            <p:ph type="dt" sz="half" idx="10"/>
          </p:nvPr>
        </p:nvSpPr>
        <p:spPr/>
        <p:txBody>
          <a:bodyPr/>
          <a:lstStyle/>
          <a:p>
            <a:fld id="{A42E4AAE-637F-419E-8C18-29C04CF87B2A}"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3811189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PREPARATION(Primary Source Document)</a:t>
            </a:r>
            <a:endParaRPr lang="en-US" dirty="0"/>
          </a:p>
        </p:txBody>
      </p:sp>
      <p:sp>
        <p:nvSpPr>
          <p:cNvPr id="3" name="Content Placeholder 2"/>
          <p:cNvSpPr>
            <a:spLocks noGrp="1"/>
          </p:cNvSpPr>
          <p:nvPr>
            <p:ph idx="1"/>
          </p:nvPr>
        </p:nvSpPr>
        <p:spPr>
          <a:xfrm>
            <a:off x="1154954" y="1846217"/>
            <a:ext cx="8825659" cy="4173583"/>
          </a:xfrm>
        </p:spPr>
        <p:txBody>
          <a:bodyPr>
            <a:normAutofit lnSpcReduction="10000"/>
          </a:bodyPr>
          <a:lstStyle/>
          <a:p>
            <a:pPr>
              <a:buFont typeface="+mj-lt"/>
              <a:buAutoNum type="arabicPeriod"/>
            </a:pPr>
            <a:r>
              <a:rPr lang="en-US" sz="2400" b="1" dirty="0" smtClean="0"/>
              <a:t>Index number  222222/001</a:t>
            </a:r>
          </a:p>
          <a:p>
            <a:pPr>
              <a:buFont typeface="+mj-lt"/>
              <a:buAutoNum type="arabicPeriod"/>
            </a:pPr>
            <a:r>
              <a:rPr lang="en-US" sz="2400" b="1" dirty="0" smtClean="0"/>
              <a:t>Name: </a:t>
            </a:r>
            <a:r>
              <a:rPr lang="en-US" sz="2400" b="1" dirty="0" err="1" smtClean="0"/>
              <a:t>Atim</a:t>
            </a:r>
            <a:r>
              <a:rPr lang="en-US" sz="2400" b="1" dirty="0" smtClean="0"/>
              <a:t> Mary</a:t>
            </a:r>
          </a:p>
          <a:p>
            <a:pPr>
              <a:buFont typeface="+mj-lt"/>
              <a:buAutoNum type="arabicPeriod"/>
            </a:pPr>
            <a:r>
              <a:rPr lang="en-US" sz="2400" b="1" dirty="0" smtClean="0"/>
              <a:t>DOB: 03/May/2012 Age: 12</a:t>
            </a:r>
          </a:p>
          <a:p>
            <a:pPr>
              <a:buFont typeface="+mj-lt"/>
              <a:buAutoNum type="arabicPeriod"/>
            </a:pPr>
            <a:r>
              <a:rPr lang="en-US" sz="2400" b="1" dirty="0" smtClean="0"/>
              <a:t>Gender: Female</a:t>
            </a:r>
          </a:p>
          <a:p>
            <a:pPr>
              <a:buFont typeface="+mj-lt"/>
              <a:buAutoNum type="arabicPeriod"/>
            </a:pPr>
            <a:r>
              <a:rPr lang="en-US" sz="2400" b="1" dirty="0" smtClean="0"/>
              <a:t>Funding: </a:t>
            </a:r>
            <a:r>
              <a:rPr lang="en-US" sz="2400" b="1" dirty="0" err="1" smtClean="0"/>
              <a:t>Non_UPE</a:t>
            </a:r>
            <a:endParaRPr lang="en-US" sz="2400" b="1" dirty="0" smtClean="0"/>
          </a:p>
          <a:p>
            <a:pPr>
              <a:buFont typeface="+mj-lt"/>
              <a:buAutoNum type="arabicPeriod"/>
            </a:pPr>
            <a:r>
              <a:rPr lang="en-US" sz="2400" b="1" dirty="0" smtClean="0"/>
              <a:t>Special Needs: NON</a:t>
            </a:r>
          </a:p>
          <a:p>
            <a:pPr>
              <a:buFont typeface="+mj-lt"/>
              <a:buAutoNum type="arabicPeriod"/>
            </a:pPr>
            <a:r>
              <a:rPr lang="en-US" sz="2400" b="1" dirty="0" smtClean="0"/>
              <a:t>Education Preference: Secondary, Choice:2345,2567,1234, 3086,6002,6005</a:t>
            </a:r>
          </a:p>
          <a:p>
            <a:pPr>
              <a:buFont typeface="+mj-lt"/>
              <a:buAutoNum type="arabicPeriod"/>
            </a:pPr>
            <a:r>
              <a:rPr lang="en-US" sz="2400" b="1" dirty="0" smtClean="0"/>
              <a:t>Telephone: Father 0772 345123</a:t>
            </a:r>
          </a:p>
          <a:p>
            <a:pPr>
              <a:buFont typeface="+mj-lt"/>
              <a:buAutoNum type="arabicPeriod"/>
            </a:pPr>
            <a:endParaRPr lang="en-US" sz="2400" dirty="0" smtClean="0"/>
          </a:p>
          <a:p>
            <a:pPr>
              <a:buFont typeface="+mj-lt"/>
              <a:buAutoNum type="arabicPeriod"/>
            </a:pPr>
            <a:endParaRPr lang="en-US" dirty="0"/>
          </a:p>
        </p:txBody>
      </p:sp>
      <p:sp>
        <p:nvSpPr>
          <p:cNvPr id="4" name="Date Placeholder 3"/>
          <p:cNvSpPr>
            <a:spLocks noGrp="1"/>
          </p:cNvSpPr>
          <p:nvPr>
            <p:ph type="dt" sz="half" idx="10"/>
          </p:nvPr>
        </p:nvSpPr>
        <p:spPr/>
        <p:txBody>
          <a:bodyPr/>
          <a:lstStyle/>
          <a:p>
            <a:fld id="{4FF6F6C2-8D9D-4DB5-96E5-384A052B383F}" type="datetime1">
              <a:rPr lang="en-GB" smtClean="0"/>
              <a:t>11/04/2024</a:t>
            </a:fld>
            <a:endParaRPr lang="en-GB"/>
          </a:p>
        </p:txBody>
      </p:sp>
      <p:sp>
        <p:nvSpPr>
          <p:cNvPr id="5" name="Footer Placeholder 4"/>
          <p:cNvSpPr>
            <a:spLocks noGrp="1"/>
          </p:cNvSpPr>
          <p:nvPr>
            <p:ph type="ftr" sz="quarter" idx="11"/>
          </p:nvPr>
        </p:nvSpPr>
        <p:spPr/>
        <p:txBody>
          <a:bodyPr/>
          <a:lstStyle/>
          <a:p>
            <a:r>
              <a:rPr lang="en-GB" smtClean="0"/>
              <a:t>UNEB e-Registration 2024</a:t>
            </a:r>
            <a:endParaRPr lang="en-GB" dirty="0"/>
          </a:p>
        </p:txBody>
      </p:sp>
    </p:spTree>
    <p:extLst>
      <p:ext uri="{BB962C8B-B14F-4D97-AF65-F5344CB8AC3E}">
        <p14:creationId xmlns:p14="http://schemas.microsoft.com/office/powerpoint/2010/main" val="2851247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4430</TotalTime>
  <Words>1689</Words>
  <Application>Microsoft Office PowerPoint</Application>
  <PresentationFormat>Widescreen</PresentationFormat>
  <Paragraphs>261</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Open Sans Light</vt:lpstr>
      <vt:lpstr>Segoe UI Black</vt:lpstr>
      <vt:lpstr>Segoe UI Light</vt:lpstr>
      <vt:lpstr>Trebuchet MS</vt:lpstr>
      <vt:lpstr>Wingdings</vt:lpstr>
      <vt:lpstr>Wingdings 3</vt:lpstr>
      <vt:lpstr>Ion Boardroom</vt:lpstr>
      <vt:lpstr>PowerPoint Presentation</vt:lpstr>
      <vt:lpstr>WHAT IS REGISTRATION?</vt:lpstr>
      <vt:lpstr>REGISTRATION CONTINUED</vt:lpstr>
      <vt:lpstr>REGISTRATION ACTIVITIES</vt:lpstr>
      <vt:lpstr>PREPARATION</vt:lpstr>
      <vt:lpstr>PREPARATION</vt:lpstr>
      <vt:lpstr>PREPARATION</vt:lpstr>
      <vt:lpstr>PREPARATION</vt:lpstr>
      <vt:lpstr>PREPARATION(Primary Source Document)</vt:lpstr>
      <vt:lpstr>DATA CAPTURE</vt:lpstr>
      <vt:lpstr>DATA CAPTURE</vt:lpstr>
      <vt:lpstr>INSTALLATION</vt:lpstr>
      <vt:lpstr>UNEB PORTAL</vt:lpstr>
      <vt:lpstr>UPLOADING DATA ONTO THE PORTAL</vt:lpstr>
      <vt:lpstr>UPLOADING DATA ONTO THE PORTAL contd</vt:lpstr>
      <vt:lpstr>UPLOADING DATA ONTO THE PORTAL contd </vt:lpstr>
      <vt:lpstr>UPLOADING DATA ONTO THE PORTAL contd </vt:lpstr>
      <vt:lpstr>AMENDMENTS</vt:lpstr>
      <vt:lpstr>PAYMENTS</vt:lpstr>
      <vt:lpstr>Common errors in registration data </vt:lpstr>
      <vt:lpstr>AMENDMENTS cont’d  …</vt:lpstr>
      <vt:lpstr>AMENDMENTS AFTER RELEASE OF RESULTS</vt:lpstr>
      <vt:lpstr>WHAT TO SUBMIT AFTER REGISTRATION</vt:lpstr>
      <vt:lpstr>SECURITY AND BACKUP</vt:lpstr>
      <vt:lpstr>TAKE NOTE</vt:lpstr>
      <vt:lpstr>CONTACTS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of candidates for 2017 UNEB examinations</dc:title>
  <dc:creator>Wilberforce Musoke</dc:creator>
  <cp:lastModifiedBy>Wilberforce Musoke</cp:lastModifiedBy>
  <cp:revision>255</cp:revision>
  <dcterms:created xsi:type="dcterms:W3CDTF">2017-03-05T08:48:28Z</dcterms:created>
  <dcterms:modified xsi:type="dcterms:W3CDTF">2024-04-11T10:08:03Z</dcterms:modified>
</cp:coreProperties>
</file>