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6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4" r:id="rId77"/>
    <p:sldId id="335" r:id="rId78"/>
    <p:sldId id="336" r:id="rId79"/>
    <p:sldId id="338" r:id="rId80"/>
    <p:sldId id="339" r:id="rId81"/>
    <p:sldId id="340" r:id="rId82"/>
    <p:sldId id="337" r:id="rId83"/>
    <p:sldId id="341" r:id="rId84"/>
    <p:sldId id="343" r:id="rId85"/>
    <p:sldId id="344" r:id="rId86"/>
    <p:sldId id="342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4" r:id="rId96"/>
    <p:sldId id="353" r:id="rId97"/>
    <p:sldId id="355" r:id="rId98"/>
    <p:sldId id="356" r:id="rId99"/>
    <p:sldId id="357" r:id="rId100"/>
    <p:sldId id="358" r:id="rId101"/>
    <p:sldId id="359" r:id="rId102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 /><Relationship Id="rId21" Type="http://schemas.openxmlformats.org/officeDocument/2006/relationships/slide" Target="slides/slide20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84" Type="http://schemas.openxmlformats.org/officeDocument/2006/relationships/slide" Target="slides/slide83.xml" /><Relationship Id="rId89" Type="http://schemas.openxmlformats.org/officeDocument/2006/relationships/slide" Target="slides/slide88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92" Type="http://schemas.openxmlformats.org/officeDocument/2006/relationships/slide" Target="slides/slide9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07" Type="http://schemas.openxmlformats.org/officeDocument/2006/relationships/tableStyles" Target="tableStyles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87" Type="http://schemas.openxmlformats.org/officeDocument/2006/relationships/slide" Target="slides/slide86.xml" /><Relationship Id="rId102" Type="http://schemas.openxmlformats.org/officeDocument/2006/relationships/slide" Target="slides/slide101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90" Type="http://schemas.openxmlformats.org/officeDocument/2006/relationships/slide" Target="slides/slide89.xml" /><Relationship Id="rId95" Type="http://schemas.openxmlformats.org/officeDocument/2006/relationships/slide" Target="slides/slide94.xml" /><Relationship Id="rId19" Type="http://schemas.openxmlformats.org/officeDocument/2006/relationships/slide" Target="slides/slide1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100" Type="http://schemas.openxmlformats.org/officeDocument/2006/relationships/slide" Target="slides/slide99.xml" /><Relationship Id="rId105" Type="http://schemas.openxmlformats.org/officeDocument/2006/relationships/viewProps" Target="viewProp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slide" Target="slides/slide84.xml" /><Relationship Id="rId93" Type="http://schemas.openxmlformats.org/officeDocument/2006/relationships/slide" Target="slides/slide92.xml" /><Relationship Id="rId98" Type="http://schemas.openxmlformats.org/officeDocument/2006/relationships/slide" Target="slides/slide97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103" Type="http://schemas.openxmlformats.org/officeDocument/2006/relationships/notesMaster" Target="notesMasters/notesMaster1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slide" Target="slides/slide87.xml" /><Relationship Id="rId91" Type="http://schemas.openxmlformats.org/officeDocument/2006/relationships/slide" Target="slides/slide90.xml" /><Relationship Id="rId96" Type="http://schemas.openxmlformats.org/officeDocument/2006/relationships/slide" Target="slides/slide95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6" Type="http://schemas.openxmlformats.org/officeDocument/2006/relationships/theme" Target="theme/theme1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slide" Target="slides/slide85.xml" /><Relationship Id="rId94" Type="http://schemas.openxmlformats.org/officeDocument/2006/relationships/slide" Target="slides/slide93.xml" /><Relationship Id="rId99" Type="http://schemas.openxmlformats.org/officeDocument/2006/relationships/slide" Target="slides/slide98.xml" /><Relationship Id="rId101" Type="http://schemas.openxmlformats.org/officeDocument/2006/relationships/slide" Target="slides/slide10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9" Type="http://schemas.openxmlformats.org/officeDocument/2006/relationships/slide" Target="slides/slide38.xml" /><Relationship Id="rId34" Type="http://schemas.openxmlformats.org/officeDocument/2006/relationships/slide" Target="slides/slide33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76" Type="http://schemas.openxmlformats.org/officeDocument/2006/relationships/slide" Target="slides/slide75.xml" /><Relationship Id="rId97" Type="http://schemas.openxmlformats.org/officeDocument/2006/relationships/slide" Target="slides/slide96.xml" /><Relationship Id="rId10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18C4F-A59C-48D3-A363-B7E398E6E919}" type="datetimeFigureOut">
              <a:rPr lang="en-UG" smtClean="0"/>
              <a:t>03/08/2024</a:t>
            </a:fld>
            <a:endParaRPr lang="en-U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4D64F-E15C-4F9D-9D09-57D6FE2E3C7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17583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A1C4-BF50-12CA-A70A-0B7CA70B1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AD1CA-043D-88FD-8E88-CFFE206E4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9D826-10EA-8EBE-25E7-6CE761F7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E5D1-2BDD-4C74-B8A0-DB915CDE74BE}" type="datetime8">
              <a:rPr lang="en-UG" smtClean="0"/>
              <a:t>03/08/2024 08:27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E1BC6-5BAD-7815-81DE-CEF60FF9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28A4-9F7D-F5E6-8889-F9D6F097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588-69C8-4BB0-A34C-59D557FD4B6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723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5FDE-440B-ACA4-2222-830D8E0C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BD836-AC7D-8D96-192D-A3D84E45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CF57-C3E2-10C2-1A89-8B1A823F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9DEC-8DF9-4459-9A91-CD208E324193}" type="datetime8">
              <a:rPr lang="en-UG" smtClean="0"/>
              <a:t>03/08/2024 08:27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7764E-E6E8-6A7D-E4D0-9637466B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0B9C6-92B4-A8F8-BAF7-456E8693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588-69C8-4BB0-A34C-59D557FD4B6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8374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8ABF5-4934-528B-E294-0F4A390B4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E1359-DD3A-0F31-0038-5AC0F5744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3C03A-481A-93E0-8AD4-497A94A4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1B32-8F50-495F-A5B1-BC9507CE8063}" type="datetime8">
              <a:rPr lang="en-UG" smtClean="0"/>
              <a:t>03/08/2024 08:27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137CD-BBD5-D5D9-66B6-11B6DC8D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129F-F5CE-3739-286E-4BAC8F53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588-69C8-4BB0-A34C-59D557FD4B6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83131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F056-E819-82D7-7348-4880A608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2BDBC-F2C4-CA51-394D-566167964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CA24F-5D47-E2D4-519A-ECCD4B5D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2B0D-0F94-4A75-8CAB-D6A9E68F2FCD}" type="datetime8">
              <a:rPr lang="en-UG" smtClean="0"/>
              <a:t>03/08/2024 08:27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D2B52-5F76-D7BF-0D83-94279259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F442-6167-B87E-FBC9-732BEF41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588-69C8-4BB0-A34C-59D557FD4B6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68246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05E2-0747-2F16-8250-24419E8E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AE57-121D-A4E7-75F3-1FC07E9E0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8080-361C-A0C2-F256-353C5892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7389-7113-44DC-875F-A4A35AF3F7A7}" type="datetime8">
              <a:rPr lang="en-UG" smtClean="0"/>
              <a:t>03/08/2024 08:27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A9F47-A434-4A9B-D5C8-B5901592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90A49-11A1-7A2A-A354-ACECAC5D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588-69C8-4BB0-A34C-59D557FD4B6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6507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C52E-FB5F-2F39-5169-42AADE9F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343D-2B1B-53DF-CBC5-E0C4AF18C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1C8B2-0F03-E382-A648-C2662285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34180-1DEF-2B9C-8C8A-5E88336D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CF6C-C696-4D10-AB6B-7BE5E7FE5F80}" type="datetime8">
              <a:rPr lang="en-UG" smtClean="0"/>
              <a:t>03/08/2024 08:27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58E75-0330-BC30-D95A-2C4E5C79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DBD4-CC39-85D2-F922-3BE29D15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588-69C8-4BB0-A34C-59D557FD4B6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53512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BA8A-EF48-84E6-A838-1B260A0B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330E9-863D-554B-4A9B-25366DC02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E1740-68BA-4271-B1E5-48A5522AF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DE95D-1714-B213-CB76-00BD95EEE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9AECB-5750-4F19-A76F-93FC82B1E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B4C47-A3D3-378E-F3C1-4C4D476A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41A5-4459-4EF3-9B3A-979EED0EC872}" type="datetime8">
              <a:rPr lang="en-UG" smtClean="0"/>
              <a:t>03/08/2024 08:27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DE15C-4BD9-9BB4-C8C5-2E61B4A1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A176F-E9E6-99A8-67E2-08781136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588-69C8-4BB0-A34C-59D557FD4B6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6122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943E-070E-CBE7-EF1D-EF965BCB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EA445-A253-B3AA-28B5-192B23C2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869B-293A-46BD-8849-E53667A4387F}" type="datetime8">
              <a:rPr lang="en-UG" smtClean="0"/>
              <a:t>03/08/2024 08:27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295B9-E8E9-6879-E871-77A950CE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236E-721F-B30D-6BD9-59D8C3C2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588-69C8-4BB0-A34C-59D557FD4B6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83465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3C572-77D1-1134-5591-E61B4502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60EC-EFC6-46E5-AB12-72A5E3254CF7}" type="datetime8">
              <a:rPr lang="en-UG" smtClean="0"/>
              <a:t>03/08/2024 08:27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BC047-5F87-0A76-F618-CF57BFE4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3145F-BB9A-38B7-3B12-6035A611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588-69C8-4BB0-A34C-59D557FD4B6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10204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0EF5-CAB8-0DB4-5201-857017E6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F94A-EF7D-5C5F-9227-510B87FD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D5986-3FB1-5454-167A-ADF79C98A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3C073-614F-F23A-D23B-3A3007E7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C74F-583D-40B8-9806-57767117F603}" type="datetime8">
              <a:rPr lang="en-UG" smtClean="0"/>
              <a:t>03/08/2024 08:27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B0576-9943-BA1C-359F-7FC494FD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A2A68-71A4-6162-5832-93E1541C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588-69C8-4BB0-A34C-59D557FD4B6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8546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1701-D87C-AB4E-58D8-CC4DF0C3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E982C-1DAC-ADA3-5DBB-791BFE72D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57F2F-A7B7-9351-CF0C-F9892E0B3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CD59A-5EEF-4EC0-B242-4FDAC50A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5053-F902-47D9-9172-5CA4352554A0}" type="datetime8">
              <a:rPr lang="en-UG" smtClean="0"/>
              <a:t>03/08/2024 08:27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53D0-6C29-3F10-2903-5F48E352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8D6C7-C431-9B6C-B12A-5273CBF6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588-69C8-4BB0-A34C-59D557FD4B6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225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hyperlink" Target="https://www.pexels.com/photo/grape-fruits-708777/" TargetMode="Externa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1C7BA-6F0C-23BA-9E36-A2E5F1EA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5E2EA-BF3B-B657-4E0C-397247D85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05456-5D5B-362F-6581-8C8B75F7F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07974-09A8-4261-849B-FF332DF0A2A2}" type="datetime8">
              <a:rPr lang="en-UG" smtClean="0"/>
              <a:t>03/08/2024 08:27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B929D-7F77-FAC2-1B35-6E4C0518A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SST WORKSHOP - KABOJJA JUNIOR SCHOOL</a:t>
            </a:r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5E8-9F68-728C-D69E-6D132D746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7F588-69C8-4BB0-A34C-59D557FD4B6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16293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undiffcreative.com/2015/01/31/the-great-rift-valley/riftvalley-63/" TargetMode="External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F87CEA-642B-6D85-8827-3B7F54BC0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9F0A37-AB07-4816-C9BB-84DDE288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4" y="331304"/>
            <a:ext cx="11701669" cy="2107096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SST WORKSHOP </a:t>
            </a:r>
            <a:br>
              <a:rPr lang="en-US" sz="66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66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PLE SST 2023 ANALYSIS</a:t>
            </a:r>
            <a:endParaRPr lang="en-UG" sz="6600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D6B9E-B5BA-B532-883D-76067F39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41996A6-F6BE-AEF6-9901-C3AD453BB86C}"/>
              </a:ext>
            </a:extLst>
          </p:cNvPr>
          <p:cNvSpPr txBox="1">
            <a:spLocks/>
          </p:cNvSpPr>
          <p:nvPr/>
        </p:nvSpPr>
        <p:spPr>
          <a:xfrm>
            <a:off x="304798" y="2968487"/>
            <a:ext cx="11264347" cy="3643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Arial Rounded MT Bold" panose="020F0704030504030204" pitchFamily="34" charset="0"/>
              </a:rPr>
              <a:t>Facilitators’ Panel</a:t>
            </a:r>
          </a:p>
          <a:p>
            <a:endParaRPr lang="en-US" b="1" u="sng" dirty="0">
              <a:latin typeface="Arial Rounded MT Bold" panose="020F0704030504030204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Mr. </a:t>
            </a:r>
            <a:r>
              <a:rPr lang="en-US" dirty="0" err="1">
                <a:latin typeface="Arial Rounded MT Bold" panose="020F0704030504030204" pitchFamily="34" charset="0"/>
              </a:rPr>
              <a:t>Misibo</a:t>
            </a:r>
            <a:r>
              <a:rPr lang="en-US" dirty="0">
                <a:latin typeface="Arial Rounded MT Bold" panose="020F0704030504030204" pitchFamily="34" charset="0"/>
              </a:rPr>
              <a:t> Jimmy Musisi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Mr. </a:t>
            </a:r>
            <a:r>
              <a:rPr lang="en-US" dirty="0" err="1">
                <a:latin typeface="Arial Rounded MT Bold" panose="020F0704030504030204" pitchFamily="34" charset="0"/>
              </a:rPr>
              <a:t>Mukula</a:t>
            </a:r>
            <a:r>
              <a:rPr lang="en-US" dirty="0">
                <a:latin typeface="Arial Rounded MT Bold" panose="020F0704030504030204" pitchFamily="34" charset="0"/>
              </a:rPr>
              <a:t> Peter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Mr. </a:t>
            </a:r>
            <a:r>
              <a:rPr lang="en-US" dirty="0" err="1">
                <a:latin typeface="Arial Rounded MT Bold" panose="020F0704030504030204" pitchFamily="34" charset="0"/>
              </a:rPr>
              <a:t>Anguyo</a:t>
            </a:r>
            <a:r>
              <a:rPr lang="en-US" dirty="0">
                <a:latin typeface="Arial Rounded MT Bold" panose="020F0704030504030204" pitchFamily="34" charset="0"/>
              </a:rPr>
              <a:t> Stephen </a:t>
            </a:r>
            <a:r>
              <a:rPr lang="en-US" dirty="0" err="1">
                <a:latin typeface="Arial Rounded MT Bold" panose="020F0704030504030204" pitchFamily="34" charset="0"/>
              </a:rPr>
              <a:t>Acidri</a:t>
            </a:r>
            <a:endParaRPr lang="en-US" dirty="0">
              <a:latin typeface="Arial Rounded MT Bold" panose="020F0704030504030204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Mr. </a:t>
            </a:r>
            <a:r>
              <a:rPr lang="en-US" dirty="0" err="1">
                <a:latin typeface="Arial Rounded MT Bold" panose="020F0704030504030204" pitchFamily="34" charset="0"/>
              </a:rPr>
              <a:t>Muwumuza</a:t>
            </a:r>
            <a:r>
              <a:rPr lang="en-US" dirty="0">
                <a:latin typeface="Arial Rounded MT Bold" panose="020F0704030504030204" pitchFamily="34" charset="0"/>
              </a:rPr>
              <a:t> Godfrey</a:t>
            </a:r>
            <a:endParaRPr lang="en-U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9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90288"/>
              </p:ext>
            </p:extLst>
          </p:nvPr>
        </p:nvGraphicFramePr>
        <p:xfrm>
          <a:off x="334617" y="235364"/>
          <a:ext cx="11221278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9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Name the type of mountain formed as a result of the process shown below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2800" dirty="0">
                        <a:latin typeface="Arial Rounded MT Bold" panose="020F0704030504030204" pitchFamily="34" charset="0"/>
                      </a:endParaRPr>
                    </a:p>
                    <a:p>
                      <a:endParaRPr lang="en-US" sz="2800" dirty="0">
                        <a:latin typeface="Arial Rounded MT Bold" panose="020F0704030504030204" pitchFamily="34" charset="0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Physical features in Africa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P7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Fold mountain</a:t>
                      </a:r>
                      <a:endParaRPr lang="en-UG" sz="28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F34D15B-F5F8-435A-DD40-50F00985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83" y="2704203"/>
            <a:ext cx="3446145" cy="16351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71C8C-1897-0D64-EF75-266E9796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721320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323112"/>
              </p:ext>
            </p:extLst>
          </p:nvPr>
        </p:nvGraphicFramePr>
        <p:xfrm>
          <a:off x="347869" y="182881"/>
          <a:ext cx="11221278" cy="6284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87872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(Either)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86294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55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(a)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the meaning of the following pillars in Islam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(ii)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Hijjah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>
                          <a:latin typeface="Arial Rounded MT Bold" panose="020F0704030504030204" pitchFamily="34" charset="0"/>
                        </a:rPr>
                        <a:t>Tawhiid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(P5/P7)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247624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Compulsory holy journey made by Muslim believers to Mecca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4FC18A-D1D6-BDD0-775C-4B0B4D79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964494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739221"/>
              </p:ext>
            </p:extLst>
          </p:nvPr>
        </p:nvGraphicFramePr>
        <p:xfrm>
          <a:off x="347869" y="182881"/>
          <a:ext cx="11221278" cy="5882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87872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(Either)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192023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55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(b)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Write two conditions that can enable a Muslim to observe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Hijjah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. 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Arial Rounded MT Bold" panose="020F0704030504030204" pitchFamily="34" charset="0"/>
                        </a:rPr>
                        <a:t>Tawhid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(P5/P7)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247624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One must have settled his/her debts before leaving.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One must have intention/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Niyyat</a:t>
                      </a: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One must be sane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One must have forgiven his or her enemies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60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13536"/>
              </p:ext>
            </p:extLst>
          </p:nvPr>
        </p:nvGraphicFramePr>
        <p:xfrm>
          <a:off x="440634" y="500408"/>
          <a:ext cx="112212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10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any one way in which billboards promote trade in the community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Transport and communication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P6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They are used to advertise goods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448F59-8D5F-7D7E-28CC-10F9DF8A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52324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634080"/>
              </p:ext>
            </p:extLst>
          </p:nvPr>
        </p:nvGraphicFramePr>
        <p:xfrm>
          <a:off x="347869" y="182880"/>
          <a:ext cx="11221278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11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How does the distance of an area from large water bodies affect the climate of the surrounding land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Climate of Uganda/Africa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P5/P7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Places near big water bodies experience high humidity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Places near large waterbodies receive more rainfall than areas far away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3FB829-CE73-109D-39E0-910F79B8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99602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334772"/>
              </p:ext>
            </p:extLst>
          </p:nvPr>
        </p:nvGraphicFramePr>
        <p:xfrm>
          <a:off x="347869" y="182880"/>
          <a:ext cx="11221278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12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Write any one contribution of UNESCO to the development of Uganda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 World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Organisations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P7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promotes scientific research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promotes education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promotes 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166ED2-9A64-89F6-9C0E-0A36742C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704970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271663"/>
              </p:ext>
            </p:extLst>
          </p:nvPr>
        </p:nvGraphicFramePr>
        <p:xfrm>
          <a:off x="347869" y="182880"/>
          <a:ext cx="11221278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13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How are rubber trees important to the transport sector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Vegetation of Africa/Climate of Africa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P7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provides latex for making vehicle </a:t>
                      </a:r>
                      <a:r>
                        <a:rPr lang="en-US" sz="2800" dirty="0" err="1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tyres</a:t>
                      </a:r>
                      <a:endParaRPr lang="en-US" sz="28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provides latex for making tubes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5F0B59-43A7-4739-396D-808F766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98238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391452"/>
              </p:ext>
            </p:extLst>
          </p:nvPr>
        </p:nvGraphicFramePr>
        <p:xfrm>
          <a:off x="347869" y="182880"/>
          <a:ext cx="11221278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14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one reason why plants in desert areas have deep roots 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Vegetation of Africa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P7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absorb water from underground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hold the plants firmly on the ground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8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C0ED61-009A-68C6-136C-E6CBAA75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159982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620457"/>
              </p:ext>
            </p:extLst>
          </p:nvPr>
        </p:nvGraphicFramePr>
        <p:xfrm>
          <a:off x="347869" y="182880"/>
          <a:ext cx="11221278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15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role did Ludwig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Krapf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play towards the spread of Christianity in East Africa?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Road to independence in East Africa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P6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He built a church at </a:t>
                      </a:r>
                      <a:r>
                        <a:rPr lang="en-US" sz="2800" dirty="0" err="1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Rabai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Mpya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 in Kenya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He translated the Bible into Kiswahili language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He wrote prayer books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8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DE69FF-5AA3-7C33-2A07-646323A7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65155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989342"/>
              </p:ext>
            </p:extLst>
          </p:nvPr>
        </p:nvGraphicFramePr>
        <p:xfrm>
          <a:off x="347869" y="182880"/>
          <a:ext cx="11221278" cy="668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894518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5104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16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one way in which a high population may negatively affect the provision of social services in an area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Population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meet people’s needs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P6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P4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091277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leads to poor provision of social services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leads to high cost of maintenance of social service 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centres</a:t>
                      </a: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is difficult to provide social services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6D5CEA-D880-EC8D-9151-28AA3E0B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5836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167087"/>
              </p:ext>
            </p:extLst>
          </p:nvPr>
        </p:nvGraphicFramePr>
        <p:xfrm>
          <a:off x="347869" y="182880"/>
          <a:ext cx="11221278" cy="6288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127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394554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17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How has the government of Uganda helped the youth to improve their standards of living?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Government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2948601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giving them loans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training them practical skills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encouraging them to start projects/SACCOs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AD98BC-E4B9-4254-352C-61B4B7D3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188308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700666"/>
              </p:ext>
            </p:extLst>
          </p:nvPr>
        </p:nvGraphicFramePr>
        <p:xfrm>
          <a:off x="347869" y="182880"/>
          <a:ext cx="11221278" cy="6288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127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394554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18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any one reason why the Royal Geographical Society supported the explorers to come to East Africa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Road to independence in East Africa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P6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2948601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find the source of River Nile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discover new opportunities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get market for their goods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get raw materials for their home industries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2ABBDB-B204-C88F-A96D-6DD65BE6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7025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584188"/>
              </p:ext>
            </p:extLst>
          </p:nvPr>
        </p:nvGraphicFramePr>
        <p:xfrm>
          <a:off x="291548" y="500408"/>
          <a:ext cx="11595652" cy="5855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825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422909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66566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232488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245864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102561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195198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any one reason why it is important to use a common language in a community.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Culture and Gender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P3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2878344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For easy communication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promotes unity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promotes culture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For easy administration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promotes trade</a:t>
                      </a:r>
                      <a:endParaRPr lang="en-UG" sz="28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2A7977-1F40-24AB-1E66-533FD5F3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806259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87867"/>
              </p:ext>
            </p:extLst>
          </p:nvPr>
        </p:nvGraphicFramePr>
        <p:xfrm>
          <a:off x="347869" y="182880"/>
          <a:ext cx="11221278" cy="674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19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one way in which the national constitution guides people on the use of the Uganda National Flag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Uganda as an independent nation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spells out how the Uganda National Flag should be handled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should not be dropped on the ground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encourages Ugandans to stand upright when the Uganda flag is being hoisted/lowered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9FA20F-0977-7280-8030-1D2CB2DC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907843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087628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20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Mention any one reason why the citizens of East Africa should live in peace among themselves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East African Community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P6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promote unity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promote trade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promote security of goods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promote regional integration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44F227-8AE5-72B6-BDAF-11C874B4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136512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274005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21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How does afforestation reduce landslides on mountain slopes?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Vegetation of Uganda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Roots of trees hold the soil particles firm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Roots of trees hold the soil particles together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0F187-9306-2539-2E93-B0209C65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143788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105833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22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one way in which feeder roads promote development in rural areas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meet people’s needs in a district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P4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Feeder roads make transportation of goods easy in rural areas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Feeder roads make transportation of farm produce to the market easy.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3D402D-A11D-56A5-0D27-988CB9BF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07851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013530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23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Why are traffic police officers encouraged to wear jackets with reflectors while on duty?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Livelihood in our sub county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meet people’s needs in our district 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P3</a:t>
                      </a:r>
                    </a:p>
                    <a:p>
                      <a:endParaRPr lang="en-US" sz="2800" dirty="0">
                        <a:latin typeface="Arial Rounded MT Bold" panose="020F0704030504030204" pitchFamily="34" charset="0"/>
                      </a:endParaRP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P4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For easy identification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avoid accidents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A5780E-86DD-7A7E-2D64-05A50124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77978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554573"/>
              </p:ext>
            </p:extLst>
          </p:nvPr>
        </p:nvGraphicFramePr>
        <p:xfrm>
          <a:off x="347869" y="182880"/>
          <a:ext cx="11221278" cy="674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24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Write any one factor that enables people to survive in semi desert conditions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Climate of Africa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Climate of Uganda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P7</a:t>
                      </a:r>
                    </a:p>
                    <a:p>
                      <a:endParaRPr lang="en-US" sz="2800" dirty="0">
                        <a:latin typeface="Arial Rounded MT Bold" panose="020F0704030504030204" pitchFamily="34" charset="0"/>
                      </a:endParaRP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Practicing irrigation farming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Growing drought resistant food crops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Wearing turbans on their heads during sunny weather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Wearing light clothes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772D79-B5E9-579E-15FE-C299F6C0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01943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560657"/>
              </p:ext>
            </p:extLst>
          </p:nvPr>
        </p:nvGraphicFramePr>
        <p:xfrm>
          <a:off x="347869" y="182880"/>
          <a:ext cx="11221278" cy="674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25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one benefit of giving information on weather to people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Weather, effects and management of weather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Climate of Africa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P1</a:t>
                      </a:r>
                    </a:p>
                    <a:p>
                      <a:endParaRPr lang="en-US" sz="2800" dirty="0">
                        <a:latin typeface="Arial Rounded MT Bold" panose="020F0704030504030204" pitchFamily="34" charset="0"/>
                      </a:endParaRPr>
                    </a:p>
                    <a:p>
                      <a:endParaRPr lang="en-US" sz="2800" dirty="0">
                        <a:latin typeface="Arial Rounded MT Bold" panose="020F0704030504030204" pitchFamily="34" charset="0"/>
                      </a:endParaRP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P7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give advise to crop farmers for suitable seasons.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helps fishermen to plan for their fishing activities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helps traders to know when to sell their goods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59DA37-CA0F-9796-5DAC-942BCB75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781320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153334"/>
              </p:ext>
            </p:extLst>
          </p:nvPr>
        </p:nvGraphicFramePr>
        <p:xfrm>
          <a:off x="347869" y="182880"/>
          <a:ext cx="11221278" cy="674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26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Why would you encourage your fellow pupils to recite their school motto at their assembly?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Living together- ways of living together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P1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promote unity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promote peace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promote confidence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promote love for the school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promote hard work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DD2C4A-C753-1E11-A073-F5D01281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789326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640271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27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one requirement for a citizen to be elected a chairperson of a local council committee in Uganda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Leaders in our district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P4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 citizen must be 18 years and above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He/she must be a registered voter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He/she must be of sound mind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F657AF-0951-4A50-8C6A-BD80A84F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24442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720106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28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Write any one way through which parents can ensure equal treatment of boys and girls at home.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Culture and gender – equity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P3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giving them similar tasks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offering to them same opportunities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giving respect to both girls and boys.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975F83-52C8-1EC0-3581-AB198F3A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06438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264562"/>
              </p:ext>
            </p:extLst>
          </p:nvPr>
        </p:nvGraphicFramePr>
        <p:xfrm>
          <a:off x="440634" y="500408"/>
          <a:ext cx="11221278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2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one way of caring for elderly people in our homes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Living together(the family) P1</a:t>
                      </a:r>
                      <a:endParaRPr lang="en-UG" sz="20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Our home and the community(P2)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P1/P2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Cooking for them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Washing for them their clothes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Bathing them</a:t>
                      </a:r>
                      <a:endParaRPr lang="en-UG" sz="28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B3590A-169C-69DC-5FE8-B3939309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764697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383384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29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Mention any one practice that shows that Uganda was at one time a British protectorate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Uganda became a nation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 world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Organisations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</a:t>
                      </a:r>
                    </a:p>
                    <a:p>
                      <a:endParaRPr lang="en-US" sz="2800" dirty="0">
                        <a:latin typeface="Arial Rounded MT Bold" panose="020F0704030504030204" pitchFamily="34" charset="0"/>
                      </a:endParaRPr>
                    </a:p>
                    <a:p>
                      <a:endParaRPr lang="en-US" sz="2800" dirty="0">
                        <a:latin typeface="Arial Rounded MT Bold" panose="020F0704030504030204" pitchFamily="34" charset="0"/>
                      </a:endParaRP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P7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Use of English as an official language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Use of English as an instructional language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Uganda hosts Commonwealth heads of </a:t>
                      </a:r>
                      <a:r>
                        <a:rPr lang="en-US" sz="320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Government Meeting</a:t>
                      </a: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B5EB69-E0BE-473B-799F-1B305DCE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581137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973508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30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one reason why the Antarctica continent is not suitable for human settlement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of Africa on the world map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P7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has a barren landscape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is too cold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is very remote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FEFA66-C0A0-104A-8433-11F9C41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56583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942720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31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Draw a map symbol showing an airport in the space provided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of our sub county/Uganda/district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P3 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P4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</a:t>
                      </a: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as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A9EF9E0-444E-8532-E271-7ECEE4D54E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088" y="4115628"/>
            <a:ext cx="2059885" cy="20598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00BE9-4642-194B-EC04-382C3D83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18995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382615"/>
              </p:ext>
            </p:extLst>
          </p:nvPr>
        </p:nvGraphicFramePr>
        <p:xfrm>
          <a:off x="347869" y="182880"/>
          <a:ext cx="11221278" cy="674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32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one way in which the government of Uganda is promoting the children’s rights to education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Government of Uganda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Our leaders in the district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 </a:t>
                      </a:r>
                    </a:p>
                    <a:p>
                      <a:endParaRPr lang="en-US" sz="2800" dirty="0">
                        <a:latin typeface="Arial Rounded MT Bold" panose="020F0704030504030204" pitchFamily="34" charset="0"/>
                      </a:endParaRP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P4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introducing free education (UPE)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promoting girl child education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discouraging early marriages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providing instructional materials (scholastic materials)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6BD796-82D9-8EF4-3174-E06E9D92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6774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825211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33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any one benefit of a market to a neighbouring school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Our school and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neighbourhood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P2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can be a source of food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is a source of scholastic materials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can be used for study purpose (learning purposes)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B800B4-5333-7BE7-6391-1E6F6828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23835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261620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34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Why is East Africa referred to as the cradleland of the human race?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East African Community 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P6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is believed that the earliest people lived in East Africa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 oldest human skull was discovered in East Africa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AF4362-9DAB-6B41-6ABE-D4179F4A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29429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976226"/>
              </p:ext>
            </p:extLst>
          </p:nvPr>
        </p:nvGraphicFramePr>
        <p:xfrm>
          <a:off x="347869" y="182880"/>
          <a:ext cx="11221278" cy="674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35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Write down any one challenge faced by miners who use the underground method of mining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 resources of East Africa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P6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 tunnels are unstable and have high temperatures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Dust from other air particles cause respiratory problems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can lead to accidents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1D9489-35E1-721C-D986-F7D3B118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818263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DF53-D7DC-8F5F-5BA0-1845CF15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5D757-FF34-5121-B028-F3D491A72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G"/>
          </a:p>
        </p:txBody>
      </p:sp>
      <p:pic>
        <p:nvPicPr>
          <p:cNvPr id="1026" name="Picture 2" descr="Religious Education for All Ages - First Unitarian Universalist Church of  Berks County">
            <a:extLst>
              <a:ext uri="{FF2B5EF4-FFF2-40B4-BE49-F238E27FC236}">
                <a16:creationId xmlns:a16="http://schemas.microsoft.com/office/drawing/2014/main" id="{BCF38970-826B-29A5-0115-6AC6ED1D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0"/>
            <a:ext cx="10394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6DB21-089F-E97B-22DC-D33214F2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7504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815650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36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(Either)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one reason why Joseph was sold to the Midianite traders by his brothers.</a:t>
                      </a:r>
                      <a:endParaRPr lang="en-UG" sz="2800" b="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God’s people and the law</a:t>
                      </a:r>
                    </a:p>
                    <a:p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P4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His dreams made the brothers jealous.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 brothers did not want to shed blood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They wanted to regain their father’s 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favour</a:t>
                      </a: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9C3B21-3BCB-57D1-3CD5-D11B4C51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905511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774001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36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(Or)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one reason why Yusuf was sold to the Midianite traders by his brothers.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Prophets</a:t>
                      </a:r>
                    </a:p>
                    <a:p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P4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His dreams made the brothers jealous.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 brothers did not want to shed blood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They wanted to regain their father’s 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favour</a:t>
                      </a: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68C0D3-8F72-1807-5449-408EF733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92006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438269"/>
              </p:ext>
            </p:extLst>
          </p:nvPr>
        </p:nvGraphicFramePr>
        <p:xfrm>
          <a:off x="440634" y="500408"/>
          <a:ext cx="11221278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3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Name any one tax introduced by colonialists in Uganda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road to independence in Uganda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R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Hut tax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Gun tax</a:t>
                      </a:r>
                      <a:endParaRPr lang="en-UG" sz="28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6182B5-BF8F-9C69-D82E-C07D3BD7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20350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97344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37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(Either)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Write any one practice that can enable a Muslim to live a faithful life 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Faith</a:t>
                      </a:r>
                    </a:p>
                    <a:p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Reconciling with others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Forgiving others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Almsgiving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Reading the Bible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AC75C3-4D79-0237-1714-6D5C1B15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048946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948288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37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(Or)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Write any one practice that can enable a Muslim to live a faithful life 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Fiqh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Reconciling with others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Forgiving others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Almsgiving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Reciting the Quran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F5A3AC-01E2-0E1E-C0E6-F54E3D74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01799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055523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38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(Either)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one way in which a Christian child can care for fellow pupils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Arial Rounded MT Bold" panose="020F0704030504030204" pitchFamily="34" charset="0"/>
                        </a:rPr>
                        <a:t>Concern for others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P2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comforting them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helping them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sharing with them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praying with them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visiting them when they are sick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B8BF13-DC00-99AD-17F2-D8D4D496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89552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502333"/>
              </p:ext>
            </p:extLst>
          </p:nvPr>
        </p:nvGraphicFramePr>
        <p:xfrm>
          <a:off x="347869" y="182880"/>
          <a:ext cx="11221278" cy="697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38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(Or)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one way in which a Muslim child can care for fellow pupils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Arial Rounded MT Bold" panose="020F0704030504030204" pitchFamily="34" charset="0"/>
                        </a:rPr>
                        <a:t>Spiritual and moral teaching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comforting them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helping them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sharing with them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praying with them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visiting them when they are sick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B70E8D-25A6-78D0-6BA7-1C58788A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9587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421830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39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(Either)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one role of angels in Christianity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Christians grow in Jesus Christ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P2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They protect Christians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They guide Christians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They glorify God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They deliver God’s messages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They bring blessings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317BD2-D563-4DAB-54E7-D676FB68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682340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48329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39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(Or)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one role of angels in Islam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Arial Rounded MT Bold" panose="020F0704030504030204" pitchFamily="34" charset="0"/>
                        </a:rPr>
                        <a:t>Tahwid</a:t>
                      </a:r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 – Angels of Allah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P2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They record the deeds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They take souls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They guard the gates of Janah (paradise)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They glorify Allah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They question the dead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6DA1BC-81BB-2E64-2D75-CFF47466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747138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903418"/>
              </p:ext>
            </p:extLst>
          </p:nvPr>
        </p:nvGraphicFramePr>
        <p:xfrm>
          <a:off x="347869" y="182880"/>
          <a:ext cx="11221278" cy="674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40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(Either)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one way in which Christians can participate in the development of their communities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Christian involvement in the world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P6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paying taxes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starting projects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establishing social service 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centres</a:t>
                      </a: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providing clean water sources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counselling and guidance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cleaning the community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946F35-980E-05F0-947D-40FFD3FC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081303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934977"/>
              </p:ext>
            </p:extLst>
          </p:nvPr>
        </p:nvGraphicFramePr>
        <p:xfrm>
          <a:off x="347869" y="182880"/>
          <a:ext cx="11221278" cy="7716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40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(Or)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one way in which Muslims can participate in the development of their communities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paying taxes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starting projects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establishing social service 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centres</a:t>
                      </a: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providing clean water sources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counselling and guidance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cleaning the community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Through voting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2A0791-1CBE-6981-8671-3531E584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3241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35E0-E74D-FCDE-F4D3-000FA867891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SECTION B</a:t>
            </a:r>
            <a:endParaRPr lang="en-UG" sz="72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3F34-8857-295F-9A0F-FAE2896A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490EC-88B6-F59B-D745-1B819450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361943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936477"/>
              </p:ext>
            </p:extLst>
          </p:nvPr>
        </p:nvGraphicFramePr>
        <p:xfrm>
          <a:off x="347868" y="182881"/>
          <a:ext cx="11650844" cy="6624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242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448720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74974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238354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256554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89653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173968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41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(a)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one economic activity carried out by the people in the shaded area K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Resources of East Africa</a:t>
                      </a:r>
                      <a:endParaRPr lang="en-UG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P6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25841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Nomadic pastoralism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    (cattle keeping)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Fishing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Trade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9EB3978-54CA-2A9C-164D-0E67A85F8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743" y="3401510"/>
            <a:ext cx="3568389" cy="327360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E3FFF-9871-DE4B-06D2-A5FD78E4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90304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452506"/>
              </p:ext>
            </p:extLst>
          </p:nvPr>
        </p:nvGraphicFramePr>
        <p:xfrm>
          <a:off x="440634" y="500408"/>
          <a:ext cx="11221278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one reason why you would not advise fishermen to use herbs as a method of fishing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 resources of East Africa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P6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causes water pollution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leads to indiscriminate fishing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leads to extinction of fish</a:t>
                      </a:r>
                      <a:endParaRPr lang="en-UG" sz="28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111766-BEBB-5FA5-C8AD-BB8B85A3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194583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940755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41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(b)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How was the formation of lake S different from that of lake M?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Physical features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P6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Lake S was formed by the process of 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downwarping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 while lake M was formed by faulting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79F2F2-DBF1-406A-43BA-5AA84BF0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6878865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681840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41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(c)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 which one way was the town marked T and island Q important to the Arabs?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Rounded MT Bold" panose="020F0704030504030204" pitchFamily="34" charset="0"/>
                        </a:rPr>
                        <a:t>Road to independence in East Africa</a:t>
                      </a:r>
                      <a:endParaRPr lang="en-UG" sz="1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P6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Both were slave markets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D9EF8C-E032-32D3-40E3-C5D48A7D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728495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830032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41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(d)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Name the explorer whom Henry Morton Stanley met at the place marked R.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Rounded MT Bold" panose="020F0704030504030204" pitchFamily="34" charset="0"/>
                        </a:rPr>
                        <a:t>Road to independence in East Africa</a:t>
                      </a:r>
                    </a:p>
                    <a:p>
                      <a:endParaRPr lang="en-US" sz="1600" dirty="0">
                        <a:latin typeface="Arial Rounded MT Bold" panose="020F0704030504030204" pitchFamily="34" charset="0"/>
                      </a:endParaRPr>
                    </a:p>
                    <a:p>
                      <a:r>
                        <a:rPr lang="en-US" sz="1600" dirty="0">
                          <a:latin typeface="Arial Rounded MT Bold" panose="020F0704030504030204" pitchFamily="34" charset="0"/>
                        </a:rPr>
                        <a:t>Foreign influence in Uganda</a:t>
                      </a:r>
                      <a:endParaRPr lang="en-UG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P6</a:t>
                      </a:r>
                    </a:p>
                    <a:p>
                      <a:endParaRPr lang="en-US" sz="2800" dirty="0">
                        <a:latin typeface="Arial Rounded MT Bold" panose="020F0704030504030204" pitchFamily="34" charset="0"/>
                      </a:endParaRP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Dr. David Livingstone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D760A6-F02A-FBF8-9CFA-77C58D62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0269345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582586"/>
              </p:ext>
            </p:extLst>
          </p:nvPr>
        </p:nvGraphicFramePr>
        <p:xfrm>
          <a:off x="347869" y="182880"/>
          <a:ext cx="11221278" cy="695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42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(a)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Name one symbol of authority used by the Speaker of Parliament of Uganda during parliamentary sessions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Government of Uganda 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R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Mace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Wig/Dress code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Rules of procedure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National constitution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0FD6B5-5A92-8DF0-BA23-509DA47C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841977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714233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42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(b)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one role played by each of the following in parliament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 Clerk to parliament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Government of Uganda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Records minutes of parliamentary 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sessons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Keeps records of 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hansards</a:t>
                      </a: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Circulates the order paper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Heads parliamentary staff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Ensures payment of workers of parliament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1169F0-C56C-BC27-774E-B61C06BF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1269727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020519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42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(b)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one role played by each of the following in parliament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(ii) Sergeant at Arms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Government of Uganda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Ensures discipline in parliament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Carries the mace as the Speaker enters Parliament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Ensures order in parliament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Keeps security in parliament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32C9EE-F7E4-8331-A292-34845CFF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9592239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116536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42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(c)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the difference between a bill and a law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Government of Uganda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 bill is a proposed law in parliament while a law is an act of parliament signed by the president.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C12515-3800-508D-D4BC-03501241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5063208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704780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43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(a)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two ways in which decentralization of power to local leaders benefits the people of Uganda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Leaders in our district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P4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brings services closer to people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eases administration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creates employment opportunities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DBE07-FCFB-AC9D-998C-94BB5ED4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655261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54867"/>
              </p:ext>
            </p:extLst>
          </p:nvPr>
        </p:nvGraphicFramePr>
        <p:xfrm>
          <a:off x="347869" y="182880"/>
          <a:ext cx="11221278" cy="674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43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(b)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two challenges being faced by new districts in Uganda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Leaders in our district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P4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Tribalism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Corruption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Poor transport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Lack of skilled 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labour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Poverty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Poor communication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116B01-B166-F833-C2F6-DD086AE5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6551693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308336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44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(a)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the difference between donations and loans as sources of government revenue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Government of Uganda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Donations are given free while loans are paid with interest.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7C07DB-5506-1264-3E5C-D91D8BA5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14001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043028"/>
              </p:ext>
            </p:extLst>
          </p:nvPr>
        </p:nvGraphicFramePr>
        <p:xfrm>
          <a:off x="440634" y="500408"/>
          <a:ext cx="11221278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any one negative effect of the collapse of the EAC in 1977 in the development of the East African Countries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East African Community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P6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Some people lost jobs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led to decline in trade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led to high taxes on goods</a:t>
                      </a:r>
                      <a:endParaRPr lang="en-UG" sz="28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ACE056-8312-4628-0C35-F37D3894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68131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571990"/>
              </p:ext>
            </p:extLst>
          </p:nvPr>
        </p:nvGraphicFramePr>
        <p:xfrm>
          <a:off x="347869" y="182881"/>
          <a:ext cx="11221278" cy="657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57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53864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44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(b)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two reasons why the government of Uganda allocates money to the ministry of Education and sports every financial year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Government of Uganda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297542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build schools and classrooms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buy vehicles for the ministry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pay salaries of teachers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provide instructional materials to schools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B7CCD5-BB49-2607-287A-E691801B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649226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724228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44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(c)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Write one role of an adult citizen in funding the national budget.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Government of Uganda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pay taxes promptly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fight corruption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being hardworking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Protecting government property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BBF8-13FE-960E-27EC-CF3A0678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218132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114730"/>
              </p:ext>
            </p:extLst>
          </p:nvPr>
        </p:nvGraphicFramePr>
        <p:xfrm>
          <a:off x="347869" y="182881"/>
          <a:ext cx="11221278" cy="651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896492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062638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45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(a)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two factors which delayed independence of African countries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Rounded MT Bold" panose="020F0704030504030204" pitchFamily="34" charset="0"/>
                        </a:rPr>
                        <a:t>Nationalism and the road to independence</a:t>
                      </a:r>
                      <a:endParaRPr lang="en-UG" sz="1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P7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25696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Disunity among African leaders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Weak traditional leaders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Shortage of funds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Africans had inferior weapons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Banning of political parties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Imprisoning of African nationalists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7CAF4F-3AFD-EA25-5F2D-C02FA370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907122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984801"/>
              </p:ext>
            </p:extLst>
          </p:nvPr>
        </p:nvGraphicFramePr>
        <p:xfrm>
          <a:off x="347869" y="182880"/>
          <a:ext cx="11221278" cy="6439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537252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2512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340588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45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(b)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Write any two ways in which the First and Second world wars helped to speed up independence of African countries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Rounded MT Bold" panose="020F0704030504030204" pitchFamily="34" charset="0"/>
                        </a:rPr>
                        <a:t>Nationalism and the road to independence</a:t>
                      </a:r>
                      <a:endParaRPr lang="en-UG" sz="1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P7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153670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Africans learnt new fighting skills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Veterans shared political ideas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African soldiers learnt that Europeans were ordinary human beings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World Wars led to the formation of UNO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3A19D4-5EC2-7E0B-3982-470575D7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053735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405853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46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(a)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any two reasons why Germany colonized Tanganyika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Rounded MT Bold" panose="020F0704030504030204" pitchFamily="34" charset="0"/>
                        </a:rPr>
                        <a:t>Road to independence in East Africa</a:t>
                      </a:r>
                      <a:endParaRPr lang="en-UG" sz="1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P6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 need for raw materials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For prestige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show military superiority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protect missionaries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get cheap 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labour</a:t>
                      </a: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197E23-7D8F-255F-2B2A-402C1695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422008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488557"/>
              </p:ext>
            </p:extLst>
          </p:nvPr>
        </p:nvGraphicFramePr>
        <p:xfrm>
          <a:off x="347869" y="182880"/>
          <a:ext cx="11221278" cy="6422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197227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46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(b)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two positive effects of German East Africa Company (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GEACo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 on the development of East Africa. 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Rounded MT Bold" panose="020F0704030504030204" pitchFamily="34" charset="0"/>
                        </a:rPr>
                        <a:t>Road to independence in East Africa</a:t>
                      </a:r>
                      <a:endParaRPr lang="en-UG" sz="1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P6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They constructed administrative 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centres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 in East Africa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They constructed roads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They constructed railways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They helped to promote trade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They introduced cash crop growing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1A687F-B15C-484E-9A54-8E8A64D6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799092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930994"/>
              </p:ext>
            </p:extLst>
          </p:nvPr>
        </p:nvGraphicFramePr>
        <p:xfrm>
          <a:off x="347868" y="182880"/>
          <a:ext cx="11628540" cy="674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457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438290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71576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235983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252234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47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(a)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Identify one economic activity carried out in the area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How to meet people’s needs</a:t>
                      </a:r>
                      <a:endParaRPr lang="en-UG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P4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Trade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Industrialisation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Craft making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Tourism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Cattle keeping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Crop growing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0A8259C-D7C1-1085-A647-8BE9C2A7E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010" y="3429000"/>
            <a:ext cx="5168347" cy="324612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144CF-B79E-7DD8-452B-6ED17743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1425493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326723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47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(b)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any one social service provided in the area.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How to meet people’s needs</a:t>
                      </a:r>
                      <a:endParaRPr lang="en-UG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P4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Health services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Transport services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Education services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7DDC40-331D-7AFD-287F-9319DCDF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8683601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873914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47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(c)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one way in which people benefit from the area marked F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How to meet people’s needs</a:t>
                      </a:r>
                      <a:endParaRPr lang="en-UG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P4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Employment/jobs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Market for their goods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Market for raw materials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For study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1899B6-F1B6-6E69-BEB0-75E6AEA4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769773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375746"/>
              </p:ext>
            </p:extLst>
          </p:nvPr>
        </p:nvGraphicFramePr>
        <p:xfrm>
          <a:off x="347869" y="182880"/>
          <a:ext cx="11221278" cy="65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1660045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47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(d)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Write any one way in which people can care for the resources in the area. 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How to meet people’s needs</a:t>
                      </a:r>
                      <a:endParaRPr lang="en-UG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P4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Cleaning social service 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centres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Showing love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Proper disposal of wastes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afforestation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painting schools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spraying animals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26231E-99BB-B830-3D1D-1CE76596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26125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52852"/>
              </p:ext>
            </p:extLst>
          </p:nvPr>
        </p:nvGraphicFramePr>
        <p:xfrm>
          <a:off x="440634" y="500408"/>
          <a:ext cx="11221278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6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Mention any one reason why school children should be taught practical skills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technology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P3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fight poverty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create employment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become self reliant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get money</a:t>
                      </a:r>
                      <a:endParaRPr lang="en-UG" sz="28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291B0A-2D94-BE94-3177-94089878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8001455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583568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48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(a)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two reasons why you would visit any one tourist attraction site in Uganda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Natural resources in Uganda</a:t>
                      </a:r>
                      <a:endParaRPr lang="en-UG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spend free time/leisure/fun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For learning purposes/study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see wildlife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enjoy climate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see different cultures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D277F0-5A20-7B0A-95E9-E0DF4D85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746803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087397"/>
              </p:ext>
            </p:extLst>
          </p:nvPr>
        </p:nvGraphicFramePr>
        <p:xfrm>
          <a:off x="347868" y="182880"/>
          <a:ext cx="11526079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259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390371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2354900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374827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1483722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48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(b)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any two contributions of tourism industry to the development of East Africa.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Natural resources in Uganda/Resources in East Africa</a:t>
                      </a:r>
                      <a:endParaRPr lang="en-UG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P5/P6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Promotes development of roads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Promotes development of hotels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Creates jobs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Preserves culture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Increases market for local products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5D90B3-9001-090F-D847-98089E77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085193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961984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49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(a)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two factors that have made South Africa the most industrialised country in Africa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Economic Developments in Africa</a:t>
                      </a:r>
                      <a:endParaRPr lang="en-UG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P7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Availability of raw materials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Availability of energy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Availability of large market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Good transport network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Abundant local 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labour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 force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10DEFC-B619-A021-F30C-C9212649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804582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897754"/>
              </p:ext>
            </p:extLst>
          </p:nvPr>
        </p:nvGraphicFramePr>
        <p:xfrm>
          <a:off x="347869" y="182880"/>
          <a:ext cx="11221278" cy="648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03918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49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(b)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 which two ways are South Africa’s industries helpful to the growth of other sectors of her economy. 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Economic Developments in Africa</a:t>
                      </a:r>
                      <a:endParaRPr lang="en-UG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P7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Industries provide market for raw materials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They provide processed goods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Income from industries has been use for the development of schools, roads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leads to growth of service sectors e.g. security, transport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66F926-1C28-0143-1DF2-44998059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6623644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418945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50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(a)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 which two ways have regional groupings promoted trade in Africa?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Post independence in Africa</a:t>
                      </a:r>
                      <a:endParaRPr lang="en-UG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P7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They have widened market for goods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They removed the trade barriers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They promoted free movement of people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They have promoted security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They have set up banks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2A186D-B700-6ECB-DB7D-0CC76823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116552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853615"/>
              </p:ext>
            </p:extLst>
          </p:nvPr>
        </p:nvGraphicFramePr>
        <p:xfrm>
          <a:off x="347868" y="182880"/>
          <a:ext cx="11628540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457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438290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71576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235983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252234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50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(b)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two benefits Uganda can get by participating in peace keeping missions in Africa. 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Post independence in Africa</a:t>
                      </a:r>
                      <a:endParaRPr lang="en-UG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P7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promotes regional relations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Uganda gets income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Uganda gets market for her goods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Uganda is recognize regionally and internationally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Ugandan soldiers have learnt military skills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B70B9A-E83C-956B-899D-C4B773BC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505442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555572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(Either)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51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(a)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Who is a martyr according to Christian teaching?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Faith in perseverance</a:t>
                      </a:r>
                      <a:endParaRPr lang="en-UG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P4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 person who is killed for his or her faith in God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3A6308-3C16-C632-F2E6-60BD16BA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31322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14843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(Either)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51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(b)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any two benefits of the death of Jesus Christ to Christians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The life of he early Christian converts (martyrs)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Brought salvation to Christians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Strengthened the faith of Christians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brought reconciliation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brought physical healing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gives hope for eternal life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9211F1-2A96-C4D8-2A63-BD327D3A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9143264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757751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(Either)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51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(c)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lesson can a Christian learn from the life of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Mbaga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Tuzinde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? 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The life of he early Christian converts (martyrs)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have strong faith in God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endure for the sake of Christ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sacrifice for the sake of Christ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614C4F-B4ED-8A7B-A7A3-2D6AC833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1097627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988544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(Or)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51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(a)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Who is a martyr according to Islamic teaching?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Arial Rounded MT Bold" panose="020F0704030504030204" pitchFamily="34" charset="0"/>
                        </a:rPr>
                        <a:t>History of Islam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 person who is killed for his/her faith in Allah while fighting in a holy war/Jihad.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7864D6-7AE9-A3E2-F368-FE34E69C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7898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602548"/>
              </p:ext>
            </p:extLst>
          </p:nvPr>
        </p:nvGraphicFramePr>
        <p:xfrm>
          <a:off x="440634" y="500408"/>
          <a:ext cx="11221278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7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the meaning of the word recycling as used in environmental protection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Responsible living in the East African Environment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P6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is the process of turning wastes into things people can use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is the use of old materials to make new ones</a:t>
                      </a:r>
                      <a:endParaRPr lang="en-UG" sz="28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93BDA3-2E72-A970-E345-4E5A656E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0732976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312353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(Or)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51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(b)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any two positive effects of the battles between Muslims and the Meccans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Arial Rounded MT Bold" panose="020F0704030504030204" pitchFamily="34" charset="0"/>
                        </a:rPr>
                        <a:t>History of Islam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Muslims grow strong in faith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helped in the spread of Islam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helped Muslims to get converts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Muslims got peace after the wars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Mecca was rescued from idol worshippers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B49693-AC4D-B1FB-F6A6-1F8E8509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4893043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596521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(Or)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51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(c)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lesson can a Muslim learn from the wars fought by Prophet Muhammad (PBUH) in Madina?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Arial Rounded MT Bold" panose="020F0704030504030204" pitchFamily="34" charset="0"/>
                        </a:rPr>
                        <a:t>History of Islam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have strong faith in Allah/Iman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trust in Allah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sacrifice for Allah’s sake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Good leadership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have confidence in Allah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C52069-AAE5-31B2-8FB5-6C4B8462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2414715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597600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(Either)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52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(a)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any two reasons why children should obey their parents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have long life on earth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receive God’s blessings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go to heaven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promote peace at home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is God’s command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4969A-2B2A-A203-753D-28073C2D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6688036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203477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(Either)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52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(b)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two ways in which Christians can avoid evil practices in their communities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 By praying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fasting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reading the Bible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avoiding bad company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joining church choir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1A525D-D345-14D3-44A9-FFD01DAF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8187849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96514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(Or)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52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(a)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any two reasons why children should obey their parents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have long life on earth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get blessings from Allah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show them respect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show them love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To be given basic needs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AADEE4-7E33-134F-8B0B-A23559DD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2867247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426098"/>
              </p:ext>
            </p:extLst>
          </p:nvPr>
        </p:nvGraphicFramePr>
        <p:xfrm>
          <a:off x="347869" y="182880"/>
          <a:ext cx="11221278" cy="659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041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(Or)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29120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52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(b)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two ways in which Muslims can avoid evil practices in their communities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35391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observing the praying time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fasting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avoiding bad company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dressing decently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reciting the Holy Qur’an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82D1C2-953D-B6E3-FB4C-9A315171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0752406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50457"/>
              </p:ext>
            </p:extLst>
          </p:nvPr>
        </p:nvGraphicFramePr>
        <p:xfrm>
          <a:off x="347869" y="182881"/>
          <a:ext cx="11221278" cy="655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87872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(Either)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86294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53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(a)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“I am nobody. How can I go to the King and bring the Israelites out of Egypt.” (Exodus 3:11)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(a) What made Moses to say the above words?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247624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Moses was not confident of himself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Moses feared the 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Pharaoah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Moses was not a good speaker/he was a stammerer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E3F1B7-13F8-CF72-19C2-AAE76FC1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945622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004239"/>
              </p:ext>
            </p:extLst>
          </p:nvPr>
        </p:nvGraphicFramePr>
        <p:xfrm>
          <a:off x="347869" y="182881"/>
          <a:ext cx="11221278" cy="6284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87872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(Either)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86294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53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(b)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two miracles Moses performed in order to convince Pharaoh to release the children of Israel. 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247624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His stick/staff turned into a snake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His hand became diseased/leprous like snow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37FEA6-9BD9-790D-101C-5699B405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7387623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965141"/>
              </p:ext>
            </p:extLst>
          </p:nvPr>
        </p:nvGraphicFramePr>
        <p:xfrm>
          <a:off x="347869" y="182881"/>
          <a:ext cx="11221278" cy="6284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87872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(Either)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86294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53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(c)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any one lesson you learn from the above quotation. 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247624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We should have trust in God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We should learn to obey God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We learn to be courageous/brave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F6884A-7AE0-EF28-6020-1685398F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66019947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652023"/>
              </p:ext>
            </p:extLst>
          </p:nvPr>
        </p:nvGraphicFramePr>
        <p:xfrm>
          <a:off x="347869" y="182881"/>
          <a:ext cx="11353802" cy="651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183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641458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331384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241121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408656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91761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(Or)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3312615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53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(a)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Proper it is for me that I say nothing concerning Allah but the truth. Indeed I have come unto you from your Lord with a clear proof. So let the children of Israel depart along with me.” (Surat Al-</a:t>
                      </a:r>
                      <a:r>
                        <a:rPr lang="en-US" sz="2400" b="1" i="1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Araf</a:t>
                      </a:r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7:105)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(a) What made prophet Musa to say the above words?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2255320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Musa was not confident of himself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Musa feared the Pharaoh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Musa was not a good speaker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FE3D29-47E0-E39F-C688-DFA3B27A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27837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455506"/>
              </p:ext>
            </p:extLst>
          </p:nvPr>
        </p:nvGraphicFramePr>
        <p:xfrm>
          <a:off x="440634" y="500408"/>
          <a:ext cx="112212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Qn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8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one reason why a birthday party is called a social activity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People in our district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P4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unites people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brings people together</a:t>
                      </a:r>
                      <a:endParaRPr lang="en-UG" sz="28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0A38E2-C0E0-A519-3F79-5687C215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7012278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136939"/>
              </p:ext>
            </p:extLst>
          </p:nvPr>
        </p:nvGraphicFramePr>
        <p:xfrm>
          <a:off x="347869" y="182881"/>
          <a:ext cx="11221278" cy="6284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87872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(Or)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86294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53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(b)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two miracles Prophet Musa performed in order to convince Pharaoh to release Ban Israel. 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247624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His stick turned into a snake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His hand became white without pain/disease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802F8E-7207-91BF-363F-238D37DB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0966012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861910"/>
              </p:ext>
            </p:extLst>
          </p:nvPr>
        </p:nvGraphicFramePr>
        <p:xfrm>
          <a:off x="347869" y="182881"/>
          <a:ext cx="11221278" cy="6284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87872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(Or)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86294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53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(c)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any one lesson you learn from the above quotation. 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247624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We should trust in Allah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We should learn to obey Allah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We learn to be courageous/brave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C4CA24-6BDA-9E0D-7481-750EE08D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799958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417724"/>
              </p:ext>
            </p:extLst>
          </p:nvPr>
        </p:nvGraphicFramePr>
        <p:xfrm>
          <a:off x="347869" y="182881"/>
          <a:ext cx="11221278" cy="63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87872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(Either)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86294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54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(a)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two ways in which the Uganda Joint Christian Council (UJCC) has promoted the social welfare of people. 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247624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has promoted peace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settling disputes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has promoted gender equality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has promoted good governance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F71FDF-015E-6213-1556-142FB13D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6722297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190175"/>
              </p:ext>
            </p:extLst>
          </p:nvPr>
        </p:nvGraphicFramePr>
        <p:xfrm>
          <a:off x="347869" y="182881"/>
          <a:ext cx="11221278" cy="63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87872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(Either)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86294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54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(b)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 which two ways can the Inter-Religious Council (IRC) promote unity in Uganda. 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247624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organizing peace talks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organizing joint prayers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reconciling people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helping the needy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6E25DD-832F-E91F-F474-7382C193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300609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204779"/>
              </p:ext>
            </p:extLst>
          </p:nvPr>
        </p:nvGraphicFramePr>
        <p:xfrm>
          <a:off x="347869" y="182881"/>
          <a:ext cx="11221278" cy="63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87872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(Or)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86294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54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(a)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any two ways in which the Uganda Muslim Supreme Council (UMSC) has promoted the social welfare of people. 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247624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has promoted reconciliation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protects Muslims’ property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has encouraged forgiveness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It has helped the needy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ED6C78-2B1C-0390-8D67-9367B173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78769175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511020"/>
              </p:ext>
            </p:extLst>
          </p:nvPr>
        </p:nvGraphicFramePr>
        <p:xfrm>
          <a:off x="347869" y="182881"/>
          <a:ext cx="11221278" cy="63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87872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(Or)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86294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54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(b)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 which two ways can the Inter-Religious Council (IRC) promote unity in Uganda? 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A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247624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organizing peace talks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organizing joint prayers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reconciling people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By helping the needy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0A5D1D-F0A1-5C6D-C100-4915B73A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6183782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953196"/>
              </p:ext>
            </p:extLst>
          </p:nvPr>
        </p:nvGraphicFramePr>
        <p:xfrm>
          <a:off x="347869" y="182881"/>
          <a:ext cx="11221278" cy="6284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87872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(Either)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86294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55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(a)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the meaning of the following sacraments in Christianity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 Baptism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Christians living together in God’s family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247624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 sacrament which joins one to God’s family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 sacrament that washes away the original sin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2D679A-4BA0-C3B6-6A6B-71A0954F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246672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312380"/>
              </p:ext>
            </p:extLst>
          </p:nvPr>
        </p:nvGraphicFramePr>
        <p:xfrm>
          <a:off x="347869" y="182881"/>
          <a:ext cx="11221278" cy="63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87872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(Either)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86294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55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(a)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the meaning of the following sacraments in Christianity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(ii) Holy Communion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Christians living together in God’s family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247624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 sacrament that helps one to receive the body and blood of Jesus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 sacrament to receive the body and blood of Christ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CF0D70-7BC1-7C9F-9A1B-D65C330F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9108010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89431"/>
              </p:ext>
            </p:extLst>
          </p:nvPr>
        </p:nvGraphicFramePr>
        <p:xfrm>
          <a:off x="347869" y="182881"/>
          <a:ext cx="11221278" cy="637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1066395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(Either)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452455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55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(b)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Write two conditions that can enable a Christian to take part in Holy Communion. 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Christians living together in God’s family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P5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2855186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 When a Christian has repented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 Christian must be baptized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 Christian must be confirmed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A Christian must have had Holy Matrimony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260A86-3EAA-287E-743E-8C2D5FD1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1608012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BB4D4-71DC-06EE-F585-192DE1B11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684878"/>
              </p:ext>
            </p:extLst>
          </p:nvPr>
        </p:nvGraphicFramePr>
        <p:xfrm>
          <a:off x="347869" y="182881"/>
          <a:ext cx="11221278" cy="6284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0">
                  <a:extLst>
                    <a:ext uri="{9D8B030D-6E8A-4147-A177-3AD203B41FA5}">
                      <a16:colId xmlns:a16="http://schemas.microsoft.com/office/drawing/2014/main" val="1045406770"/>
                    </a:ext>
                  </a:extLst>
                </a:gridCol>
                <a:gridCol w="5247826">
                  <a:extLst>
                    <a:ext uri="{9D8B030D-6E8A-4147-A177-3AD203B41FA5}">
                      <a16:colId xmlns:a16="http://schemas.microsoft.com/office/drawing/2014/main" val="3687056021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1286534436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1826112447"/>
                    </a:ext>
                  </a:extLst>
                </a:gridCol>
                <a:gridCol w="2173355">
                  <a:extLst>
                    <a:ext uri="{9D8B030D-6E8A-4147-A177-3AD203B41FA5}">
                      <a16:colId xmlns:a16="http://schemas.microsoft.com/office/drawing/2014/main" val="3447831520"/>
                    </a:ext>
                  </a:extLst>
                </a:gridCol>
              </a:tblGrid>
              <a:tr h="87872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No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Qn (Or)</a:t>
                      </a:r>
                      <a:endParaRPr lang="en-UG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Topic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Class level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Rounded MT Bold" panose="020F0704030504030204" pitchFamily="34" charset="0"/>
                        </a:rPr>
                        <a:t>Question level</a:t>
                      </a:r>
                      <a:endParaRPr lang="en-UG" sz="20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01926"/>
                  </a:ext>
                </a:extLst>
              </a:tr>
              <a:tr h="286294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55</a:t>
                      </a:r>
                    </a:p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(a)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Give the meaning of the following pillars in Islam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Zakah</a:t>
                      </a:r>
                      <a:endParaRPr lang="en-UG" sz="2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>
                          <a:latin typeface="Arial Rounded MT Bold" panose="020F0704030504030204" pitchFamily="34" charset="0"/>
                        </a:rPr>
                        <a:t>Tawhiid</a:t>
                      </a:r>
                      <a:endParaRPr lang="en-UG" sz="32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(P5/P7)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U </a:t>
                      </a:r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30364"/>
                  </a:ext>
                </a:extLst>
              </a:tr>
              <a:tr h="2476248">
                <a:tc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Answers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latin typeface="Arial Rounded MT Bold" panose="020F0704030504030204" pitchFamily="34" charset="0"/>
                        </a:rPr>
                        <a:t>Form of almsgiving in Islam given by rich/able Muslims to help the poor.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200" dirty="0">
                        <a:solidFill>
                          <a:srgbClr val="FF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G" sz="28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619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D8287E-01D0-D5B3-194C-0F5AA3E7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SST WORKSHOP - KABOJJA JUNIOR SCHOOL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9837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5572</Words>
  <Application>Microsoft Office PowerPoint</Application>
  <PresentationFormat>Widescreen</PresentationFormat>
  <Paragraphs>1597</Paragraphs>
  <Slides>101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2" baseType="lpstr">
      <vt:lpstr>Office Theme</vt:lpstr>
      <vt:lpstr>SST WORKSHOP  PLE SST 2023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MUWUMUZA GODFREY</dc:creator>
  <cp:lastModifiedBy>peter mukula</cp:lastModifiedBy>
  <cp:revision>104</cp:revision>
  <dcterms:created xsi:type="dcterms:W3CDTF">2024-03-07T02:23:17Z</dcterms:created>
  <dcterms:modified xsi:type="dcterms:W3CDTF">2024-03-08T05:28:34Z</dcterms:modified>
</cp:coreProperties>
</file>