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5" r:id="rId2"/>
    <p:sldId id="257" r:id="rId3"/>
    <p:sldId id="258" r:id="rId4"/>
    <p:sldId id="322" r:id="rId5"/>
    <p:sldId id="259" r:id="rId6"/>
    <p:sldId id="323" r:id="rId7"/>
    <p:sldId id="260" r:id="rId8"/>
    <p:sldId id="261" r:id="rId9"/>
    <p:sldId id="267" r:id="rId10"/>
    <p:sldId id="263" r:id="rId11"/>
    <p:sldId id="324" r:id="rId12"/>
    <p:sldId id="266" r:id="rId13"/>
    <p:sldId id="268" r:id="rId14"/>
    <p:sldId id="317" r:id="rId15"/>
    <p:sldId id="277" r:id="rId16"/>
    <p:sldId id="275" r:id="rId17"/>
    <p:sldId id="276" r:id="rId18"/>
    <p:sldId id="274" r:id="rId19"/>
    <p:sldId id="271" r:id="rId20"/>
    <p:sldId id="272" r:id="rId21"/>
    <p:sldId id="262" r:id="rId22"/>
    <p:sldId id="284" r:id="rId23"/>
    <p:sldId id="283" r:id="rId24"/>
    <p:sldId id="282" r:id="rId25"/>
    <p:sldId id="281" r:id="rId26"/>
    <p:sldId id="280" r:id="rId27"/>
    <p:sldId id="270" r:id="rId28"/>
    <p:sldId id="286" r:id="rId29"/>
    <p:sldId id="285" r:id="rId30"/>
    <p:sldId id="301" r:id="rId31"/>
    <p:sldId id="300" r:id="rId32"/>
    <p:sldId id="299" r:id="rId33"/>
    <p:sldId id="298" r:id="rId34"/>
    <p:sldId id="297" r:id="rId35"/>
    <p:sldId id="296" r:id="rId36"/>
    <p:sldId id="295" r:id="rId37"/>
    <p:sldId id="293" r:id="rId38"/>
    <p:sldId id="292" r:id="rId39"/>
    <p:sldId id="290" r:id="rId40"/>
    <p:sldId id="289" r:id="rId41"/>
    <p:sldId id="288" r:id="rId42"/>
    <p:sldId id="287" r:id="rId43"/>
    <p:sldId id="315" r:id="rId44"/>
    <p:sldId id="314" r:id="rId45"/>
    <p:sldId id="313" r:id="rId46"/>
    <p:sldId id="312" r:id="rId47"/>
    <p:sldId id="311" r:id="rId48"/>
    <p:sldId id="310" r:id="rId49"/>
    <p:sldId id="308" r:id="rId50"/>
    <p:sldId id="307" r:id="rId51"/>
    <p:sldId id="306" r:id="rId52"/>
    <p:sldId id="305" r:id="rId53"/>
    <p:sldId id="304" r:id="rId54"/>
    <p:sldId id="303" r:id="rId55"/>
    <p:sldId id="302" r:id="rId56"/>
    <p:sldId id="269" r:id="rId57"/>
    <p:sldId id="278" r:id="rId58"/>
    <p:sldId id="318" r:id="rId59"/>
    <p:sldId id="320" r:id="rId60"/>
    <p:sldId id="321" r:id="rId6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1" d="100"/>
          <a:sy n="71" d="100"/>
        </p:scale>
        <p:origin x="-606"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90F98-C023-4765-99BF-66A94FE82922}" type="datetimeFigureOut">
              <a:rPr lang="en-US" smtClean="0"/>
              <a:t>8/31/2024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09C77-024B-4D0C-8ACC-F40295AE3F88}" type="slidenum">
              <a:rPr lang="en-US" smtClean="0"/>
              <a:t>‹#›</a:t>
            </a:fld>
            <a:endParaRPr lang="en-US"/>
          </a:p>
        </p:txBody>
      </p:sp>
    </p:spTree>
    <p:extLst>
      <p:ext uri="{BB962C8B-B14F-4D97-AF65-F5344CB8AC3E}">
        <p14:creationId xmlns:p14="http://schemas.microsoft.com/office/powerpoint/2010/main" val="364418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09C77-024B-4D0C-8ACC-F40295AE3F88}" type="slidenum">
              <a:rPr lang="en-US" smtClean="0"/>
              <a:t>4</a:t>
            </a:fld>
            <a:endParaRPr lang="en-US"/>
          </a:p>
        </p:txBody>
      </p:sp>
    </p:spTree>
    <p:extLst>
      <p:ext uri="{BB962C8B-B14F-4D97-AF65-F5344CB8AC3E}">
        <p14:creationId xmlns:p14="http://schemas.microsoft.com/office/powerpoint/2010/main" val="416773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8C5A1-7936-6B4C-E8D2-7F80F3A2E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71DDAE0E-DD2A-C592-AD5E-E13A9667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33F6FCE9-A450-5C32-0B6D-5C517A872D66}"/>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5" name="Footer Placeholder 4">
            <a:extLst>
              <a:ext uri="{FF2B5EF4-FFF2-40B4-BE49-F238E27FC236}">
                <a16:creationId xmlns:a16="http://schemas.microsoft.com/office/drawing/2014/main" xmlns="" id="{A52632E2-A9B3-A2E2-400C-8848008E10C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38C11EA2-A356-CA22-6F86-A763FE7B77BC}"/>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389709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0329-9B62-288E-2D30-80E0D6F6827B}"/>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D2843ED5-93C3-E06D-0272-911D2238C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73265DC-FEB9-BAED-7030-668A2B2180C5}"/>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5" name="Footer Placeholder 4">
            <a:extLst>
              <a:ext uri="{FF2B5EF4-FFF2-40B4-BE49-F238E27FC236}">
                <a16:creationId xmlns:a16="http://schemas.microsoft.com/office/drawing/2014/main" xmlns="" id="{1AED76FF-813C-6EEC-4FE7-C69AF234AFD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4E01369-91E4-694A-5EE4-32C501B633F1}"/>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365331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A53FA38-BDEE-0C5B-F4E4-D4C62EC168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89BBD43D-EC2F-D46D-0753-EF2CE8951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1F9D402E-A7DE-C16C-2DB9-CE85F381C111}"/>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5" name="Footer Placeholder 4">
            <a:extLst>
              <a:ext uri="{FF2B5EF4-FFF2-40B4-BE49-F238E27FC236}">
                <a16:creationId xmlns:a16="http://schemas.microsoft.com/office/drawing/2014/main" xmlns="" id="{607AF2EB-BFB9-4D52-C523-60FDF620667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57AE22E4-2B7F-C77B-B6CB-0003CD0EC866}"/>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166895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1FCD4-7CC8-87D4-EA67-5819A28F784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FA04D54D-EB46-A58D-AFCA-9D77F377A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6AEF0F8-0ACE-08BC-14F0-947878F45935}"/>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5" name="Footer Placeholder 4">
            <a:extLst>
              <a:ext uri="{FF2B5EF4-FFF2-40B4-BE49-F238E27FC236}">
                <a16:creationId xmlns:a16="http://schemas.microsoft.com/office/drawing/2014/main" xmlns="" id="{9EE14F72-AD2B-33ED-F8A4-F0B74883B5E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3F74F4D0-DF44-FED9-865D-7058C9BF364B}"/>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57757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C6DE2-0DDE-239F-08C5-60F7C95F5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65C41FDD-B61E-CF04-793E-A2D22DCF8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BE74DEB-C23B-1918-7CB8-4785B088C8F0}"/>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5" name="Footer Placeholder 4">
            <a:extLst>
              <a:ext uri="{FF2B5EF4-FFF2-40B4-BE49-F238E27FC236}">
                <a16:creationId xmlns:a16="http://schemas.microsoft.com/office/drawing/2014/main" xmlns="" id="{F08F162B-3A7E-AFAD-66D0-E1D2A5D54DC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3233E06F-4536-48DE-200F-7ED993B9D107}"/>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40871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D5570-4B72-801F-7F83-A6C071364EA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64EA0777-94CF-0968-843B-CD91E4ECA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3934AF3C-1036-A237-2264-CF0933F83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02FF5105-BE10-3F38-4EA0-6E28E106B6AD}"/>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6" name="Footer Placeholder 5">
            <a:extLst>
              <a:ext uri="{FF2B5EF4-FFF2-40B4-BE49-F238E27FC236}">
                <a16:creationId xmlns:a16="http://schemas.microsoft.com/office/drawing/2014/main" xmlns="" id="{5ADA1C60-CD27-64A6-C6BD-F46C0766E44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D121C2A7-EFE7-2DD0-61B6-A9FC387DD3D0}"/>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10592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9CCED-1A3A-C801-95DF-6BA4E9B22940}"/>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A93357C6-FB24-84FE-ABE1-896C42CCE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2191EB9-6A24-7D8A-454E-FD4295D02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8E5434DA-B49F-026F-3FCF-2DC5ADEE1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476D55A-0001-248B-0C3F-BEB193BF6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777C7AE9-B254-4F46-63C9-4631D99DB9FE}"/>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8" name="Footer Placeholder 7">
            <a:extLst>
              <a:ext uri="{FF2B5EF4-FFF2-40B4-BE49-F238E27FC236}">
                <a16:creationId xmlns:a16="http://schemas.microsoft.com/office/drawing/2014/main" xmlns="" id="{1104B67C-0376-E08F-AB71-906F9605017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C1F174F6-BC89-11EE-0DF8-B2765D1AB327}"/>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00053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BA4EF-8431-CA3B-3174-550AA80A262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F97DE0EB-F7E6-06E7-8483-882456186A57}"/>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4" name="Footer Placeholder 3">
            <a:extLst>
              <a:ext uri="{FF2B5EF4-FFF2-40B4-BE49-F238E27FC236}">
                <a16:creationId xmlns:a16="http://schemas.microsoft.com/office/drawing/2014/main" xmlns="" id="{C2FCF8BD-019A-C802-F1FC-502FB4430B9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4784A8C4-7168-6DE6-9B60-CEF84B5F7B58}"/>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4415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0EDCA74-29A2-DCDF-5FBF-A8CE39390223}"/>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3" name="Footer Placeholder 2">
            <a:extLst>
              <a:ext uri="{FF2B5EF4-FFF2-40B4-BE49-F238E27FC236}">
                <a16:creationId xmlns:a16="http://schemas.microsoft.com/office/drawing/2014/main" xmlns="" id="{9BEEA934-15AC-3E74-D0EA-020965ECF28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DBBAC6C4-9965-4E9C-DBAE-F1F51E2D6030}"/>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95785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37451-0F91-6352-A9C0-DFD6A65B2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30FFDC52-9521-2CFB-A6A7-CA25EFC7A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70B12F1D-3F90-00BC-6596-F9F69CE82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B2D63A-7923-5AB7-4FCD-716F8C76F95F}"/>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6" name="Footer Placeholder 5">
            <a:extLst>
              <a:ext uri="{FF2B5EF4-FFF2-40B4-BE49-F238E27FC236}">
                <a16:creationId xmlns:a16="http://schemas.microsoft.com/office/drawing/2014/main" xmlns="" id="{18FB4627-23EF-DB7B-D61D-B54A3E23B27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DE458F4F-CB98-C256-41AC-66A790336D81}"/>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94156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AFFD9-80EC-A009-1345-4A9E0D5ED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F73ACF8A-99DA-7CA6-E9BE-46E53CCC0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A381F409-7C76-85DF-83B1-1FBABE274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88307B3-3568-B690-0FAC-1B31B08F097C}"/>
              </a:ext>
            </a:extLst>
          </p:cNvPr>
          <p:cNvSpPr>
            <a:spLocks noGrp="1"/>
          </p:cNvSpPr>
          <p:nvPr>
            <p:ph type="dt" sz="half" idx="10"/>
          </p:nvPr>
        </p:nvSpPr>
        <p:spPr/>
        <p:txBody>
          <a:bodyPr/>
          <a:lstStyle/>
          <a:p>
            <a:fld id="{4FAFDE1C-E570-4FAA-8C4E-9873E98FC612}" type="datetimeFigureOut">
              <a:rPr lang="x-none" smtClean="0"/>
              <a:t>8/31/2024</a:t>
            </a:fld>
            <a:endParaRPr lang="x-none"/>
          </a:p>
        </p:txBody>
      </p:sp>
      <p:sp>
        <p:nvSpPr>
          <p:cNvPr id="6" name="Footer Placeholder 5">
            <a:extLst>
              <a:ext uri="{FF2B5EF4-FFF2-40B4-BE49-F238E27FC236}">
                <a16:creationId xmlns:a16="http://schemas.microsoft.com/office/drawing/2014/main" xmlns="" id="{3950A7FF-970D-66FB-A72B-0DBC18EB8A1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0CA6D098-1553-2F4E-2EDB-6046374AD983}"/>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18642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7CBB766-47E7-A8F9-1E7A-7572C01E2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28463494-9EE3-4CF0-30B4-89B977206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E66CA647-CCE0-DEFC-91EF-26F2BD24F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FDE1C-E570-4FAA-8C4E-9873E98FC612}" type="datetimeFigureOut">
              <a:rPr lang="x-none" smtClean="0"/>
              <a:t>8/31/2024</a:t>
            </a:fld>
            <a:endParaRPr lang="x-none"/>
          </a:p>
        </p:txBody>
      </p:sp>
      <p:sp>
        <p:nvSpPr>
          <p:cNvPr id="5" name="Footer Placeholder 4">
            <a:extLst>
              <a:ext uri="{FF2B5EF4-FFF2-40B4-BE49-F238E27FC236}">
                <a16:creationId xmlns:a16="http://schemas.microsoft.com/office/drawing/2014/main" xmlns="" id="{87D68734-0DCD-B35F-088E-021D5CCF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43EAF7A3-8ACB-E934-6153-D0FD57266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90E2B-E644-43F6-908A-4021AF6EA22E}" type="slidenum">
              <a:rPr lang="x-none" smtClean="0"/>
              <a:t>‹#›</a:t>
            </a:fld>
            <a:endParaRPr lang="x-none"/>
          </a:p>
        </p:txBody>
      </p:sp>
    </p:spTree>
    <p:extLst>
      <p:ext uri="{BB962C8B-B14F-4D97-AF65-F5344CB8AC3E}">
        <p14:creationId xmlns:p14="http://schemas.microsoft.com/office/powerpoint/2010/main" val="28057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D96EF88-B9F2-488E-879F-90DBD6E69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9918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Rectangle 2"/>
          <p:cNvSpPr/>
          <p:nvPr/>
        </p:nvSpPr>
        <p:spPr>
          <a:xfrm>
            <a:off x="0" y="3991855"/>
            <a:ext cx="12192000" cy="2866145"/>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t>PLE EXAMINATION PREPAREDNESS TRAINING, 2024</a:t>
            </a:r>
            <a:endParaRPr lang="en-US" sz="6000" b="1" dirty="0"/>
          </a:p>
        </p:txBody>
      </p:sp>
      <p:sp>
        <p:nvSpPr>
          <p:cNvPr id="5" name="Rounded Rectangle 4"/>
          <p:cNvSpPr/>
          <p:nvPr/>
        </p:nvSpPr>
        <p:spPr>
          <a:xfrm>
            <a:off x="0" y="6252882"/>
            <a:ext cx="12192000" cy="699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BY: </a:t>
            </a:r>
            <a:r>
              <a:rPr lang="en-US" b="1" dirty="0" smtClean="0">
                <a:solidFill>
                  <a:schemeClr val="tx1"/>
                </a:solidFill>
                <a:latin typeface="Berlin Sans FB Demi" panose="020E0802020502020306" pitchFamily="34" charset="0"/>
              </a:rPr>
              <a:t>MUKENYE DAVID </a:t>
            </a:r>
            <a:r>
              <a:rPr lang="en-US" b="1" dirty="0" smtClean="0">
                <a:solidFill>
                  <a:schemeClr val="tx1"/>
                </a:solidFill>
              </a:rPr>
              <a:t>---</a:t>
            </a:r>
            <a:r>
              <a:rPr lang="en-US" b="1" dirty="0" smtClean="0">
                <a:solidFill>
                  <a:schemeClr val="bg1"/>
                </a:solidFill>
              </a:rPr>
              <a:t>0782012215</a:t>
            </a:r>
            <a:r>
              <a:rPr lang="en-US" b="1" dirty="0" smtClean="0">
                <a:solidFill>
                  <a:schemeClr val="tx1"/>
                </a:solidFill>
              </a:rPr>
              <a:t> / </a:t>
            </a:r>
            <a:r>
              <a:rPr lang="en-US" b="1" dirty="0" smtClean="0">
                <a:solidFill>
                  <a:srgbClr val="FFFF00"/>
                </a:solidFill>
              </a:rPr>
              <a:t>0752012215</a:t>
            </a:r>
            <a:endParaRPr lang="en-US" b="1" dirty="0">
              <a:solidFill>
                <a:srgbClr val="FFFF00"/>
              </a:solidFill>
            </a:endParaRPr>
          </a:p>
        </p:txBody>
      </p:sp>
      <p:sp>
        <p:nvSpPr>
          <p:cNvPr id="6" name="Rectangle 5"/>
          <p:cNvSpPr/>
          <p:nvPr/>
        </p:nvSpPr>
        <p:spPr>
          <a:xfrm>
            <a:off x="0" y="3077455"/>
            <a:ext cx="12192000" cy="914400"/>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accent4"/>
                </a:solidFill>
              </a:rPr>
              <a:t>ENGLISH LANGUAGE</a:t>
            </a:r>
            <a:endParaRPr lang="en-US" sz="5400" b="1" dirty="0">
              <a:solidFill>
                <a:schemeClr val="accent4"/>
              </a:solidFill>
            </a:endParaRPr>
          </a:p>
        </p:txBody>
      </p:sp>
    </p:spTree>
    <p:extLst>
      <p:ext uri="{BB962C8B-B14F-4D97-AF65-F5344CB8AC3E}">
        <p14:creationId xmlns:p14="http://schemas.microsoft.com/office/powerpoint/2010/main" val="324227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ppt_w</p:attrName>
                                        </p:attrNameLst>
                                      </p:cBhvr>
                                      <p:tavLst>
                                        <p:tav tm="0" fmla="#ppt_w*sin(2.5*pi*$)">
                                          <p:val>
                                            <p:fltVal val="0"/>
                                          </p:val>
                                        </p:tav>
                                        <p:tav tm="100000">
                                          <p:val>
                                            <p:fltVal val="1"/>
                                          </p:val>
                                        </p:tav>
                                      </p:tavLst>
                                    </p:anim>
                                    <p:anim calcmode="lin" valueType="num">
                                      <p:cBhvr>
                                        <p:cTn id="1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2000"/>
                                        <p:tgtEl>
                                          <p:spTgt spid="5">
                                            <p:txEl>
                                              <p:pRg st="0" end="0"/>
                                            </p:txEl>
                                          </p:spTgt>
                                        </p:tgtEl>
                                      </p:cBhvr>
                                    </p:animEffect>
                                    <p:anim calcmode="lin" valueType="num">
                                      <p:cBhvr>
                                        <p:cTn id="2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59" y="201706"/>
            <a:ext cx="11860306" cy="6548718"/>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romanUcParenR"/>
            </a:pPr>
            <a:r>
              <a:rPr lang="en-US" sz="3200" b="1" dirty="0">
                <a:solidFill>
                  <a:srgbClr val="0070C0"/>
                </a:solidFill>
                <a:latin typeface="Century Gothic" panose="020B0502020202020204" pitchFamily="34" charset="0"/>
                <a:ea typeface="Times New Roman" panose="02020603050405020304" pitchFamily="18" charset="0"/>
                <a:cs typeface="Times New Roman" panose="02020603050405020304" pitchFamily="18" charset="0"/>
              </a:rPr>
              <a:t>Possessives</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e.g</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a:t>
            </a:r>
            <a:endPar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candidate</a:t>
            </a:r>
            <a:r>
              <a:rPr lang="en-US" sz="3200" b="1" dirty="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’s </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name  =candidate</a:t>
            </a:r>
            <a:r>
              <a:rPr lang="en-US" sz="3200" b="1" dirty="0" smtClean="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s</a:t>
            </a:r>
            <a:r>
              <a:rPr lang="en-US" sz="3200" b="1" dirty="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names (P.L.E 2018)</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Lady’s bag  </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 </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ladies’ bags</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Baby’s cot   </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 </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babies’ cots</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Child’s </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right     </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children’s </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rights</a:t>
            </a:r>
          </a:p>
          <a:p>
            <a:pPr lvl="0">
              <a:lnSpc>
                <a:spcPct val="115000"/>
              </a:lnSpc>
              <a:spcAft>
                <a:spcPts val="800"/>
              </a:spcAft>
            </a:pP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Man’s shirt       =  men’s shirts</a:t>
            </a:r>
          </a:p>
          <a:p>
            <a:pPr lvl="0">
              <a:lnSpc>
                <a:spcPct val="115000"/>
              </a:lnSpc>
              <a:spcAft>
                <a:spcPts val="800"/>
              </a:spcAft>
            </a:pP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Woman’s show = women’s shows  </a:t>
            </a:r>
            <a:endPar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and many others like sheep/deer.</a:t>
            </a:r>
            <a:endParaRPr lang="x-none"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3380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3412" y="632012"/>
            <a:ext cx="11362763" cy="5836023"/>
          </a:xfrm>
          <a:prstGeom prst="rect">
            <a:avLst/>
          </a:prstGeom>
          <a:blipFill>
            <a:blip r:embed="rId2"/>
            <a:tile tx="0" ty="0" sx="100000" sy="100000" flip="none" algn="tl"/>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arabicPeriod" startAt="3"/>
            </a:pPr>
            <a:r>
              <a:rPr lang="en-US" sz="40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HOMOPHONES </a:t>
            </a:r>
            <a:endParaRPr lang="x-none" sz="200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r>
              <a:rPr lang="en-US" sz="4000" b="1" kern="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use each of the words in a sentence to show that you know the difference in their </a:t>
            </a:r>
            <a:r>
              <a:rPr lang="en-US" sz="4000" b="1" kern="0"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meaning</a:t>
            </a:r>
          </a:p>
          <a:p>
            <a:pPr lvl="0"/>
            <a:endParaRPr lang="en-US" sz="4000" b="1" kern="0"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lvl="0"/>
            <a:r>
              <a:rPr lang="en-US" sz="4000" b="1" kern="0" dirty="0" smtClean="0">
                <a:solidFill>
                  <a:srgbClr val="000000"/>
                </a:solidFill>
                <a:latin typeface="Century Gothic" panose="020B0502020202020204" pitchFamily="34" charset="0"/>
                <a:cs typeface="Times New Roman" panose="02020603050405020304" pitchFamily="18" charset="0"/>
              </a:rPr>
              <a:t>HOMOGRAPHS </a:t>
            </a:r>
          </a:p>
          <a:p>
            <a:pPr lvl="0"/>
            <a:r>
              <a:rPr lang="en-US" sz="4000" b="1" kern="0" dirty="0" smtClean="0">
                <a:solidFill>
                  <a:srgbClr val="000000"/>
                </a:solidFill>
                <a:latin typeface="Century Gothic" panose="020B0502020202020204" pitchFamily="34" charset="0"/>
                <a:cs typeface="Times New Roman" panose="02020603050405020304" pitchFamily="18" charset="0"/>
              </a:rPr>
              <a:t>Words with the same </a:t>
            </a:r>
            <a:r>
              <a:rPr lang="en-US" sz="4000" b="1" kern="0" dirty="0" err="1" smtClean="0">
                <a:solidFill>
                  <a:srgbClr val="000000"/>
                </a:solidFill>
                <a:latin typeface="Century Gothic" panose="020B0502020202020204" pitchFamily="34" charset="0"/>
                <a:cs typeface="Times New Roman" panose="02020603050405020304" pitchFamily="18" charset="0"/>
              </a:rPr>
              <a:t>spelling,sound</a:t>
            </a:r>
            <a:r>
              <a:rPr lang="en-US" sz="4000" b="1" kern="0" dirty="0" smtClean="0">
                <a:solidFill>
                  <a:srgbClr val="000000"/>
                </a:solidFill>
                <a:latin typeface="Century Gothic" panose="020B0502020202020204" pitchFamily="34" charset="0"/>
                <a:cs typeface="Times New Roman" panose="02020603050405020304" pitchFamily="18" charset="0"/>
              </a:rPr>
              <a:t> but different meaning</a:t>
            </a:r>
            <a:endParaRPr lang="x-none" sz="4000" dirty="0">
              <a:solidFill>
                <a:prstClr val="black"/>
              </a:solidFill>
            </a:endParaRPr>
          </a:p>
        </p:txBody>
      </p:sp>
    </p:spTree>
    <p:extLst>
      <p:ext uri="{BB962C8B-B14F-4D97-AF65-F5344CB8AC3E}">
        <p14:creationId xmlns:p14="http://schemas.microsoft.com/office/powerpoint/2010/main" val="19061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E98A99-D303-4167-8B4C-1F2D1CDE4E54}"/>
              </a:ext>
            </a:extLst>
          </p:cNvPr>
          <p:cNvSpPr txBox="1"/>
          <p:nvPr/>
        </p:nvSpPr>
        <p:spPr>
          <a:xfrm>
            <a:off x="434714" y="314793"/>
            <a:ext cx="11077731" cy="5923353"/>
          </a:xfrm>
          <a:prstGeom prst="rect">
            <a:avLst/>
          </a:prstGeom>
          <a:noFill/>
        </p:spPr>
        <p:txBody>
          <a:bodyPr wrap="square">
            <a:spAutoFit/>
          </a:bodyPr>
          <a:lstStyle/>
          <a:p>
            <a:pPr>
              <a:lnSpc>
                <a:spcPct val="115000"/>
              </a:lnSpc>
              <a:spcAft>
                <a:spcPts val="800"/>
              </a:spcAft>
            </a:pPr>
            <a:r>
              <a:rPr lang="en-US" sz="3200" b="1" u="sng" dirty="0">
                <a:solidFill>
                  <a:srgbClr val="002060"/>
                </a:solidFill>
                <a:effectLst/>
                <a:latin typeface="Century Gothic" panose="020B0502020202020204" pitchFamily="34" charset="0"/>
                <a:ea typeface="Times New Roman" panose="02020603050405020304" pitchFamily="18" charset="0"/>
                <a:cs typeface="Times New Roman" panose="02020603050405020304" pitchFamily="18" charset="0"/>
              </a:rPr>
              <a:t>POINTS TO NOTE WHEN ANSWERING SUCH QUESTIONS.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Each time you are using the given words in a sentence, your sentence </a:t>
            </a: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MUST </a:t>
            </a: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have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 qualifier or qualifiers; they are the ones to show that your sentence is meaningful. Without it or those qualifiers, you won’t be awarded a mark or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In case one of the given words is a main verb, you advised to avoid transforming or changing that word into another tense; instead use it as an infinitive as given in the question.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49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48C1E81-D7EB-E543-6914-A5456AA2B0DB}"/>
              </a:ext>
            </a:extLst>
          </p:cNvPr>
          <p:cNvSpPr txBox="1"/>
          <p:nvPr/>
        </p:nvSpPr>
        <p:spPr>
          <a:xfrm>
            <a:off x="269823" y="179882"/>
            <a:ext cx="11557416" cy="5838201"/>
          </a:xfrm>
          <a:prstGeom prst="rect">
            <a:avLst/>
          </a:prstGeom>
          <a:noFill/>
        </p:spPr>
        <p:txBody>
          <a:bodyPr wrap="square">
            <a:spAutoFit/>
          </a:bodyPr>
          <a:lstStyle/>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need -( P.L.E 2018) -qualifiers: something such as an object, time, a day, etc.</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Knead-(P.L.E 2018) -qualifiers: dough, clay, baker, builder, etc.</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Examples in sentences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Wrong: What do you need? (No qualifier)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Correct: I need </a:t>
            </a:r>
            <a:r>
              <a:rPr lang="en-US" sz="28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a pen</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for writing a composition.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FFFFFF"/>
                </a:solidFill>
                <a:effectLst/>
                <a:highlight>
                  <a:srgbClr val="C00000"/>
                </a:highlight>
                <a:latin typeface="Century Gothic" panose="020B0502020202020204" pitchFamily="34" charset="0"/>
                <a:ea typeface="Times New Roman" panose="02020603050405020304" pitchFamily="18" charset="0"/>
                <a:cs typeface="Times New Roman" panose="02020603050405020304" pitchFamily="18" charset="0"/>
              </a:rPr>
              <a:t>Wrong : We shall knead it tomorrow (No qualifier</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Correct : The baker will knead </a:t>
            </a:r>
            <a:r>
              <a:rPr lang="en-US" sz="2800" b="1" u="sng" dirty="0">
                <a:solidFill>
                  <a:srgbClr val="FF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dough</a:t>
            </a:r>
            <a:r>
              <a:rPr lang="en-US" sz="2800" b="1" dirty="0">
                <a:solidFill>
                  <a:srgbClr val="FF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in the evening.</a:t>
            </a:r>
            <a:endParaRPr lang="x-none" sz="1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		We knead </a:t>
            </a:r>
            <a:r>
              <a:rPr lang="en-US" sz="2800" b="1" u="sng" dirty="0">
                <a:solidFill>
                  <a:srgbClr val="FF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clay</a:t>
            </a: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 before baking bricks.</a:t>
            </a:r>
            <a:endParaRPr lang="x-none" sz="1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151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A15085-2844-7768-F296-691B2541FC1B}"/>
              </a:ext>
            </a:extLst>
          </p:cNvPr>
          <p:cNvSpPr>
            <a:spLocks noGrp="1"/>
          </p:cNvSpPr>
          <p:nvPr>
            <p:ph idx="1"/>
          </p:nvPr>
        </p:nvSpPr>
        <p:spPr>
          <a:xfrm>
            <a:off x="5561351" y="179882"/>
            <a:ext cx="6520721" cy="6678117"/>
          </a:xfrm>
        </p:spPr>
        <p:txBody>
          <a:bodyPr>
            <a:normAutofit fontScale="92500" lnSpcReduction="10000"/>
          </a:bodyPr>
          <a:lstStyle/>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luck / lack - (P.L.E 2007)</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peace / piece- (P.L.E 2009)</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hut / hurt - (P.L.E 2010)</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brake / break - (P.L.E 2011)</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sea / see - (P.L.E 2014)</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fare / fair - (P.L.E 2015)</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reed/ read - (P.L.E 2016)</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meat / meet - (P.L.E 2017)</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lose/loose - (P.L.E 2002)</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live / leave - (P.L.E 2003 / 2006)</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die / dye - (P.L.E 2003 / 2006)</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hear / here - (P.L.E 2012)</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sauce / source - (P.L.E 2019)</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endParaRPr lang="x-none" sz="2400" dirty="0">
              <a:highlight>
                <a:srgbClr val="00FF00"/>
              </a:highlight>
            </a:endParaRPr>
          </a:p>
        </p:txBody>
      </p:sp>
      <p:sp>
        <p:nvSpPr>
          <p:cNvPr id="4" name="Text Placeholder 3">
            <a:extLst>
              <a:ext uri="{FF2B5EF4-FFF2-40B4-BE49-F238E27FC236}">
                <a16:creationId xmlns:a16="http://schemas.microsoft.com/office/drawing/2014/main" xmlns="" id="{D22D8988-CD8E-7D7F-8694-70B227B1C7EB}"/>
              </a:ext>
            </a:extLst>
          </p:cNvPr>
          <p:cNvSpPr>
            <a:spLocks noGrp="1"/>
          </p:cNvSpPr>
          <p:nvPr>
            <p:ph type="body" sz="half" idx="2"/>
          </p:nvPr>
        </p:nvSpPr>
        <p:spPr>
          <a:xfrm>
            <a:off x="174812" y="179881"/>
            <a:ext cx="5526450" cy="6436072"/>
          </a:xfrm>
          <a:ln w="57150">
            <a:solidFill>
              <a:schemeClr val="tx1"/>
            </a:solidFill>
          </a:ln>
        </p:spPr>
        <p:txBody>
          <a:bodyPr>
            <a:normAutofit fontScale="92500"/>
          </a:bodyPr>
          <a:lstStyle/>
          <a:p>
            <a:pPr marL="457200">
              <a:lnSpc>
                <a:spcPct val="115000"/>
              </a:lnSpc>
            </a:pPr>
            <a:r>
              <a:rPr lang="en-US" sz="2800" b="1" u="sng"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Practice </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Weight (PLE – 2020)</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(qualifiers: </a:t>
            </a:r>
            <a:r>
              <a:rPr lang="en-US" sz="2800" b="1" dirty="0" err="1">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kilogrammes</a:t>
            </a: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 heavier than </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Wait (PLE – 2020)</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(……until…… or ……till………)</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chemeClr val="accent1"/>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Wrong : What is your weight?</a:t>
            </a:r>
            <a:endParaRPr lang="x-none" sz="2800" dirty="0">
              <a:solidFill>
                <a:schemeClr val="accent1"/>
              </a:solidFill>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rgbClr val="000000"/>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Correct: We shall wait for John </a:t>
            </a:r>
            <a:r>
              <a:rPr lang="en-US" sz="2800" b="1" u="sng" dirty="0">
                <a:solidFill>
                  <a:srgbClr val="FF0000"/>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until he comes</a:t>
            </a:r>
            <a:r>
              <a:rPr lang="en-US" sz="2800" b="1" dirty="0">
                <a:solidFill>
                  <a:srgbClr val="000000"/>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 </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coat / court - (P.L.E 2001)</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flour/ flower - (P.L.E 2005)</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endParaRPr lang="x-none" sz="2400" dirty="0">
              <a:highlight>
                <a:srgbClr val="00FFFF"/>
              </a:highlight>
            </a:endParaRPr>
          </a:p>
        </p:txBody>
      </p:sp>
    </p:spTree>
    <p:extLst>
      <p:ext uri="{BB962C8B-B14F-4D97-AF65-F5344CB8AC3E}">
        <p14:creationId xmlns:p14="http://schemas.microsoft.com/office/powerpoint/2010/main" val="197359391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AC227A-0F65-0E9E-5F97-A88E2E3A1A3E}"/>
              </a:ext>
            </a:extLst>
          </p:cNvPr>
          <p:cNvSpPr txBox="1"/>
          <p:nvPr/>
        </p:nvSpPr>
        <p:spPr>
          <a:xfrm>
            <a:off x="209862" y="284813"/>
            <a:ext cx="11812249" cy="6416308"/>
          </a:xfrm>
          <a:prstGeom prst="rect">
            <a:avLst/>
          </a:prstGeom>
          <a:noFill/>
        </p:spPr>
        <p:txBody>
          <a:bodyPr wrap="square">
            <a:spAutoFit/>
          </a:bodyPr>
          <a:lstStyle/>
          <a:p>
            <a:pPr>
              <a:lnSpc>
                <a:spcPct val="115000"/>
              </a:lnSpc>
              <a:spcAft>
                <a:spcPts val="800"/>
              </a:spcAft>
            </a:pPr>
            <a:r>
              <a:rPr lang="en-US" sz="28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SENTENCE BUILDING / SENTENCE FORMATION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Rearrange the given words to form a correct/meaningful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Note: This is where you are required to arrange the given words to form a correct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u="sng"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STEPS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Read through the words given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Identify the end punctuation mark ( . ? !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Use the identified punctuation mark to determine the first word of your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Number the words until you get to the last one including punctuation mark as well to avoid forgetting it or leaving it out in your final answer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7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8BD91E-D77F-DF21-F834-15BC293C1F8E}"/>
              </a:ext>
            </a:extLst>
          </p:cNvPr>
          <p:cNvSpPr txBox="1"/>
          <p:nvPr/>
        </p:nvSpPr>
        <p:spPr>
          <a:xfrm>
            <a:off x="509666" y="179882"/>
            <a:ext cx="11527436" cy="6404446"/>
          </a:xfrm>
          <a:prstGeom prst="rect">
            <a:avLst/>
          </a:prstGeom>
          <a:noFill/>
        </p:spPr>
        <p:txBody>
          <a:bodyPr wrap="square">
            <a:spAutoFit/>
          </a:bodyPr>
          <a:lstStyle/>
          <a:p>
            <a:pPr marL="342900" lvl="0" indent="-342900">
              <a:lnSpc>
                <a:spcPct val="115000"/>
              </a:lnSpc>
              <a:buFont typeface="+mj-lt"/>
              <a:buAutoNum type="alphaLcParen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Read through the numbered words to confirm its correctness.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lphaLcParen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Then write your final answer.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NB: Make sure that you do not leave out any word as numbered.</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lphaLcParen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Finally, read through the just written sentence.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err="1">
                <a:effectLst/>
                <a:latin typeface="Century Gothic" panose="020B0502020202020204" pitchFamily="34" charset="0"/>
                <a:ea typeface="Times New Roman" panose="02020603050405020304" pitchFamily="18" charset="0"/>
                <a:cs typeface="Times New Roman" panose="02020603050405020304" pitchFamily="18" charset="0"/>
              </a:rPr>
              <a:t>e.g.how</a:t>
            </a: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 to know I ride a bicycle. (P.L.E 2020)</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NB. Commonly asked questions can be from;</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declarative sentences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interrogative sentences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exclamatory sentences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16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E25CDDB-2A6A-A43E-70E0-78764ABC982A}"/>
              </a:ext>
            </a:extLst>
          </p:cNvPr>
          <p:cNvSpPr txBox="1"/>
          <p:nvPr/>
        </p:nvSpPr>
        <p:spPr>
          <a:xfrm>
            <a:off x="194872" y="119921"/>
            <a:ext cx="11797259" cy="6480172"/>
          </a:xfrm>
          <a:prstGeom prst="rect">
            <a:avLst/>
          </a:prstGeom>
          <a:noFill/>
        </p:spPr>
        <p:txBody>
          <a:bodyPr wrap="square">
            <a:spAutoFit/>
          </a:bodyPr>
          <a:lstStyle/>
          <a:p>
            <a:pPr>
              <a:lnSpc>
                <a:spcPct val="107000"/>
              </a:lnSpc>
              <a:spcAft>
                <a:spcPts val="800"/>
              </a:spcAft>
            </a:pP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ALPHABETICAL ORDER</a:t>
            </a:r>
            <a:endParaRPr lang="x-none" sz="1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R</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earrange the given words in alphabetical / ABC  / dictionary order.</a:t>
            </a:r>
            <a:endParaRPr lang="en-US"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NB.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1</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st</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2</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nd</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3</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rd</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4</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th</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US" sz="2400" b="1" u="sng" dirty="0">
                <a:solidFill>
                  <a:srgbClr val="7030A0"/>
                </a:solidFill>
                <a:effectLst/>
                <a:latin typeface="Century Gothic" panose="020B0502020202020204" pitchFamily="34" charset="0"/>
                <a:ea typeface="Times New Roman" panose="02020603050405020304" pitchFamily="18" charset="0"/>
                <a:cs typeface="Times New Roman" panose="02020603050405020304" pitchFamily="18" charset="0"/>
              </a:rPr>
              <a:t>Note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there is a word that has the first letter capital, maintain it.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no commas, also no commas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with commas, also have commas in your final arranged answer.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252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9F7D46D-718F-626B-2648-764A13574484}"/>
              </a:ext>
            </a:extLst>
          </p:cNvPr>
          <p:cNvSpPr txBox="1"/>
          <p:nvPr/>
        </p:nvSpPr>
        <p:spPr>
          <a:xfrm>
            <a:off x="209862" y="0"/>
            <a:ext cx="11752289" cy="6826677"/>
          </a:xfrm>
          <a:prstGeom prst="rect">
            <a:avLst/>
          </a:prstGeom>
          <a:noFill/>
        </p:spPr>
        <p:txBody>
          <a:bodyPr wrap="square">
            <a:spAutoFit/>
          </a:bodyPr>
          <a:lstStyle/>
          <a:p>
            <a:pPr>
              <a:lnSpc>
                <a:spcPct val="115000"/>
              </a:lnSpc>
              <a:spcAft>
                <a:spcPts val="800"/>
              </a:spcAft>
            </a:pPr>
            <a:r>
              <a:rPr lang="en-US" sz="28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OPPOSITES OF (NOUNS / ADJECTIVES / ADVERBS, VERBS)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In questions 29 and 30, rewrite the sentences giving eh opposite of the underlined word.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NB. Do what the instruction states.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e.g. Rewrite -complete sentences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Give / write – only the answer of course beginning with a  small / lower case letter.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Replace – Complete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Examples: Our home is two kilometers </a:t>
            </a:r>
            <a:r>
              <a:rPr lang="en-US" sz="2800" b="1" u="sng" dirty="0">
                <a:effectLst/>
                <a:latin typeface="Century Gothic" panose="020B0502020202020204" pitchFamily="34" charset="0"/>
                <a:ea typeface="Times New Roman" panose="02020603050405020304" pitchFamily="18" charset="0"/>
                <a:cs typeface="Times New Roman" panose="02020603050405020304" pitchFamily="18" charset="0"/>
              </a:rPr>
              <a:t>after</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 the market ….. before… (P.L.E 2020)</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Arthur like staying in </a:t>
            </a:r>
            <a:r>
              <a:rPr lang="en-US" sz="2800" b="1" u="sng" dirty="0">
                <a:effectLst/>
                <a:latin typeface="Century Gothic" panose="020B0502020202020204" pitchFamily="34" charset="0"/>
                <a:ea typeface="Times New Roman" panose="02020603050405020304" pitchFamily="18" charset="0"/>
                <a:cs typeface="Times New Roman" panose="02020603050405020304" pitchFamily="18" charset="0"/>
              </a:rPr>
              <a:t>urban</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 areas during holidays.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….rural…..  (P.L.E 2020)</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320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5D91142-465C-187F-655D-AC6396A4F9D0}"/>
              </a:ext>
            </a:extLst>
          </p:cNvPr>
          <p:cNvSpPr txBox="1"/>
          <p:nvPr/>
        </p:nvSpPr>
        <p:spPr>
          <a:xfrm>
            <a:off x="374754" y="299803"/>
            <a:ext cx="11677338" cy="7256089"/>
          </a:xfrm>
          <a:prstGeom prst="rect">
            <a:avLst/>
          </a:prstGeom>
          <a:noFill/>
        </p:spPr>
        <p:txBody>
          <a:bodyPr wrap="square">
            <a:spAutoFit/>
          </a:bodyPr>
          <a:lstStyle/>
          <a:p>
            <a:pPr>
              <a:lnSpc>
                <a:spcPct val="115000"/>
              </a:lnSpc>
              <a:spcAft>
                <a:spcPts val="800"/>
              </a:spcAft>
            </a:pPr>
            <a:r>
              <a:rPr lang="en-US" sz="2400" b="1" dirty="0">
                <a:solidFill>
                  <a:srgbClr val="00FF00"/>
                </a:solidFill>
                <a:effectLst/>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LESSON TWO</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10.SUB SECTION II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(STRUCTURES)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(SENTENCE TRANSFORMATION)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(20 questions – (20 marks)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Rewrite the sentences as instructed in the brackets. </a:t>
            </a: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These structures are got from structures taught to you from Primary one to primary seven as guided by the curriculum and syllabus.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7030A0"/>
                </a:solidFill>
                <a:effectLst/>
                <a:latin typeface="Century Gothic" panose="020B0502020202020204" pitchFamily="34" charset="0"/>
                <a:ea typeface="Times New Roman" panose="02020603050405020304" pitchFamily="18" charset="0"/>
                <a:cs typeface="Times New Roman" panose="02020603050405020304" pitchFamily="18" charset="0"/>
              </a:rPr>
              <a:t> Advice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Read the main instruction e.g. In each of the questions 31 to 50, rewrite the sentences as instructed in the brackets.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Read the question.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Read the sub instruction as given in the brackets.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answer the question in accordance with the sub – instruction given in the brackets.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86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B540620-C494-511B-346C-EFA2CE45F9E6}"/>
              </a:ext>
            </a:extLst>
          </p:cNvPr>
          <p:cNvSpPr txBox="1"/>
          <p:nvPr/>
        </p:nvSpPr>
        <p:spPr>
          <a:xfrm>
            <a:off x="914400" y="329784"/>
            <a:ext cx="10628026" cy="6198492"/>
          </a:xfrm>
          <a:prstGeom prst="rect">
            <a:avLst/>
          </a:prstGeom>
          <a:noFill/>
        </p:spPr>
        <p:txBody>
          <a:bodyPr wrap="square">
            <a:spAutoFit/>
          </a:bodyPr>
          <a:lstStyle/>
          <a:p>
            <a:pPr algn="ctr">
              <a:lnSpc>
                <a:spcPct val="107000"/>
              </a:lnSpc>
              <a:spcAft>
                <a:spcPts val="800"/>
              </a:spcAft>
            </a:pPr>
            <a:r>
              <a:rPr lang="zh-CN" sz="3200" b="1" dirty="0">
                <a:solidFill>
                  <a:srgbClr val="FFFFFF"/>
                </a:solidFill>
                <a:effectLst/>
                <a:highlight>
                  <a:srgbClr val="0000FF"/>
                </a:highlight>
                <a:latin typeface="Calibri" panose="020F0502020204030204" pitchFamily="34" charset="0"/>
                <a:ea typeface="Century Gothic" panose="020B0502020202020204" pitchFamily="34" charset="0"/>
                <a:cs typeface="Times New Roman" panose="02020603050405020304" pitchFamily="18" charset="0"/>
              </a:rPr>
              <a:t>THE ENGLISH LANGUAGE PAPER EXCELLING TIPS IN PREPARATION FOR P.L.E 202</a:t>
            </a:r>
            <a:r>
              <a:rPr lang="en-US" sz="3200" b="1" dirty="0">
                <a:solidFill>
                  <a:srgbClr val="FFFFFF"/>
                </a:solidFill>
                <a:effectLst/>
                <a:highlight>
                  <a:srgbClr val="0000FF"/>
                </a:highlight>
                <a:latin typeface="Century Gothic" panose="020B0502020202020204" pitchFamily="34" charset="0"/>
                <a:ea typeface="Times New Roman" panose="02020603050405020304" pitchFamily="18" charset="0"/>
                <a:cs typeface="Times New Roman" panose="02020603050405020304" pitchFamily="18" charset="0"/>
              </a:rPr>
              <a:t>4</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FF00"/>
                </a:solidFill>
                <a:effectLst/>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LESSON ONE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US" sz="3200" b="1" dirty="0">
                <a:solidFill>
                  <a:srgbClr val="FFFFFF"/>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SECTION A</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The paper of English comprises two Sections ; A and B</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Section A has two sub- sections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66700" algn="l"/>
              </a:tabLs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Sub-section 1: 30 questions = 30marks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66700" algn="l"/>
              </a:tabLs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Sub-section 11</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20 questions = 20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9252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circle(in)">
                                      <p:cBhvr>
                                        <p:cTn id="15" dur="2000"/>
                                        <p:tgtEl>
                                          <p:spTgt spid="3">
                                            <p:txEl>
                                              <p:pRg st="5" end="5"/>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ircle(in)">
                                      <p:cBhvr>
                                        <p:cTn id="18" dur="20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circle(in)">
                                      <p:cBhvr>
                                        <p:cTn id="23" dur="2000"/>
                                        <p:tgtEl>
                                          <p:spTgt spid="3">
                                            <p:txEl>
                                              <p:pRg st="7" end="7"/>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ircle(in)">
                                      <p:cBhvr>
                                        <p:cTn id="2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4BB2A4A-73F8-B245-4436-CD32584BD362}"/>
              </a:ext>
            </a:extLst>
          </p:cNvPr>
          <p:cNvSpPr txBox="1"/>
          <p:nvPr/>
        </p:nvSpPr>
        <p:spPr>
          <a:xfrm>
            <a:off x="179882" y="149903"/>
            <a:ext cx="12012118" cy="7401000"/>
          </a:xfrm>
          <a:prstGeom prst="rect">
            <a:avLst/>
          </a:prstGeom>
          <a:noFill/>
        </p:spPr>
        <p:txBody>
          <a:bodyPr wrap="square">
            <a:spAutoFit/>
          </a:bodyPr>
          <a:lstStyle/>
          <a:p>
            <a:pPr>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Areas tested here among others include;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Active and passive voice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Direct and indirect speech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Order of adjectives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guided by this acronym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B050"/>
                </a:solidFill>
                <a:effectLst/>
                <a:latin typeface="Century Gothic" panose="020B0502020202020204" pitchFamily="34" charset="0"/>
                <a:ea typeface="Times New Roman" panose="02020603050405020304" pitchFamily="18" charset="0"/>
                <a:cs typeface="Times New Roman" panose="02020603050405020304" pitchFamily="18" charset="0"/>
              </a:rPr>
              <a:t>D/NOPSASCOMUPPN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D/N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Determiner/Number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 an, the, two, few,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OP–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Opinion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beautiful, ugly, poor,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Size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big, large, tall, short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Age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young, old, ancient, modern, ten years etc.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Shape</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Circular,Conical,Triangular,Spherical</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 – </a:t>
            </a:r>
            <a:r>
              <a:rPr lang="en-US" sz="24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Colour</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black, dark-skinned, light-skinned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Origin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Ugandan, Rwandan, Turkman, </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Turkwoman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Ghanaian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Material</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gold, </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woollen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metallic, wooden, cotton,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U/P/P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Purpose/Use/Participle adjective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walking, swimming, reading, dining,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400" b="1" kern="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 – </a:t>
            </a:r>
            <a:r>
              <a:rPr lang="en-US" sz="2400" b="1" kern="0"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Noun</a:t>
            </a:r>
            <a:r>
              <a:rPr lang="en-US" sz="2400" b="1" kern="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being described (yesterday etc.)</a:t>
            </a:r>
            <a:endParaRPr lang="x-none" sz="2400" dirty="0"/>
          </a:p>
        </p:txBody>
      </p:sp>
    </p:spTree>
    <p:extLst>
      <p:ext uri="{BB962C8B-B14F-4D97-AF65-F5344CB8AC3E}">
        <p14:creationId xmlns:p14="http://schemas.microsoft.com/office/powerpoint/2010/main" val="2717785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E73D47C-5EE5-3819-3641-E2C31E604A91}"/>
              </a:ext>
            </a:extLst>
          </p:cNvPr>
          <p:cNvSpPr txBox="1"/>
          <p:nvPr/>
        </p:nvSpPr>
        <p:spPr>
          <a:xfrm>
            <a:off x="389744" y="239843"/>
            <a:ext cx="11557417" cy="6937284"/>
          </a:xfrm>
          <a:prstGeom prst="rect">
            <a:avLst/>
          </a:prstGeom>
          <a:noFill/>
        </p:spPr>
        <p:txBody>
          <a:bodyPr wrap="square">
            <a:spAutoFit/>
          </a:bodyPr>
          <a:lstStyle/>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NB. If the time adverb is in the question, place it after the noun.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Qn. 41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Ssombe</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has bought a ring. It is made of gold. It is new.it is in form of a circle. (Join without using: and / which (P.L.E – 2020)</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RELATIVE PRONOUNS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Whose , where, about whom, </a:t>
            </a:r>
            <a:r>
              <a:rPr lang="en-US" sz="3200" b="1" dirty="0" smtClean="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 whom, with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whom, by which, in which, who, whom, 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Note: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9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0F6BA7D-CC78-9141-46F1-A6B45154D48F}"/>
              </a:ext>
            </a:extLst>
          </p:cNvPr>
          <p:cNvSpPr txBox="1"/>
          <p:nvPr/>
        </p:nvSpPr>
        <p:spPr>
          <a:xfrm>
            <a:off x="389744" y="209862"/>
            <a:ext cx="11228882" cy="1546257"/>
          </a:xfrm>
          <a:prstGeom prst="rect">
            <a:avLst/>
          </a:prstGeom>
          <a:noFill/>
        </p:spPr>
        <p:txBody>
          <a:bodyPr wrap="square">
            <a:spAutoFit/>
          </a:bodyPr>
          <a:lstStyle/>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Common noun subject - no commas required in the answer.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Proper noun subject – two commas are a must in your answer and must be placed rightly.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4CB1AE5-A45D-3D09-767E-A1D27C9B8D26}"/>
              </a:ext>
            </a:extLst>
          </p:cNvPr>
          <p:cNvSpPr txBox="1"/>
          <p:nvPr/>
        </p:nvSpPr>
        <p:spPr>
          <a:xfrm>
            <a:off x="573374" y="1769563"/>
            <a:ext cx="7986010" cy="654410"/>
          </a:xfrm>
          <a:prstGeom prst="rect">
            <a:avLst/>
          </a:prstGeom>
          <a:noFill/>
        </p:spPr>
        <p:txBody>
          <a:bodyPr wrap="square">
            <a:spAutoFit/>
          </a:bodyPr>
          <a:lstStyle/>
          <a:p>
            <a:pPr>
              <a:lnSpc>
                <a:spcPct val="107000"/>
              </a:lnSpc>
              <a:spcAft>
                <a:spcPts val="800"/>
              </a:spcAft>
            </a:pPr>
            <a:r>
              <a:rPr lang="en-US" sz="3600" b="1" dirty="0">
                <a:solidFill>
                  <a:srgbClr val="FF0000"/>
                </a:solidFill>
                <a:effectLst/>
                <a:latin typeface="Arial Rounded MT Bold" panose="020F0704030504030204" pitchFamily="34" charset="0"/>
                <a:ea typeface="Times New Roman" panose="02020603050405020304" pitchFamily="18" charset="0"/>
                <a:cs typeface="Times New Roman" panose="02020603050405020304" pitchFamily="18" charset="0"/>
              </a:rPr>
              <a:t>Common Noun subject</a:t>
            </a:r>
            <a:endParaRPr lang="x-none"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DD4772B-5EF6-4F7D-A30A-E99F423FF1F3}"/>
              </a:ext>
            </a:extLst>
          </p:cNvPr>
          <p:cNvSpPr txBox="1"/>
          <p:nvPr/>
        </p:nvSpPr>
        <p:spPr>
          <a:xfrm>
            <a:off x="824458" y="2433922"/>
            <a:ext cx="11228881" cy="3452933"/>
          </a:xfrm>
          <a:prstGeom prst="rect">
            <a:avLst/>
          </a:prstGeom>
          <a:noFill/>
        </p:spPr>
        <p:txBody>
          <a:bodyPr wrap="square">
            <a:spAutoFit/>
          </a:bodyPr>
          <a:lstStyle/>
          <a:p>
            <a:pPr marL="685800">
              <a:lnSpc>
                <a:spcPct val="115000"/>
              </a:lnSpc>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That is </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secondary</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school. My father studied from there. </a:t>
            </a:r>
            <a:r>
              <a:rPr lang="en-US" sz="3200" b="1" dirty="0">
                <a:solidFill>
                  <a:srgbClr val="00B0F0"/>
                </a:solidFill>
                <a:effectLst/>
                <a:latin typeface="Century Gothic" panose="020B0502020202020204" pitchFamily="34" charset="0"/>
                <a:ea typeface="Times New Roman" panose="02020603050405020304" pitchFamily="18" charset="0"/>
                <a:cs typeface="Times New Roman" panose="02020603050405020304" pitchFamily="18" charset="0"/>
              </a:rPr>
              <a:t>(P.L.E 2020)</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((Use: …. where…)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common  noun subject= The secondary school ,so no commas required in our answer.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That is the secondary school </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 where</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my father studied.</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706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A92C065-6FEF-9668-772D-ECABECB9BFF8}"/>
              </a:ext>
            </a:extLst>
          </p:cNvPr>
          <p:cNvSpPr txBox="1"/>
          <p:nvPr/>
        </p:nvSpPr>
        <p:spPr>
          <a:xfrm>
            <a:off x="659567" y="644577"/>
            <a:ext cx="11152681" cy="5613011"/>
          </a:xfrm>
          <a:prstGeom prst="rect">
            <a:avLst/>
          </a:prstGeom>
          <a:noFill/>
        </p:spPr>
        <p:txBody>
          <a:bodyPr wrap="square">
            <a:spAutoFit/>
          </a:bodyPr>
          <a:lstStyle/>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If the preposition is in the question, it must precede or be put before the relative pronoun as underlined above.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If the preposition is in the question, make sure that you do not repeat ahead of your answer.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That is the secondary school </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 where</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my father studied </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(wrong)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If the preposition is in the question, do not separate  from the relative pronoun given.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That is the secondary school where my father studied from. (wrong)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668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FF779C-F2D9-85DA-6E6F-228AA96236E3}"/>
              </a:ext>
            </a:extLst>
          </p:cNvPr>
          <p:cNvSpPr txBox="1"/>
          <p:nvPr/>
        </p:nvSpPr>
        <p:spPr>
          <a:xfrm>
            <a:off x="239844" y="284813"/>
            <a:ext cx="11647356" cy="6406626"/>
          </a:xfrm>
          <a:prstGeom prst="rect">
            <a:avLst/>
          </a:prstGeom>
          <a:noFill/>
        </p:spPr>
        <p:txBody>
          <a:bodyPr wrap="square">
            <a:spAutoFit/>
          </a:bodyPr>
          <a:lstStyle/>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Refer to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P.L.E 2020</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Qn. 43 We worked for an old man yesterday. The old man thanked us. (Use: …. whom….)</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Qn. 44 The journalist made a statement at police. His camera was stolen. (Use: …. whose…..)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Okello visited our school today. You met his father last month. (Use: … whose…)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(P.L.E  2004)</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Okello, whose father you met last month, visited our school.</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Mondo will visit our school tomorrow. You met his son last week. (Use ….whose….)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754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559E1B1-31B0-D6D4-1138-A9C15ACB7CE6}"/>
              </a:ext>
            </a:extLst>
          </p:cNvPr>
          <p:cNvSpPr txBox="1"/>
          <p:nvPr/>
        </p:nvSpPr>
        <p:spPr>
          <a:xfrm>
            <a:off x="299803" y="179882"/>
            <a:ext cx="11512446" cy="6284477"/>
          </a:xfrm>
          <a:prstGeom prst="rect">
            <a:avLst/>
          </a:prstGeom>
          <a:noFill/>
        </p:spPr>
        <p:txBody>
          <a:bodyPr wrap="square">
            <a:spAutoFit/>
          </a:bodyPr>
          <a:lstStyle/>
          <a:p>
            <a:pPr marL="228600">
              <a:lnSpc>
                <a:spcPct val="115000"/>
              </a:lnSpc>
            </a:pP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Conjunctions (mixed structures)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….like…..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….prefer…..to….</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….either….or….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(same action put it before….either….) (Two different actions , put them after …. either…)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….neither…. nor….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such a/an ….that….</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too…. to …. </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/….too</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….for….to….)</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….enough …/ … mor interested … than….) two prepositions of ‘in’ placed before each action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8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3BF0A2F-EE5F-0E04-593B-FD423B75BF10}"/>
              </a:ext>
            </a:extLst>
          </p:cNvPr>
          <p:cNvSpPr txBox="1"/>
          <p:nvPr/>
        </p:nvSpPr>
        <p:spPr>
          <a:xfrm>
            <a:off x="0" y="0"/>
            <a:ext cx="12192000" cy="7988021"/>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so… / ….. so… that / …. as ….as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as soon as …./ ...as well as … (one subject … no commas) (two different subjects …. two commas each placed before the mentioned subject or noun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No sooner  / Hardly had  / Scarcely had / Barely had/ …. and neither …. / ……and so …. / …. so that….. / ….so as …. / in order to… / …. in order that…. / ….. would rather … than…. (same action….. no repeating it) / …. more interested…..than… / …..not only….….but also …./ Not only…………but also …../ …. interested…/ Immediately…/Although…/Despite../In spite…/Even though…/…….but…./…..because…/…owner…./while…./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Much as…./ Whereas…./…used to…./…used for…./….just…./Both…./….both…/..after…./…..managed…./………succeeded….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563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BDDD38-EB3A-B523-2D60-60404F837DBF}"/>
              </a:ext>
            </a:extLst>
          </p:cNvPr>
          <p:cNvSpPr txBox="1"/>
          <p:nvPr/>
        </p:nvSpPr>
        <p:spPr>
          <a:xfrm>
            <a:off x="179882" y="0"/>
            <a:ext cx="12012118" cy="6518003"/>
          </a:xfrm>
          <a:prstGeom prst="rect">
            <a:avLst/>
          </a:prstGeom>
          <a:noFill/>
        </p:spPr>
        <p:txBody>
          <a:bodyPr wrap="square">
            <a:spAutoFit/>
          </a:bodyPr>
          <a:lstStyle/>
          <a:p>
            <a:pPr marL="457200" indent="509905">
              <a:lnSpc>
                <a:spcPct val="115000"/>
              </a:lnSpc>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PARALLEL ADJECTIVES/DOUBLE         COMPARATIVES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the………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g) EXLAMATORY STATEMENTS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07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How……..! / What………! / ……..very…….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07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dancers are very skillful.( Begin: How….!) P.L.E 2020)</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07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h)</a:t>
            </a:r>
            <a:r>
              <a:rPr lang="en-US" sz="28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Neccesity</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and obligation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…..necessary……/ …….needn’t……/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Conditional sentences also known as IF Clauses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….….will….( IF 1)</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….….would….( IF 2 )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….….would have…( IF 3)</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Question tags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958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AA6795-5848-BA2D-F483-51B2F4620C0F}"/>
              </a:ext>
            </a:extLst>
          </p:cNvPr>
          <p:cNvSpPr txBox="1"/>
          <p:nvPr/>
        </p:nvSpPr>
        <p:spPr>
          <a:xfrm>
            <a:off x="149902" y="0"/>
            <a:ext cx="11932170" cy="6821611"/>
          </a:xfrm>
          <a:prstGeom prst="rect">
            <a:avLst/>
          </a:prstGeom>
          <a:noFill/>
        </p:spPr>
        <p:txBody>
          <a:bodyPr wrap="square">
            <a:spAutoFit/>
          </a:bodyPr>
          <a:lstStyle/>
          <a:p>
            <a:pPr algn="ctr">
              <a:lnSpc>
                <a:spcPct val="107000"/>
              </a:lnSpc>
              <a:spcAft>
                <a:spcPts val="800"/>
              </a:spcAft>
            </a:pPr>
            <a:r>
              <a:rPr lang="en-US" sz="32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LESSON THREE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US" sz="32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SECTION B</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This section is made up of comprehension and compositum questions.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The section carries 50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It has five numbers; each number carries 10 marks.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COMPREHENSION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Times New Roman" panose="02020603050405020304" pitchFamily="18" charset="0"/>
              </a:rPr>
              <a:t>Comprehension is a noun derived from the verb comprehend which refers to one’s ability to read, understand or interpret a given text, written material or data.</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1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4C13DF-0D0D-D6B3-41E7-CAAEB58A49A7}"/>
              </a:ext>
            </a:extLst>
          </p:cNvPr>
          <p:cNvSpPr txBox="1"/>
          <p:nvPr/>
        </p:nvSpPr>
        <p:spPr>
          <a:xfrm>
            <a:off x="239843" y="0"/>
            <a:ext cx="11752288" cy="7002623"/>
          </a:xfrm>
          <a:prstGeom prst="rect">
            <a:avLst/>
          </a:prstGeom>
          <a:noFill/>
        </p:spPr>
        <p:txBody>
          <a:bodyPr wrap="square">
            <a:spAutoFit/>
          </a:bodyPr>
          <a:lstStyle/>
          <a:p>
            <a:pPr marL="342900" lvl="0" indent="-342900">
              <a:lnSpc>
                <a:spcPct val="115000"/>
              </a:lnSpc>
              <a:spcAft>
                <a:spcPts val="800"/>
              </a:spcAft>
              <a:buFont typeface="+mj-lt"/>
              <a:buAutoNum type="arabicPeriod"/>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Let’s first look at how we should answer comprehension questions.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It must be answered in a full sentence as required by the question.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giving clumsy responses or answers.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What is the poem about?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Wrong: The poem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was</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about road accidents in Uganda.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When did the accident take place? (10</a:t>
            </a:r>
            <a:r>
              <a:rPr lang="en-US" sz="3200" b="1" baseline="30000" dirty="0">
                <a:effectLst/>
                <a:latin typeface="Century Gothic" panose="020B0502020202020204" pitchFamily="34" charset="0"/>
                <a:ea typeface="Times New Roman" panose="02020603050405020304" pitchFamily="18" charset="0"/>
                <a:cs typeface="Comic Sans MS" panose="030F0702030302020204" pitchFamily="66" charset="0"/>
              </a:rPr>
              <a:t>th</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May 2022)</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Wrong: The accident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will </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take place on 10</a:t>
            </a:r>
            <a:r>
              <a:rPr lang="en-US" sz="3200" baseline="30000" dirty="0">
                <a:effectLst/>
                <a:latin typeface="Century Gothic" panose="020B0502020202020204" pitchFamily="34" charset="0"/>
                <a:ea typeface="Times New Roman" panose="02020603050405020304" pitchFamily="18" charset="0"/>
                <a:cs typeface="Comic Sans MS" panose="030F0702030302020204" pitchFamily="66" charset="0"/>
              </a:rPr>
              <a:t>th</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May, 2022.</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lifting an answer or idea from the text to your answer</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110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433F8D5-5A20-49C1-E20D-6BCE5D48363C}"/>
              </a:ext>
            </a:extLst>
          </p:cNvPr>
          <p:cNvSpPr txBox="1"/>
          <p:nvPr/>
        </p:nvSpPr>
        <p:spPr>
          <a:xfrm>
            <a:off x="92596" y="373998"/>
            <a:ext cx="12099403" cy="4454746"/>
          </a:xfrm>
          <a:prstGeom prst="rect">
            <a:avLst/>
          </a:prstGeom>
          <a:noFill/>
        </p:spPr>
        <p:txBody>
          <a:bodyPr wrap="square">
            <a:spAutoFit/>
          </a:bodyPr>
          <a:lstStyle/>
          <a:p>
            <a:pPr algn="ctr">
              <a:lnSpc>
                <a:spcPct val="107000"/>
              </a:lnSpc>
              <a:spcAft>
                <a:spcPts val="800"/>
              </a:spcAft>
            </a:pP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lphaLcParenR"/>
            </a:pPr>
            <a:r>
              <a:rPr lang="zh-CN" sz="3200" b="1" dirty="0">
                <a:solidFill>
                  <a:srgbClr val="FF0000"/>
                </a:solidFill>
                <a:effectLst/>
                <a:latin typeface="Calibri" panose="020F0502020204030204" pitchFamily="34" charset="0"/>
                <a:ea typeface="Century Gothic" panose="020B0502020202020204" pitchFamily="34" charset="0"/>
                <a:cs typeface="Comic Sans MS" panose="030F0702030302020204" pitchFamily="66" charset="0"/>
              </a:rPr>
              <a:t>SUB-SECTION 1- 30 </a:t>
            </a:r>
            <a:r>
              <a:rPr lang="zh-CN" sz="3200" b="1" dirty="0" smtClean="0">
                <a:solidFill>
                  <a:srgbClr val="FF0000"/>
                </a:solidFill>
                <a:effectLst/>
                <a:latin typeface="Calibri" panose="020F0502020204030204" pitchFamily="34" charset="0"/>
                <a:ea typeface="Century Gothic" panose="020B0502020202020204" pitchFamily="34" charset="0"/>
                <a:cs typeface="Comic Sans MS" panose="030F0702030302020204" pitchFamily="66" charset="0"/>
              </a:rPr>
              <a:t>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Let’s now have a look at what is tested or asked in </a:t>
            </a:r>
            <a:r>
              <a:rPr lang="en-US" sz="3200" b="1" dirty="0">
                <a:solidFill>
                  <a:srgbClr val="FF0000"/>
                </a:solidFill>
                <a:effectLst/>
                <a:latin typeface="Century Gothic" panose="020B0502020202020204" pitchFamily="34" charset="0"/>
                <a:ea typeface="Times New Roman" panose="02020603050405020304" pitchFamily="18" charset="0"/>
                <a:cs typeface="Comic Sans MS" panose="030F0702030302020204" pitchFamily="66" charset="0"/>
              </a:rPr>
              <a:t>Section A</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a:t>
            </a:r>
            <a:r>
              <a:rPr lang="zh-CN" sz="3200" b="1" dirty="0">
                <a:solidFill>
                  <a:srgbClr val="FF0000"/>
                </a:solidFill>
                <a:effectLst/>
                <a:latin typeface="Calibri" panose="020F0502020204030204" pitchFamily="34" charset="0"/>
                <a:ea typeface="Century Gothic" panose="020B0502020202020204" pitchFamily="34" charset="0"/>
                <a:cs typeface="Comic Sans MS" panose="030F0702030302020204" pitchFamily="66" charset="0"/>
              </a:rPr>
              <a:t>Sub-section 1</a:t>
            </a: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a:t>
            </a:r>
            <a:r>
              <a:rPr lang="zh-CN" sz="3200" b="1" dirty="0" smtClean="0">
                <a:effectLst/>
                <a:latin typeface="Calibri" panose="020F0502020204030204" pitchFamily="34" charset="0"/>
                <a:ea typeface="Century Gothic" panose="020B0502020202020204" pitchFamily="34" charset="0"/>
                <a:cs typeface="Comic Sans MS" panose="030F0702030302020204" pitchFamily="66" charset="0"/>
              </a:rPr>
              <a:t>This </a:t>
            </a: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will help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 </a:t>
            </a: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know and plan very well to score the 30 marks in this sub-section.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solidFill>
                  <a:srgbClr val="FFFFFF"/>
                </a:solidFill>
                <a:effectLst/>
                <a:highlight>
                  <a:srgbClr val="00008B"/>
                </a:highlight>
                <a:latin typeface="Calibri" panose="020F0502020204030204" pitchFamily="34" charset="0"/>
                <a:ea typeface="Century Gothic" panose="020B0502020202020204" pitchFamily="34" charset="0"/>
                <a:cs typeface="Times New Roman" panose="02020603050405020304" pitchFamily="18" charset="0"/>
              </a:rPr>
              <a:t>1. </a:t>
            </a:r>
            <a:r>
              <a:rPr lang="en-US" sz="32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GAP FILLING</a:t>
            </a:r>
            <a:r>
              <a:rPr lang="zh-CN" sz="3200" b="1" dirty="0">
                <a:solidFill>
                  <a:srgbClr val="FFFFFF"/>
                </a:solidFill>
                <a:effectLst/>
                <a:highlight>
                  <a:srgbClr val="00008B"/>
                </a:highlight>
                <a:latin typeface="Calibri" panose="020F0502020204030204" pitchFamily="34" charset="0"/>
                <a:ea typeface="Century Gothic" panose="020B0502020202020204" pitchFamily="34" charset="0"/>
                <a:cs typeface="Times New Roman" panose="02020603050405020304" pitchFamily="18" charset="0"/>
              </a:rPr>
              <a:t/>
            </a:r>
            <a:br>
              <a:rPr lang="zh-CN" sz="3200" b="1" dirty="0">
                <a:solidFill>
                  <a:srgbClr val="FFFFFF"/>
                </a:solidFill>
                <a:effectLst/>
                <a:highlight>
                  <a:srgbClr val="00008B"/>
                </a:highlight>
                <a:latin typeface="Calibri" panose="020F0502020204030204" pitchFamily="34" charset="0"/>
                <a:ea typeface="Century Gothic" panose="020B0502020202020204" pitchFamily="34" charset="0"/>
                <a:cs typeface="Times New Roman" panose="02020603050405020304" pitchFamily="18" charset="0"/>
              </a:rPr>
            </a:br>
            <a:r>
              <a:rPr lang="zh-CN" sz="3200" b="1" dirty="0">
                <a:effectLst/>
                <a:latin typeface="Calibri" panose="020F0502020204030204" pitchFamily="34" charset="0"/>
                <a:ea typeface="Century Gothic" panose="020B0502020202020204" pitchFamily="34" charset="0"/>
                <a:cs typeface="Times New Roman" panose="02020603050405020304" pitchFamily="18"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p:cNvSpPr/>
          <p:nvPr/>
        </p:nvSpPr>
        <p:spPr>
          <a:xfrm>
            <a:off x="1" y="4421529"/>
            <a:ext cx="12191998" cy="243647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2800" b="1" dirty="0" smtClean="0">
                <a:solidFill>
                  <a:schemeClr val="tx1"/>
                </a:solidFill>
              </a:rPr>
              <a:t>Candidate should be in position to read and understand the sentence or question.</a:t>
            </a:r>
          </a:p>
          <a:p>
            <a:pPr marL="457200" indent="-457200">
              <a:buFont typeface="Wingdings" panose="05000000000000000000" pitchFamily="2" charset="2"/>
              <a:buChar char="v"/>
            </a:pPr>
            <a:r>
              <a:rPr lang="en-US" sz="2800" b="1" dirty="0">
                <a:solidFill>
                  <a:schemeClr val="accent1">
                    <a:lumMod val="50000"/>
                  </a:schemeClr>
                </a:solidFill>
              </a:rPr>
              <a:t>Candidate should be in position </a:t>
            </a:r>
            <a:r>
              <a:rPr lang="en-US" sz="2800" b="1" dirty="0" smtClean="0">
                <a:solidFill>
                  <a:schemeClr val="accent1">
                    <a:lumMod val="50000"/>
                  </a:schemeClr>
                </a:solidFill>
              </a:rPr>
              <a:t>to identify the guide word in the sentence.</a:t>
            </a:r>
          </a:p>
          <a:p>
            <a:pPr marL="457200" indent="-457200">
              <a:buFont typeface="Wingdings" panose="05000000000000000000" pitchFamily="2" charset="2"/>
              <a:buChar char="v"/>
            </a:pPr>
            <a:r>
              <a:rPr lang="en-US" sz="2800" b="1" dirty="0"/>
              <a:t>Candidate should be in position </a:t>
            </a:r>
            <a:r>
              <a:rPr lang="en-US" sz="2800" b="1" dirty="0" smtClean="0"/>
              <a:t>to tell the subject and object of the sentence</a:t>
            </a:r>
            <a:r>
              <a:rPr lang="en-US" sz="2800" b="1" dirty="0" smtClean="0"/>
              <a:t>.</a:t>
            </a:r>
          </a:p>
          <a:p>
            <a:pPr marL="457200" indent="-457200">
              <a:buFont typeface="Wingdings" panose="05000000000000000000" pitchFamily="2" charset="2"/>
              <a:buChar char="v"/>
            </a:pPr>
            <a:r>
              <a:rPr lang="en-US" sz="2800" b="1" dirty="0" smtClean="0">
                <a:solidFill>
                  <a:srgbClr val="0070C0"/>
                </a:solidFill>
              </a:rPr>
              <a:t>Train candidates to use simple but understandable words or language.</a:t>
            </a:r>
          </a:p>
          <a:p>
            <a:pPr marL="457200" indent="-457200">
              <a:buFont typeface="Wingdings" panose="05000000000000000000" pitchFamily="2" charset="2"/>
              <a:buChar char="v"/>
            </a:pPr>
            <a:r>
              <a:rPr lang="en-US" sz="2800" b="1" dirty="0" smtClean="0">
                <a:solidFill>
                  <a:srgbClr val="FFFF00"/>
                </a:solidFill>
              </a:rPr>
              <a:t>Candidates should be in position to punctuate the sentences written well.</a:t>
            </a:r>
            <a:endParaRPr lang="en-US" sz="2800" b="1" dirty="0" smtClean="0">
              <a:solidFill>
                <a:srgbClr val="FFFF00"/>
              </a:solidFill>
            </a:endParaRPr>
          </a:p>
          <a:p>
            <a:pPr marL="285750" indent="-285750" algn="ctr">
              <a:buFont typeface="Wingdings" panose="05000000000000000000" pitchFamily="2" charset="2"/>
              <a:buChar char="v"/>
            </a:pPr>
            <a:endParaRPr lang="en-US" dirty="0" smtClean="0"/>
          </a:p>
          <a:p>
            <a:pPr algn="ctr"/>
            <a:endParaRPr lang="en-US" dirty="0"/>
          </a:p>
        </p:txBody>
      </p:sp>
    </p:spTree>
    <p:extLst>
      <p:ext uri="{BB962C8B-B14F-4D97-AF65-F5344CB8AC3E}">
        <p14:creationId xmlns:p14="http://schemas.microsoft.com/office/powerpoint/2010/main" val="31187534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circle(in)">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circle(in)">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circle(in)">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circle(in)">
                                      <p:cBhvr>
                                        <p:cTn id="42" dur="20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circle(in)">
                                      <p:cBhvr>
                                        <p:cTn id="4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4C5FD84-5350-FE7C-2CD0-910F1046A57E}"/>
              </a:ext>
            </a:extLst>
          </p:cNvPr>
          <p:cNvSpPr txBox="1"/>
          <p:nvPr/>
        </p:nvSpPr>
        <p:spPr>
          <a:xfrm>
            <a:off x="164892" y="104931"/>
            <a:ext cx="11797259" cy="6231129"/>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What caused the accident, according to the poem?</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(Okello was riding the bicycle at a high speed and when he arrived at a corner, he failed to reduce the speed.)</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Wrong: Riding the bicycle at a high speed and when he arrived at the corner, he failed to reduce the speed.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misspelling words in your answer. e.g., names of places and people and any other word in your answer</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using pronouns in place of given nouns.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e.g.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Why did Molly arrive late at school?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637540">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She arrived late at school because of traffic jam.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7430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04EDEA7-52AC-861D-7DC8-6FC7E0974AA4}"/>
              </a:ext>
            </a:extLst>
          </p:cNvPr>
          <p:cNvSpPr txBox="1"/>
          <p:nvPr/>
        </p:nvSpPr>
        <p:spPr>
          <a:xfrm>
            <a:off x="374754" y="179883"/>
            <a:ext cx="11572407" cy="6256072"/>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Always give your answers in the tense that has been used in the question.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If the question is in active voice, the answer should not be given in passive voice and the reverse is true.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e.g. Who wrote the poem?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The answer is: John wrote the poem.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By 	whom was the poem written?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3600" b="1" kern="0" dirty="0">
                <a:effectLst/>
                <a:latin typeface="Century Gothic" panose="020B0502020202020204" pitchFamily="34" charset="0"/>
                <a:ea typeface="Times New Roman" panose="02020603050405020304" pitchFamily="18" charset="0"/>
                <a:cs typeface="Times New Roman" panose="02020603050405020304" pitchFamily="18" charset="0"/>
              </a:rPr>
              <a:t>The answer is: The poem was written by John</a:t>
            </a:r>
            <a:endParaRPr lang="x-none" sz="3600" dirty="0"/>
          </a:p>
        </p:txBody>
      </p:sp>
    </p:spTree>
    <p:extLst>
      <p:ext uri="{BB962C8B-B14F-4D97-AF65-F5344CB8AC3E}">
        <p14:creationId xmlns:p14="http://schemas.microsoft.com/office/powerpoint/2010/main" val="1551233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D49E1AB-DAF6-9733-8BD1-E7F85A20C631}"/>
              </a:ext>
            </a:extLst>
          </p:cNvPr>
          <p:cNvSpPr txBox="1"/>
          <p:nvPr/>
        </p:nvSpPr>
        <p:spPr>
          <a:xfrm>
            <a:off x="254834" y="329784"/>
            <a:ext cx="11272602" cy="6118791"/>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You must know the 	requirements 	for each questioning word e.g.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Who………… requires a person or name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Where……….requires the place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When………...requires time/date/ day</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What………requires the fact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 long…requires duration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Why……….requires the reason  Which……requires objects/animals/ sometimes persons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How………requires the way expressed using  by/through or write a direct response.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For questions that demand numbers as answers, write the numbers in words apart from the exceptions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79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6E23B5-271F-D3CC-454C-B130D733C231}"/>
              </a:ext>
            </a:extLst>
          </p:cNvPr>
          <p:cNvSpPr txBox="1"/>
          <p:nvPr/>
        </p:nvSpPr>
        <p:spPr>
          <a:xfrm>
            <a:off x="269823" y="0"/>
            <a:ext cx="11782269" cy="6621493"/>
          </a:xfrm>
          <a:prstGeom prst="rect">
            <a:avLst/>
          </a:prstGeom>
          <a:noFill/>
        </p:spPr>
        <p:txBody>
          <a:bodyPr wrap="square">
            <a:spAutoFit/>
          </a:bodyPr>
          <a:lstStyle/>
          <a:p>
            <a:pPr marL="342900" lvl="0" indent="-342900">
              <a:lnSpc>
                <a:spcPct val="115000"/>
              </a:lnSpc>
              <a:spcAft>
                <a:spcPts val="800"/>
              </a:spcAft>
              <a:buFont typeface="Wingdings" panose="05000000000000000000" pitchFamily="2" charset="2"/>
              <a:buChar char=""/>
              <a:tabLst>
                <a:tab pos="266700" algn="l"/>
              </a:tabLs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A question of “How many……?’’ demands a structural response of; “There are/were……” if the question has a formation of a helping verb ┼ a preposition i.e. </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	are in/ were in/ are at/ were at</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etc.</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Example of such questions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How many pens are in the box?</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There are twenty-one pens in the box.</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b)  How many people were at the party?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There were two people at the party.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However, if the question of “How many……?’’ is written with a main verb and not the helping verb, the response begins with the answer (number) itself.</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371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161ED27-D386-1A7C-D770-AE2AA39239A7}"/>
              </a:ext>
            </a:extLst>
          </p:cNvPr>
          <p:cNvSpPr txBox="1"/>
          <p:nvPr/>
        </p:nvSpPr>
        <p:spPr>
          <a:xfrm>
            <a:off x="179882" y="220240"/>
            <a:ext cx="11722308" cy="6509218"/>
          </a:xfrm>
          <a:prstGeom prst="rect">
            <a:avLst/>
          </a:prstGeom>
          <a:noFill/>
        </p:spPr>
        <p:txBody>
          <a:bodyPr wrap="square">
            <a:spAutoFit/>
          </a:bodyPr>
          <a:lstStyle/>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Example questions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 many candidates sat the mid-term assessment?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Twenty-two candidates sat the mid-term assessment.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b)   How many scripts were collected?</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One hundred scripts were collected.</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Ensure correct spelling of all the words.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Punctuate your answers correctly.</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Your handwriting should be legible (readable).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For questions that require you to give, mention, write, state or 	suggest, you 	should simply write the answer straightaway.</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the question begins or ends in “according to”, “apart from”, “besides”,</a:t>
            </a:r>
            <a:r>
              <a:rPr lang="en-US" sz="2400" b="1" dirty="0" err="1">
                <a:effectLst/>
                <a:latin typeface="Century Gothic" panose="020B0502020202020204" pitchFamily="34" charset="0"/>
                <a:ea typeface="Times New Roman" panose="02020603050405020304" pitchFamily="18" charset="0"/>
                <a:cs typeface="Times New Roman" panose="02020603050405020304" pitchFamily="18" charset="0"/>
              </a:rPr>
              <a:t>etc</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you must use the phrase in your answer sentence preferably at the beginning even when it is at the end of the question.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050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BAD1A9D-8E10-A0D1-BC5D-ABE7A20D6544}"/>
              </a:ext>
            </a:extLst>
          </p:cNvPr>
          <p:cNvSpPr txBox="1"/>
          <p:nvPr/>
        </p:nvSpPr>
        <p:spPr>
          <a:xfrm>
            <a:off x="0" y="0"/>
            <a:ext cx="11947161" cy="5637634"/>
          </a:xfrm>
          <a:prstGeom prst="rect">
            <a:avLst/>
          </a:prstGeom>
          <a:noFill/>
        </p:spPr>
        <p:txBody>
          <a:bodyPr wrap="square">
            <a:spAutoFit/>
          </a:bodyPr>
          <a:lstStyle/>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the question sentence begins with “who/why/when/ </a:t>
            </a:r>
            <a:r>
              <a:rPr lang="en-US" sz="2400" b="1" dirty="0" err="1">
                <a:effectLst/>
                <a:latin typeface="Century Gothic" panose="020B0502020202020204" pitchFamily="34" charset="0"/>
                <a:ea typeface="Times New Roman" panose="02020603050405020304" pitchFamily="18" charset="0"/>
                <a:cs typeface="Times New Roman" panose="02020603050405020304" pitchFamily="18" charset="0"/>
              </a:rPr>
              <a:t>etc</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do you 	think…?” you must begin your answer sentence with, I think……………” If 	the question begins with a helping verb 	like; “Do you think…?” you begin the answer with: No, I don’t think…. /</a:t>
            </a:r>
            <a:r>
              <a:rPr lang="en-US" sz="2400" b="1" dirty="0" err="1">
                <a:effectLst/>
                <a:latin typeface="Century Gothic" panose="020B0502020202020204" pitchFamily="34" charset="0"/>
                <a:ea typeface="Times New Roman" panose="02020603050405020304" pitchFamily="18" charset="0"/>
                <a:cs typeface="Times New Roman" panose="02020603050405020304" pitchFamily="18" charset="0"/>
              </a:rPr>
              <a:t>Yes,I</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think……</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When you are required to give another word or group of words with the same meaning as each of the underlined words in the passage, poem, dialogue, etc. (synonym), you must reread the sentence in which the word appears.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A word may have more than one meaning, so if you just look at the underlined word in isolation, you may not give the target answer. In other words, you ought to apply context to the underlined word.</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However, if the question is Suggest a  suitable title for the passage or poem</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PREPARATION FOR AN EXAMINATION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4317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3BD6F3-E7B2-A28E-B225-E371B8470625}"/>
              </a:ext>
            </a:extLst>
          </p:cNvPr>
          <p:cNvSpPr txBox="1"/>
          <p:nvPr/>
        </p:nvSpPr>
        <p:spPr>
          <a:xfrm>
            <a:off x="299803" y="0"/>
            <a:ext cx="11497456" cy="7051161"/>
          </a:xfrm>
          <a:prstGeom prst="rect">
            <a:avLst/>
          </a:prstGeom>
          <a:noFill/>
        </p:spPr>
        <p:txBody>
          <a:bodyPr wrap="square">
            <a:spAutoFit/>
          </a:bodyPr>
          <a:lstStyle/>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Areas from where comprehension questions are picked.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We have three types of comprehension.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FF0000"/>
              </a:buClr>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Reading Comprehension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Passages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Poems </a:t>
            </a:r>
            <a:r>
              <a:rPr lang="en-US" sz="2800" dirty="0" err="1">
                <a:effectLst/>
                <a:latin typeface="Century Gothic" panose="020B0502020202020204" pitchFamily="34" charset="0"/>
                <a:ea typeface="Times New Roman" panose="02020603050405020304" pitchFamily="18" charset="0"/>
                <a:cs typeface="Comic Sans MS" panose="030F0702030302020204" pitchFamily="66" charset="0"/>
              </a:rPr>
              <a:t>i.e.They</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rarely miss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Dialogues/ conversations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Written letters (informal or formal)</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Invitation cards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Certificates such as marriage, birth, death, academic etc.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Circulars etc.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Posters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2002)</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Agendum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504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9F6B944-491C-B82D-0BB2-CCDEDEE758E9}"/>
              </a:ext>
            </a:extLst>
          </p:cNvPr>
          <p:cNvSpPr txBox="1"/>
          <p:nvPr/>
        </p:nvSpPr>
        <p:spPr>
          <a:xfrm>
            <a:off x="269823" y="104931"/>
            <a:ext cx="11737298" cy="6784934"/>
          </a:xfrm>
          <a:prstGeom prst="rect">
            <a:avLst/>
          </a:prstGeom>
          <a:noFill/>
        </p:spPr>
        <p:txBody>
          <a:bodyPr wrap="square">
            <a:spAutoFit/>
          </a:bodyPr>
          <a:lstStyle/>
          <a:p>
            <a:pPr marL="342900" lvl="0" indent="-342900">
              <a:lnSpc>
                <a:spcPct val="115000"/>
              </a:lnSpc>
              <a:buClr>
                <a:srgbClr val="FF0000"/>
              </a:buClr>
              <a:buFont typeface="+mj-lt"/>
              <a:buAutoNum type="arabi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Interpretation Comprehension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Graphs e.g., travel, bar, line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Pie chart/ Venn diagrams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Maps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2013)</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Tables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2016</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-library borrowing table ,</a:t>
            </a:r>
            <a:r>
              <a:rPr lang="en-US" sz="3200" dirty="0" err="1">
                <a:effectLst/>
                <a:latin typeface="Century Gothic" panose="020B0502020202020204" pitchFamily="34" charset="0"/>
                <a:ea typeface="Times New Roman" panose="02020603050405020304" pitchFamily="18" charset="0"/>
                <a:cs typeface="Comic Sans MS" panose="030F0702030302020204" pitchFamily="66" charset="0"/>
              </a:rPr>
              <a:t>etc</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2016) / </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2008)</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Registers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2014)</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Block picture or picture comprehension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2015)</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Family tree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err="1">
                <a:effectLst/>
                <a:latin typeface="Century Gothic" panose="020B0502020202020204" pitchFamily="34" charset="0"/>
                <a:ea typeface="Times New Roman" panose="02020603050405020304" pitchFamily="18" charset="0"/>
                <a:cs typeface="Comic Sans MS" panose="030F0702030302020204" pitchFamily="66" charset="0"/>
              </a:rPr>
              <a:t>Programmes</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e.g., Sports and Games</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2015) </a:t>
            </a:r>
            <a:r>
              <a:rPr lang="en-US" sz="3200" b="1" dirty="0" err="1">
                <a:effectLst/>
                <a:latin typeface="Century Gothic" panose="020B0502020202020204" pitchFamily="34" charset="0"/>
                <a:ea typeface="Times New Roman" panose="02020603050405020304" pitchFamily="18" charset="0"/>
                <a:cs typeface="Comic Sans MS" panose="030F0702030302020204" pitchFamily="66" charset="0"/>
              </a:rPr>
              <a:t>MDD,etc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Receipts, bank slips, filled forms, bills etc.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476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9F0199-FBD4-F14F-CFEE-332E76508531}"/>
              </a:ext>
            </a:extLst>
          </p:cNvPr>
          <p:cNvSpPr txBox="1"/>
          <p:nvPr/>
        </p:nvSpPr>
        <p:spPr>
          <a:xfrm>
            <a:off x="134911" y="104931"/>
            <a:ext cx="11812250" cy="8296117"/>
          </a:xfrm>
          <a:prstGeom prst="rect">
            <a:avLst/>
          </a:prstGeom>
          <a:noFill/>
        </p:spPr>
        <p:txBody>
          <a:bodyPr wrap="square">
            <a:spAutoFit/>
          </a:bodyPr>
          <a:lstStyle/>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Timetables e.g., class timetables, travel or revision timetables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2011)</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sweeping or duty </a:t>
            </a:r>
            <a:r>
              <a:rPr lang="en-US" sz="2800" dirty="0" err="1">
                <a:effectLst/>
                <a:latin typeface="Century Gothic" panose="020B0502020202020204" pitchFamily="34" charset="0"/>
                <a:ea typeface="Times New Roman" panose="02020603050405020304" pitchFamily="18" charset="0"/>
                <a:cs typeface="Comic Sans MS" panose="030F0702030302020204" pitchFamily="66" charset="0"/>
              </a:rPr>
              <a:t>rotas</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Arrival books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2005)</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Calendars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Terminal reports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2012)</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Diaries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2014)</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Health records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2007, 2014)</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Menus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FF0000"/>
              </a:buClr>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Information Comprehension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Notices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2001/ 2006/ 2007/ 2008/2010 / 2013/ 2014 )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Advertisements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(2007/ 2013/2017)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Announcements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722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6A897D3-CAB1-87A0-D2FE-91082AFEFBBE}"/>
              </a:ext>
            </a:extLst>
          </p:cNvPr>
          <p:cNvSpPr txBox="1"/>
          <p:nvPr/>
        </p:nvSpPr>
        <p:spPr>
          <a:xfrm>
            <a:off x="224852" y="254833"/>
            <a:ext cx="11542427" cy="5865195"/>
          </a:xfrm>
          <a:prstGeom prst="rect">
            <a:avLst/>
          </a:prstGeom>
          <a:noFill/>
        </p:spPr>
        <p:txBody>
          <a:bodyPr wrap="square">
            <a:spAutoFit/>
          </a:bodyPr>
          <a:lstStyle/>
          <a:p>
            <a:pPr algn="ctr">
              <a:lnSpc>
                <a:spcPct val="107000"/>
              </a:lnSpc>
              <a:spcAft>
                <a:spcPts val="800"/>
              </a:spcAft>
            </a:pPr>
            <a:r>
              <a:rPr lang="en-US" sz="40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LESSON FOUR</a:t>
            </a:r>
            <a:endParaRPr lang="x-none"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 COMPOSITION</a:t>
            </a:r>
            <a:endParaRPr lang="x-none"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Composition is a noun derived from the verb compose. It involves the generation of a piece of text from the given instruction or question. It also involves generation of sentences or statements that correctly fill in the gaps in the text given. </a:t>
            </a:r>
            <a:endParaRPr lang="x-none"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821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3100" cy="6858000"/>
          </a:xfrm>
          <a:solidFill>
            <a:schemeClr val="bg1"/>
          </a:solidFill>
          <a:ln w="57150">
            <a:solidFill>
              <a:srgbClr val="FFFF00"/>
            </a:solidFill>
          </a:ln>
        </p:spPr>
        <p:txBody>
          <a:bodyPr/>
          <a:lstStyle/>
          <a:p>
            <a:endParaRPr lang="en-US" dirty="0"/>
          </a:p>
        </p:txBody>
      </p:sp>
      <p:sp>
        <p:nvSpPr>
          <p:cNvPr id="4" name="Rectangle 3"/>
          <p:cNvSpPr/>
          <p:nvPr/>
        </p:nvSpPr>
        <p:spPr>
          <a:xfrm>
            <a:off x="0" y="31750"/>
            <a:ext cx="12065000" cy="143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2.WORD FORMATION / TRANSFORMATION </a:t>
            </a:r>
            <a:endParaRPr lang="en-US" sz="4000" b="1" dirty="0">
              <a:solidFill>
                <a:schemeClr val="tx1"/>
              </a:solidFill>
            </a:endParaRPr>
          </a:p>
        </p:txBody>
      </p:sp>
      <p:sp>
        <p:nvSpPr>
          <p:cNvPr id="7" name="Rectangle 6"/>
          <p:cNvSpPr/>
          <p:nvPr/>
        </p:nvSpPr>
        <p:spPr>
          <a:xfrm>
            <a:off x="0" y="1466850"/>
            <a:ext cx="12065000" cy="914400"/>
          </a:xfrm>
          <a:prstGeom prst="rect">
            <a:avLst/>
          </a:prstGeom>
          <a:blipFill>
            <a:blip r:embed="rId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0070C0"/>
                </a:solidFill>
              </a:rPr>
              <a:t>We  put more emphasis on the tense of the sentence</a:t>
            </a:r>
            <a:r>
              <a:rPr lang="en-US" dirty="0" smtClean="0"/>
              <a:t>: </a:t>
            </a:r>
            <a:r>
              <a:rPr lang="en-US" sz="3200" b="1" dirty="0" err="1" smtClean="0">
                <a:solidFill>
                  <a:schemeClr val="tx2"/>
                </a:solidFill>
              </a:rPr>
              <a:t>E.g</a:t>
            </a:r>
            <a:endParaRPr lang="en-US" sz="3200" b="1" dirty="0">
              <a:solidFill>
                <a:schemeClr val="tx2"/>
              </a:solidFill>
            </a:endParaRPr>
          </a:p>
        </p:txBody>
      </p:sp>
      <p:sp>
        <p:nvSpPr>
          <p:cNvPr id="8" name="Rectangle 7"/>
          <p:cNvSpPr/>
          <p:nvPr/>
        </p:nvSpPr>
        <p:spPr>
          <a:xfrm>
            <a:off x="0" y="2381250"/>
            <a:ext cx="12065000" cy="914400"/>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Arial Narrow" panose="020B0606020202030204" pitchFamily="34" charset="0"/>
              </a:rPr>
              <a:t>The naughty boy who  </a:t>
            </a:r>
            <a:r>
              <a:rPr lang="en-US" sz="3200" b="1" dirty="0" smtClean="0">
                <a:solidFill>
                  <a:schemeClr val="tx1"/>
                </a:solidFill>
                <a:latin typeface="Arial Narrow" panose="020B0606020202030204" pitchFamily="34" charset="0"/>
              </a:rPr>
              <a:t>                       a pen from the teacher’s table </a:t>
            </a:r>
            <a:r>
              <a:rPr lang="en-US" sz="3200" b="1" dirty="0">
                <a:solidFill>
                  <a:schemeClr val="accent4"/>
                </a:solidFill>
                <a:latin typeface="Arial Narrow" panose="020B0606020202030204" pitchFamily="34" charset="0"/>
              </a:rPr>
              <a:t>was</a:t>
            </a:r>
            <a:r>
              <a:rPr lang="en-US" sz="3200" b="1" dirty="0">
                <a:solidFill>
                  <a:schemeClr val="tx1"/>
                </a:solidFill>
                <a:latin typeface="Arial Narrow" panose="020B0606020202030204" pitchFamily="34" charset="0"/>
              </a:rPr>
              <a:t> punished. </a:t>
            </a:r>
            <a:r>
              <a:rPr lang="en-US" sz="3200" b="1" dirty="0" smtClean="0">
                <a:solidFill>
                  <a:schemeClr val="tx1"/>
                </a:solidFill>
                <a:latin typeface="Arial Narrow" panose="020B0606020202030204" pitchFamily="34" charset="0"/>
              </a:rPr>
              <a:t>(steal)</a:t>
            </a:r>
            <a:endParaRPr lang="en-GB" sz="3200" b="1" dirty="0">
              <a:solidFill>
                <a:schemeClr val="tx1"/>
              </a:solidFill>
              <a:latin typeface="Arial Narrow" panose="020B0606020202030204" pitchFamily="34" charset="0"/>
            </a:endParaRPr>
          </a:p>
        </p:txBody>
      </p:sp>
      <p:sp>
        <p:nvSpPr>
          <p:cNvPr id="9" name="Rectangle 8"/>
          <p:cNvSpPr/>
          <p:nvPr/>
        </p:nvSpPr>
        <p:spPr>
          <a:xfrm>
            <a:off x="0" y="3295650"/>
            <a:ext cx="12065000" cy="3562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Let the candidates </a:t>
            </a:r>
            <a:r>
              <a:rPr lang="en-US" sz="3200" b="1" dirty="0" err="1" smtClean="0"/>
              <a:t>differeciate</a:t>
            </a:r>
            <a:r>
              <a:rPr lang="en-US" sz="3200" b="1" dirty="0" smtClean="0"/>
              <a:t> the present simple tense from  the present continuous </a:t>
            </a:r>
          </a:p>
          <a:p>
            <a:r>
              <a:rPr lang="en-US" sz="3200" b="1" dirty="0" smtClean="0"/>
              <a:t>The present perfect from the present perfect continuous.</a:t>
            </a:r>
          </a:p>
          <a:p>
            <a:endParaRPr lang="en-US" sz="3200" b="1" dirty="0"/>
          </a:p>
          <a:p>
            <a:r>
              <a:rPr lang="en-US" sz="3200" b="1" dirty="0" smtClean="0"/>
              <a:t>Let them know the difference between present perfect (has/have)… from past perfect tense (had)…. </a:t>
            </a:r>
            <a:endParaRPr lang="en-US" sz="3200" b="1" dirty="0"/>
          </a:p>
        </p:txBody>
      </p:sp>
    </p:spTree>
    <p:extLst>
      <p:ext uri="{BB962C8B-B14F-4D97-AF65-F5344CB8AC3E}">
        <p14:creationId xmlns:p14="http://schemas.microsoft.com/office/powerpoint/2010/main" val="417554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ircle(in)">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circle(in)">
                                      <p:cBhvr>
                                        <p:cTn id="22" dur="20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circle(in)">
                                      <p:cBhvr>
                                        <p:cTn id="27" dur="20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circle(in)">
                                      <p:cBhvr>
                                        <p:cTn id="32"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8B65AD3-B834-CC4E-D344-652A3E2F15A9}"/>
              </a:ext>
            </a:extLst>
          </p:cNvPr>
          <p:cNvSpPr txBox="1"/>
          <p:nvPr/>
        </p:nvSpPr>
        <p:spPr>
          <a:xfrm>
            <a:off x="172279" y="119270"/>
            <a:ext cx="11819852" cy="5123454"/>
          </a:xfrm>
          <a:prstGeom prst="rect">
            <a:avLst/>
          </a:prstGeom>
          <a:noFill/>
        </p:spPr>
        <p:txBody>
          <a:bodyPr wrap="square">
            <a:spAutoFit/>
          </a:bodyPr>
          <a:lstStyle/>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Areas tested or examined in a composition aspect are;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Picture composition(P.L.E2009/2010/2013/2014/2017/2019)</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Letter writing</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Guided letter filling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Guided story or passage</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Punctuating a two-paragraph passage or story.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Disordered or jumbled sentences.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Guided dialogue or conversation filling.</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800" b="1" kern="0" dirty="0">
                <a:effectLst/>
                <a:latin typeface="Century Gothic" panose="020B0502020202020204" pitchFamily="34" charset="0"/>
                <a:ea typeface="Times New Roman" panose="02020603050405020304" pitchFamily="18" charset="0"/>
                <a:cs typeface="Comic Sans MS" panose="030F0702030302020204" pitchFamily="66" charset="0"/>
              </a:rPr>
              <a:t>Guided form filing. (Here, you are given a paragraph of information from where you will get what to fill in the gaps.)</a:t>
            </a:r>
            <a:endParaRPr lang="x-none" sz="2800" b="1" dirty="0"/>
          </a:p>
        </p:txBody>
      </p:sp>
    </p:spTree>
    <p:extLst>
      <p:ext uri="{BB962C8B-B14F-4D97-AF65-F5344CB8AC3E}">
        <p14:creationId xmlns:p14="http://schemas.microsoft.com/office/powerpoint/2010/main" val="2697555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A413D30-E028-38CC-9ACB-4E1D13CBADD4}"/>
              </a:ext>
            </a:extLst>
          </p:cNvPr>
          <p:cNvSpPr txBox="1"/>
          <p:nvPr/>
        </p:nvSpPr>
        <p:spPr>
          <a:xfrm>
            <a:off x="389744" y="314793"/>
            <a:ext cx="11467476" cy="6119239"/>
          </a:xfrm>
          <a:prstGeom prst="rect">
            <a:avLst/>
          </a:prstGeom>
          <a:noFill/>
        </p:spPr>
        <p:txBody>
          <a:bodyPr wrap="square">
            <a:spAutoFit/>
          </a:bodyPr>
          <a:lstStyle/>
          <a:p>
            <a:pPr marL="228600">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FILLING FORMS</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N.B</a:t>
            </a:r>
            <a:r>
              <a:rPr lang="en-US" sz="4000" dirty="0">
                <a:effectLst/>
                <a:latin typeface="Century Gothic" panose="020B0502020202020204" pitchFamily="34" charset="0"/>
                <a:ea typeface="Times New Roman" panose="02020603050405020304" pitchFamily="18" charset="0"/>
                <a:cs typeface="Comic Sans MS" panose="030F0702030302020204" pitchFamily="66" charset="0"/>
              </a:rPr>
              <a:t>: Forms are filled in capital or block or upper-case letters apart from a few exceptions.</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Let’s have a look at how to answer a few of these composition questions.</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Picture Composition. </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664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D102EA2-DD3F-809A-F207-E5ECADA73341}"/>
              </a:ext>
            </a:extLst>
          </p:cNvPr>
          <p:cNvPicPr>
            <a:picLocks noChangeAspect="1"/>
          </p:cNvPicPr>
          <p:nvPr/>
        </p:nvPicPr>
        <p:blipFill>
          <a:blip r:embed="rId2">
            <a:extLst>
              <a:ext uri="{28A0092B-C50C-407E-A947-70E740481C1C}">
                <a14:useLocalDpi xmlns:a14="http://schemas.microsoft.com/office/drawing/2010/main" val="0"/>
              </a:ext>
            </a:extLst>
          </a:blip>
          <a:srcRect l="6621" t="4956" r="4245" b="6057"/>
          <a:stretch>
            <a:fillRect/>
          </a:stretch>
        </p:blipFill>
        <p:spPr>
          <a:xfrm>
            <a:off x="0" y="134910"/>
            <a:ext cx="12191999" cy="6723089"/>
          </a:xfrm>
          <a:prstGeom prst="rect">
            <a:avLst/>
          </a:prstGeom>
          <a:noFill/>
          <a:ln>
            <a:solidFill>
              <a:sysClr val="windowText" lastClr="000000"/>
            </a:solidFill>
          </a:ln>
        </p:spPr>
      </p:pic>
    </p:spTree>
    <p:extLst>
      <p:ext uri="{BB962C8B-B14F-4D97-AF65-F5344CB8AC3E}">
        <p14:creationId xmlns:p14="http://schemas.microsoft.com/office/powerpoint/2010/main" val="18520499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CD6F389-F8F5-D47C-40D4-539B7C47DE07}"/>
              </a:ext>
            </a:extLst>
          </p:cNvPr>
          <p:cNvPicPr>
            <a:picLocks noChangeAspect="1"/>
          </p:cNvPicPr>
          <p:nvPr/>
        </p:nvPicPr>
        <p:blipFill>
          <a:blip r:embed="rId2">
            <a:extLst>
              <a:ext uri="{28A0092B-C50C-407E-A947-70E740481C1C}">
                <a14:useLocalDpi xmlns:a14="http://schemas.microsoft.com/office/drawing/2010/main" val="0"/>
              </a:ext>
            </a:extLst>
          </a:blip>
          <a:srcRect t="3490" r="8386" b="6955"/>
          <a:stretch>
            <a:fillRect/>
          </a:stretch>
        </p:blipFill>
        <p:spPr>
          <a:xfrm>
            <a:off x="389744" y="224852"/>
            <a:ext cx="11167671" cy="6475751"/>
          </a:xfrm>
          <a:prstGeom prst="rect">
            <a:avLst/>
          </a:prstGeom>
          <a:noFill/>
          <a:ln w="9525" cap="flat" cmpd="sng" algn="ctr">
            <a:solidFill>
              <a:sysClr val="windowText" lastClr="000000"/>
            </a:solidFill>
            <a:prstDash val="solid"/>
            <a:round/>
            <a:headEnd type="none" w="med" len="med"/>
            <a:tailEnd type="none" w="med" len="med"/>
          </a:ln>
        </p:spPr>
      </p:pic>
    </p:spTree>
    <p:extLst>
      <p:ext uri="{BB962C8B-B14F-4D97-AF65-F5344CB8AC3E}">
        <p14:creationId xmlns:p14="http://schemas.microsoft.com/office/powerpoint/2010/main" val="26562090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E5AFC84-3F60-D373-9F7C-CD99B478AE23}"/>
              </a:ext>
            </a:extLst>
          </p:cNvPr>
          <p:cNvPicPr>
            <a:picLocks noChangeAspect="1"/>
          </p:cNvPicPr>
          <p:nvPr/>
        </p:nvPicPr>
        <p:blipFill>
          <a:blip r:embed="rId2">
            <a:extLst>
              <a:ext uri="{28A0092B-C50C-407E-A947-70E740481C1C}">
                <a14:useLocalDpi xmlns:a14="http://schemas.microsoft.com/office/drawing/2010/main" val="0"/>
              </a:ext>
            </a:extLst>
          </a:blip>
          <a:srcRect t="2143" b="21303"/>
          <a:stretch>
            <a:fillRect/>
          </a:stretch>
        </p:blipFill>
        <p:spPr>
          <a:xfrm>
            <a:off x="0" y="106018"/>
            <a:ext cx="12085983" cy="6751982"/>
          </a:xfrm>
          <a:prstGeom prst="rect">
            <a:avLst/>
          </a:prstGeom>
          <a:noFill/>
          <a:ln>
            <a:solidFill>
              <a:sysClr val="windowText" lastClr="000000"/>
            </a:solidFill>
          </a:ln>
        </p:spPr>
      </p:pic>
    </p:spTree>
    <p:extLst>
      <p:ext uri="{BB962C8B-B14F-4D97-AF65-F5344CB8AC3E}">
        <p14:creationId xmlns:p14="http://schemas.microsoft.com/office/powerpoint/2010/main" val="212798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9016566-233E-F625-F6AD-3C72CA53CC50}"/>
              </a:ext>
            </a:extLst>
          </p:cNvPr>
          <p:cNvSpPr txBox="1"/>
          <p:nvPr/>
        </p:nvSpPr>
        <p:spPr>
          <a:xfrm>
            <a:off x="299802" y="254834"/>
            <a:ext cx="11542427" cy="6092437"/>
          </a:xfrm>
          <a:prstGeom prst="rect">
            <a:avLst/>
          </a:prstGeom>
          <a:noFill/>
        </p:spPr>
        <p:txBody>
          <a:bodyPr wrap="square">
            <a:spAutoFit/>
          </a:bodyPr>
          <a:lstStyle/>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What you must </a:t>
            </a:r>
            <a:r>
              <a:rPr lang="en-US" sz="3600" b="1" dirty="0">
                <a:latin typeface="Century Gothic" panose="020B0502020202020204" pitchFamily="34" charset="0"/>
                <a:ea typeface="Times New Roman" panose="02020603050405020304" pitchFamily="18" charset="0"/>
                <a:cs typeface="Comic Sans MS" panose="030F0702030302020204" pitchFamily="66" charset="0"/>
              </a:rPr>
              <a:t>k</a:t>
            </a:r>
            <a:r>
              <a:rPr lang="en-US" sz="3600" b="1" dirty="0" smtClean="0">
                <a:effectLst/>
                <a:latin typeface="Century Gothic" panose="020B0502020202020204" pitchFamily="34" charset="0"/>
                <a:ea typeface="Times New Roman" panose="02020603050405020304" pitchFamily="18" charset="0"/>
                <a:cs typeface="Comic Sans MS" panose="030F0702030302020204" pitchFamily="66" charset="0"/>
              </a:rPr>
              <a:t>now </a:t>
            </a: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about picture composition</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The tense</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Present continuous tense </a:t>
            </a:r>
            <a:r>
              <a:rPr lang="en-US" sz="3600" dirty="0" smtClean="0">
                <a:effectLst/>
                <a:latin typeface="Century Gothic" panose="020B0502020202020204" pitchFamily="34" charset="0"/>
                <a:ea typeface="Times New Roman" panose="02020603050405020304" pitchFamily="18" charset="0"/>
                <a:cs typeface="Comic Sans MS" panose="030F0702030302020204" pitchFamily="66" charset="0"/>
              </a:rPr>
              <a:t>is used </a:t>
            </a: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to describe pictures that you think their actions are still going.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800"/>
              </a:spcAft>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…….is + are …. </a:t>
            </a:r>
            <a:r>
              <a:rPr lang="en-US" sz="3600" dirty="0" err="1">
                <a:effectLst/>
                <a:latin typeface="Century Gothic" panose="020B0502020202020204" pitchFamily="34" charset="0"/>
                <a:ea typeface="Times New Roman" panose="02020603050405020304" pitchFamily="18" charset="0"/>
                <a:cs typeface="Comic Sans MS" panose="030F0702030302020204" pitchFamily="66" charset="0"/>
              </a:rPr>
              <a:t>ing</a:t>
            </a: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Present perfect tense used to describe pictures that you think their actions have taken place. E.g., … + has or have + past perfect tense (written….)</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9463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145CAF-41F1-286F-FE4C-98438B07844D}"/>
              </a:ext>
            </a:extLst>
          </p:cNvPr>
          <p:cNvSpPr txBox="1"/>
          <p:nvPr/>
        </p:nvSpPr>
        <p:spPr>
          <a:xfrm>
            <a:off x="239843" y="209863"/>
            <a:ext cx="11707318" cy="6851106"/>
          </a:xfrm>
          <a:prstGeom prst="rect">
            <a:avLst/>
          </a:prstGeom>
          <a:noFill/>
        </p:spPr>
        <p:txBody>
          <a:bodyPr wrap="square">
            <a:spAutoFit/>
          </a:bodyPr>
          <a:lstStyle/>
          <a:p>
            <a:pPr marL="342900" lvl="0" indent="-342900">
              <a:lnSpc>
                <a:spcPct val="115000"/>
              </a:lnSpc>
              <a:buFont typeface="+mj-lt"/>
              <a:buAutoNum type="romanL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The article use.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‘a/ an’ is used when talking or describing the picture or character in the picture which is in singular form for the first mention. A woman is peeling bananas.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‘The’ is used when talking or describing the picture or character in the picture in the second or more mentions.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This article is used in the second or more mentions of characters either in singular or plurals. The woman is peeling bananas.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N.B</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When the character to be described is in plural form, for the first mention, do not use any article, not even article ‘the’.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392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5980D7D-B422-470A-4B47-7AA6CB648F06}"/>
              </a:ext>
            </a:extLst>
          </p:cNvPr>
          <p:cNvSpPr txBox="1"/>
          <p:nvPr/>
        </p:nvSpPr>
        <p:spPr>
          <a:xfrm>
            <a:off x="299803" y="179882"/>
            <a:ext cx="11467476" cy="6761338"/>
          </a:xfrm>
          <a:prstGeom prst="rect">
            <a:avLst/>
          </a:prstGeom>
          <a:noFill/>
        </p:spPr>
        <p:txBody>
          <a:bodyPr wrap="square">
            <a:spAutoFit/>
          </a:bodyPr>
          <a:lstStyle/>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Picture 1: The boys are playing football.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Picture 2:  The boys have scored a goal.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Note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Never describe pictures in passive voice.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Never own pictures. E.g., My mother is peeling bananas.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Answer the four comprehensions like any other comprehension not following rules given above. Those rules are only applied when describing pictures 1-6 or picture A-F.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3896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A394AFA-4B11-5929-A4A9-18BCCCF9880B}"/>
              </a:ext>
            </a:extLst>
          </p:cNvPr>
          <p:cNvSpPr txBox="1"/>
          <p:nvPr/>
        </p:nvSpPr>
        <p:spPr>
          <a:xfrm>
            <a:off x="314793" y="164893"/>
            <a:ext cx="11632368" cy="5887253"/>
          </a:xfrm>
          <a:prstGeom prst="rect">
            <a:avLst/>
          </a:prstGeom>
          <a:noFill/>
        </p:spPr>
        <p:txBody>
          <a:bodyPr wrap="square">
            <a:spAutoFit/>
          </a:bodyPr>
          <a:lstStyle/>
          <a:p>
            <a:pP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Steps of answering a picture composition questions for you to score 10 out of 10.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Read through the key instruction including the words given to you.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Move on and read the four comprehension questions but without answering them.  This may help you get to know some pictures in the story.  E.g., Why do you think the </a:t>
            </a:r>
            <a:r>
              <a:rPr lang="en-US" sz="3200" u="sng" dirty="0">
                <a:effectLst/>
                <a:latin typeface="Century Gothic" panose="020B0502020202020204" pitchFamily="34" charset="0"/>
                <a:ea typeface="Times New Roman" panose="02020603050405020304" pitchFamily="18" charset="0"/>
                <a:cs typeface="Comic Sans MS" panose="030F0702030302020204" pitchFamily="66" charset="0"/>
              </a:rPr>
              <a:t>head teacher</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is addressing the school in Picture 2?</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Get back and summarize each picture by identifying;</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The character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212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5DA5846-0802-A164-C1A4-BCA5DB0D9DF0}"/>
              </a:ext>
            </a:extLst>
          </p:cNvPr>
          <p:cNvSpPr txBox="1"/>
          <p:nvPr/>
        </p:nvSpPr>
        <p:spPr>
          <a:xfrm>
            <a:off x="494676" y="440679"/>
            <a:ext cx="11017770" cy="6255559"/>
          </a:xfrm>
          <a:prstGeom prst="rect">
            <a:avLst/>
          </a:prstGeom>
          <a:noFill/>
        </p:spPr>
        <p:txBody>
          <a:bodyPr wrap="square">
            <a:spAutoFit/>
          </a:bodyPr>
          <a:lstStyle/>
          <a:p>
            <a:pPr marL="342900" lvl="0" indent="-342900">
              <a:lnSpc>
                <a:spcPct val="115000"/>
              </a:lnSpc>
              <a:buFont typeface="+mj-lt"/>
              <a:buAutoNum type="alphaLcParenR"/>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The action carried out</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Do this in pencil. e.g.;</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A: mother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peel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B: boy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going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C: boy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fetching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D: boy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carry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E : mother or woman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Prepare/cook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F: mother or woman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serve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85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294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arabicPeriod" startAt="3"/>
            </a:pPr>
            <a:r>
              <a:rPr lang="en-US" sz="3200" b="1" dirty="0">
                <a:solidFill>
                  <a:srgbClr val="FFFFFF"/>
                </a:solidFill>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SHORT FORMS :</a:t>
            </a:r>
            <a:endParaRPr lang="x-none" sz="320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You can be asked to write the full forms in short or the short forms in full </a:t>
            </a:r>
            <a:r>
              <a:rPr lang="en-US" sz="3200" b="1" dirty="0" smtClean="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
            </a:r>
            <a:br>
              <a:rPr lang="en-US" sz="3200" b="1" dirty="0" smtClean="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br>
            <a:r>
              <a:rPr lang="en-US" sz="3200" b="1" dirty="0" smtClean="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We need to train the candidates about the standard abbreviations:</a:t>
            </a:r>
            <a:endParaRPr lang="x-none" sz="3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0" y="2931461"/>
            <a:ext cx="5150224" cy="67235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b.                    born</a:t>
            </a:r>
            <a:endParaRPr lang="en-US" sz="3600" b="1" dirty="0"/>
          </a:p>
        </p:txBody>
      </p:sp>
      <p:sp>
        <p:nvSpPr>
          <p:cNvPr id="5" name="Rectangle 4"/>
          <p:cNvSpPr/>
          <p:nvPr/>
        </p:nvSpPr>
        <p:spPr>
          <a:xfrm>
            <a:off x="0" y="3603812"/>
            <a:ext cx="5150224" cy="578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a:t>
            </a:r>
            <a:r>
              <a:rPr lang="en-US" sz="3200" b="1" dirty="0" smtClean="0"/>
              <a:t>ka                  also known as    </a:t>
            </a:r>
            <a:endParaRPr lang="en-US" sz="3200" b="1" dirty="0"/>
          </a:p>
        </p:txBody>
      </p:sp>
      <p:sp>
        <p:nvSpPr>
          <p:cNvPr id="6" name="Rectangle 5"/>
          <p:cNvSpPr/>
          <p:nvPr/>
        </p:nvSpPr>
        <p:spPr>
          <a:xfrm>
            <a:off x="2" y="4182035"/>
            <a:ext cx="51502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Cc                    carbon copy</a:t>
            </a:r>
            <a:endParaRPr lang="en-US" sz="3200" b="1" dirty="0"/>
          </a:p>
        </p:txBody>
      </p:sp>
      <p:sp>
        <p:nvSpPr>
          <p:cNvPr id="7" name="Rectangle 6"/>
          <p:cNvSpPr/>
          <p:nvPr/>
        </p:nvSpPr>
        <p:spPr>
          <a:xfrm>
            <a:off x="6096000" y="2877672"/>
            <a:ext cx="60960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PO                 THE POST OFFICE</a:t>
            </a:r>
            <a:endParaRPr lang="en-US" sz="3200" b="1" dirty="0"/>
          </a:p>
        </p:txBody>
      </p:sp>
      <p:sp>
        <p:nvSpPr>
          <p:cNvPr id="8" name="Rectangle 7"/>
          <p:cNvSpPr/>
          <p:nvPr/>
        </p:nvSpPr>
        <p:spPr>
          <a:xfrm>
            <a:off x="6096000" y="3603812"/>
            <a:ext cx="6096000" cy="57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WWW               WORLD WIDE WEB</a:t>
            </a:r>
            <a:endParaRPr lang="en-US" sz="3200" b="1" dirty="0"/>
          </a:p>
        </p:txBody>
      </p:sp>
      <p:sp>
        <p:nvSpPr>
          <p:cNvPr id="9" name="Rectangle 8"/>
          <p:cNvSpPr/>
          <p:nvPr/>
        </p:nvSpPr>
        <p:spPr>
          <a:xfrm>
            <a:off x="6096000" y="4182035"/>
            <a:ext cx="6069106"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Rev.                     Reverend</a:t>
            </a:r>
            <a:endParaRPr lang="en-US" sz="3200" b="1" dirty="0"/>
          </a:p>
        </p:txBody>
      </p:sp>
      <p:sp>
        <p:nvSpPr>
          <p:cNvPr id="10" name="Rectangle 9"/>
          <p:cNvSpPr/>
          <p:nvPr/>
        </p:nvSpPr>
        <p:spPr>
          <a:xfrm>
            <a:off x="26896" y="5096434"/>
            <a:ext cx="12165104" cy="17615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C00000"/>
                </a:solidFill>
              </a:rPr>
              <a:t>Let the candidate learn about contractions not as  abbreviations</a:t>
            </a:r>
          </a:p>
          <a:p>
            <a:pPr marL="457200" indent="-457200">
              <a:buFont typeface="Wingdings" panose="05000000000000000000" pitchFamily="2" charset="2"/>
              <a:buChar char="ü"/>
            </a:pPr>
            <a:r>
              <a:rPr lang="en-US" sz="3200" b="1" dirty="0" smtClean="0">
                <a:solidFill>
                  <a:srgbClr val="C00000"/>
                </a:solidFill>
              </a:rPr>
              <a:t>We              </a:t>
            </a:r>
            <a:r>
              <a:rPr lang="en-US" sz="3200" b="1" dirty="0" err="1" smtClean="0">
                <a:solidFill>
                  <a:srgbClr val="C00000"/>
                </a:solidFill>
              </a:rPr>
              <a:t>we</a:t>
            </a:r>
            <a:r>
              <a:rPr lang="en-US" sz="3200" b="1" dirty="0" smtClean="0">
                <a:solidFill>
                  <a:srgbClr val="C00000"/>
                </a:solidFill>
              </a:rPr>
              <a:t>  had /would           </a:t>
            </a:r>
          </a:p>
          <a:p>
            <a:pPr marL="457200" indent="-457200">
              <a:buFont typeface="Wingdings" panose="05000000000000000000" pitchFamily="2" charset="2"/>
              <a:buChar char="ü"/>
            </a:pPr>
            <a:r>
              <a:rPr lang="en-US" sz="3200" b="1" dirty="0" smtClean="0">
                <a:solidFill>
                  <a:srgbClr val="C00000"/>
                </a:solidFill>
              </a:rPr>
              <a:t>Can’t           cannot    etc.		</a:t>
            </a:r>
            <a:endParaRPr lang="en-US" sz="3200" b="1" dirty="0">
              <a:solidFill>
                <a:srgbClr val="C00000"/>
              </a:solidFill>
            </a:endParaRPr>
          </a:p>
        </p:txBody>
      </p:sp>
    </p:spTree>
    <p:extLst>
      <p:ext uri="{BB962C8B-B14F-4D97-AF65-F5344CB8AC3E}">
        <p14:creationId xmlns:p14="http://schemas.microsoft.com/office/powerpoint/2010/main" val="41504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ircle(in)">
                                      <p:cBhvr>
                                        <p:cTn id="4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7F2B454-1C58-B1AF-E5AC-D0E1542FD690}"/>
              </a:ext>
            </a:extLst>
          </p:cNvPr>
          <p:cNvSpPr txBox="1"/>
          <p:nvPr/>
        </p:nvSpPr>
        <p:spPr>
          <a:xfrm>
            <a:off x="434715" y="284813"/>
            <a:ext cx="11332564" cy="5887253"/>
          </a:xfrm>
          <a:prstGeom prst="rect">
            <a:avLst/>
          </a:prstGeom>
          <a:noFill/>
        </p:spPr>
        <p:txBody>
          <a:bodyPr wrap="square">
            <a:spAutoFit/>
          </a:bodyPr>
          <a:lstStyle/>
          <a:p>
            <a:pPr>
              <a:lnSpc>
                <a:spcPct val="115000"/>
              </a:lnSpc>
              <a:spcAft>
                <a:spcPts val="800"/>
              </a:spcAft>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  When you first choose to talk about mother, then continue with that character whenever you see it in the picture, avoid changing. You can only change if the picture has another character.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Begin describing your picture using your summaries above while putting into use, the knowledge of these and articles.</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Finally, answer the four comprehension questions.</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1144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E8F2D9-7C55-919F-246C-1321E2D94F38}"/>
              </a:ext>
            </a:extLst>
          </p:cNvPr>
          <p:cNvSpPr txBox="1"/>
          <p:nvPr/>
        </p:nvSpPr>
        <p:spPr>
          <a:xfrm>
            <a:off x="329784" y="254833"/>
            <a:ext cx="11542426" cy="6247223"/>
          </a:xfrm>
          <a:prstGeom prst="rect">
            <a:avLst/>
          </a:prstGeom>
          <a:noFill/>
        </p:spPr>
        <p:txBody>
          <a:bodyPr wrap="square">
            <a:spAutoFit/>
          </a:bodyPr>
          <a:lstStyle/>
          <a:p>
            <a:pPr algn="ctr">
              <a:lnSpc>
                <a:spcPct val="107000"/>
              </a:lnSpc>
              <a:spcAft>
                <a:spcPts val="800"/>
              </a:spcAft>
            </a:pPr>
            <a:r>
              <a:rPr lang="en-US" sz="28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LESSON FIVE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Letter writing.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Informal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Writer’s address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Date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Salutation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Body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Georgia" panose="02040502050405020303" pitchFamily="18" charset="0"/>
              <a:buChar char="-"/>
            </a:pPr>
            <a:r>
              <a:rPr lang="en-US" sz="2800" dirty="0">
                <a:effectLst/>
                <a:latin typeface="Century Gothic" panose="020B0502020202020204" pitchFamily="34" charset="0"/>
                <a:ea typeface="Calibri" panose="020F0502020204030204" pitchFamily="34" charset="0"/>
                <a:cs typeface="Comic Sans MS" panose="030F0702030302020204" pitchFamily="66" charset="0"/>
              </a:rPr>
              <a:t>Introduction/ purpose as I am writing not have written</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Georgia" panose="02040502050405020303" pitchFamily="18" charset="0"/>
              <a:buChar char="-"/>
            </a:pPr>
            <a:r>
              <a:rPr lang="en-US" sz="2800" dirty="0">
                <a:effectLst/>
                <a:latin typeface="Century Gothic" panose="020B0502020202020204" pitchFamily="34" charset="0"/>
                <a:ea typeface="Calibri" panose="020F0502020204030204" pitchFamily="34" charset="0"/>
                <a:cs typeface="Comic Sans MS" panose="030F0702030302020204" pitchFamily="66" charset="0"/>
              </a:rPr>
              <a:t>Main communication in paragraphs.  This is the part which talks about in sentence what the question instructs you to talk about. </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kern="0" dirty="0">
                <a:effectLst/>
                <a:latin typeface="Century Gothic" panose="020B0502020202020204" pitchFamily="34" charset="0"/>
                <a:ea typeface="Times New Roman" panose="02020603050405020304" pitchFamily="18" charset="0"/>
                <a:cs typeface="Comic Sans MS" panose="030F0702030302020204" pitchFamily="66" charset="0"/>
              </a:rPr>
              <a:t>Conclusion e.g. I look forward to meeting you at the party etc.</a:t>
            </a:r>
            <a:endParaRPr lang="x-none" sz="2800" dirty="0"/>
          </a:p>
        </p:txBody>
      </p:sp>
    </p:spTree>
    <p:extLst>
      <p:ext uri="{BB962C8B-B14F-4D97-AF65-F5344CB8AC3E}">
        <p14:creationId xmlns:p14="http://schemas.microsoft.com/office/powerpoint/2010/main" val="216317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C30EE0-668E-8817-5FF4-B3AECD7AE6B0}"/>
              </a:ext>
            </a:extLst>
          </p:cNvPr>
          <p:cNvSpPr txBox="1"/>
          <p:nvPr/>
        </p:nvSpPr>
        <p:spPr>
          <a:xfrm>
            <a:off x="359764" y="179882"/>
            <a:ext cx="11437495" cy="6284797"/>
          </a:xfrm>
          <a:prstGeom prst="rect">
            <a:avLst/>
          </a:prstGeom>
          <a:noFill/>
        </p:spPr>
        <p:txBody>
          <a:bodyPr wrap="square">
            <a:spAutoFit/>
          </a:bodyPr>
          <a:lstStyle/>
          <a:p>
            <a:pPr marL="342900" lvl="0" indent="-342900">
              <a:lnSpc>
                <a:spcPct val="115000"/>
              </a:lnSpc>
              <a:buFont typeface="+mj-lt"/>
              <a:buAutoNum type="romanL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Complementary close.  This one’s derived from what your salutation looks like e.g.;</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friend </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daughter</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son</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niece</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nephew</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One writer’s first name e.g.</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John </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Mary</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Rosemary, etc.</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8787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5A7252-87FD-4F94-91EA-FF386E0A1787}"/>
              </a:ext>
            </a:extLst>
          </p:cNvPr>
          <p:cNvSpPr txBox="1"/>
          <p:nvPr/>
        </p:nvSpPr>
        <p:spPr>
          <a:xfrm>
            <a:off x="119920" y="149902"/>
            <a:ext cx="11752289" cy="6706644"/>
          </a:xfrm>
          <a:prstGeom prst="rect">
            <a:avLst/>
          </a:prstGeom>
          <a:noFill/>
        </p:spPr>
        <p:txBody>
          <a:bodyPr wrap="square">
            <a:spAutoFit/>
          </a:bodyPr>
          <a:lstStyle/>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Formal letter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Writer’s address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Date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Receiver’s or addressee’s address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N.B</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 The title of the receiver must start with a capital letter.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Salutation.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Dear Sir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Dear Sir/ Madam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Subject line e.g.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 APPLICATION FOR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 PERMISSION TO…..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Re: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APOLOGY FOR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 I</a:t>
            </a:r>
            <a:r>
              <a:rPr lang="en-US" sz="2800" b="1" dirty="0">
                <a:latin typeface="Century Gothic" panose="020B0502020202020204" pitchFamily="34" charset="0"/>
                <a:ea typeface="Times New Roman" panose="02020603050405020304" pitchFamily="18" charset="0"/>
                <a:cs typeface="Comic Sans MS" panose="030F0702030302020204" pitchFamily="66" charset="0"/>
              </a:rPr>
              <a:t>N</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VITATION TO…..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557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D5E1EA-0924-F7B9-DA33-84BD5A89459C}"/>
              </a:ext>
            </a:extLst>
          </p:cNvPr>
          <p:cNvSpPr txBox="1"/>
          <p:nvPr/>
        </p:nvSpPr>
        <p:spPr>
          <a:xfrm>
            <a:off x="359764" y="104931"/>
            <a:ext cx="11407515" cy="7119578"/>
          </a:xfrm>
          <a:prstGeom prst="rect">
            <a:avLst/>
          </a:prstGeom>
          <a:noFill/>
        </p:spPr>
        <p:txBody>
          <a:bodyPr wrap="square">
            <a:spAutoFit/>
          </a:bodyPr>
          <a:lstStyle/>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N.B: All the above nouns after </a:t>
            </a:r>
            <a:r>
              <a:rPr lang="en-US" sz="2800" b="1" dirty="0" err="1">
                <a:effectLst/>
                <a:latin typeface="Century Gothic" panose="020B0502020202020204" pitchFamily="34" charset="0"/>
                <a:ea typeface="Times New Roman" panose="02020603050405020304" pitchFamily="18" charset="0"/>
                <a:cs typeface="Comic Sans MS" panose="030F0702030302020204" pitchFamily="66" charset="0"/>
              </a:rPr>
              <a:t>‘Re</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are got from the verbs as used in the question.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Body</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Introduction/ purpose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Main communication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Conclusion.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Complementary close</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Sir</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Madam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Sir/ Madam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yours faithfully/ yours truly</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Rev. Peter </a:t>
            </a:r>
            <a:r>
              <a:rPr lang="en-US" sz="2800" b="1" dirty="0" err="1">
                <a:effectLst/>
                <a:latin typeface="Century Gothic" panose="020B0502020202020204" pitchFamily="34" charset="0"/>
                <a:ea typeface="Times New Roman" panose="02020603050405020304" pitchFamily="18" charset="0"/>
                <a:cs typeface="Comic Sans MS" panose="030F0702030302020204" pitchFamily="66" charset="0"/>
              </a:rPr>
              <a:t>Olume</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 yours sincerely.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7492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16BD30C-B604-B02E-DEE7-B5A5B56159B5}"/>
              </a:ext>
            </a:extLst>
          </p:cNvPr>
          <p:cNvSpPr txBox="1"/>
          <p:nvPr/>
        </p:nvSpPr>
        <p:spPr>
          <a:xfrm>
            <a:off x="329784" y="239844"/>
            <a:ext cx="11617377" cy="6501780"/>
          </a:xfrm>
          <a:prstGeom prst="rect">
            <a:avLst/>
          </a:prstGeom>
          <a:noFill/>
        </p:spPr>
        <p:txBody>
          <a:bodyPr wrap="square">
            <a:spAutoFit/>
          </a:bodyPr>
          <a:lstStyle/>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Writer’s signature (At your level, it is made up of your compound name which can be written beginning with capital letters.) e.g.;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Richard Okello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Mary </a:t>
            </a:r>
            <a:r>
              <a:rPr lang="en-US" sz="2800" b="1" dirty="0" err="1">
                <a:effectLst/>
                <a:latin typeface="Century Gothic" panose="020B0502020202020204" pitchFamily="34" charset="0"/>
                <a:ea typeface="Times New Roman" panose="02020603050405020304" pitchFamily="18" charset="0"/>
                <a:cs typeface="Comic Sans MS" panose="030F0702030302020204" pitchFamily="66" charset="0"/>
              </a:rPr>
              <a:t>Namukasa</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 compound or full name as it appears on the signature but now written in capital letters all through. e.g.,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RICHARD OKELLO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MARY NAMUKASA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Not common but where necessary, the writer’s title is put in brackets e.g. (HEAD PREFECT), (GAMES AND SPORTS PREFECT) etc.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latin typeface="Lucida Handwriting" panose="03010101010101010101" pitchFamily="66" charset="0"/>
                <a:ea typeface="Times New Roman" panose="02020603050405020304" pitchFamily="18" charset="0"/>
                <a:cs typeface="Comic Sans MS" panose="030F0702030302020204" pitchFamily="66" charset="0"/>
              </a:rPr>
              <a:t>NB; open punctuation is mostly preferred</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6274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2EDC71-52CC-B663-FE64-0AF8DF27C34F}"/>
              </a:ext>
            </a:extLst>
          </p:cNvPr>
          <p:cNvSpPr txBox="1"/>
          <p:nvPr/>
        </p:nvSpPr>
        <p:spPr>
          <a:xfrm>
            <a:off x="104931" y="119921"/>
            <a:ext cx="11842230" cy="7878760"/>
          </a:xfrm>
          <a:prstGeom prst="rect">
            <a:avLst/>
          </a:prstGeom>
          <a:noFill/>
        </p:spPr>
        <p:txBody>
          <a:bodyPr wrap="square">
            <a:spAutoFit/>
          </a:bodyPr>
          <a:lstStyle/>
          <a:p>
            <a:pPr algn="ctr">
              <a:lnSpc>
                <a:spcPct val="107000"/>
              </a:lnSpc>
              <a:spcAft>
                <a:spcPts val="800"/>
              </a:spcAft>
            </a:pPr>
            <a:r>
              <a:rPr lang="en-US" sz="28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COMPOSITION WRITING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Creative/guided writing ‘aka’ Composition Writing.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Basic parts to know.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The title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The introduction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The body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Conclusion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r>
              <a:rPr lang="en-US" sz="2800" b="1" dirty="0">
                <a:effectLst/>
                <a:highlight>
                  <a:srgbClr val="FFFF00"/>
                </a:highlight>
                <a:latin typeface="Century Gothic" panose="020B0502020202020204" pitchFamily="34" charset="0"/>
                <a:ea typeface="Times New Roman" panose="02020603050405020304" pitchFamily="18" charset="0"/>
                <a:cs typeface="Comic Sans MS" panose="030F0702030302020204" pitchFamily="66" charset="0"/>
              </a:rPr>
              <a:t>EXAMPLE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r>
              <a:rPr lang="x-none" sz="2800" b="1" dirty="0">
                <a:effectLst/>
                <a:latin typeface="Calibri" panose="020F0502020204030204" pitchFamily="34" charset="0"/>
                <a:ea typeface="Calibri" panose="020F0502020204030204" pitchFamily="34" charset="0"/>
                <a:cs typeface="Times New Roman" panose="02020603050405020304" pitchFamily="18" charset="0"/>
              </a:rPr>
              <a:t>In about 100-150 words, write a composition about how you spent your Christmas Holidays. mention where and the people you spent it with. How you prepared for it, the gifts you gave out and received, what excited you most and why.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048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D7E04E6-E6B0-20A5-E3F2-A1D04F4E419F}"/>
              </a:ext>
            </a:extLst>
          </p:cNvPr>
          <p:cNvSpPr txBox="1"/>
          <p:nvPr/>
        </p:nvSpPr>
        <p:spPr>
          <a:xfrm>
            <a:off x="104930" y="0"/>
            <a:ext cx="11737299" cy="6092822"/>
          </a:xfrm>
          <a:prstGeom prst="rect">
            <a:avLst/>
          </a:prstGeom>
          <a:noFill/>
        </p:spPr>
        <p:txBody>
          <a:bodyPr wrap="square">
            <a:spAutoFit/>
          </a:bodyPr>
          <a:lstStyle/>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Title: </a:t>
            </a:r>
            <a:r>
              <a:rPr lang="x-none" sz="32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 MERRY CHRISTMAS WITH FAMILY</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*Introduction:*</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Over the Christmas holidays, I had a fantastic time with my family, creating</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*Body:*</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We spent Christmas at our grandparents' house, where the whole family gathered.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Towards  Christmas, we decorated the house with twinkling lights and </a:t>
            </a:r>
            <a:r>
              <a:rPr lang="x-none" sz="2800" b="1"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colorful</a:t>
            </a: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ornaments. I helped my mom bake cookies and wrap presents for everyone.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115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847E730-07BC-45C2-258E-244E96009B77}"/>
              </a:ext>
            </a:extLst>
          </p:cNvPr>
          <p:cNvSpPr txBox="1"/>
          <p:nvPr/>
        </p:nvSpPr>
        <p:spPr>
          <a:xfrm>
            <a:off x="299803" y="164892"/>
            <a:ext cx="11512446" cy="6703374"/>
          </a:xfrm>
          <a:prstGeom prst="rect">
            <a:avLst/>
          </a:prstGeom>
          <a:noFill/>
        </p:spPr>
        <p:txBody>
          <a:bodyPr wrap="square">
            <a:spAutoFit/>
          </a:bodyPr>
          <a:lstStyle/>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On Christmas morning, the excitement was palpable as we exchanged gifts. I received a remote-controlled car from my parents and a book set from my older sister. I gave homemade candles to my grandparents and hand-drawn cards to my cousins.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The best part of Christmas was seeing the smiles on everyone's faces and feeling the warmth of togetherness.</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*Conclusion:*</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 conclusion, my Christmas holidays were filled with love, laughter, and joy. Spending time with family and exchanging heartfelt gifts made it truly special. I can't wait for next year's celebrations!</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US" sz="2800" dirty="0">
                <a:effectLst/>
                <a:highlight>
                  <a:srgbClr val="00FFFF"/>
                </a:highligh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025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19A407-77FA-259D-C865-C90993869C39}"/>
              </a:ext>
            </a:extLst>
          </p:cNvPr>
          <p:cNvSpPr txBox="1"/>
          <p:nvPr/>
        </p:nvSpPr>
        <p:spPr>
          <a:xfrm>
            <a:off x="884420" y="314793"/>
            <a:ext cx="10927829" cy="6695166"/>
          </a:xfrm>
          <a:prstGeom prst="rect">
            <a:avLst/>
          </a:prstGeom>
          <a:noFill/>
        </p:spPr>
        <p:txBody>
          <a:bodyPr wrap="square">
            <a:spAutoFit/>
          </a:bodyPr>
          <a:lstStyle/>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N.B: Never write, “Written or compiled by…..”</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Note: Both in letter writing and in composition writing, mind about;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paragraphs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spellings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punctuation marks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Tense used as used in the question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For only letters, the type of letter written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All the above areas if seen in your work or if well used earn you marks.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90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arabicPeriod" startAt="3"/>
            </a:pPr>
            <a:r>
              <a:rPr lang="en-US" sz="3200" b="1" dirty="0">
                <a:solidFill>
                  <a:srgbClr val="FFFFFF"/>
                </a:solidFill>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GROUP WORDS OR ONE WORD FOR MANY</a:t>
            </a:r>
            <a:endParaRPr lang="x-none" sz="3200" b="1">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This is testing the vocabulary you have been learning from different themes or topics  from primary one to primary seven</a:t>
            </a: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a:t>
            </a:r>
          </a:p>
          <a:p>
            <a:pPr>
              <a:lnSpc>
                <a:spcPct val="115000"/>
              </a:lnSpc>
              <a:spcAft>
                <a:spcPts val="800"/>
              </a:spcAft>
            </a:pPr>
            <a:r>
              <a:rPr lang="en-US" sz="3200" b="1" u="sng"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Examples of themes or topics learnt from primary one – primary seven. </a:t>
            </a:r>
          </a:p>
          <a:p>
            <a:pPr marL="457200" indent="-457200">
              <a:lnSpc>
                <a:spcPct val="115000"/>
              </a:lnSpc>
              <a:spcAft>
                <a:spcPts val="800"/>
              </a:spcAft>
              <a:buFont typeface="Wingdings" panose="05000000000000000000" pitchFamily="2" charset="2"/>
              <a:buChar char="v"/>
            </a:pP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Our home </a:t>
            </a:r>
          </a:p>
          <a:p>
            <a:pPr marL="457200" indent="-457200">
              <a:lnSpc>
                <a:spcPct val="115000"/>
              </a:lnSpc>
              <a:spcAft>
                <a:spcPts val="800"/>
              </a:spcAft>
              <a:buFont typeface="Wingdings" panose="05000000000000000000" pitchFamily="2" charset="2"/>
              <a:buChar char="v"/>
            </a:pP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Our school</a:t>
            </a:r>
          </a:p>
          <a:p>
            <a:pPr marL="457200" indent="-457200">
              <a:lnSpc>
                <a:spcPct val="115000"/>
              </a:lnSpc>
              <a:spcAft>
                <a:spcPts val="800"/>
              </a:spcAft>
              <a:buFont typeface="Wingdings" panose="05000000000000000000" pitchFamily="2" charset="2"/>
              <a:buChar char="v"/>
            </a:pP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Safety at home</a:t>
            </a:r>
          </a:p>
          <a:p>
            <a:pPr marL="457200" indent="-457200">
              <a:lnSpc>
                <a:spcPct val="115000"/>
              </a:lnSpc>
              <a:spcAft>
                <a:spcPts val="800"/>
              </a:spcAft>
              <a:buFont typeface="Wingdings" panose="05000000000000000000" pitchFamily="2" charset="2"/>
              <a:buChar char="v"/>
            </a:pPr>
            <a:r>
              <a:rPr lang="en-US" sz="3200" b="1" dirty="0" smtClean="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Describing people and objects etc.</a:t>
            </a:r>
          </a:p>
        </p:txBody>
      </p:sp>
    </p:spTree>
    <p:extLst>
      <p:ext uri="{BB962C8B-B14F-4D97-AF65-F5344CB8AC3E}">
        <p14:creationId xmlns:p14="http://schemas.microsoft.com/office/powerpoint/2010/main" val="18415786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997B7D-7FE6-2239-4F50-69D1E3CF0136}"/>
              </a:ext>
            </a:extLst>
          </p:cNvPr>
          <p:cNvSpPr txBox="1"/>
          <p:nvPr/>
        </p:nvSpPr>
        <p:spPr>
          <a:xfrm>
            <a:off x="929390" y="509666"/>
            <a:ext cx="10702977" cy="4042132"/>
          </a:xfrm>
          <a:prstGeom prst="rect">
            <a:avLst/>
          </a:prstGeom>
          <a:noFill/>
        </p:spPr>
        <p:txBody>
          <a:bodyPr wrap="square">
            <a:spAutoFit/>
          </a:bodyPr>
          <a:lstStyle/>
          <a:p>
            <a:pPr algn="ctr">
              <a:lnSpc>
                <a:spcPct val="115000"/>
              </a:lnSpc>
              <a:spcAft>
                <a:spcPts val="800"/>
              </a:spcAft>
            </a:pPr>
            <a:r>
              <a:rPr lang="en-US" sz="4000"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I wish all of you success in PLE 2024.</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National facilitator and Consultant</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b="1" dirty="0" smtClean="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MUKENYE DAVID</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b="1"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+256 </a:t>
            </a:r>
            <a:r>
              <a:rPr lang="en-US" sz="4000" b="1" dirty="0" smtClean="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752012215 </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b="1"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Email: </a:t>
            </a:r>
            <a:r>
              <a:rPr lang="en-US" sz="4000" b="1" dirty="0" smtClean="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mukenyed@gmil.com</a:t>
            </a:r>
          </a:p>
        </p:txBody>
      </p:sp>
    </p:spTree>
    <p:extLst>
      <p:ext uri="{BB962C8B-B14F-4D97-AF65-F5344CB8AC3E}">
        <p14:creationId xmlns:p14="http://schemas.microsoft.com/office/powerpoint/2010/main" val="3733957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9F9EF1E-3C86-904E-C2D9-2838EDDD06B9}"/>
              </a:ext>
            </a:extLst>
          </p:cNvPr>
          <p:cNvSpPr txBox="1"/>
          <p:nvPr/>
        </p:nvSpPr>
        <p:spPr>
          <a:xfrm>
            <a:off x="719528" y="284813"/>
            <a:ext cx="10792918" cy="4929747"/>
          </a:xfrm>
          <a:prstGeom prst="rect">
            <a:avLst/>
          </a:prstGeom>
          <a:noFill/>
        </p:spPr>
        <p:txBody>
          <a:bodyPr wrap="square">
            <a:spAutoFit/>
          </a:bodyPr>
          <a:lstStyle/>
          <a:p>
            <a:pPr marL="342900" lvl="0" indent="-342900">
              <a:lnSpc>
                <a:spcPct val="115000"/>
              </a:lnSpc>
              <a:spcAft>
                <a:spcPts val="800"/>
              </a:spcAft>
              <a:buFont typeface="+mj-lt"/>
              <a:buAutoNum type="arabicPeriod" startAt="3"/>
            </a:pPr>
            <a:r>
              <a:rPr lang="en-US" sz="28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NUMBER ( SINGULAR AND PLURAL FORMS OF NOUNS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Rewrite the sentence giving the plural form/singular form of the underlined word.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Nouns and pronouns are the ones tested or examined.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in-y preceded by a </a:t>
            </a:r>
            <a:r>
              <a:rPr lang="en-US" sz="28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consontant</a:t>
            </a:r>
            <a:r>
              <a:rPr lang="en-US" sz="28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.(Drop -y then add </a:t>
            </a:r>
            <a:r>
              <a:rPr lang="en-US" sz="28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secretary- secretar</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2001)county- count</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2006) lady-lad</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2007) butterfly-</a:t>
            </a:r>
            <a:r>
              <a:rPr lang="en-US" sz="28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butterf</a:t>
            </a:r>
            <a:r>
              <a:rPr lang="en-US" sz="28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2011)….….</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diary…</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diar</a:t>
            </a:r>
            <a:r>
              <a:rPr lang="en-US" sz="28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……(P.L.E 2015)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70331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C43CCDD-5EB7-9FAD-0FC0-1C37D7945929}"/>
              </a:ext>
            </a:extLst>
          </p:cNvPr>
          <p:cNvSpPr txBox="1"/>
          <p:nvPr/>
        </p:nvSpPr>
        <p:spPr>
          <a:xfrm>
            <a:off x="404734" y="224852"/>
            <a:ext cx="11407515" cy="5459636"/>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in-y preceded by a vowel.( Just add letter s)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chimney</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chimney</a:t>
            </a:r>
            <a:r>
              <a:rPr lang="en-US" sz="32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P.L.E 2003)</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monkey -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monkye</a:t>
            </a:r>
            <a:r>
              <a:rPr lang="en-US" sz="32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2016)</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 -f/-</a:t>
            </a:r>
            <a:r>
              <a:rPr lang="en-US" sz="32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fe</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myself-ourselves(P.L.E 2005) / wife-wives(( P.L.E 2009) / handkerchief-handkerchiefs ( P.L.E 2010) / wolf-wolves / shelves-shelf(P.L.E 2012) </a:t>
            </a: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B</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ookshelf-</a:t>
            </a: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B</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ookshelves(P.L.E 2016)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 -x</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box-boxes(P.L.E 2013)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648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A8977E-E947-0AF9-D840-7AD6832246DD}"/>
              </a:ext>
            </a:extLst>
          </p:cNvPr>
          <p:cNvSpPr txBox="1"/>
          <p:nvPr/>
        </p:nvSpPr>
        <p:spPr>
          <a:xfrm>
            <a:off x="374754" y="344775"/>
            <a:ext cx="11302584" cy="6333722"/>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 -</a:t>
            </a:r>
            <a:r>
              <a:rPr lang="en-US" sz="32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e.g. cloth-cloths(P.L.E 2006)</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Tooth-Teeth(P.L.E 2010)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Compound nouns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e.g. head of department(P.L.E 2005)/</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brother-in-law(P.L.E 2009)/sister-in-law(P.L.E 2017)</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Point of order(P.L.E 2014)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Uncountable nouns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news-news(P.L.E 2008)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Ending in s/es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e.g. glass-glasses(P.L.E 2006)/match-matches(P.L.E 2007)/tomato-tomatoes(P.L.E 2011)/buffalo-buffaloes/buffalo(P.L.E 2012)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817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3372</Words>
  <Application>Microsoft Office PowerPoint</Application>
  <PresentationFormat>Custom</PresentationFormat>
  <Paragraphs>482</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eto</dc:creator>
  <cp:lastModifiedBy>DAVID M</cp:lastModifiedBy>
  <cp:revision>39</cp:revision>
  <dcterms:created xsi:type="dcterms:W3CDTF">2024-05-14T17:04:55Z</dcterms:created>
  <dcterms:modified xsi:type="dcterms:W3CDTF">2024-08-31T20:11:33Z</dcterms:modified>
</cp:coreProperties>
</file>