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94364" autoAdjust="0"/>
  </p:normalViewPr>
  <p:slideViewPr>
    <p:cSldViewPr snapToGrid="0">
      <p:cViewPr>
        <p:scale>
          <a:sx n="100" d="100"/>
          <a:sy n="100" d="100"/>
        </p:scale>
        <p:origin x="444" y="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5ED200-58F1-4B7C-846A-ACE05FFF766B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4AC3A-BDD2-4780-9601-57072A4910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44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4AC3A-BDD2-4780-9601-57072A4910F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82538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4B9BB1-F7B1-4BC0-A3CC-478AA3302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FE897BC-229C-4EA3-959A-29EEF78BA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B5A65D-ED19-4753-9444-D9BD2DEC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7D246E-CB0E-4F06-A240-954811386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F8BC7C8-8A08-4AF7-9532-3C52F986C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1667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BA1C2-22CF-44FD-AAAF-81AAF341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B2092CC-2B6B-47DC-8764-D428825B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55CB81F-66AE-4FF3-BF24-B56C7B04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7A1283-5C49-4B5B-B167-DAE4D2D9A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CB3A0D7-00E6-4CC1-A6E2-D7BA81CC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091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7CAA612-521C-4CD4-B040-2D045CE8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6BDB1E3-B02D-4406-B187-F96E25129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2E7ACF-AC90-4DE1-A3AA-ABA3CCCA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77C52C-EB24-42AA-B38A-0A950725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E5BF5B-CE71-453C-93E6-6EA1F15A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514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EAA094-6A3D-4453-B8D4-2C9B9D06F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0388F2-4B07-42AD-AE6D-A7EC2A07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1BC6CB-516D-4116-A6BC-6CB7BE6E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61705E8-9502-4005-A597-33ABCB3B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4AF8F0-6BD6-4743-9156-48A98FAA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461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DD56EF-C330-408B-B07E-B65C8B960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D2060AD-EC26-4585-98CC-C2DD851A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F4172E-5109-4269-B98B-25335B337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2C9E7B-F3D8-4A35-A2A5-CD49D7B7F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EB65DC-BA63-4259-B32F-5E5CC4531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71900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95FAAF-BD27-4CF3-B79A-DD8E32A1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013D02-595E-4946-BAB2-CEC7DE27B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45EA903-E2B3-4C5D-A82B-C7C953F2D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3BC2DA-19B2-4081-B32F-84B3F2AC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FD5092-97B5-4474-847A-E8671D6D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6B03C2B-DA22-4CD5-ADE8-5EDA61A35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11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6AA7E3-26EB-4039-9C92-0618A8303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98693A5-7725-448D-8417-72EA96DE4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6F82B0E-38DF-4713-B4EF-A9C2BC374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146CB38-AAF6-46D6-98AA-9ADFF922C5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7250C8E-F3E2-46E4-95C0-ED3250F9F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C7CEE5E-5165-465C-9486-8392DA9A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C211FB8-C2D6-492A-8DAE-1EE361D8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D1F7DB2-1F94-46ED-871B-07DC66D3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4582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771DBA-C8D2-4F03-AAB7-5F32D3B1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E4CCC89-F2A3-455F-82BF-E6DD123A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F71EEF1-054F-47BE-BFEF-C22582A7D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2B087815-BAE4-47AF-8370-747396E13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2778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276169E-C819-42C8-B31E-E5C7E5B8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992C0F4-B682-44B8-BF8D-7912F70DD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6C31AB2-6CE6-47F4-B5B4-565974CA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6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AB1197E-7731-41E6-A984-C417DEABC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C933CB-919F-4ECF-9665-7C23993DF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331CCF-05CC-4C5C-AE16-D01C9E5E8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C03517-FE18-4A12-A2D9-1FD404D5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754811-74F4-42AA-9342-19C9E8E8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19A0C5-9E28-475A-99D5-D21C2FE3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6862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8A1984-5343-418D-B0A9-7DC6091F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883DE9D-0349-414B-86E8-449E8AA881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E82B887-4DAF-487F-81CD-2C5B43857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18EAB4-9504-4A15-84B3-DC1E220E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3586CA-4524-4353-AE07-94CA508B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435AB2C-7615-41D1-9842-79E36303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50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5BBA4D2-EEFA-4EB2-80F0-2F8E8532D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64B25E8-627D-4521-AEC2-ECDF67C34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8C9B004-3C64-481E-9938-1894FF44C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7FCD6-ACB8-43C1-A1C6-B812DC7D6B0F}" type="datetimeFigureOut">
              <a:rPr lang="en-US" smtClean="0"/>
              <a:pPr/>
              <a:t>07-Jun-24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3D056E-E3AB-4C2C-B531-681CD3CF0F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742E7B-78A2-4199-B93F-01782F61F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D7554-6F36-47D9-9327-2C122639A8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0418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309E9A-DD06-492B-B5B7-56B55838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ENGLISH LANGUAGE CAI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9CEC5D-530C-46F9-980A-DFA958B1E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541"/>
            <a:ext cx="10515600" cy="48834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SCHOOL: St. John’s S.S </a:t>
            </a:r>
            <a:r>
              <a:rPr lang="en-US" b="1" dirty="0" err="1"/>
              <a:t>W</a:t>
            </a:r>
            <a:r>
              <a:rPr lang="en-US" b="1" dirty="0" err="1" smtClean="0"/>
              <a:t>akitaka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SENIOR:            </a:t>
            </a:r>
            <a:r>
              <a:rPr lang="en-US" b="1" dirty="0"/>
              <a:t>THREE </a:t>
            </a:r>
          </a:p>
          <a:p>
            <a:pPr marL="0" indent="0">
              <a:buNone/>
            </a:pPr>
            <a:r>
              <a:rPr lang="en-US" b="1" dirty="0"/>
              <a:t>TERM </a:t>
            </a:r>
            <a:r>
              <a:rPr lang="en-US" b="1" dirty="0" smtClean="0"/>
              <a:t>                  TWO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Theme</a:t>
            </a:r>
            <a:r>
              <a:rPr lang="en-US" b="1" dirty="0" smtClean="0"/>
              <a:t>:                </a:t>
            </a:r>
            <a:r>
              <a:rPr lang="en-US" dirty="0" smtClean="0"/>
              <a:t>Personal/Public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Topic</a:t>
            </a:r>
            <a:r>
              <a:rPr lang="en-US" dirty="0" smtClean="0"/>
              <a:t>:                   </a:t>
            </a:r>
            <a:r>
              <a:rPr lang="en-US" dirty="0"/>
              <a:t>R</a:t>
            </a:r>
            <a:r>
              <a:rPr lang="en-US" dirty="0" smtClean="0"/>
              <a:t>elationships and Emotions 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Learning outcomes</a:t>
            </a:r>
            <a:r>
              <a:rPr lang="en-US" dirty="0"/>
              <a:t>: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- Identify different types of relationships within the  family.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	- Express emotions.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- Recognize and appreciate the different types of relationships 		          		and emotions.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- Realize the consequences of some relationships, such as with  		            		members of the opposite gender.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399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F10936-E7CE-4D1E-AC35-A17185CB9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Subject competency</a:t>
            </a:r>
            <a:r>
              <a:rPr lang="en-US" dirty="0"/>
              <a:t>: </a:t>
            </a:r>
            <a:r>
              <a:rPr lang="en-US" dirty="0" smtClean="0"/>
              <a:t>The learner speaks about relationships and emotions.</a:t>
            </a:r>
          </a:p>
          <a:p>
            <a:pPr marL="0" indent="0">
              <a:buNone/>
            </a:pPr>
            <a:r>
              <a:rPr lang="en-US" b="1" dirty="0" smtClean="0"/>
              <a:t>Generic </a:t>
            </a:r>
            <a:r>
              <a:rPr lang="en-US" b="1" dirty="0"/>
              <a:t>skills</a:t>
            </a:r>
            <a:r>
              <a:rPr lang="en-US" dirty="0"/>
              <a:t>: Learner exhibits communication skills</a:t>
            </a:r>
          </a:p>
          <a:p>
            <a:pPr marL="0" indent="0">
              <a:buNone/>
            </a:pPr>
            <a:r>
              <a:rPr lang="en-US" b="1" dirty="0"/>
              <a:t> Learning Domain</a:t>
            </a:r>
            <a:r>
              <a:rPr lang="en-US" dirty="0"/>
              <a:t>: Psychomotor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2480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xmlns="" id="{EC086D64-58F3-4A40-A443-4CA66DA334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27110440"/>
              </p:ext>
            </p:extLst>
          </p:nvPr>
        </p:nvGraphicFramePr>
        <p:xfrm>
          <a:off x="1676400" y="1405890"/>
          <a:ext cx="10515600" cy="6267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xmlns="" val="379739875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368842643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3326897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329773737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163539185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2980620731"/>
                    </a:ext>
                  </a:extLst>
                </a:gridCol>
              </a:tblGrid>
              <a:tr h="689610">
                <a:tc>
                  <a:txBody>
                    <a:bodyPr/>
                    <a:lstStyle/>
                    <a:p>
                      <a:r>
                        <a:rPr lang="en-US" dirty="0"/>
                        <a:t>ABILITY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IMITATION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MANIPULATION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NATURALISATION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3835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SITUATION /</a:t>
                      </a:r>
                    </a:p>
                    <a:p>
                      <a:r>
                        <a:rPr lang="en-US" sz="1200" dirty="0"/>
                        <a:t>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During</a:t>
                      </a:r>
                      <a:r>
                        <a:rPr lang="en-US" baseline="0" dirty="0" smtClean="0"/>
                        <a:t> the term, the Writers Club had a poetry (poem writing) competitions on the theme “Love”. Among the competitors was the s.3 student whose poem was exceptional. His/her poem is as extracted below.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Music,</a:t>
                      </a:r>
                      <a:r>
                        <a:rPr lang="en-US" baseline="0" dirty="0" smtClean="0"/>
                        <a:t> Dance and Drama (M.D.D) club in your school has organized the inter-class competitions on the theme “Love is a beautiful feeling”.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You </a:t>
                      </a:r>
                      <a:r>
                        <a:rPr lang="en-US" dirty="0"/>
                        <a:t>read the poem below, entitled “The woman with whom I share my husband” and now </a:t>
                      </a:r>
                      <a:r>
                        <a:rPr lang="en-US" dirty="0" smtClean="0"/>
                        <a:t>it</a:t>
                      </a:r>
                      <a:r>
                        <a:rPr lang="en-US" baseline="0" dirty="0" smtClean="0"/>
                        <a:t> is time to speak about the feelings of any character.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patron Debate club of your school has organized an inter-school Debate tournament with your neighboring school on the resolution(motion) </a:t>
                      </a:r>
                      <a:r>
                        <a:rPr lang="en-US" dirty="0" smtClean="0"/>
                        <a:t>“Fathers</a:t>
                      </a:r>
                      <a:r>
                        <a:rPr lang="en-US" baseline="0" dirty="0" smtClean="0"/>
                        <a:t> should take custody of the children in the case of divorce</a:t>
                      </a:r>
                      <a:r>
                        <a:rPr lang="en-US" dirty="0" smtClean="0"/>
                        <a:t>”.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 your </a:t>
                      </a:r>
                      <a:r>
                        <a:rPr lang="en-US" dirty="0" smtClean="0"/>
                        <a:t>class the learners have mixed reactions about abstaining from sex until marriage. You realize that a bigger percentage of the class, especially boys is against virginity.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As a concerned classmate, you decide to intervene to bring order to the class. 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8032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077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FFF53C8-5FA7-4A49-B8D1-DF95F340E9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196571254"/>
              </p:ext>
            </p:extLst>
          </p:nvPr>
        </p:nvGraphicFramePr>
        <p:xfrm>
          <a:off x="838200" y="0"/>
          <a:ext cx="10515600" cy="704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209">
                  <a:extLst>
                    <a:ext uri="{9D8B030D-6E8A-4147-A177-3AD203B41FA5}">
                      <a16:colId xmlns:a16="http://schemas.microsoft.com/office/drawing/2014/main" xmlns="" val="1622441795"/>
                    </a:ext>
                  </a:extLst>
                </a:gridCol>
                <a:gridCol w="1716259">
                  <a:extLst>
                    <a:ext uri="{9D8B030D-6E8A-4147-A177-3AD203B41FA5}">
                      <a16:colId xmlns:a16="http://schemas.microsoft.com/office/drawing/2014/main" xmlns="" val="999149297"/>
                    </a:ext>
                  </a:extLst>
                </a:gridCol>
                <a:gridCol w="2424332">
                  <a:extLst>
                    <a:ext uri="{9D8B030D-6E8A-4147-A177-3AD203B41FA5}">
                      <a16:colId xmlns:a16="http://schemas.microsoft.com/office/drawing/2014/main" xmlns="" val="3375234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88653951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08181787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xmlns="" val="4157962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7167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Pass</a:t>
                      </a:r>
                      <a:r>
                        <a:rPr lang="en-US" baseline="0" dirty="0" smtClean="0"/>
                        <a:t> on the message to the classmates just as the poet has done.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/>
                        <a:t>Follow these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instructions and recite a poem about the person you love</a:t>
                      </a:r>
                      <a:r>
                        <a:rPr lang="en-US" baseline="0" dirty="0" smtClean="0"/>
                        <a:t> most to the audience</a:t>
                      </a:r>
                      <a:r>
                        <a:rPr lang="en-US" dirty="0" smtClean="0"/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en-US" dirty="0" smtClean="0"/>
                        <a:t>1. In your poem,</a:t>
                      </a:r>
                      <a:r>
                        <a:rPr lang="en-US" baseline="0" dirty="0" smtClean="0"/>
                        <a:t> show the relationship you have with the person and why.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2.Provide relevant examples to support your ideas.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3. Clearly express your feelings/opinions/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attitude.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4.Speak audibly.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5. Speak articulately.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6. Use your body language/non-verbal appropriately.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7.Use vocabulary related to relationships and emotions.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Individually, </a:t>
                      </a:r>
                      <a:r>
                        <a:rPr lang="en-US" dirty="0" smtClean="0"/>
                        <a:t>speak</a:t>
                      </a:r>
                      <a:r>
                        <a:rPr lang="en-US" baseline="0" dirty="0" smtClean="0"/>
                        <a:t> about the feelings of your character of your choice.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/>
                        <a:t>Organize four of your classmates </a:t>
                      </a:r>
                      <a:r>
                        <a:rPr lang="en-US" dirty="0" smtClean="0"/>
                        <a:t>and hold a debate</a:t>
                      </a:r>
                      <a:r>
                        <a:rPr lang="en-US" baseline="0" dirty="0" smtClean="0"/>
                        <a:t> on the motion for the tournament</a:t>
                      </a:r>
                    </a:p>
                    <a:p>
                      <a:pPr marL="0" indent="0">
                        <a:buNone/>
                      </a:pPr>
                      <a:r>
                        <a:rPr lang="en-US" baseline="0" dirty="0" smtClean="0"/>
                        <a:t>You can either propose /oppose the motion.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Speak to the class as you share your opinion.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09284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277830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93964" y="0"/>
            <a:ext cx="11540835" cy="6556917"/>
          </a:xfrm>
        </p:spPr>
      </p:pic>
    </p:spTree>
    <p:extLst>
      <p:ext uri="{BB962C8B-B14F-4D97-AF65-F5344CB8AC3E}">
        <p14:creationId xmlns:p14="http://schemas.microsoft.com/office/powerpoint/2010/main" xmlns="" val="377112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6515" y="263236"/>
            <a:ext cx="11813812" cy="6289964"/>
          </a:xfrm>
        </p:spPr>
      </p:pic>
    </p:spTree>
    <p:extLst>
      <p:ext uri="{BB962C8B-B14F-4D97-AF65-F5344CB8AC3E}">
        <p14:creationId xmlns:p14="http://schemas.microsoft.com/office/powerpoint/2010/main" xmlns="" val="3947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356</Words>
  <Application>Microsoft Office PowerPoint</Application>
  <PresentationFormat>Custom</PresentationFormat>
  <Paragraphs>46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ENGLISH LANGUAGE CAI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ENGLISH LANGUAGE</dc:title>
  <dc:creator>Joel MUKWAYA</dc:creator>
  <cp:lastModifiedBy>Admin</cp:lastModifiedBy>
  <cp:revision>22</cp:revision>
  <dcterms:created xsi:type="dcterms:W3CDTF">2024-06-06T17:55:14Z</dcterms:created>
  <dcterms:modified xsi:type="dcterms:W3CDTF">2024-06-07T16:09:10Z</dcterms:modified>
</cp:coreProperties>
</file>