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58" r:id="rId4"/>
    <p:sldId id="259" r:id="rId5"/>
    <p:sldId id="264" r:id="rId6"/>
    <p:sldId id="260" r:id="rId7"/>
    <p:sldId id="261" r:id="rId8"/>
    <p:sldId id="262" r:id="rId9"/>
    <p:sldId id="263" r:id="rId10"/>
    <p:sldId id="265" r:id="rId11"/>
    <p:sldId id="266" r:id="rId12"/>
    <p:sldId id="267" r:id="rId13"/>
    <p:sldId id="272"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2" d="100"/>
          <a:sy n="52" d="100"/>
        </p:scale>
        <p:origin x="66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7288AD-2FB1-45EE-A287-393B8FB49C2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F22B-CAC2-4071-8CA8-CAA20D7750A0}" type="slidenum">
              <a:rPr lang="en-US" smtClean="0"/>
              <a:t>‹#›</a:t>
            </a:fld>
            <a:endParaRPr lang="en-US"/>
          </a:p>
        </p:txBody>
      </p:sp>
    </p:spTree>
    <p:extLst>
      <p:ext uri="{BB962C8B-B14F-4D97-AF65-F5344CB8AC3E}">
        <p14:creationId xmlns:p14="http://schemas.microsoft.com/office/powerpoint/2010/main" val="351266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288AD-2FB1-45EE-A287-393B8FB49C2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F22B-CAC2-4071-8CA8-CAA20D7750A0}" type="slidenum">
              <a:rPr lang="en-US" smtClean="0"/>
              <a:t>‹#›</a:t>
            </a:fld>
            <a:endParaRPr lang="en-US"/>
          </a:p>
        </p:txBody>
      </p:sp>
    </p:spTree>
    <p:extLst>
      <p:ext uri="{BB962C8B-B14F-4D97-AF65-F5344CB8AC3E}">
        <p14:creationId xmlns:p14="http://schemas.microsoft.com/office/powerpoint/2010/main" val="332263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288AD-2FB1-45EE-A287-393B8FB49C2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F22B-CAC2-4071-8CA8-CAA20D7750A0}" type="slidenum">
              <a:rPr lang="en-US" smtClean="0"/>
              <a:t>‹#›</a:t>
            </a:fld>
            <a:endParaRPr lang="en-US"/>
          </a:p>
        </p:txBody>
      </p:sp>
    </p:spTree>
    <p:extLst>
      <p:ext uri="{BB962C8B-B14F-4D97-AF65-F5344CB8AC3E}">
        <p14:creationId xmlns:p14="http://schemas.microsoft.com/office/powerpoint/2010/main" val="1906282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288AD-2FB1-45EE-A287-393B8FB49C2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F22B-CAC2-4071-8CA8-CAA20D7750A0}" type="slidenum">
              <a:rPr lang="en-US" smtClean="0"/>
              <a:t>‹#›</a:t>
            </a:fld>
            <a:endParaRPr lang="en-US"/>
          </a:p>
        </p:txBody>
      </p:sp>
    </p:spTree>
    <p:extLst>
      <p:ext uri="{BB962C8B-B14F-4D97-AF65-F5344CB8AC3E}">
        <p14:creationId xmlns:p14="http://schemas.microsoft.com/office/powerpoint/2010/main" val="113007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7288AD-2FB1-45EE-A287-393B8FB49C2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EF22B-CAC2-4071-8CA8-CAA20D7750A0}" type="slidenum">
              <a:rPr lang="en-US" smtClean="0"/>
              <a:t>‹#›</a:t>
            </a:fld>
            <a:endParaRPr lang="en-US"/>
          </a:p>
        </p:txBody>
      </p:sp>
    </p:spTree>
    <p:extLst>
      <p:ext uri="{BB962C8B-B14F-4D97-AF65-F5344CB8AC3E}">
        <p14:creationId xmlns:p14="http://schemas.microsoft.com/office/powerpoint/2010/main" val="2600087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7288AD-2FB1-45EE-A287-393B8FB49C2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EF22B-CAC2-4071-8CA8-CAA20D7750A0}" type="slidenum">
              <a:rPr lang="en-US" smtClean="0"/>
              <a:t>‹#›</a:t>
            </a:fld>
            <a:endParaRPr lang="en-US"/>
          </a:p>
        </p:txBody>
      </p:sp>
    </p:spTree>
    <p:extLst>
      <p:ext uri="{BB962C8B-B14F-4D97-AF65-F5344CB8AC3E}">
        <p14:creationId xmlns:p14="http://schemas.microsoft.com/office/powerpoint/2010/main" val="2857796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7288AD-2FB1-45EE-A287-393B8FB49C29}" type="datetimeFigureOut">
              <a:rPr lang="en-US" smtClean="0"/>
              <a:t>6/23/2024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EF22B-CAC2-4071-8CA8-CAA20D7750A0}" type="slidenum">
              <a:rPr lang="en-US" smtClean="0"/>
              <a:t>‹#›</a:t>
            </a:fld>
            <a:endParaRPr lang="en-US"/>
          </a:p>
        </p:txBody>
      </p:sp>
    </p:spTree>
    <p:extLst>
      <p:ext uri="{BB962C8B-B14F-4D97-AF65-F5344CB8AC3E}">
        <p14:creationId xmlns:p14="http://schemas.microsoft.com/office/powerpoint/2010/main" val="420760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7288AD-2FB1-45EE-A287-393B8FB49C29}" type="datetimeFigureOut">
              <a:rPr lang="en-US" smtClean="0"/>
              <a:t>6/23/2024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EF22B-CAC2-4071-8CA8-CAA20D7750A0}" type="slidenum">
              <a:rPr lang="en-US" smtClean="0"/>
              <a:t>‹#›</a:t>
            </a:fld>
            <a:endParaRPr lang="en-US"/>
          </a:p>
        </p:txBody>
      </p:sp>
    </p:spTree>
    <p:extLst>
      <p:ext uri="{BB962C8B-B14F-4D97-AF65-F5344CB8AC3E}">
        <p14:creationId xmlns:p14="http://schemas.microsoft.com/office/powerpoint/2010/main" val="700958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288AD-2FB1-45EE-A287-393B8FB49C29}" type="datetimeFigureOut">
              <a:rPr lang="en-US" smtClean="0"/>
              <a:t>6/23/2024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EF22B-CAC2-4071-8CA8-CAA20D7750A0}" type="slidenum">
              <a:rPr lang="en-US" smtClean="0"/>
              <a:t>‹#›</a:t>
            </a:fld>
            <a:endParaRPr lang="en-US"/>
          </a:p>
        </p:txBody>
      </p:sp>
    </p:spTree>
    <p:extLst>
      <p:ext uri="{BB962C8B-B14F-4D97-AF65-F5344CB8AC3E}">
        <p14:creationId xmlns:p14="http://schemas.microsoft.com/office/powerpoint/2010/main" val="119240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288AD-2FB1-45EE-A287-393B8FB49C2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EF22B-CAC2-4071-8CA8-CAA20D7750A0}" type="slidenum">
              <a:rPr lang="en-US" smtClean="0"/>
              <a:t>‹#›</a:t>
            </a:fld>
            <a:endParaRPr lang="en-US"/>
          </a:p>
        </p:txBody>
      </p:sp>
    </p:spTree>
    <p:extLst>
      <p:ext uri="{BB962C8B-B14F-4D97-AF65-F5344CB8AC3E}">
        <p14:creationId xmlns:p14="http://schemas.microsoft.com/office/powerpoint/2010/main" val="32537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7288AD-2FB1-45EE-A287-393B8FB49C2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EF22B-CAC2-4071-8CA8-CAA20D7750A0}" type="slidenum">
              <a:rPr lang="en-US" smtClean="0"/>
              <a:t>‹#›</a:t>
            </a:fld>
            <a:endParaRPr lang="en-US"/>
          </a:p>
        </p:txBody>
      </p:sp>
    </p:spTree>
    <p:extLst>
      <p:ext uri="{BB962C8B-B14F-4D97-AF65-F5344CB8AC3E}">
        <p14:creationId xmlns:p14="http://schemas.microsoft.com/office/powerpoint/2010/main" val="370659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7000">
              <a:schemeClr val="accent5">
                <a:lumMod val="24000"/>
                <a:lumOff val="76000"/>
              </a:schemeClr>
            </a:gs>
            <a:gs pos="35000">
              <a:schemeClr val="accent5">
                <a:lumMod val="0"/>
                <a:lumOff val="100000"/>
              </a:schemeClr>
            </a:gs>
            <a:gs pos="100000">
              <a:schemeClr val="accent5">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288AD-2FB1-45EE-A287-393B8FB49C29}" type="datetimeFigureOut">
              <a:rPr lang="en-US" smtClean="0"/>
              <a:t>6/23/2024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EF22B-CAC2-4071-8CA8-CAA20D7750A0}" type="slidenum">
              <a:rPr lang="en-US" smtClean="0"/>
              <a:t>‹#›</a:t>
            </a:fld>
            <a:endParaRPr lang="en-US"/>
          </a:p>
        </p:txBody>
      </p:sp>
    </p:spTree>
    <p:extLst>
      <p:ext uri="{BB962C8B-B14F-4D97-AF65-F5344CB8AC3E}">
        <p14:creationId xmlns:p14="http://schemas.microsoft.com/office/powerpoint/2010/main" val="56269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onnyokweny25@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TOPIC: THE LANGUAGE CLASSROOMS</a:t>
            </a:r>
            <a:r>
              <a:rPr lang="en-US" dirty="0"/>
              <a:t/>
            </a:r>
            <a:br>
              <a:rPr lang="en-US" dirty="0"/>
            </a:br>
            <a:endParaRPr lang="en-US" dirty="0"/>
          </a:p>
        </p:txBody>
      </p:sp>
      <p:sp>
        <p:nvSpPr>
          <p:cNvPr id="3" name="Content Placeholder 2"/>
          <p:cNvSpPr>
            <a:spLocks noGrp="1"/>
          </p:cNvSpPr>
          <p:nvPr>
            <p:ph idx="1"/>
          </p:nvPr>
        </p:nvSpPr>
        <p:spPr>
          <a:xfrm>
            <a:off x="838200" y="1813560"/>
            <a:ext cx="10515600" cy="4363403"/>
          </a:xfrm>
        </p:spPr>
        <p:txBody>
          <a:bodyPr/>
          <a:lstStyle/>
          <a:p>
            <a:pPr marL="0" indent="0" algn="ctr">
              <a:buNone/>
            </a:pPr>
            <a:r>
              <a:rPr lang="en-US" b="1" u="sng" dirty="0" smtClean="0"/>
              <a:t>SUBTOPIC</a:t>
            </a:r>
            <a:r>
              <a:rPr lang="en-US" b="1" dirty="0" smtClean="0"/>
              <a:t>:</a:t>
            </a:r>
            <a:r>
              <a:rPr lang="en-US" dirty="0" smtClean="0"/>
              <a:t> </a:t>
            </a:r>
            <a:r>
              <a:rPr lang="en-US" b="1" dirty="0" smtClean="0"/>
              <a:t>CREATING A LEARNER- FRIENDLY CLASSROOM AND SITTING ARRANGEMENT</a:t>
            </a:r>
          </a:p>
          <a:p>
            <a:pPr marL="0" indent="0" algn="ctr">
              <a:buNone/>
            </a:pPr>
            <a:endParaRPr lang="en-US" b="1" dirty="0"/>
          </a:p>
          <a:p>
            <a:pPr marL="0" indent="0" algn="ctr">
              <a:buNone/>
            </a:pPr>
            <a:r>
              <a:rPr lang="en-US" b="1" dirty="0" smtClean="0"/>
              <a:t>BY </a:t>
            </a:r>
          </a:p>
          <a:p>
            <a:pPr marL="0" indent="0" algn="ctr">
              <a:buNone/>
            </a:pPr>
            <a:endParaRPr lang="en-US" b="1" dirty="0"/>
          </a:p>
          <a:p>
            <a:pPr marL="0" indent="0" algn="ctr">
              <a:buNone/>
            </a:pPr>
            <a:r>
              <a:rPr lang="en-US" b="1" dirty="0" smtClean="0"/>
              <a:t>OKWENY BONNY</a:t>
            </a:r>
          </a:p>
          <a:p>
            <a:pPr marL="0" indent="0" algn="ctr">
              <a:buNone/>
            </a:pPr>
            <a:r>
              <a:rPr lang="en-US" b="1" dirty="0" smtClean="0"/>
              <a:t>0773708320</a:t>
            </a:r>
          </a:p>
          <a:p>
            <a:pPr marL="0" indent="0" algn="ctr">
              <a:buNone/>
            </a:pPr>
            <a:r>
              <a:rPr lang="en-US" b="1" dirty="0" smtClean="0">
                <a:hlinkClick r:id="rId2"/>
              </a:rPr>
              <a:t>bonnyokweny25@gmail.com</a:t>
            </a:r>
            <a:endParaRPr lang="en-US" b="1" dirty="0" smtClean="0"/>
          </a:p>
          <a:p>
            <a:pPr marL="0" indent="0" algn="ctr">
              <a:buNone/>
            </a:pPr>
            <a:endParaRPr lang="en-US" b="1" dirty="0" smtClean="0"/>
          </a:p>
          <a:p>
            <a:pPr marL="0" indent="0">
              <a:buNone/>
            </a:pPr>
            <a:endParaRPr lang="en-US" b="1" dirty="0" smtClean="0"/>
          </a:p>
          <a:p>
            <a:pPr marL="0" indent="0">
              <a:buNone/>
            </a:pPr>
            <a:endParaRPr lang="en-US" b="1"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42020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Continued…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283110"/>
            <a:ext cx="10515600" cy="5176684"/>
          </a:xfrm>
        </p:spPr>
        <p:txBody>
          <a:bodyPr>
            <a:normAutofit lnSpcReduction="10000"/>
          </a:bodyPr>
          <a:lstStyle/>
          <a:p>
            <a:pPr lvl="0" algn="just"/>
            <a:r>
              <a:rPr lang="en-US" b="1" dirty="0"/>
              <a:t>Enhanced Self-Confidence and Self-Esteem:</a:t>
            </a:r>
            <a:r>
              <a:rPr lang="en-US" dirty="0"/>
              <a:t> A learner-friendly classroom promotes a positive learning experience, boosting students’ self-confidence and self-esteem. They feel valued and supported, which encourages them to take risks and embrace challenges.</a:t>
            </a:r>
          </a:p>
          <a:p>
            <a:pPr lvl="0" algn="just"/>
            <a:r>
              <a:rPr lang="en-US" b="1" dirty="0"/>
              <a:t>Development of Social and Emotional Skills:</a:t>
            </a:r>
            <a:r>
              <a:rPr lang="en-US" dirty="0"/>
              <a:t> A learner-friendly classroom fosters a sense of community and belonging. Students learn to collaborate, communicate effectively, and develop empathy and respect for others.</a:t>
            </a:r>
          </a:p>
          <a:p>
            <a:pPr lvl="0" algn="just"/>
            <a:r>
              <a:rPr lang="en-US" b="1" dirty="0"/>
              <a:t>Preparation for Future Success:</a:t>
            </a:r>
            <a:r>
              <a:rPr lang="en-US" dirty="0"/>
              <a:t> A learner-friendly classroom equips students with the skills and knowledge they need to succeed in their future endeavors. They develop critical thinking, problem-solving, and communication skills that are essential for success in any field.</a:t>
            </a:r>
          </a:p>
          <a:p>
            <a:pPr algn="just"/>
            <a:endParaRPr lang="en-US" dirty="0"/>
          </a:p>
        </p:txBody>
      </p:sp>
    </p:spTree>
    <p:extLst>
      <p:ext uri="{BB962C8B-B14F-4D97-AF65-F5344CB8AC3E}">
        <p14:creationId xmlns:p14="http://schemas.microsoft.com/office/powerpoint/2010/main" val="3773309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How to create a learner friendly classroom</a:t>
            </a: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120877"/>
            <a:ext cx="10515600" cy="5056086"/>
          </a:xfrm>
        </p:spPr>
        <p:txBody>
          <a:bodyPr>
            <a:normAutofit/>
          </a:bodyPr>
          <a:lstStyle/>
          <a:p>
            <a:pPr lvl="0" algn="just"/>
            <a:r>
              <a:rPr lang="en-US" dirty="0" smtClean="0"/>
              <a:t>Look </a:t>
            </a:r>
            <a:r>
              <a:rPr lang="en-US" dirty="0"/>
              <a:t>at every pupil in the class, this will make all of them feel attended to.</a:t>
            </a:r>
          </a:p>
          <a:p>
            <a:pPr lvl="0" algn="just"/>
            <a:r>
              <a:rPr lang="en-US" dirty="0"/>
              <a:t>Vary your techniques for asking question, a good question should be directive, yet provocative or vice versa. Ask a question, pause and look, every pupil may think they will be asked next and eventually process the answer correspondingly and relatively to others.</a:t>
            </a:r>
          </a:p>
          <a:p>
            <a:pPr lvl="0" algn="just"/>
            <a:r>
              <a:rPr lang="en-US" dirty="0"/>
              <a:t>Do not go round the class, repeating the question to the  same person as this causes discrimination in a class room.</a:t>
            </a:r>
          </a:p>
          <a:p>
            <a:pPr lvl="0" algn="just"/>
            <a:r>
              <a:rPr lang="en-US" dirty="0"/>
              <a:t>Include everyone during the learning process while paying close attention to gender.</a:t>
            </a:r>
          </a:p>
          <a:p>
            <a:pPr algn="just"/>
            <a:endParaRPr lang="en-US" dirty="0"/>
          </a:p>
        </p:txBody>
      </p:sp>
    </p:spTree>
    <p:extLst>
      <p:ext uri="{BB962C8B-B14F-4D97-AF65-F5344CB8AC3E}">
        <p14:creationId xmlns:p14="http://schemas.microsoft.com/office/powerpoint/2010/main" val="2235794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Continued…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690688"/>
            <a:ext cx="10515600" cy="5019827"/>
          </a:xfrm>
        </p:spPr>
        <p:txBody>
          <a:bodyPr>
            <a:normAutofit fontScale="92500" lnSpcReduction="20000"/>
          </a:bodyPr>
          <a:lstStyle/>
          <a:p>
            <a:pPr lvl="0" algn="just"/>
            <a:r>
              <a:rPr lang="en-US" dirty="0"/>
              <a:t>Ensure proper sitting arrangement with learner facing the teacher, grouping of learners helps to foster collaborative learning. Allow the learners to arrange their chairs and tables comfortably remember that empty chairs must be kept at the back of the learners for proper organization.</a:t>
            </a:r>
          </a:p>
          <a:p>
            <a:pPr lvl="0" algn="just"/>
            <a:r>
              <a:rPr lang="en-US" dirty="0"/>
              <a:t>Limit the teacher talking time to enable learners fully participate in the lesson</a:t>
            </a:r>
          </a:p>
          <a:p>
            <a:pPr lvl="0" algn="just"/>
            <a:r>
              <a:rPr lang="en-US" dirty="0"/>
              <a:t>Write clearly on the chalkboard so that learners are not confused by vague instructions.</a:t>
            </a:r>
          </a:p>
          <a:p>
            <a:pPr lvl="0" algn="just"/>
            <a:r>
              <a:rPr lang="en-US" dirty="0"/>
              <a:t>Use clear grammatical terms when giving instructions remember it’s a lesson but not a speech practice.</a:t>
            </a:r>
          </a:p>
          <a:p>
            <a:pPr lvl="0" algn="just"/>
            <a:r>
              <a:rPr lang="en-US" dirty="0"/>
              <a:t>Pay attention to individual problems of learners and remember to keep personal problems confidential.</a:t>
            </a:r>
          </a:p>
          <a:p>
            <a:pPr lvl="0" algn="just"/>
            <a:r>
              <a:rPr lang="en-US" dirty="0"/>
              <a:t>Correct your learners mistakes systematically so that they feel corrected but not victimized.</a:t>
            </a:r>
          </a:p>
          <a:p>
            <a:pPr algn="just"/>
            <a:endParaRPr lang="en-US" dirty="0"/>
          </a:p>
        </p:txBody>
      </p:sp>
    </p:spTree>
    <p:extLst>
      <p:ext uri="{BB962C8B-B14F-4D97-AF65-F5344CB8AC3E}">
        <p14:creationId xmlns:p14="http://schemas.microsoft.com/office/powerpoint/2010/main" val="1910424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Group activity</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What are the qualities of an effective learner friendly classroom</a:t>
            </a:r>
          </a:p>
        </p:txBody>
      </p:sp>
    </p:spTree>
    <p:extLst>
      <p:ext uri="{BB962C8B-B14F-4D97-AF65-F5344CB8AC3E}">
        <p14:creationId xmlns:p14="http://schemas.microsoft.com/office/powerpoint/2010/main" val="1296759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a:t>Factors that hinders an effective learner –friendly classroom</a:t>
            </a:r>
            <a:r>
              <a:rPr lang="en-US" dirty="0"/>
              <a:t/>
            </a:r>
            <a:br>
              <a:rPr lang="en-US" dirty="0"/>
            </a:br>
            <a:endParaRPr lang="en-US" dirty="0"/>
          </a:p>
        </p:txBody>
      </p:sp>
      <p:sp>
        <p:nvSpPr>
          <p:cNvPr id="3" name="Content Placeholder 2"/>
          <p:cNvSpPr>
            <a:spLocks noGrp="1"/>
          </p:cNvSpPr>
          <p:nvPr>
            <p:ph idx="1"/>
          </p:nvPr>
        </p:nvSpPr>
        <p:spPr>
          <a:xfrm>
            <a:off x="838200" y="1356852"/>
            <a:ext cx="10515600" cy="5265174"/>
          </a:xfrm>
        </p:spPr>
        <p:txBody>
          <a:bodyPr>
            <a:normAutofit/>
          </a:bodyPr>
          <a:lstStyle/>
          <a:p>
            <a:pPr marL="0" indent="0">
              <a:buNone/>
            </a:pPr>
            <a:r>
              <a:rPr lang="en-US" b="1" u="sng" dirty="0" smtClean="0"/>
              <a:t>Physical </a:t>
            </a:r>
            <a:r>
              <a:rPr lang="en-US" b="1" u="sng" dirty="0"/>
              <a:t>Factors</a:t>
            </a:r>
            <a:endParaRPr lang="en-US" dirty="0"/>
          </a:p>
          <a:p>
            <a:r>
              <a:rPr lang="en-US" b="1" dirty="0"/>
              <a:t>Inadequate Lighting, </a:t>
            </a:r>
            <a:r>
              <a:rPr lang="en-US" dirty="0"/>
              <a:t>Inadequate lighting can make it difficult for students to see and focus on the material being taught, leading to eye strain and headaches.</a:t>
            </a:r>
          </a:p>
          <a:p>
            <a:r>
              <a:rPr lang="en-US" b="1" dirty="0"/>
              <a:t>Poor Ventilation, </a:t>
            </a:r>
            <a:r>
              <a:rPr lang="en-US" dirty="0"/>
              <a:t>Poor ventilation can make the classroom stuffy and uncomfortable, affecting students’ ability to concentrate and learn effectively.</a:t>
            </a:r>
          </a:p>
          <a:p>
            <a:r>
              <a:rPr lang="en-US" b="1" dirty="0"/>
              <a:t>Noise Pollution, </a:t>
            </a:r>
            <a:r>
              <a:rPr lang="en-US" dirty="0"/>
              <a:t>Excessive noise from outside or inside the classroom can distract students and interfere with their ability to hear and understand the teacher’s instructions.</a:t>
            </a:r>
          </a:p>
          <a:p>
            <a:endParaRPr lang="en-US" dirty="0"/>
          </a:p>
        </p:txBody>
      </p:sp>
    </p:spTree>
    <p:extLst>
      <p:ext uri="{BB962C8B-B14F-4D97-AF65-F5344CB8AC3E}">
        <p14:creationId xmlns:p14="http://schemas.microsoft.com/office/powerpoint/2010/main" val="4081899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Psychological Factors</a:t>
            </a:r>
            <a:r>
              <a:rPr lang="en-US" dirty="0"/>
              <a:t/>
            </a:r>
            <a:br>
              <a:rPr lang="en-US" dirty="0"/>
            </a:br>
            <a:endParaRPr lang="en-US" dirty="0"/>
          </a:p>
        </p:txBody>
      </p:sp>
      <p:sp>
        <p:nvSpPr>
          <p:cNvPr id="3" name="Content Placeholder 2"/>
          <p:cNvSpPr>
            <a:spLocks noGrp="1"/>
          </p:cNvSpPr>
          <p:nvPr>
            <p:ph idx="1"/>
          </p:nvPr>
        </p:nvSpPr>
        <p:spPr>
          <a:xfrm>
            <a:off x="838200" y="1460090"/>
            <a:ext cx="10515600" cy="5191433"/>
          </a:xfrm>
        </p:spPr>
        <p:txBody>
          <a:bodyPr/>
          <a:lstStyle/>
          <a:p>
            <a:r>
              <a:rPr lang="en-US" b="1" dirty="0" smtClean="0"/>
              <a:t>Lack </a:t>
            </a:r>
            <a:r>
              <a:rPr lang="en-US" b="1" dirty="0"/>
              <a:t>of Engagement, </a:t>
            </a:r>
            <a:r>
              <a:rPr lang="en-US" dirty="0"/>
              <a:t>When the material being taught is not engaging or relevant to students’ interests and goals, they may lose motivation and become disengaged from the learning process.</a:t>
            </a:r>
          </a:p>
          <a:p>
            <a:r>
              <a:rPr lang="en-US" b="1" dirty="0"/>
              <a:t>Fear of Failure, </a:t>
            </a:r>
            <a:r>
              <a:rPr lang="en-US" dirty="0"/>
              <a:t>If students are afraid of making mistakes or failing, they may become anxious and avoid participating in class, which can hinder their learning and development.</a:t>
            </a:r>
          </a:p>
          <a:p>
            <a:r>
              <a:rPr lang="en-US" b="1" dirty="0"/>
              <a:t>Lack of Structure, </a:t>
            </a:r>
            <a:r>
              <a:rPr lang="en-US" dirty="0"/>
              <a:t>Without a clear and structured learning environment, students may feel confused, overwhelmed, or disorganized, leading to decreased motivation and productivity.</a:t>
            </a:r>
          </a:p>
          <a:p>
            <a:endParaRPr lang="en-US" dirty="0"/>
          </a:p>
        </p:txBody>
      </p:sp>
    </p:spTree>
    <p:extLst>
      <p:ext uri="{BB962C8B-B14F-4D97-AF65-F5344CB8AC3E}">
        <p14:creationId xmlns:p14="http://schemas.microsoft.com/office/powerpoint/2010/main" val="765470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4462"/>
          </a:xfrm>
        </p:spPr>
        <p:txBody>
          <a:bodyPr>
            <a:normAutofit fontScale="90000"/>
          </a:bodyPr>
          <a:lstStyle/>
          <a:p>
            <a:pPr algn="ctr"/>
            <a:r>
              <a:rPr lang="en-US" b="1" u="sng" dirty="0"/>
              <a:t>Emotional Factors</a:t>
            </a:r>
            <a:r>
              <a:rPr lang="en-US" dirty="0"/>
              <a:t/>
            </a:r>
            <a:br>
              <a:rPr lang="en-US" dirty="0"/>
            </a:br>
            <a:endParaRPr lang="en-US" dirty="0"/>
          </a:p>
        </p:txBody>
      </p:sp>
      <p:sp>
        <p:nvSpPr>
          <p:cNvPr id="3" name="Content Placeholder 2"/>
          <p:cNvSpPr>
            <a:spLocks noGrp="1"/>
          </p:cNvSpPr>
          <p:nvPr>
            <p:ph idx="1"/>
          </p:nvPr>
        </p:nvSpPr>
        <p:spPr>
          <a:xfrm>
            <a:off x="838200" y="1238864"/>
            <a:ext cx="10515600" cy="5235677"/>
          </a:xfrm>
        </p:spPr>
        <p:txBody>
          <a:bodyPr>
            <a:normAutofit/>
          </a:bodyPr>
          <a:lstStyle/>
          <a:p>
            <a:r>
              <a:rPr lang="en-US" b="1" dirty="0" smtClean="0"/>
              <a:t>Bullying </a:t>
            </a:r>
            <a:r>
              <a:rPr lang="en-US" b="1" dirty="0"/>
              <a:t>and Harassment, </a:t>
            </a:r>
            <a:r>
              <a:rPr lang="en-US" dirty="0"/>
              <a:t>Bullying and harassment can create a hostile and unsafe learning environment, causing students to feel anxious, scared, and unwilling to participate in class.</a:t>
            </a:r>
          </a:p>
          <a:p>
            <a:r>
              <a:rPr lang="en-US" b="1" dirty="0"/>
              <a:t>Lack of Diversity, </a:t>
            </a:r>
            <a:r>
              <a:rPr lang="en-US" dirty="0"/>
              <a:t>When the classroom lacks diversity in terms of race, gender, culture, or learning styles, some students may feel marginalized, unrepresented, or unvalued, leading to decreased engagement and motivation.</a:t>
            </a:r>
          </a:p>
          <a:p>
            <a:r>
              <a:rPr lang="en-US" b="1" dirty="0"/>
              <a:t>Lack of Recognition</a:t>
            </a:r>
            <a:endParaRPr lang="en-US" dirty="0"/>
          </a:p>
          <a:p>
            <a:r>
              <a:rPr lang="en-US" dirty="0"/>
              <a:t>When students’ achievements and strengths are not recognized or celebrated, they may feel undervalued, leading to decreased confidence and motivation.</a:t>
            </a:r>
          </a:p>
          <a:p>
            <a:endParaRPr lang="en-US" dirty="0"/>
          </a:p>
        </p:txBody>
      </p:sp>
    </p:spTree>
    <p:extLst>
      <p:ext uri="{BB962C8B-B14F-4D97-AF65-F5344CB8AC3E}">
        <p14:creationId xmlns:p14="http://schemas.microsoft.com/office/powerpoint/2010/main" val="2123615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Pedagogical Factors</a:t>
            </a:r>
            <a:r>
              <a:rPr lang="en-US" dirty="0"/>
              <a:t/>
            </a:r>
            <a:br>
              <a:rPr lang="en-US" dirty="0"/>
            </a:br>
            <a:endParaRPr lang="en-US" dirty="0"/>
          </a:p>
        </p:txBody>
      </p:sp>
      <p:sp>
        <p:nvSpPr>
          <p:cNvPr id="3" name="Content Placeholder 2"/>
          <p:cNvSpPr>
            <a:spLocks noGrp="1"/>
          </p:cNvSpPr>
          <p:nvPr>
            <p:ph idx="1"/>
          </p:nvPr>
        </p:nvSpPr>
        <p:spPr>
          <a:xfrm>
            <a:off x="838200" y="1356852"/>
            <a:ext cx="10515600" cy="4820111"/>
          </a:xfrm>
        </p:spPr>
        <p:txBody>
          <a:bodyPr/>
          <a:lstStyle/>
          <a:p>
            <a:pPr algn="just"/>
            <a:r>
              <a:rPr lang="en-US" b="1" dirty="0" smtClean="0"/>
              <a:t>Lack </a:t>
            </a:r>
            <a:r>
              <a:rPr lang="en-US" b="1" dirty="0"/>
              <a:t>of Feedback, </a:t>
            </a:r>
            <a:r>
              <a:rPr lang="en-US" dirty="0"/>
              <a:t>Without timely and constructive feedback, students may not be able to gauge their progress, identify areas for improvement, or stay motivated.</a:t>
            </a:r>
          </a:p>
          <a:p>
            <a:pPr algn="just"/>
            <a:r>
              <a:rPr lang="en-US" b="1" dirty="0"/>
              <a:t>Inflexible Teaching Style, </a:t>
            </a:r>
            <a:r>
              <a:rPr lang="en-US" dirty="0"/>
              <a:t>When teachers use a one-size-fits-all teaching style, some students may not be able to learn effectively due to differences in learning styles, preferences, or needs.</a:t>
            </a:r>
          </a:p>
          <a:p>
            <a:pPr marL="0" indent="0" algn="just">
              <a:buNone/>
            </a:pPr>
            <a:endParaRPr lang="en-US" dirty="0"/>
          </a:p>
        </p:txBody>
      </p:sp>
    </p:spTree>
    <p:extLst>
      <p:ext uri="{BB962C8B-B14F-4D97-AF65-F5344CB8AC3E}">
        <p14:creationId xmlns:p14="http://schemas.microsoft.com/office/powerpoint/2010/main" val="1936650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690" y="114402"/>
            <a:ext cx="10515600" cy="313301"/>
          </a:xfrm>
        </p:spPr>
        <p:txBody>
          <a:bodyPr>
            <a:normAutofit fontScale="90000"/>
          </a:bodyPr>
          <a:lstStyle/>
          <a:p>
            <a:r>
              <a:rPr lang="en-US" b="1" dirty="0" smtClean="0">
                <a:effectLst>
                  <a:outerShdw blurRad="38100" dist="38100" dir="2700000" algn="tl">
                    <a:srgbClr val="000000">
                      <a:alpha val="43137"/>
                    </a:srgbClr>
                  </a:outerShdw>
                </a:effectLst>
              </a:rPr>
              <a:t>Share your opinion on the situation below</a:t>
            </a:r>
            <a:endParaRPr lang="en-US" b="1" dirty="0">
              <a:effectLst>
                <a:outerShdw blurRad="38100" dist="38100" dir="2700000" algn="tl">
                  <a:srgbClr val="000000">
                    <a:alpha val="43137"/>
                  </a:srgbClr>
                </a:outerShdw>
              </a:effectLst>
            </a:endParaRPr>
          </a:p>
        </p:txBody>
      </p:sp>
      <p:pic>
        <p:nvPicPr>
          <p:cNvPr id="1026" name="Picture 2" descr="Africa Classroom Connection | GiveM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4181" y="427704"/>
            <a:ext cx="10692580" cy="626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3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By definition..........</a:t>
            </a:r>
            <a:endParaRPr lang="en-US" b="1" dirty="0"/>
          </a:p>
        </p:txBody>
      </p:sp>
      <p:sp>
        <p:nvSpPr>
          <p:cNvPr id="3" name="Content Placeholder 2"/>
          <p:cNvSpPr>
            <a:spLocks noGrp="1"/>
          </p:cNvSpPr>
          <p:nvPr>
            <p:ph idx="1"/>
          </p:nvPr>
        </p:nvSpPr>
        <p:spPr/>
        <p:txBody>
          <a:bodyPr/>
          <a:lstStyle/>
          <a:p>
            <a:pPr marL="0" indent="0">
              <a:buNone/>
            </a:pPr>
            <a:r>
              <a:rPr lang="en-US" b="1" dirty="0" smtClean="0"/>
              <a:t>Learner </a:t>
            </a:r>
            <a:r>
              <a:rPr lang="en-US" b="1" dirty="0"/>
              <a:t>friendly classroom </a:t>
            </a:r>
            <a:endParaRPr lang="en-US" dirty="0"/>
          </a:p>
          <a:p>
            <a:pPr marL="0" indent="0">
              <a:lnSpc>
                <a:spcPct val="150000"/>
              </a:lnSpc>
              <a:buNone/>
            </a:pPr>
            <a:r>
              <a:rPr lang="en-US" dirty="0" smtClean="0"/>
              <a:t>A </a:t>
            </a:r>
            <a:r>
              <a:rPr lang="en-US" dirty="0"/>
              <a:t>learner-friendly classroom is one that is designed to support student learning and well-being. This means creating a space that is welcoming, stimulating, and conducive to learning without an environment of fear or terror. Therefore, a learner friendly classroom my contain the following features</a:t>
            </a:r>
          </a:p>
          <a:p>
            <a:endParaRPr lang="en-US" dirty="0"/>
          </a:p>
        </p:txBody>
      </p:sp>
    </p:spTree>
    <p:extLst>
      <p:ext uri="{BB962C8B-B14F-4D97-AF65-F5344CB8AC3E}">
        <p14:creationId xmlns:p14="http://schemas.microsoft.com/office/powerpoint/2010/main" val="863935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br>
              <a:rPr lang="en-US" dirty="0" smtClean="0"/>
            </a:br>
            <a:endParaRPr lang="en-US" dirty="0"/>
          </a:p>
        </p:txBody>
      </p:sp>
      <p:sp>
        <p:nvSpPr>
          <p:cNvPr id="3" name="Content Placeholder 2"/>
          <p:cNvSpPr>
            <a:spLocks noGrp="1"/>
          </p:cNvSpPr>
          <p:nvPr>
            <p:ph idx="1"/>
          </p:nvPr>
        </p:nvSpPr>
        <p:spPr>
          <a:xfrm>
            <a:off x="838200" y="575187"/>
            <a:ext cx="10515600" cy="5943599"/>
          </a:xfrm>
        </p:spPr>
        <p:txBody>
          <a:bodyPr>
            <a:normAutofit/>
          </a:bodyPr>
          <a:lstStyle/>
          <a:p>
            <a:pPr lvl="0"/>
            <a:endParaRPr lang="en-US" dirty="0" smtClean="0"/>
          </a:p>
          <a:p>
            <a:pPr lvl="0"/>
            <a:r>
              <a:rPr lang="en-US" dirty="0" smtClean="0"/>
              <a:t>Co-constructed </a:t>
            </a:r>
            <a:r>
              <a:rPr lang="en-US" dirty="0"/>
              <a:t>Norms: Students and teachers work together to establish clear expectations for behavior and learning</a:t>
            </a:r>
            <a:r>
              <a:rPr lang="en-US" dirty="0" smtClean="0"/>
              <a:t>.</a:t>
            </a:r>
            <a:endParaRPr lang="en-US" dirty="0"/>
          </a:p>
          <a:p>
            <a:pPr lvl="0"/>
            <a:r>
              <a:rPr lang="en-US" dirty="0"/>
              <a:t>Positive Emotions: Teachers model respectful interactions and create a positive emotional environment</a:t>
            </a:r>
            <a:r>
              <a:rPr lang="en-US" dirty="0" smtClean="0"/>
              <a:t>.</a:t>
            </a:r>
            <a:endParaRPr lang="en-US" dirty="0"/>
          </a:p>
          <a:p>
            <a:pPr lvl="0"/>
            <a:r>
              <a:rPr lang="en-US" dirty="0"/>
              <a:t>Learner-Friendly Learning Environment: The classroom is designed to be neat, tidy, and promote growth and respect.</a:t>
            </a:r>
          </a:p>
          <a:p>
            <a:pPr lvl="0"/>
            <a:r>
              <a:rPr lang="en-US" dirty="0"/>
              <a:t>Visual Noise Reduction: The classroom is free of unnecessary clutter and distractions, with a focus on supporting learning</a:t>
            </a:r>
            <a:r>
              <a:rPr lang="en-US" dirty="0" smtClean="0"/>
              <a:t>.</a:t>
            </a:r>
          </a:p>
          <a:p>
            <a:pPr lvl="0"/>
            <a:r>
              <a:rPr lang="en-US" dirty="0"/>
              <a:t>Variety of Seating Options: Students have choices about where they sit and learn, promoting agency and trust.</a:t>
            </a:r>
          </a:p>
          <a:p>
            <a:pPr lvl="0"/>
            <a:r>
              <a:rPr lang="en-US" dirty="0"/>
              <a:t>Spaces for Collaboration and Creation: The classroom includes areas for students to work together and engage in project-based learning.</a:t>
            </a:r>
          </a:p>
          <a:p>
            <a:pPr lvl="0"/>
            <a:endParaRPr lang="en-US" dirty="0" smtClean="0"/>
          </a:p>
          <a:p>
            <a:pPr lvl="0"/>
            <a:endParaRPr lang="en-US" dirty="0"/>
          </a:p>
          <a:p>
            <a:endParaRPr lang="en-US" dirty="0"/>
          </a:p>
        </p:txBody>
      </p:sp>
    </p:spTree>
    <p:extLst>
      <p:ext uri="{BB962C8B-B14F-4D97-AF65-F5344CB8AC3E}">
        <p14:creationId xmlns:p14="http://schemas.microsoft.com/office/powerpoint/2010/main" val="374191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Continued…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lvl="0"/>
            <a:r>
              <a:rPr lang="en-US" b="1" dirty="0"/>
              <a:t>Enhanced Self-Confidence and Self-Esteem:</a:t>
            </a:r>
            <a:r>
              <a:rPr lang="en-US" dirty="0"/>
              <a:t> A learner-friendly classroom promotes a positive learning experience, boosting students’ self-confidence and self-esteem. They feel valued and supported, which encourages them to take risks and embrace challenges.</a:t>
            </a:r>
          </a:p>
          <a:p>
            <a:pPr lvl="0"/>
            <a:r>
              <a:rPr lang="en-US" b="1" dirty="0"/>
              <a:t>Development of Social and Emotional Skills:</a:t>
            </a:r>
            <a:r>
              <a:rPr lang="en-US" dirty="0"/>
              <a:t> A learner-friendly classroom fosters a sense of community and belonging. Students learn to collaborate, communicate effectively, and develop empathy and respect for others.</a:t>
            </a:r>
          </a:p>
          <a:p>
            <a:pPr lvl="0"/>
            <a:r>
              <a:rPr lang="en-US" b="1" dirty="0"/>
              <a:t>Preparation for Future Success:</a:t>
            </a:r>
            <a:r>
              <a:rPr lang="en-US" dirty="0"/>
              <a:t> A learner-friendly classroom equips students with the skills and knowledge they need to succeed in their future endeavors. They develop critical thinking, problem-solving, and communication skills that are essential for success in any field.</a:t>
            </a:r>
          </a:p>
          <a:p>
            <a:r>
              <a:rPr lang="en-US" dirty="0"/>
              <a:t> </a:t>
            </a:r>
          </a:p>
          <a:p>
            <a:r>
              <a:rPr lang="en-US" dirty="0"/>
              <a:t> </a:t>
            </a:r>
          </a:p>
          <a:p>
            <a:endParaRPr lang="en-US" dirty="0"/>
          </a:p>
        </p:txBody>
      </p:sp>
    </p:spTree>
    <p:extLst>
      <p:ext uri="{BB962C8B-B14F-4D97-AF65-F5344CB8AC3E}">
        <p14:creationId xmlns:p14="http://schemas.microsoft.com/office/powerpoint/2010/main" val="2070128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pPr algn="ctr"/>
            <a:r>
              <a:rPr lang="en-US" b="1" u="sng" dirty="0"/>
              <a:t>Benefits of a learner friendly classroom to both the teacher and the learners</a:t>
            </a:r>
            <a:br>
              <a:rPr lang="en-US" b="1" u="sng" dirty="0"/>
            </a:br>
            <a:endParaRPr lang="en-US" b="1" u="sng" dirty="0"/>
          </a:p>
        </p:txBody>
      </p:sp>
      <p:sp>
        <p:nvSpPr>
          <p:cNvPr id="3" name="Content Placeholder 2"/>
          <p:cNvSpPr>
            <a:spLocks noGrp="1"/>
          </p:cNvSpPr>
          <p:nvPr>
            <p:ph idx="1"/>
          </p:nvPr>
        </p:nvSpPr>
        <p:spPr/>
        <p:txBody>
          <a:bodyPr>
            <a:normAutofit/>
          </a:bodyPr>
          <a:lstStyle/>
          <a:p>
            <a:pPr marL="0" indent="0">
              <a:buNone/>
            </a:pPr>
            <a:endParaRPr lang="en-US" sz="4000" dirty="0"/>
          </a:p>
          <a:p>
            <a:r>
              <a:rPr lang="en-US" sz="4000" dirty="0"/>
              <a:t>Creating a learner friendly classroom may be so beneficial to both the teacher and the learners in many ways that can help in the teaching and learning process. Below are the benefits of a learner friendly classroom;</a:t>
            </a:r>
          </a:p>
          <a:p>
            <a:endParaRPr lang="en-US" sz="4000" dirty="0"/>
          </a:p>
        </p:txBody>
      </p:sp>
    </p:spTree>
    <p:extLst>
      <p:ext uri="{BB962C8B-B14F-4D97-AF65-F5344CB8AC3E}">
        <p14:creationId xmlns:p14="http://schemas.microsoft.com/office/powerpoint/2010/main" val="1070748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Benefits to Teachers</a:t>
            </a:r>
            <a:endParaRPr lang="en-US" dirty="0"/>
          </a:p>
        </p:txBody>
      </p:sp>
      <p:sp>
        <p:nvSpPr>
          <p:cNvPr id="3" name="Content Placeholder 2"/>
          <p:cNvSpPr>
            <a:spLocks noGrp="1"/>
          </p:cNvSpPr>
          <p:nvPr>
            <p:ph idx="1"/>
          </p:nvPr>
        </p:nvSpPr>
        <p:spPr>
          <a:xfrm>
            <a:off x="838200" y="1401097"/>
            <a:ext cx="10515600" cy="5117689"/>
          </a:xfrm>
        </p:spPr>
        <p:txBody>
          <a:bodyPr>
            <a:normAutofit/>
          </a:bodyPr>
          <a:lstStyle/>
          <a:p>
            <a:pPr marL="0" indent="0" algn="just">
              <a:buNone/>
            </a:pPr>
            <a:r>
              <a:rPr lang="en-US" dirty="0" smtClean="0"/>
              <a:t>A </a:t>
            </a:r>
            <a:r>
              <a:rPr lang="en-US" dirty="0"/>
              <a:t>learner-friendly classroom fosters a positive and supportive environment that benefits both teachers and learners. For teachers, it offers numerous </a:t>
            </a:r>
            <a:r>
              <a:rPr lang="en-US" dirty="0" smtClean="0"/>
              <a:t>advantages as illustrated below;</a:t>
            </a:r>
            <a:endParaRPr lang="en-US" dirty="0"/>
          </a:p>
          <a:p>
            <a:pPr lvl="0"/>
            <a:r>
              <a:rPr lang="en-US" b="1" dirty="0"/>
              <a:t>Increased Teacher Satisfaction and Motivation:</a:t>
            </a:r>
            <a:r>
              <a:rPr lang="en-US" dirty="0"/>
              <a:t> A learner-friendly classroom fosters a sense of accomplishment and satisfaction for teachers. Witnessing students thrive and engage actively in learning is highly motivating and rewarding.</a:t>
            </a:r>
          </a:p>
          <a:p>
            <a:pPr lvl="0"/>
            <a:r>
              <a:rPr lang="en-US" b="1" dirty="0"/>
              <a:t>Reduced Stress and Burnout:</a:t>
            </a:r>
            <a:r>
              <a:rPr lang="en-US" dirty="0"/>
              <a:t> A supportive and collaborative learning environment reduces stress levels for teachers. When students feel comfortable asking questions and participating, teachers experience less pressure and anxiety.</a:t>
            </a:r>
          </a:p>
          <a:p>
            <a:endParaRPr lang="en-US" dirty="0"/>
          </a:p>
        </p:txBody>
      </p:sp>
    </p:spTree>
    <p:extLst>
      <p:ext uri="{BB962C8B-B14F-4D97-AF65-F5344CB8AC3E}">
        <p14:creationId xmlns:p14="http://schemas.microsoft.com/office/powerpoint/2010/main" val="539013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Continued…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63329"/>
            <a:ext cx="10515600" cy="4955458"/>
          </a:xfrm>
        </p:spPr>
        <p:txBody>
          <a:bodyPr>
            <a:normAutofit fontScale="92500" lnSpcReduction="10000"/>
          </a:bodyPr>
          <a:lstStyle/>
          <a:p>
            <a:pPr lvl="0" algn="just"/>
            <a:r>
              <a:rPr lang="en-US" sz="3000" b="1" dirty="0"/>
              <a:t>Enhanced Professional Growth:</a:t>
            </a:r>
            <a:r>
              <a:rPr lang="en-US" sz="3000" dirty="0"/>
              <a:t> Creating a learner-friendly classroom encourages teachers to constantly adapt and improve their teaching methods. They become more adept at differentiating instruction, incorporating diverse learning styles, and using technology effectively.</a:t>
            </a:r>
          </a:p>
          <a:p>
            <a:pPr lvl="0" algn="just"/>
            <a:r>
              <a:rPr lang="en-US" sz="3000" b="1" dirty="0"/>
              <a:t>Improved Classroom Management:</a:t>
            </a:r>
            <a:r>
              <a:rPr lang="en-US" sz="3000" dirty="0"/>
              <a:t> A learner-friendly classroom promotes positive student behavior. When students feel respected, valued, and engaged, they are less likely to misbehave or disrupt the learning process.</a:t>
            </a:r>
          </a:p>
          <a:p>
            <a:pPr lvl="0" algn="just"/>
            <a:r>
              <a:rPr lang="en-US" sz="3000" b="1" dirty="0"/>
              <a:t>Greater Collaboration and Communication:</a:t>
            </a:r>
            <a:r>
              <a:rPr lang="en-US" sz="3000" dirty="0"/>
              <a:t> A learner-friendly classroom encourages open communication and collaboration between teachers and students. This fosters a sense of community and allows teachers to better understand their students’ needs and challenges.</a:t>
            </a:r>
          </a:p>
          <a:p>
            <a:pPr algn="just"/>
            <a:endParaRPr lang="en-US" dirty="0"/>
          </a:p>
          <a:p>
            <a:pPr marL="0" indent="0" algn="just">
              <a:buNone/>
            </a:pPr>
            <a:endParaRPr lang="en-US" dirty="0"/>
          </a:p>
        </p:txBody>
      </p:sp>
    </p:spTree>
    <p:extLst>
      <p:ext uri="{BB962C8B-B14F-4D97-AF65-F5344CB8AC3E}">
        <p14:creationId xmlns:p14="http://schemas.microsoft.com/office/powerpoint/2010/main" val="2827136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426"/>
            <a:ext cx="10515600" cy="575188"/>
          </a:xfrm>
        </p:spPr>
        <p:txBody>
          <a:bodyPr>
            <a:normAutofit fontScale="90000"/>
          </a:bodyPr>
          <a:lstStyle/>
          <a:p>
            <a:pPr algn="ctr"/>
            <a:r>
              <a:rPr lang="en-US" b="1" u="sng" dirty="0"/>
              <a:t>Benefits to Learners</a:t>
            </a:r>
            <a:r>
              <a:rPr lang="en-US" dirty="0"/>
              <a:t/>
            </a:r>
            <a:br>
              <a:rPr lang="en-US" dirty="0"/>
            </a:br>
            <a:endParaRPr lang="en-US" dirty="0"/>
          </a:p>
        </p:txBody>
      </p:sp>
      <p:sp>
        <p:nvSpPr>
          <p:cNvPr id="3" name="Content Placeholder 2"/>
          <p:cNvSpPr>
            <a:spLocks noGrp="1"/>
          </p:cNvSpPr>
          <p:nvPr>
            <p:ph idx="1"/>
          </p:nvPr>
        </p:nvSpPr>
        <p:spPr>
          <a:xfrm>
            <a:off x="838200" y="1061884"/>
            <a:ext cx="10515600" cy="5456903"/>
          </a:xfrm>
        </p:spPr>
        <p:txBody>
          <a:bodyPr>
            <a:normAutofit/>
          </a:bodyPr>
          <a:lstStyle/>
          <a:p>
            <a:pPr marL="0" indent="0" algn="just">
              <a:buNone/>
            </a:pPr>
            <a:r>
              <a:rPr lang="en-US" dirty="0" smtClean="0"/>
              <a:t>    A </a:t>
            </a:r>
            <a:r>
              <a:rPr lang="en-US" dirty="0"/>
              <a:t>learner-friendly classroom provides a nurturing and stimulating environment that empowers learners to reach their full potential:</a:t>
            </a:r>
          </a:p>
          <a:p>
            <a:pPr lvl="0" algn="just"/>
            <a:r>
              <a:rPr lang="en-US" b="1" dirty="0"/>
              <a:t>Increased Student Engagement and Motivation:</a:t>
            </a:r>
            <a:r>
              <a:rPr lang="en-US" dirty="0"/>
              <a:t> A learner-friendly classroom encourages active participation and fosters a sense of ownership over learning. Students feel more motivated to learn when they are actively involved in the process</a:t>
            </a:r>
            <a:r>
              <a:rPr lang="en-US" dirty="0" smtClean="0"/>
              <a:t>.</a:t>
            </a:r>
            <a:endParaRPr lang="en-US" dirty="0"/>
          </a:p>
          <a:p>
            <a:pPr lvl="0" algn="just"/>
            <a:r>
              <a:rPr lang="en-US" b="1" dirty="0"/>
              <a:t>Improved Academic Performance:</a:t>
            </a:r>
            <a:r>
              <a:rPr lang="en-US" dirty="0"/>
              <a:t> A supportive and engaging learning environment leads to better academic performance. Students are more likely to retain information and develop critical thinking skills when they feel comfortable asking questions and </a:t>
            </a:r>
            <a:r>
              <a:rPr lang="en-US" dirty="0" smtClean="0"/>
              <a:t>exploring </a:t>
            </a:r>
            <a:r>
              <a:rPr lang="en-US" dirty="0"/>
              <a:t>different </a:t>
            </a:r>
            <a:r>
              <a:rPr lang="en-US" dirty="0" smtClean="0"/>
              <a:t>perspectives.</a:t>
            </a:r>
          </a:p>
          <a:p>
            <a:pPr marL="0" lvl="0" indent="0" algn="just">
              <a:buNone/>
            </a:pPr>
            <a:endParaRPr lang="en-US" dirty="0"/>
          </a:p>
        </p:txBody>
      </p:sp>
    </p:spTree>
    <p:extLst>
      <p:ext uri="{BB962C8B-B14F-4D97-AF65-F5344CB8AC3E}">
        <p14:creationId xmlns:p14="http://schemas.microsoft.com/office/powerpoint/2010/main" val="1572380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214</TotalTime>
  <Words>788</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TOPIC: THE LANGUAGE CLASSROOMS </vt:lpstr>
      <vt:lpstr>Share your opinion on the situation below</vt:lpstr>
      <vt:lpstr>By definition..........</vt:lpstr>
      <vt:lpstr>Continued…. </vt:lpstr>
      <vt:lpstr>Continued…</vt:lpstr>
      <vt:lpstr>Benefits of a learner friendly classroom to both the teacher and the learners </vt:lpstr>
      <vt:lpstr>Benefits to Teachers</vt:lpstr>
      <vt:lpstr>Continued…</vt:lpstr>
      <vt:lpstr>Benefits to Learners </vt:lpstr>
      <vt:lpstr>Continued…</vt:lpstr>
      <vt:lpstr>How to create a learner friendly classroom </vt:lpstr>
      <vt:lpstr>Continued…</vt:lpstr>
      <vt:lpstr>Group activity</vt:lpstr>
      <vt:lpstr>Factors that hinders an effective learner –friendly classroom </vt:lpstr>
      <vt:lpstr>Psychological Factors </vt:lpstr>
      <vt:lpstr>Emotional Factors </vt:lpstr>
      <vt:lpstr>Pedagogical Factors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49</cp:revision>
  <dcterms:created xsi:type="dcterms:W3CDTF">2024-06-22T16:46:00Z</dcterms:created>
  <dcterms:modified xsi:type="dcterms:W3CDTF">2024-06-23T05:52:11Z</dcterms:modified>
</cp:coreProperties>
</file>