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3" r:id="rId5"/>
    <p:sldId id="264" r:id="rId6"/>
    <p:sldId id="270" r:id="rId7"/>
    <p:sldId id="265" r:id="rId8"/>
    <p:sldId id="268" r:id="rId9"/>
    <p:sldId id="267" r:id="rId10"/>
    <p:sldId id="258" r:id="rId11"/>
    <p:sldId id="262" r:id="rId12"/>
    <p:sldId id="271" r:id="rId13"/>
    <p:sldId id="26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2B8B-C710-C3A5-4373-408129E18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ECF5F-3C12-A90F-AE27-745BA081B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9F7A-4B59-BA90-80BE-E6BFB6E2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FF75-E4CB-29A4-C10A-62EDB93B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B67A-52D0-3D93-14A5-A11326F3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542-AE48-2892-8510-50CAB8E3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624B4-E566-615A-8E75-5403530E3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33F3-DF07-D278-A825-BA079AF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8B3C-B8A9-E8F7-B6D1-2F099983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DD3B-F695-DC4F-3C5D-5BFB98BA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AE656-321D-D503-5C15-90B3AE998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7FF0E-EEC8-79F3-A1BC-79D808660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7205A-5EEC-376B-7E57-9E284CB2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5807-A88B-17FB-DFCF-7FC9E05E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36CE-2F4F-6592-97D6-11A4C8D7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3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F19A-CF73-BB8D-77FD-E3E94B90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AAB4-39AD-BBB2-815E-E9B8A5AD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E5EA-E9D1-E6E3-331E-3C9189C0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3935-76EF-275D-BC57-C6477CEA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CF16-F5C6-96CA-6B71-251A1537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AC0-B855-B249-45A7-995F60B8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FF3E6-66E7-8934-DF86-BBC65911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8634-36D5-2931-49EC-072906E8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0CB7-E925-A5C5-17A2-1FF6A69A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2BE1-84DA-5493-994A-9BD1228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D441-8B25-D452-6F5C-329AAE1D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06B5-D72C-4529-1501-F56600078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2C92B-0560-35D0-4D44-74E591CC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6E204-CA67-0DBA-5AD5-EF275BA6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9647C-8774-F79E-FCDA-53728B2D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0A254-A3B3-AA33-2BBC-EA21BE77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CFC8-17E0-1277-7EB0-D13124F4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F31B0-7560-6512-E03B-BD82A2D8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44E4-F6E9-5B16-FDD1-112D9BF7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51D69-7EB7-E97B-C4DD-3BFA5BC61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9D778-2C8D-783F-9D17-AB2457A9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D84FB-3823-AD1F-52BD-F5E0B1A1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47E44-7957-3CB7-263B-B13D56F0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5EE3-FD8E-50DD-11E6-5DFF532B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044F-FF97-5498-D42C-0F5EC1C2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693E2-FA69-AB96-D1C2-30D2202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39824-2FCA-A17A-4AB9-2DB2A380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19FA0-3224-B86F-05F0-5E59D5CD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DA548-AF96-0F60-EDEC-62B1B009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016C7-5DE2-2398-40AB-CF55FA2C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6D55-D8ED-4917-8C65-1D96F61A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BF9A-950B-0D69-19FD-6B1A795F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AA09-3E96-0128-3150-ED4AE96B2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A5EB-330B-F344-9360-C714A020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25440-83AE-E5DD-C770-536E62E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1C8E6-30EE-FC81-A0B5-86F64396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311B9-9CFE-7EDD-19CA-213481B8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F096-9AD4-7A6E-70CE-EE0CB669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C7598-3DD3-5EAF-BD0A-262147355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5785-C67A-35A1-0B0A-19ED30C4C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00BF4-D99F-EFF7-7E44-DFD46725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D0DAC-84F3-B767-40D6-745BB3EF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1239-4A84-C7D6-9628-274B6B1F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EB8F7-1838-3BA9-609C-279E0A1D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55BB5-AFC3-221A-593B-06221B39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C652-2647-911B-9988-01B62198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9F83-4688-4AE5-83E6-2E553A81CF2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FA33-46F4-607F-3576-89B5180F7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E884-7EA8-5209-498A-25ACC3C5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8F52-E987-435E-BBF5-5328B3D0B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9738-3880-6179-DC9D-1F4F0183E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ptos" panose="020B0004020202020204" pitchFamily="34" charset="0"/>
              </a:rPr>
              <a:t>Scheme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3DC9A-664A-9629-7E53-45735C8E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600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 for </a:t>
            </a:r>
          </a:p>
          <a:p>
            <a:r>
              <a:rPr lang="en-US" sz="4000" dirty="0">
                <a:latin typeface="Aptos" panose="020B0004020202020204" pitchFamily="34" charset="0"/>
              </a:rPr>
              <a:t> Competency Based Teaching &amp; Learning </a:t>
            </a:r>
          </a:p>
        </p:txBody>
      </p:sp>
    </p:spTree>
    <p:extLst>
      <p:ext uri="{BB962C8B-B14F-4D97-AF65-F5344CB8AC3E}">
        <p14:creationId xmlns:p14="http://schemas.microsoft.com/office/powerpoint/2010/main" val="44230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3F618C-2CA1-447D-09BE-CA5C74DCF880}"/>
              </a:ext>
            </a:extLst>
          </p:cNvPr>
          <p:cNvSpPr txBox="1"/>
          <p:nvPr/>
        </p:nvSpPr>
        <p:spPr>
          <a:xfrm>
            <a:off x="849825" y="305969"/>
            <a:ext cx="10804183" cy="2729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-6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indent="-6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SCHOOL: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-…………………………………………………………………………………………………….</a:t>
            </a:r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6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 OF TEACHER:</a:t>
            </a:r>
            <a:r>
              <a:rPr lang="en-US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-…………………………………………………………………                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CLASS: </a:t>
            </a:r>
            <a:r>
              <a:rPr lang="en-US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S.2</a:t>
            </a:r>
            <a:endParaRPr lang="en-US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indent="-6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SUBJECT:    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TECHNOLOGY AND DESIGN                                                                         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TERM: </a:t>
            </a:r>
            <a:r>
              <a:rPr lang="en-US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ONE</a:t>
            </a:r>
          </a:p>
          <a:p>
            <a:pPr marR="0" indent="-6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THEME:	</a:t>
            </a: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DESIGN AND DRAWING</a:t>
            </a:r>
            <a:r>
              <a:rPr lang="en-US" sz="1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TOPIC: </a:t>
            </a: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ENLARGEMENT AND REDUCTION</a:t>
            </a:r>
            <a:r>
              <a:rPr lang="en-GB" sz="1800" b="1" u="sng" dirty="0">
                <a:solidFill>
                  <a:srgbClr val="0070C0"/>
                </a:solidFill>
                <a:effectLst/>
                <a:uFill>
                  <a:solidFill>
                    <a:srgbClr val="181717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16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6350">
              <a:lnSpc>
                <a:spcPct val="115000"/>
              </a:lnSpc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Competency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lang="en-GB" sz="18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learning this topic, the learner should understand the concept of scale and be able to plot and make objects of the same shape in varying sizes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-6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571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FC4997-528C-D89A-9B03-0E0DA08D3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24268"/>
              </p:ext>
            </p:extLst>
          </p:nvPr>
        </p:nvGraphicFramePr>
        <p:xfrm>
          <a:off x="849824" y="2674620"/>
          <a:ext cx="10804184" cy="4280494"/>
        </p:xfrm>
        <a:graphic>
          <a:graphicData uri="http://schemas.openxmlformats.org/drawingml/2006/table">
            <a:tbl>
              <a:tblPr firstRow="1" firstCol="1" bandRow="1"/>
              <a:tblGrid>
                <a:gridCol w="1533718">
                  <a:extLst>
                    <a:ext uri="{9D8B030D-6E8A-4147-A177-3AD203B41FA5}">
                      <a16:colId xmlns:a16="http://schemas.microsoft.com/office/drawing/2014/main" val="1325921967"/>
                    </a:ext>
                  </a:extLst>
                </a:gridCol>
                <a:gridCol w="4045956">
                  <a:extLst>
                    <a:ext uri="{9D8B030D-6E8A-4147-A177-3AD203B41FA5}">
                      <a16:colId xmlns:a16="http://schemas.microsoft.com/office/drawing/2014/main" val="4025846381"/>
                    </a:ext>
                  </a:extLst>
                </a:gridCol>
                <a:gridCol w="1212905">
                  <a:extLst>
                    <a:ext uri="{9D8B030D-6E8A-4147-A177-3AD203B41FA5}">
                      <a16:colId xmlns:a16="http://schemas.microsoft.com/office/drawing/2014/main" val="1195634480"/>
                    </a:ext>
                  </a:extLst>
                </a:gridCol>
                <a:gridCol w="1411013">
                  <a:extLst>
                    <a:ext uri="{9D8B030D-6E8A-4147-A177-3AD203B41FA5}">
                      <a16:colId xmlns:a16="http://schemas.microsoft.com/office/drawing/2014/main" val="2790271323"/>
                    </a:ext>
                  </a:extLst>
                </a:gridCol>
                <a:gridCol w="1370582">
                  <a:extLst>
                    <a:ext uri="{9D8B030D-6E8A-4147-A177-3AD203B41FA5}">
                      <a16:colId xmlns:a16="http://schemas.microsoft.com/office/drawing/2014/main" val="258793120"/>
                    </a:ext>
                  </a:extLst>
                </a:gridCol>
                <a:gridCol w="1230010">
                  <a:extLst>
                    <a:ext uri="{9D8B030D-6E8A-4147-A177-3AD203B41FA5}">
                      <a16:colId xmlns:a16="http://schemas.microsoft.com/office/drawing/2014/main" val="2649096086"/>
                    </a:ext>
                  </a:extLst>
                </a:gridCol>
              </a:tblGrid>
              <a:tr h="18894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WEEK: 2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PERIODS: 2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38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LEARNING OUTCOME</a:t>
                      </a:r>
                      <a:endParaRPr lang="en-US" sz="1400" b="1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learner should be able to:</a:t>
                      </a:r>
                      <a:endParaRPr lang="en-US" sz="1400" b="1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LEARNING OUTCOME FOCUS </a:t>
                      </a:r>
                      <a:endParaRPr lang="en-US" sz="1400" b="1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TEACHING AND LEARNING AIDS </a:t>
                      </a:r>
                      <a:endParaRPr lang="en-US" sz="1400" b="1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EVIDENCE OF ACHIEVEMENT  </a:t>
                      </a:r>
                      <a:endParaRPr lang="en-US" sz="1400" b="1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REFERENCES</a:t>
                      </a:r>
                      <a:endParaRPr lang="en-US" sz="1400" b="1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1400" b="1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02551"/>
                  </a:ext>
                </a:extLst>
              </a:tr>
              <a:tr h="2936452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  <a:buFont typeface="+mj-lt"/>
                        <a:buNone/>
                      </a:pPr>
                      <a:r>
                        <a:rPr lang="en-GB" sz="1200" dirty="0"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Construct varying (scaling) sizes of the same shapes to ratio of area or sides  (k, u, s) 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190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GB" sz="7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00" b="1" dirty="0"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Knowledge of: 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Basic geometric shapes (circles and polygons) and their properties.</a:t>
                      </a: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Proportionality and how it affects the sides or area of geometrical shapes.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00" b="1" dirty="0"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Understanding: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 effect of scaling on area and linear sizes of shapes.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Methods of scaling and how they apply to the sides or areas of geometrical shapes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00" b="1" dirty="0">
                          <a:effectLst/>
                          <a:latin typeface="Aptos" panose="020B00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Skills in: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solidFill>
                            <a:srgbClr val="0F0F0F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Precision and accuracy in measuring and constructing shapes.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2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Planning and managing space in relation to a design.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Work book or paper.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Pencils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Geometrical drawing instruments (set squares, T-square, rulers, drawing boards compass and dividers)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Ability to make accurate constructions of the same shape in varying sizes.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dirty="0"/>
                        <a:t> </a:t>
                      </a: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K. </a:t>
                      </a:r>
                      <a:r>
                        <a:rPr lang="en-GB" sz="105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Morling</a:t>
                      </a: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050" dirty="0"/>
                        <a:t>2021</a:t>
                      </a: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50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Geometrical and Engineering Drawing,</a:t>
                      </a:r>
                      <a:r>
                        <a:rPr lang="en-US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British Library Cataloguing - in – Publication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NCDC Technology And Design Teachers Guide 1,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NCDC Technology And Design Learners Book 1.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lessons were complete clear and to the point  and the learners were able to make constructions showing enlargement  and reduction of  shapes   employing the scales</a:t>
                      </a:r>
                    </a:p>
                  </a:txBody>
                  <a:tcPr marL="37631" marR="376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466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058C-18CC-A868-4974-68525752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The components of a scheme of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9F63AB-ED1B-4BA2-E341-E85A5377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Focus</a:t>
            </a:r>
            <a:r>
              <a:rPr lang="en-US" dirty="0">
                <a:latin typeface="Aptos" panose="020B0004020202020204" pitchFamily="34" charset="0"/>
              </a:rPr>
              <a:t> - a leaning toward a particular way of thinking or acting</a:t>
            </a:r>
          </a:p>
          <a:p>
            <a:r>
              <a:rPr lang="en-US" b="1" dirty="0">
                <a:latin typeface="Aptos" panose="020B0004020202020204" pitchFamily="34" charset="0"/>
              </a:rPr>
              <a:t>Teaching &amp; Learning Aids</a:t>
            </a:r>
            <a:r>
              <a:rPr lang="en-US" dirty="0">
                <a:latin typeface="Aptos" panose="020B0004020202020204" pitchFamily="34" charset="0"/>
              </a:rPr>
              <a:t> - What to prepare</a:t>
            </a:r>
          </a:p>
          <a:p>
            <a:r>
              <a:rPr lang="en-US" b="1" dirty="0">
                <a:latin typeface="Aptos" panose="020B0004020202020204" pitchFamily="34" charset="0"/>
              </a:rPr>
              <a:t>Learning outcome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ptos" panose="020B0004020202020204" pitchFamily="34" charset="0"/>
              </a:rPr>
              <a:t>  a clear and specific statement that describes what a learner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ptos" panose="020B0004020202020204" pitchFamily="34" charset="0"/>
              </a:rPr>
              <a:t>  expected to know, understand, or be able to do after completing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ptos" panose="020B0004020202020204" pitchFamily="34" charset="0"/>
              </a:rPr>
              <a:t>   particular educational activity or program. </a:t>
            </a:r>
          </a:p>
          <a:p>
            <a:r>
              <a:rPr lang="en-US" b="1" dirty="0">
                <a:latin typeface="Aptos" panose="020B0004020202020204" pitchFamily="34" charset="0"/>
              </a:rPr>
              <a:t>Evidence of achievement </a:t>
            </a:r>
            <a:r>
              <a:rPr lang="en-US" dirty="0">
                <a:latin typeface="Aptos" panose="020B00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proof that a learner has successfully met the specified learning   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    outcomes. 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D1A1F-76AD-04D4-E8B3-6E3E55C4E8C6}"/>
              </a:ext>
            </a:extLst>
          </p:cNvPr>
          <p:cNvCxnSpPr/>
          <p:nvPr/>
        </p:nvCxnSpPr>
        <p:spPr>
          <a:xfrm>
            <a:off x="1005840" y="1028700"/>
            <a:ext cx="8747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9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AA34-5335-FF57-4879-2F9E3463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 fontScale="92500" lnSpcReduction="10000"/>
          </a:bodyPr>
          <a:lstStyle/>
          <a:p>
            <a:pPr marL="0" marR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References - </a:t>
            </a:r>
            <a:r>
              <a:rPr lang="en-US" sz="3300" dirty="0">
                <a:latin typeface="Aptos" panose="020B0004020202020204" pitchFamily="34" charset="0"/>
              </a:rPr>
              <a:t>include books, handouts, journals, reports, </a:t>
            </a:r>
            <a:r>
              <a:rPr lang="en-US" sz="3300" dirty="0" err="1">
                <a:latin typeface="Aptos" panose="020B0004020202020204" pitchFamily="34" charset="0"/>
              </a:rPr>
              <a:t>etc</a:t>
            </a:r>
            <a:endParaRPr lang="en-US" sz="3300" dirty="0">
              <a:latin typeface="Aptos" panose="020B0004020202020204" pitchFamily="34" charset="0"/>
            </a:endParaRPr>
          </a:p>
          <a:p>
            <a:pPr marL="0" marR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dirty="0">
                <a:effectLst/>
                <a:latin typeface="Aptos" panose="020B0004020202020204" pitchFamily="34" charset="0"/>
              </a:rPr>
              <a:t>                           - Should include the name of the author, year</a:t>
            </a:r>
          </a:p>
          <a:p>
            <a:pPr marL="0" marR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latin typeface="Aptos" panose="020B0004020202020204" pitchFamily="34" charset="0"/>
              </a:rPr>
              <a:t>		     </a:t>
            </a:r>
            <a:r>
              <a:rPr lang="en-US" sz="3300" b="0" i="0" u="none" strike="noStrike" dirty="0">
                <a:effectLst/>
                <a:latin typeface="Aptos" panose="020B0004020202020204" pitchFamily="34" charset="0"/>
              </a:rPr>
              <a:t> and title</a:t>
            </a:r>
          </a:p>
          <a:p>
            <a:pPr marL="0" marR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300" b="0" i="0" u="none" strike="noStrike" dirty="0">
              <a:effectLst/>
              <a:latin typeface="Aptos" panose="020B0004020202020204" pitchFamily="34" charset="0"/>
            </a:endParaRPr>
          </a:p>
          <a:p>
            <a:pPr marL="0" marR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Remarks - </a:t>
            </a:r>
            <a:r>
              <a:rPr lang="en-US" sz="3400" dirty="0">
                <a:latin typeface="Aptos" panose="020B0004020202020204" pitchFamily="34" charset="0"/>
              </a:rPr>
              <a:t>should be made immediately the lesson is</a:t>
            </a:r>
          </a:p>
          <a:p>
            <a:pPr marL="0" marR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Aptos" panose="020B0004020202020204" pitchFamily="34" charset="0"/>
              </a:rPr>
              <a:t>		complete</a:t>
            </a:r>
          </a:p>
          <a:p>
            <a:pPr marL="0" marR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Aptos" panose="020B0004020202020204" pitchFamily="34" charset="0"/>
              </a:rPr>
              <a:t>	         -  indicate whether what was planned for the</a:t>
            </a:r>
          </a:p>
          <a:p>
            <a:pPr marL="0" marR="0" indent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Aptos" panose="020B0004020202020204" pitchFamily="34" charset="0"/>
              </a:rPr>
              <a:t>                          period has been   achieved. 		</a:t>
            </a:r>
          </a:p>
          <a:p>
            <a:pPr marL="0" indent="0" algn="l">
              <a:buNone/>
            </a:pPr>
            <a:r>
              <a:rPr lang="en-US" sz="3400" dirty="0">
                <a:latin typeface="Aptos" panose="020B0004020202020204" pitchFamily="34" charset="0"/>
              </a:rPr>
              <a:t>	         - Remarks such as “excellent” “done”, “OK”, </a:t>
            </a:r>
          </a:p>
          <a:p>
            <a:pPr marL="0" indent="0" algn="l">
              <a:buNone/>
            </a:pPr>
            <a:r>
              <a:rPr lang="en-US" sz="3400" dirty="0">
                <a:latin typeface="Aptos" panose="020B0004020202020204" pitchFamily="34" charset="0"/>
              </a:rPr>
              <a:t>		“well done”, “taught”, etc. are not useful to the 			 teacher. </a:t>
            </a:r>
          </a:p>
          <a:p>
            <a:pPr marL="0" marR="0" algn="l" rtl="0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1704-34CC-8573-93C5-4CB057C1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3255"/>
          </a:xfrm>
        </p:spPr>
        <p:txBody>
          <a:bodyPr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Activity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BC7F5-F6FE-A7DC-B682-3160D59AD48C}"/>
              </a:ext>
            </a:extLst>
          </p:cNvPr>
          <p:cNvSpPr txBox="1"/>
          <p:nvPr/>
        </p:nvSpPr>
        <p:spPr>
          <a:xfrm>
            <a:off x="838200" y="2013635"/>
            <a:ext cx="9550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 groups pick a topic/ learning outcome from the syllabus and scheme for it.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49E01B-A940-3EBC-AD4D-C118DC1555BC}"/>
              </a:ext>
            </a:extLst>
          </p:cNvPr>
          <p:cNvCxnSpPr/>
          <p:nvPr/>
        </p:nvCxnSpPr>
        <p:spPr>
          <a:xfrm>
            <a:off x="967740" y="1668780"/>
            <a:ext cx="9420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807C-A9BA-0CE0-2385-D60C46B4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712"/>
            <a:ext cx="10515600" cy="4199255"/>
          </a:xfrm>
        </p:spPr>
        <p:txBody>
          <a:bodyPr/>
          <a:lstStyle/>
          <a:p>
            <a:pPr algn="ctr"/>
            <a:r>
              <a:rPr lang="en-US" sz="6600" b="1" dirty="0">
                <a:latin typeface="Brush Script MT" panose="03060802040406070304" pitchFamily="66" charset="0"/>
              </a:rPr>
              <a:t>END.</a:t>
            </a:r>
            <a:br>
              <a:rPr lang="en-US" b="1" dirty="0">
                <a:latin typeface="Aptos" panose="020B0004020202020204" pitchFamily="34" charset="0"/>
              </a:rPr>
            </a:br>
            <a:endParaRPr lang="en-US" b="1" dirty="0">
              <a:latin typeface="Blackadder ITC" panose="04020505051007020D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02F4A-FE1D-D1B7-4E65-42EE18A4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0" y="2747327"/>
            <a:ext cx="801624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8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EED6-0810-3609-9D46-DC319C9B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Session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254F-D2BA-53A5-AB8F-A9AE3AF7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778953"/>
            <a:ext cx="10515600" cy="3859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ptos" panose="020B0004020202020204" pitchFamily="34" charset="0"/>
              </a:rPr>
              <a:t>At the end of this session participants will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ptos" panose="020B0004020202020204" pitchFamily="34" charset="0"/>
              </a:rPr>
              <a:t>Articulate the significance of a scheme of work in a Competence-Based Curriculum.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Aptos" panose="020B0004020202020204" pitchFamily="34" charset="0"/>
              </a:rPr>
              <a:t>Analyse</a:t>
            </a:r>
            <a:r>
              <a:rPr lang="en-US" sz="3200" dirty="0">
                <a:latin typeface="Aptos" panose="020B0004020202020204" pitchFamily="34" charset="0"/>
              </a:rPr>
              <a:t> the components of a Scheme of work for competency based teaching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ptos" panose="020B00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ptos" panose="020B0004020202020204" pitchFamily="34" charset="0"/>
              </a:rPr>
              <a:t>Make use of the syllabus to make a scheme of work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4EF9DF-CEA8-50AB-B3FB-789B2564C09F}"/>
              </a:ext>
            </a:extLst>
          </p:cNvPr>
          <p:cNvCxnSpPr/>
          <p:nvPr/>
        </p:nvCxnSpPr>
        <p:spPr>
          <a:xfrm>
            <a:off x="937260" y="1318260"/>
            <a:ext cx="9966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C127-0B90-2D8E-010B-9BA4BAEB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A1C1-D873-2112-07E5-29AB0BE9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4945380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How has the scheme of work enriched teaching in the LSC within your school?</a:t>
            </a:r>
          </a:p>
          <a:p>
            <a:pPr marL="0" indent="0">
              <a:buNone/>
            </a:pPr>
            <a:r>
              <a:rPr lang="en-US" sz="3500" dirty="0"/>
              <a:t>- Plan how  learning shall be organized within the allocated    </a:t>
            </a:r>
          </a:p>
          <a:p>
            <a:pPr marL="0" indent="0">
              <a:buNone/>
            </a:pPr>
            <a:r>
              <a:rPr lang="en-US" sz="3500" dirty="0"/>
              <a:t>   time</a:t>
            </a:r>
          </a:p>
          <a:p>
            <a:pPr marL="0" indent="0">
              <a:buNone/>
            </a:pPr>
            <a:r>
              <a:rPr lang="en-US" sz="3500" dirty="0"/>
              <a:t>- Deliver lesson with little differentiation</a:t>
            </a:r>
          </a:p>
          <a:p>
            <a:pPr marL="0" indent="0">
              <a:buNone/>
            </a:pPr>
            <a:r>
              <a:rPr lang="en-US" sz="3500" dirty="0"/>
              <a:t>- Enable continuity with another teacher</a:t>
            </a:r>
          </a:p>
          <a:p>
            <a:pPr marL="0" indent="0">
              <a:buNone/>
            </a:pPr>
            <a:r>
              <a:rPr lang="en-US" sz="3500" dirty="0"/>
              <a:t>- Ensures that all learners are exposed to the same learning     </a:t>
            </a:r>
          </a:p>
          <a:p>
            <a:pPr marL="0" indent="0">
              <a:buNone/>
            </a:pPr>
            <a:r>
              <a:rPr lang="en-US" sz="3500" dirty="0"/>
              <a:t>  opportunities</a:t>
            </a:r>
          </a:p>
          <a:p>
            <a:pPr marL="0" indent="0">
              <a:buNone/>
            </a:pPr>
            <a:r>
              <a:rPr lang="en-US" sz="3500" dirty="0"/>
              <a:t>- Monitor progress against the original plan</a:t>
            </a:r>
          </a:p>
          <a:p>
            <a:pPr marL="0" indent="0">
              <a:buNone/>
            </a:pPr>
            <a:r>
              <a:rPr lang="en-US" sz="3500" dirty="0"/>
              <a:t>- Lesson planning</a:t>
            </a:r>
          </a:p>
          <a:p>
            <a:pPr marL="0" indent="0">
              <a:buNone/>
            </a:pPr>
            <a:r>
              <a:rPr lang="en-US" sz="3500" dirty="0"/>
              <a:t>- keep track of coverage</a:t>
            </a:r>
          </a:p>
          <a:p>
            <a:endParaRPr lang="en-US" sz="3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99A716-122B-86D5-A142-91126E5E09DA}"/>
              </a:ext>
            </a:extLst>
          </p:cNvPr>
          <p:cNvCxnSpPr/>
          <p:nvPr/>
        </p:nvCxnSpPr>
        <p:spPr>
          <a:xfrm flipV="1">
            <a:off x="899160" y="1013460"/>
            <a:ext cx="9837420" cy="1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9F4B-ACFA-A75A-346D-41E9C93F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7E69-D164-0C41-BA42-8CDB8E59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871"/>
            <a:ext cx="10515600" cy="4749092"/>
          </a:xfrm>
        </p:spPr>
        <p:txBody>
          <a:bodyPr>
            <a:normAutofit/>
          </a:bodyPr>
          <a:lstStyle/>
          <a:p>
            <a:endParaRPr lang="en-US" dirty="0">
              <a:latin typeface="Aptos" panose="020B00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What key aspects would you consider when preparing to teach a subject for a certain period of time ?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latin typeface="Aptos" panose="020B00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Aptos" panose="020B0004020202020204" pitchFamily="34" charset="0"/>
              </a:rPr>
              <a:t>Classify the  evidence of preparation you would require the teacher to produce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ptos" panose="020B0004020202020204" pitchFamily="34" charset="0"/>
            </a:endParaRP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A85FE8-C8E8-C486-B8E0-8D6DFA3DE89C}"/>
              </a:ext>
            </a:extLst>
          </p:cNvPr>
          <p:cNvCxnSpPr/>
          <p:nvPr/>
        </p:nvCxnSpPr>
        <p:spPr>
          <a:xfrm>
            <a:off x="899160" y="1427871"/>
            <a:ext cx="969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3578-3124-861C-09B2-367205DF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ptos" panose="020B0004020202020204" pitchFamily="34" charset="0"/>
              </a:rPr>
              <a:t>Key aspects to consider as the teacher prepares to teach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98CA-F643-0921-1613-1AB469C0A8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Nature of learners</a:t>
            </a:r>
          </a:p>
          <a:p>
            <a:pPr marL="0" indent="0">
              <a:buNone/>
            </a:pPr>
            <a:r>
              <a:rPr lang="en-US" b="1" dirty="0"/>
              <a:t>	- </a:t>
            </a:r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dirty="0"/>
              <a:t>	- level</a:t>
            </a:r>
          </a:p>
          <a:p>
            <a:pPr marL="0" indent="0">
              <a:buNone/>
            </a:pPr>
            <a:r>
              <a:rPr lang="en-US" dirty="0"/>
              <a:t>	- ability</a:t>
            </a:r>
          </a:p>
          <a:p>
            <a:pPr marL="0" indent="0">
              <a:buNone/>
            </a:pPr>
            <a:r>
              <a:rPr lang="en-US" dirty="0"/>
              <a:t>	- sex</a:t>
            </a:r>
          </a:p>
          <a:p>
            <a:pPr marL="0" indent="0">
              <a:buNone/>
            </a:pPr>
            <a:r>
              <a:rPr lang="en-US" dirty="0"/>
              <a:t>	- 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BA35D-C7A6-39D4-EB79-15E494323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Learning requirements  </a:t>
            </a:r>
          </a:p>
          <a:p>
            <a:pPr marL="0" indent="0">
              <a:buNone/>
            </a:pPr>
            <a:r>
              <a:rPr lang="en-US" dirty="0"/>
              <a:t>	- Content</a:t>
            </a:r>
          </a:p>
          <a:p>
            <a:pPr marL="0" indent="0">
              <a:buNone/>
            </a:pPr>
            <a:r>
              <a:rPr lang="en-US" dirty="0"/>
              <a:t>	- Learning focus</a:t>
            </a:r>
          </a:p>
          <a:p>
            <a:pPr marL="0" indent="0">
              <a:buNone/>
            </a:pPr>
            <a:r>
              <a:rPr lang="en-US" dirty="0"/>
              <a:t>	- Teaching Methods </a:t>
            </a:r>
          </a:p>
          <a:p>
            <a:pPr marL="0" indent="0">
              <a:buNone/>
            </a:pPr>
            <a:r>
              <a:rPr lang="en-US" dirty="0"/>
              <a:t>	- Teaching aids</a:t>
            </a:r>
          </a:p>
          <a:p>
            <a:pPr marL="0" indent="0">
              <a:buNone/>
            </a:pPr>
            <a:r>
              <a:rPr lang="en-US" dirty="0"/>
              <a:t>	- Time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020B3D-7AEA-4B4C-B38F-DC8D23D6ECA2}"/>
              </a:ext>
            </a:extLst>
          </p:cNvPr>
          <p:cNvCxnSpPr>
            <a:cxnSpLocks/>
          </p:cNvCxnSpPr>
          <p:nvPr/>
        </p:nvCxnSpPr>
        <p:spPr>
          <a:xfrm>
            <a:off x="914400" y="1610751"/>
            <a:ext cx="10093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050-B20B-B87B-8214-0F43ECA1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ptos" panose="020B0004020202020204" pitchFamily="34" charset="0"/>
              </a:rPr>
              <a:t>Key aspects. Cont.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771C-7607-5499-0ECC-F7C978FAD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20" y="1784033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Learning environment </a:t>
            </a:r>
            <a:r>
              <a:rPr lang="en-US" b="1" dirty="0"/>
              <a:t>(</a:t>
            </a:r>
            <a:r>
              <a:rPr lang="en-US" dirty="0"/>
              <a:t>circumstances under which learning will occur)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  the resources or materials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teacher will need to access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when completing the task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class room/laboratory/workshop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8DF9F-1D49-5AC4-A462-08042EAB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2140" y="1784033"/>
            <a:ext cx="576072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Expected behavioral change </a:t>
            </a:r>
            <a:r>
              <a:rPr lang="en-US" dirty="0"/>
              <a:t>characteristics that describe the percentage level mastery </a:t>
            </a:r>
          </a:p>
          <a:p>
            <a:pPr marL="0" indent="0">
              <a:buNone/>
            </a:pPr>
            <a:r>
              <a:rPr lang="en-US" dirty="0"/>
              <a:t>   (standard for minimal acceptance           </a:t>
            </a:r>
          </a:p>
          <a:p>
            <a:pPr marL="0" indent="0">
              <a:buNone/>
            </a:pPr>
            <a:r>
              <a:rPr lang="en-US" dirty="0"/>
              <a:t>    when performing the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5CFA85-3FDA-0101-B6D0-E821EC458259}"/>
              </a:ext>
            </a:extLst>
          </p:cNvPr>
          <p:cNvCxnSpPr/>
          <p:nvPr/>
        </p:nvCxnSpPr>
        <p:spPr>
          <a:xfrm>
            <a:off x="952500" y="1660208"/>
            <a:ext cx="9014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32DE-EAEF-6AA5-8A2D-057ADBD2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ptos" panose="020B0004020202020204" pitchFamily="34" charset="0"/>
              </a:rPr>
              <a:t>Teacher’s evidence of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891B-1B61-0EC7-517E-E9E16816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 of work</a:t>
            </a:r>
          </a:p>
          <a:p>
            <a:r>
              <a:rPr lang="en-US" dirty="0"/>
              <a:t>Lesson plan</a:t>
            </a:r>
          </a:p>
          <a:p>
            <a:r>
              <a:rPr lang="en-US" dirty="0"/>
              <a:t>Gathered material/resources related to the topic required for teaching and learning</a:t>
            </a:r>
          </a:p>
          <a:p>
            <a:r>
              <a:rPr lang="en-US" dirty="0"/>
              <a:t>Questions to scaffold learning. ( why, what, how, when)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e.g</a:t>
            </a:r>
            <a:r>
              <a:rPr lang="en-US" dirty="0"/>
              <a:t> What characteristics tell you that an animal is a mammal?</a:t>
            </a:r>
          </a:p>
          <a:p>
            <a:r>
              <a:rPr lang="en-US" dirty="0"/>
              <a:t>Record of work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B1DD01-1388-50C6-7C36-E9DF606FDD5D}"/>
              </a:ext>
            </a:extLst>
          </p:cNvPr>
          <p:cNvCxnSpPr/>
          <p:nvPr/>
        </p:nvCxnSpPr>
        <p:spPr>
          <a:xfrm>
            <a:off x="1019908" y="1690688"/>
            <a:ext cx="10121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C31E-D853-9129-D1F4-9580123F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8058-E71B-E697-0064-C47BDEDA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endParaRPr lang="en-US" sz="3200" dirty="0">
              <a:latin typeface="Aptos" panose="020B0004020202020204" pitchFamily="34" charset="0"/>
            </a:endParaRPr>
          </a:p>
          <a:p>
            <a:r>
              <a:rPr lang="en-US" sz="3200" dirty="0">
                <a:latin typeface="Aptos" panose="020B0004020202020204" pitchFamily="34" charset="0"/>
              </a:rPr>
              <a:t>To ease supervision of curriculum implementation the preparation for teaching should be presented in a coherent manner. In your groups demonstrate how the scheme of work should look like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9868AC-C803-F495-9777-0603CDCCE8C1}"/>
              </a:ext>
            </a:extLst>
          </p:cNvPr>
          <p:cNvCxnSpPr/>
          <p:nvPr/>
        </p:nvCxnSpPr>
        <p:spPr>
          <a:xfrm>
            <a:off x="922020" y="1402080"/>
            <a:ext cx="10256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7521-A604-DA58-B1D7-FAC4C044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Activity 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4948-4315-C292-8DBC-7F1E5E65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Aptos" panose="020B0004020202020204" pitchFamily="34" charset="0"/>
              </a:rPr>
              <a:t>In groups: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 </a:t>
            </a:r>
            <a:r>
              <a:rPr lang="en-US" sz="3600" dirty="0" err="1">
                <a:latin typeface="Aptos" panose="020B0004020202020204" pitchFamily="34" charset="0"/>
              </a:rPr>
              <a:t>Analyse</a:t>
            </a:r>
            <a:r>
              <a:rPr lang="en-US" sz="3600" dirty="0">
                <a:latin typeface="Aptos" panose="020B0004020202020204" pitchFamily="34" charset="0"/>
              </a:rPr>
              <a:t> components of the structure of a Scheme of work  proposed for use in a CBC .</a:t>
            </a:r>
          </a:p>
          <a:p>
            <a:pPr marL="571500" indent="-571500">
              <a:buFont typeface="+mj-lt"/>
              <a:buAutoNum type="romanLcPeriod"/>
            </a:pPr>
            <a:endParaRPr lang="en-US" sz="3600" dirty="0">
              <a:latin typeface="Aptos" panose="020B0004020202020204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3600" dirty="0">
                <a:latin typeface="Aptos" panose="020B0004020202020204" pitchFamily="34" charset="0"/>
              </a:rPr>
              <a:t>Suggest constructive feedback for improvement.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306B8-4623-6FA9-1EB0-5C63F394386C}"/>
              </a:ext>
            </a:extLst>
          </p:cNvPr>
          <p:cNvCxnSpPr/>
          <p:nvPr/>
        </p:nvCxnSpPr>
        <p:spPr>
          <a:xfrm flipV="1">
            <a:off x="952500" y="1310640"/>
            <a:ext cx="100203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2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879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Blackadder ITC</vt:lpstr>
      <vt:lpstr>Brush Script MT</vt:lpstr>
      <vt:lpstr>Calibri</vt:lpstr>
      <vt:lpstr>Calibri Light</vt:lpstr>
      <vt:lpstr>Times New Roman</vt:lpstr>
      <vt:lpstr>Wingdings</vt:lpstr>
      <vt:lpstr>Office Theme</vt:lpstr>
      <vt:lpstr>Scheme of work</vt:lpstr>
      <vt:lpstr>Session outcomes</vt:lpstr>
      <vt:lpstr>Activity 1</vt:lpstr>
      <vt:lpstr>Activity 2</vt:lpstr>
      <vt:lpstr>Key aspects to consider as the teacher prepares to teach</vt:lpstr>
      <vt:lpstr>Key aspects. Cont.</vt:lpstr>
      <vt:lpstr>Teacher’s evidence of preparation</vt:lpstr>
      <vt:lpstr>Activity 3</vt:lpstr>
      <vt:lpstr>Activity  4</vt:lpstr>
      <vt:lpstr>PowerPoint Presentation</vt:lpstr>
      <vt:lpstr>The components of a scheme of work</vt:lpstr>
      <vt:lpstr>PowerPoint Presentation</vt:lpstr>
      <vt:lpstr>Activity 4</vt:lpstr>
      <vt:lpstr>END.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of work</dc:title>
  <dc:creator>user</dc:creator>
  <cp:lastModifiedBy>user</cp:lastModifiedBy>
  <cp:revision>18</cp:revision>
  <dcterms:created xsi:type="dcterms:W3CDTF">2023-11-29T19:08:28Z</dcterms:created>
  <dcterms:modified xsi:type="dcterms:W3CDTF">2023-12-07T12:43:58Z</dcterms:modified>
</cp:coreProperties>
</file>