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41BFA6-D6F8-48A7-B3DB-2957479ADA5E}" type="datetimeFigureOut">
              <a:rPr lang="en-US"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C11F989-F7A5-4ABA-90B0-9D4FCFCD928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1BFA6-D6F8-48A7-B3DB-2957479ADA5E}" type="datetimeFigureOut">
              <a:rPr lang="en-US"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1F989-F7A5-4ABA-90B0-9D4FCFCD928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1BFA6-D6F8-48A7-B3DB-2957479ADA5E}" type="datetimeFigureOut">
              <a:rPr lang="en-US"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1F989-F7A5-4ABA-90B0-9D4FCFCD928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41BFA6-D6F8-48A7-B3DB-2957479ADA5E}" type="datetimeFigureOut">
              <a:rPr lang="en-US" smtClean="0"/>
              <a:t>4/8/2014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11F989-F7A5-4ABA-90B0-9D4FCFCD928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841BFA6-D6F8-48A7-B3DB-2957479ADA5E}" type="datetimeFigureOut">
              <a:rPr lang="en-US" smtClean="0"/>
              <a:t>4/8/2014</a:t>
            </a:fld>
            <a:endParaRPr lang="en-US"/>
          </a:p>
        </p:txBody>
      </p:sp>
      <p:sp>
        <p:nvSpPr>
          <p:cNvPr id="8" name="Slide Number Placeholder 7"/>
          <p:cNvSpPr>
            <a:spLocks noGrp="1"/>
          </p:cNvSpPr>
          <p:nvPr>
            <p:ph type="sldNum" sz="quarter" idx="11"/>
          </p:nvPr>
        </p:nvSpPr>
        <p:spPr/>
        <p:txBody>
          <a:bodyPr/>
          <a:lstStyle/>
          <a:p>
            <a:fld id="{2C11F989-F7A5-4ABA-90B0-9D4FCFCD928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41BFA6-D6F8-48A7-B3DB-2957479ADA5E}" type="datetimeFigureOut">
              <a:rPr lang="en-US" smtClean="0"/>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11F989-F7A5-4ABA-90B0-9D4FCFCD928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41BFA6-D6F8-48A7-B3DB-2957479ADA5E}" type="datetimeFigureOut">
              <a:rPr lang="en-US" smtClean="0"/>
              <a:t>4/8/2014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11F989-F7A5-4ABA-90B0-9D4FCFCD928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41BFA6-D6F8-48A7-B3DB-2957479ADA5E}" type="datetimeFigureOut">
              <a:rPr lang="en-US" smtClean="0"/>
              <a:t>4/8/2014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11F989-F7A5-4ABA-90B0-9D4FCFCD928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1BFA6-D6F8-48A7-B3DB-2957479ADA5E}" type="datetimeFigureOut">
              <a:rPr lang="en-US" smtClean="0"/>
              <a:t>4/8/2014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11F989-F7A5-4ABA-90B0-9D4FCFCD928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1BFA6-D6F8-48A7-B3DB-2957479ADA5E}" type="datetimeFigureOut">
              <a:rPr lang="en-US" smtClean="0"/>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11F989-F7A5-4ABA-90B0-9D4FCFCD928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1BFA6-D6F8-48A7-B3DB-2957479ADA5E}" type="datetimeFigureOut">
              <a:rPr lang="en-US" smtClean="0"/>
              <a:t>4/8/2014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2C11F989-F7A5-4ABA-90B0-9D4FCFCD9282}"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4841BFA6-D6F8-48A7-B3DB-2957479ADA5E}" type="datetimeFigureOut">
              <a:rPr lang="en-US" smtClean="0"/>
              <a:t>4/8/2014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2C11F989-F7A5-4ABA-90B0-9D4FCFCD9282}"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43200"/>
            <a:ext cx="7772400" cy="1470025"/>
          </a:xfrm>
        </p:spPr>
        <p:txBody>
          <a:bodyPr/>
          <a:lstStyle/>
          <a:p>
            <a:r>
              <a:rPr lang="en-GB" sz="3600" b="1" dirty="0">
                <a:solidFill>
                  <a:srgbClr val="C00000"/>
                </a:solidFill>
                <a:latin typeface="Albertus Extra Bold" pitchFamily="34" charset="0"/>
              </a:rPr>
              <a:t>Implications of Using ICTs</a:t>
            </a:r>
            <a:r>
              <a:rPr lang="en-US" dirty="0">
                <a:solidFill>
                  <a:srgbClr val="C00000"/>
                </a:solidFill>
              </a:rPr>
              <a:t/>
            </a:r>
            <a:br>
              <a:rPr lang="en-US" dirty="0">
                <a:solidFill>
                  <a:srgbClr val="C00000"/>
                </a:solidFill>
              </a:rPr>
            </a:br>
            <a:endParaRPr lang="en-US" dirty="0">
              <a:solidFill>
                <a:srgbClr val="C00000"/>
              </a:solidFill>
            </a:endParaRPr>
          </a:p>
        </p:txBody>
      </p:sp>
    </p:spTree>
    <p:extLst>
      <p:ext uri="{BB962C8B-B14F-4D97-AF65-F5344CB8AC3E}">
        <p14:creationId xmlns:p14="http://schemas.microsoft.com/office/powerpoint/2010/main" val="3492094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effectLst/>
              </a:rPr>
              <a:t>Disadvantage</a:t>
            </a:r>
            <a:r>
              <a:rPr lang="en-US" dirty="0">
                <a:effectLst/>
              </a:rPr>
              <a:t/>
            </a:r>
            <a:br>
              <a:rPr lang="en-US" dirty="0">
                <a:effectLst/>
              </a:rPr>
            </a:br>
            <a:endParaRPr lang="en-US" dirty="0"/>
          </a:p>
        </p:txBody>
      </p:sp>
      <p:sp>
        <p:nvSpPr>
          <p:cNvPr id="3" name="Content Placeholder 2"/>
          <p:cNvSpPr>
            <a:spLocks noGrp="1"/>
          </p:cNvSpPr>
          <p:nvPr>
            <p:ph idx="1"/>
          </p:nvPr>
        </p:nvSpPr>
        <p:spPr/>
        <p:txBody>
          <a:bodyPr/>
          <a:lstStyle/>
          <a:p>
            <a:pPr lvl="0"/>
            <a:r>
              <a:rPr lang="en-US" dirty="0"/>
              <a:t>High start-up cost</a:t>
            </a:r>
          </a:p>
          <a:p>
            <a:pPr lvl="0"/>
            <a:r>
              <a:rPr lang="en-US" dirty="0"/>
              <a:t>Not readily available </a:t>
            </a:r>
          </a:p>
          <a:p>
            <a:pPr lvl="0"/>
            <a:r>
              <a:rPr lang="en-US" dirty="0"/>
              <a:t>Still experimental </a:t>
            </a:r>
          </a:p>
          <a:p>
            <a:endParaRPr lang="en-US" dirty="0"/>
          </a:p>
        </p:txBody>
      </p:sp>
    </p:spTree>
    <p:extLst>
      <p:ext uri="{BB962C8B-B14F-4D97-AF65-F5344CB8AC3E}">
        <p14:creationId xmlns:p14="http://schemas.microsoft.com/office/powerpoint/2010/main" val="3583827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2133600"/>
            <a:ext cx="7696200" cy="1600200"/>
          </a:xfrm>
        </p:spPr>
        <p:txBody>
          <a:bodyPr>
            <a:normAutofit fontScale="90000"/>
          </a:bodyPr>
          <a:lstStyle/>
          <a:p>
            <a:r>
              <a:rPr lang="en-GB" b="1" dirty="0" smtClean="0">
                <a:effectLst/>
                <a:latin typeface="Albertus Extra Bold" pitchFamily="34" charset="0"/>
              </a:rPr>
              <a:t/>
            </a:r>
            <a:br>
              <a:rPr lang="en-GB" b="1" dirty="0" smtClean="0">
                <a:effectLst/>
                <a:latin typeface="Albertus Extra Bold" pitchFamily="34" charset="0"/>
              </a:rPr>
            </a:br>
            <a:r>
              <a:rPr lang="en-GB" sz="4400" b="1" dirty="0" smtClean="0">
                <a:effectLst/>
                <a:latin typeface="Albertus Extra Bold" pitchFamily="34" charset="0"/>
              </a:rPr>
              <a:t>COMPUTER </a:t>
            </a:r>
            <a:r>
              <a:rPr lang="en-GB" sz="4400" b="1" dirty="0">
                <a:effectLst/>
                <a:latin typeface="Albertus Extra Bold" pitchFamily="34" charset="0"/>
              </a:rPr>
              <a:t>MANAGEMENT</a:t>
            </a:r>
            <a:r>
              <a:rPr lang="en-US" sz="4400" dirty="0">
                <a:effectLst/>
              </a:rPr>
              <a:t/>
            </a:r>
            <a:br>
              <a:rPr lang="en-US" sz="4400" dirty="0">
                <a:effectLst/>
              </a:rPr>
            </a:br>
            <a:endParaRPr lang="en-US" sz="4400" dirty="0"/>
          </a:p>
        </p:txBody>
      </p:sp>
    </p:spTree>
    <p:extLst>
      <p:ext uri="{BB962C8B-B14F-4D97-AF65-F5344CB8AC3E}">
        <p14:creationId xmlns:p14="http://schemas.microsoft.com/office/powerpoint/2010/main" val="2582225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rPr>
              <a:t>MICRO SOFT WINDOWS</a:t>
            </a:r>
            <a:endParaRPr lang="en-US" dirty="0">
              <a:effectLst/>
            </a:endParaRPr>
          </a:p>
        </p:txBody>
      </p:sp>
      <p:sp>
        <p:nvSpPr>
          <p:cNvPr id="3" name="Content Placeholder 2"/>
          <p:cNvSpPr>
            <a:spLocks noGrp="1"/>
          </p:cNvSpPr>
          <p:nvPr>
            <p:ph idx="1"/>
          </p:nvPr>
        </p:nvSpPr>
        <p:spPr>
          <a:xfrm>
            <a:off x="304800" y="1554162"/>
            <a:ext cx="8686800" cy="4846638"/>
          </a:xfrm>
        </p:spPr>
        <p:txBody>
          <a:bodyPr>
            <a:normAutofit/>
          </a:bodyPr>
          <a:lstStyle/>
          <a:p>
            <a:r>
              <a:rPr lang="en-GB" dirty="0"/>
              <a:t>A micro soft widow has been described as Graphical User Interface (GU1).This is an interface in which almost everything is represented graphically. It is an environment that enables one </a:t>
            </a:r>
            <a:endParaRPr lang="en-US" dirty="0"/>
          </a:p>
          <a:p>
            <a:r>
              <a:rPr lang="en-GB" dirty="0"/>
              <a:t>Basically easily start up and work with application.</a:t>
            </a:r>
            <a:endParaRPr lang="en-US" dirty="0"/>
          </a:p>
          <a:p>
            <a:r>
              <a:rPr lang="en-GB" dirty="0"/>
              <a:t>Run more than one application at home</a:t>
            </a:r>
            <a:endParaRPr lang="en-US" dirty="0"/>
          </a:p>
          <a:p>
            <a:r>
              <a:rPr lang="en-GB" dirty="0"/>
              <a:t>Transfer information between running application</a:t>
            </a:r>
            <a:endParaRPr lang="en-US" dirty="0"/>
          </a:p>
          <a:p>
            <a:r>
              <a:rPr lang="en-GB" dirty="0"/>
              <a:t>Organise and manage the files created in these applications easily</a:t>
            </a:r>
            <a:endParaRPr lang="en-US" dirty="0"/>
          </a:p>
          <a:p>
            <a:endParaRPr lang="en-US" dirty="0"/>
          </a:p>
        </p:txBody>
      </p:sp>
    </p:spTree>
    <p:extLst>
      <p:ext uri="{BB962C8B-B14F-4D97-AF65-F5344CB8AC3E}">
        <p14:creationId xmlns:p14="http://schemas.microsoft.com/office/powerpoint/2010/main" val="153276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1752600"/>
            <a:ext cx="8458200" cy="1222375"/>
          </a:xfrm>
        </p:spPr>
        <p:txBody>
          <a:bodyPr/>
          <a:lstStyle/>
          <a:p>
            <a:r>
              <a:rPr lang="en-GB" sz="3600" b="1" dirty="0">
                <a:effectLst/>
              </a:rPr>
              <a:t>BASIC MOUSE TECHNIQUES</a:t>
            </a:r>
            <a:r>
              <a:rPr lang="en-US" dirty="0">
                <a:effectLst/>
              </a:rPr>
              <a:t/>
            </a:r>
            <a:br>
              <a:rPr lang="en-US" dirty="0">
                <a:effectLst/>
              </a:rPr>
            </a:br>
            <a:endParaRPr lang="en-US" dirty="0"/>
          </a:p>
        </p:txBody>
      </p:sp>
      <p:pic>
        <p:nvPicPr>
          <p:cNvPr id="6" name="Picture 5" descr="Mouse"/>
          <p:cNvPicPr/>
          <p:nvPr/>
        </p:nvPicPr>
        <p:blipFill>
          <a:blip r:embed="rId2"/>
          <a:srcRect/>
          <a:stretch>
            <a:fillRect/>
          </a:stretch>
        </p:blipFill>
        <p:spPr bwMode="auto">
          <a:xfrm>
            <a:off x="3276600" y="2438400"/>
            <a:ext cx="5410200" cy="3276600"/>
          </a:xfrm>
          <a:prstGeom prst="rect">
            <a:avLst/>
          </a:prstGeom>
          <a:noFill/>
          <a:ln w="9525">
            <a:noFill/>
            <a:miter lim="800000"/>
            <a:headEnd/>
            <a:tailEnd/>
          </a:ln>
        </p:spPr>
      </p:pic>
    </p:spTree>
    <p:extLst>
      <p:ext uri="{BB962C8B-B14F-4D97-AF65-F5344CB8AC3E}">
        <p14:creationId xmlns:p14="http://schemas.microsoft.com/office/powerpoint/2010/main" val="3167403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001000" cy="5592763"/>
          </a:xfrm>
        </p:spPr>
        <p:txBody>
          <a:bodyPr/>
          <a:lstStyle/>
          <a:p>
            <a:r>
              <a:rPr lang="en-GB" sz="2800" dirty="0" smtClean="0"/>
              <a:t>Windows </a:t>
            </a:r>
            <a:r>
              <a:rPr lang="en-GB" sz="2800" dirty="0"/>
              <a:t>uses the mouse as its basic input device. A mouse has 2 or 3 buttons but windows uses only 2 of them that is the left and right mouse bottoms</a:t>
            </a:r>
            <a:endParaRPr lang="en-US" sz="2800" dirty="0"/>
          </a:p>
          <a:p>
            <a:r>
              <a:rPr lang="en-GB" sz="2800" dirty="0"/>
              <a:t> Normally a default mouse bottom is the left mouse bottom which is used to carry out the entire basic task </a:t>
            </a:r>
            <a:endParaRPr lang="en-US" sz="2800" dirty="0"/>
          </a:p>
          <a:p>
            <a:r>
              <a:rPr lang="en-GB" sz="2800" dirty="0"/>
              <a:t>Depending on the application being used all mouse buttons can perform different action</a:t>
            </a:r>
            <a:endParaRPr lang="en-US" sz="2800" dirty="0"/>
          </a:p>
          <a:p>
            <a:endParaRPr lang="en-US" dirty="0"/>
          </a:p>
        </p:txBody>
      </p:sp>
    </p:spTree>
    <p:extLst>
      <p:ext uri="{BB962C8B-B14F-4D97-AF65-F5344CB8AC3E}">
        <p14:creationId xmlns:p14="http://schemas.microsoft.com/office/powerpoint/2010/main" val="3004268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normAutofit/>
          </a:bodyPr>
          <a:lstStyle/>
          <a:p>
            <a:r>
              <a:rPr lang="en-GB" sz="2200" dirty="0"/>
              <a:t>TERMS COMMONLY ASSOCIATES WITH THE MOUSE</a:t>
            </a:r>
            <a:r>
              <a:rPr lang="en-US" dirty="0"/>
              <a:t/>
            </a:r>
            <a:br>
              <a:rPr lang="en-US" dirty="0"/>
            </a:br>
            <a:endParaRPr lang="en-US" dirty="0"/>
          </a:p>
        </p:txBody>
      </p:sp>
      <p:sp>
        <p:nvSpPr>
          <p:cNvPr id="3" name="Content Placeholder 2"/>
          <p:cNvSpPr>
            <a:spLocks noGrp="1"/>
          </p:cNvSpPr>
          <p:nvPr>
            <p:ph idx="1"/>
          </p:nvPr>
        </p:nvSpPr>
        <p:spPr>
          <a:xfrm>
            <a:off x="457200" y="1143000"/>
            <a:ext cx="8382000" cy="5410200"/>
          </a:xfrm>
        </p:spPr>
        <p:txBody>
          <a:bodyPr>
            <a:normAutofit/>
          </a:bodyPr>
          <a:lstStyle/>
          <a:p>
            <a:r>
              <a:rPr lang="en-GB" dirty="0" smtClean="0"/>
              <a:t>CLICK </a:t>
            </a:r>
            <a:endParaRPr lang="en-US" dirty="0"/>
          </a:p>
          <a:p>
            <a:r>
              <a:rPr lang="en-GB" dirty="0"/>
              <a:t>This is to press and release the mouse button quickly</a:t>
            </a:r>
            <a:endParaRPr lang="en-US" dirty="0"/>
          </a:p>
          <a:p>
            <a:r>
              <a:rPr lang="en-GB" dirty="0"/>
              <a:t>DRAG</a:t>
            </a:r>
            <a:endParaRPr lang="en-US" dirty="0"/>
          </a:p>
          <a:p>
            <a:r>
              <a:rPr lang="en-GB" dirty="0"/>
              <a:t>This is to press and hold down the mouse button while moving the mouse to the different location on the screen</a:t>
            </a:r>
            <a:endParaRPr lang="en-US" dirty="0"/>
          </a:p>
          <a:p>
            <a:r>
              <a:rPr lang="en-GB" dirty="0"/>
              <a:t>POINT</a:t>
            </a:r>
            <a:endParaRPr lang="en-US" dirty="0"/>
          </a:p>
          <a:p>
            <a:r>
              <a:rPr lang="en-GB" dirty="0"/>
              <a:t>This is to move the mouse until the arrow on a screen is over a particular area.</a:t>
            </a:r>
            <a:endParaRPr lang="en-US" dirty="0"/>
          </a:p>
          <a:p>
            <a:r>
              <a:rPr lang="en-GB" dirty="0"/>
              <a:t>DOUBLE CLICK</a:t>
            </a:r>
            <a:endParaRPr lang="en-US" dirty="0"/>
          </a:p>
          <a:p>
            <a:r>
              <a:rPr lang="en-GB" dirty="0"/>
              <a:t>This is to press and release the most button twice</a:t>
            </a:r>
            <a:endParaRPr lang="en-US" dirty="0"/>
          </a:p>
          <a:p>
            <a:r>
              <a:rPr lang="en-GB" dirty="0"/>
              <a:t>CLICK THE RIGHT HAND BUTTON ONCE </a:t>
            </a:r>
            <a:endParaRPr lang="en-US" dirty="0"/>
          </a:p>
          <a:p>
            <a:r>
              <a:rPr lang="en-GB" dirty="0"/>
              <a:t>This is always opens a short cut menu which allows you to select from arrange of task</a:t>
            </a:r>
            <a:endParaRPr lang="en-US" dirty="0"/>
          </a:p>
          <a:p>
            <a:endParaRPr lang="en-US" dirty="0"/>
          </a:p>
        </p:txBody>
      </p:sp>
    </p:spTree>
    <p:extLst>
      <p:ext uri="{BB962C8B-B14F-4D97-AF65-F5344CB8AC3E}">
        <p14:creationId xmlns:p14="http://schemas.microsoft.com/office/powerpoint/2010/main" val="1970249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086600" cy="1371600"/>
          </a:xfrm>
        </p:spPr>
        <p:txBody>
          <a:bodyPr>
            <a:normAutofit/>
          </a:bodyPr>
          <a:lstStyle/>
          <a:p>
            <a:r>
              <a:rPr lang="en-GB" sz="2400" dirty="0"/>
              <a:t>ELEMENTS OF A WINDOW</a:t>
            </a:r>
            <a:r>
              <a:rPr lang="en-US" dirty="0"/>
              <a:t/>
            </a:r>
            <a:br>
              <a:rPr lang="en-US" dirty="0"/>
            </a:br>
            <a:endParaRPr lang="en-US" dirty="0"/>
          </a:p>
        </p:txBody>
      </p:sp>
      <p:sp>
        <p:nvSpPr>
          <p:cNvPr id="3" name="Content Placeholder 2"/>
          <p:cNvSpPr>
            <a:spLocks noGrp="1"/>
          </p:cNvSpPr>
          <p:nvPr>
            <p:ph idx="1"/>
          </p:nvPr>
        </p:nvSpPr>
        <p:spPr>
          <a:xfrm>
            <a:off x="457200" y="1143000"/>
            <a:ext cx="8382000" cy="5410200"/>
          </a:xfrm>
        </p:spPr>
        <p:txBody>
          <a:bodyPr>
            <a:normAutofit fontScale="92500" lnSpcReduction="20000"/>
          </a:bodyPr>
          <a:lstStyle/>
          <a:p>
            <a:r>
              <a:rPr lang="en-GB" dirty="0" smtClean="0"/>
              <a:t>DESKTOP</a:t>
            </a:r>
            <a:r>
              <a:rPr lang="en-GB" dirty="0"/>
              <a:t>.</a:t>
            </a:r>
            <a:endParaRPr lang="en-US" dirty="0"/>
          </a:p>
          <a:p>
            <a:r>
              <a:rPr lang="en-GB" dirty="0"/>
              <a:t>This displays the screen and its work area on which you see your programs</a:t>
            </a:r>
            <a:endParaRPr lang="en-US" dirty="0"/>
          </a:p>
          <a:p>
            <a:r>
              <a:rPr lang="en-GB" dirty="0"/>
              <a:t>TASK BAR:</a:t>
            </a:r>
            <a:endParaRPr lang="en-US" dirty="0"/>
          </a:p>
          <a:p>
            <a:r>
              <a:rPr lang="en-GB" dirty="0"/>
              <a:t>It is a row of buttons and icon that usually appear along the button of the screen</a:t>
            </a:r>
            <a:endParaRPr lang="en-US" dirty="0"/>
          </a:p>
          <a:p>
            <a:r>
              <a:rPr lang="en-GB" dirty="0"/>
              <a:t>ICONS:</a:t>
            </a:r>
            <a:endParaRPr lang="en-US" dirty="0"/>
          </a:p>
          <a:p>
            <a:r>
              <a:rPr lang="en-GB" dirty="0"/>
              <a:t>This is a graphic presentation of a program or an application. They are small picture that represent various types of windows application or files.</a:t>
            </a:r>
            <a:endParaRPr lang="en-US" dirty="0"/>
          </a:p>
          <a:p>
            <a:r>
              <a:rPr lang="en-GB" dirty="0"/>
              <a:t>MOUSE POINTERS.</a:t>
            </a:r>
            <a:endParaRPr lang="en-US" dirty="0"/>
          </a:p>
          <a:p>
            <a:r>
              <a:rPr lang="en-GB" dirty="0"/>
              <a:t>It is an arrow used in pointing at the screen.</a:t>
            </a:r>
            <a:endParaRPr lang="en-US" dirty="0"/>
          </a:p>
          <a:p>
            <a:r>
              <a:rPr lang="en-GB" dirty="0"/>
              <a:t>SCROLL BAR.</a:t>
            </a:r>
            <a:endParaRPr lang="en-US" dirty="0"/>
          </a:p>
          <a:p>
            <a:r>
              <a:rPr lang="en-GB" dirty="0"/>
              <a:t>This help in the moving of page either up or downwards.</a:t>
            </a:r>
            <a:endParaRPr lang="en-US" dirty="0"/>
          </a:p>
          <a:p>
            <a:r>
              <a:rPr lang="en-GB" dirty="0"/>
              <a:t>BUTTONS.</a:t>
            </a:r>
            <a:endParaRPr lang="en-US" dirty="0"/>
          </a:p>
          <a:p>
            <a:r>
              <a:rPr lang="en-GB" dirty="0"/>
              <a:t>You can click on them to make a selection on one to perform.</a:t>
            </a:r>
            <a:endParaRPr lang="en-US" dirty="0"/>
          </a:p>
          <a:p>
            <a:endParaRPr lang="en-US" dirty="0"/>
          </a:p>
        </p:txBody>
      </p:sp>
    </p:spTree>
    <p:extLst>
      <p:ext uri="{BB962C8B-B14F-4D97-AF65-F5344CB8AC3E}">
        <p14:creationId xmlns:p14="http://schemas.microsoft.com/office/powerpoint/2010/main" val="1816900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934200" cy="1371600"/>
          </a:xfrm>
        </p:spPr>
        <p:txBody>
          <a:bodyPr/>
          <a:lstStyle/>
          <a:p>
            <a:r>
              <a:rPr lang="en-GB" dirty="0"/>
              <a:t>RUNNING PROGRAMS.</a:t>
            </a:r>
            <a:r>
              <a:rPr lang="en-US" dirty="0"/>
              <a:t/>
            </a:r>
            <a:br>
              <a:rPr lang="en-US" dirty="0"/>
            </a:br>
            <a:endParaRPr lang="en-US" dirty="0"/>
          </a:p>
        </p:txBody>
      </p:sp>
      <p:sp>
        <p:nvSpPr>
          <p:cNvPr id="3" name="Content Placeholder 2"/>
          <p:cNvSpPr>
            <a:spLocks noGrp="1"/>
          </p:cNvSpPr>
          <p:nvPr>
            <p:ph idx="1"/>
          </p:nvPr>
        </p:nvSpPr>
        <p:spPr>
          <a:xfrm>
            <a:off x="457200" y="1143000"/>
            <a:ext cx="8229600" cy="5334000"/>
          </a:xfrm>
        </p:spPr>
        <p:txBody>
          <a:bodyPr>
            <a:normAutofit/>
          </a:bodyPr>
          <a:lstStyle/>
          <a:p>
            <a:r>
              <a:rPr lang="en-GB" dirty="0" smtClean="0"/>
              <a:t>You </a:t>
            </a:r>
            <a:r>
              <a:rPr lang="en-GB" dirty="0"/>
              <a:t>can run several programs on the same time.</a:t>
            </a:r>
            <a:endParaRPr lang="en-US" dirty="0"/>
          </a:p>
          <a:p>
            <a:r>
              <a:rPr lang="en-GB" dirty="0"/>
              <a:t>Start programs from the desktop:</a:t>
            </a:r>
            <a:endParaRPr lang="en-US" dirty="0"/>
          </a:p>
          <a:p>
            <a:r>
              <a:rPr lang="en-GB" dirty="0"/>
              <a:t> If an icon program appears on the desktop double click on it or select the icon and press enter.</a:t>
            </a:r>
            <a:endParaRPr lang="en-US" dirty="0"/>
          </a:p>
          <a:p>
            <a:r>
              <a:rPr lang="en-GB" dirty="0"/>
              <a:t>Starting programs from the start menu</a:t>
            </a:r>
            <a:endParaRPr lang="en-US" dirty="0"/>
          </a:p>
          <a:p>
            <a:r>
              <a:rPr lang="en-GB" dirty="0"/>
              <a:t>Click the start button. &gt; select the program you want to learn.</a:t>
            </a:r>
            <a:endParaRPr lang="en-US" dirty="0"/>
          </a:p>
          <a:p>
            <a:r>
              <a:rPr lang="en-GB" dirty="0"/>
              <a:t>Starting program by opening files.</a:t>
            </a:r>
            <a:endParaRPr lang="en-US" dirty="0"/>
          </a:p>
          <a:p>
            <a:r>
              <a:rPr lang="en-GB" dirty="0"/>
              <a:t>Double click the file name then windows will know an appropriate program to run that file or double click the file on the desk.</a:t>
            </a:r>
            <a:endParaRPr lang="en-US" dirty="0"/>
          </a:p>
          <a:p>
            <a:r>
              <a:rPr lang="en-GB" dirty="0"/>
              <a:t>Starting programs by clicking program file names.</a:t>
            </a:r>
            <a:endParaRPr lang="en-US" dirty="0"/>
          </a:p>
          <a:p>
            <a:r>
              <a:rPr lang="en-GB" dirty="0"/>
              <a:t>Windows will display the name of next program or windows explorer. To run the program double click on the program or file name. </a:t>
            </a:r>
            <a:endParaRPr lang="en-US" dirty="0"/>
          </a:p>
          <a:p>
            <a:endParaRPr lang="en-US" dirty="0"/>
          </a:p>
        </p:txBody>
      </p:sp>
    </p:spTree>
    <p:extLst>
      <p:ext uri="{BB962C8B-B14F-4D97-AF65-F5344CB8AC3E}">
        <p14:creationId xmlns:p14="http://schemas.microsoft.com/office/powerpoint/2010/main" val="1064597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924800" cy="837882"/>
          </a:xfrm>
        </p:spPr>
        <p:txBody>
          <a:bodyPr>
            <a:normAutofit fontScale="90000"/>
          </a:bodyPr>
          <a:lstStyle/>
          <a:p>
            <a:r>
              <a:rPr lang="en-GB" dirty="0"/>
              <a:t>WORKING WITH DOCUMENTS </a:t>
            </a:r>
            <a:r>
              <a:rPr lang="en-US" dirty="0"/>
              <a:t/>
            </a:r>
            <a:br>
              <a:rPr lang="en-US" dirty="0"/>
            </a:br>
            <a:endParaRPr lang="en-US" dirty="0"/>
          </a:p>
        </p:txBody>
      </p:sp>
      <p:sp>
        <p:nvSpPr>
          <p:cNvPr id="3" name="Content Placeholder 2"/>
          <p:cNvSpPr>
            <a:spLocks noGrp="1"/>
          </p:cNvSpPr>
          <p:nvPr>
            <p:ph idx="1"/>
          </p:nvPr>
        </p:nvSpPr>
        <p:spPr>
          <a:xfrm>
            <a:off x="457200" y="990600"/>
            <a:ext cx="8153400" cy="5410200"/>
          </a:xfrm>
        </p:spPr>
        <p:txBody>
          <a:bodyPr>
            <a:normAutofit lnSpcReduction="10000"/>
          </a:bodyPr>
          <a:lstStyle/>
          <a:p>
            <a:r>
              <a:rPr lang="en-GB" sz="2400" dirty="0"/>
              <a:t>These are several ways for opening the document in a computer system. </a:t>
            </a:r>
            <a:endParaRPr lang="en-US" sz="2400" dirty="0"/>
          </a:p>
          <a:p>
            <a:r>
              <a:rPr lang="en-GB" sz="2400" dirty="0"/>
              <a:t>Open a document with in a program, double click a document icon</a:t>
            </a:r>
            <a:endParaRPr lang="en-US" sz="2400" dirty="0"/>
          </a:p>
          <a:p>
            <a:r>
              <a:rPr lang="en-GB" sz="2400" dirty="0"/>
              <a:t>Click Open  from the file Menu or from the Office button.</a:t>
            </a:r>
            <a:endParaRPr lang="en-US" sz="2400" dirty="0"/>
          </a:p>
          <a:p>
            <a:r>
              <a:rPr lang="en-GB" sz="2400" dirty="0"/>
              <a:t>Using a short cut on the desktop. A short cut is an icon linked to an icon on the computer. When a short cut is double clicked it opens the document. </a:t>
            </a:r>
            <a:endParaRPr lang="en-US" sz="2400" dirty="0"/>
          </a:p>
          <a:p>
            <a:r>
              <a:rPr lang="en-GB" sz="2400" dirty="0"/>
              <a:t>A shortcut provides easy access in the documents and programs we use most often. A shortcut does not change a file location, it just lets you open the file quickly.  </a:t>
            </a:r>
            <a:endParaRPr lang="en-US" sz="2400" dirty="0"/>
          </a:p>
          <a:p>
            <a:endParaRPr lang="en-US" dirty="0"/>
          </a:p>
        </p:txBody>
      </p:sp>
    </p:spTree>
    <p:extLst>
      <p:ext uri="{BB962C8B-B14F-4D97-AF65-F5344CB8AC3E}">
        <p14:creationId xmlns:p14="http://schemas.microsoft.com/office/powerpoint/2010/main" val="439931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normAutofit fontScale="90000"/>
          </a:bodyPr>
          <a:lstStyle/>
          <a:p>
            <a:r>
              <a:rPr lang="en-GB" sz="3100" b="1" dirty="0"/>
              <a:t>HOW TO CREATE A SHORTCUT ON THE DESKTOP </a:t>
            </a:r>
            <a:r>
              <a:rPr lang="en-US" dirty="0"/>
              <a:t/>
            </a:r>
            <a:br>
              <a:rPr lang="en-US" dirty="0"/>
            </a:br>
            <a:endParaRPr lang="en-US" dirty="0"/>
          </a:p>
        </p:txBody>
      </p:sp>
      <p:sp>
        <p:nvSpPr>
          <p:cNvPr id="3" name="Content Placeholder 2"/>
          <p:cNvSpPr>
            <a:spLocks noGrp="1"/>
          </p:cNvSpPr>
          <p:nvPr>
            <p:ph idx="1"/>
          </p:nvPr>
        </p:nvSpPr>
        <p:spPr>
          <a:xfrm>
            <a:off x="457200" y="1295400"/>
            <a:ext cx="8153400" cy="5181600"/>
          </a:xfrm>
        </p:spPr>
        <p:txBody>
          <a:bodyPr>
            <a:normAutofit/>
          </a:bodyPr>
          <a:lstStyle/>
          <a:p>
            <a:r>
              <a:rPr lang="en-GB" sz="3200" dirty="0"/>
              <a:t>Locate the item you want to easily access </a:t>
            </a:r>
            <a:endParaRPr lang="en-US" sz="3200" dirty="0"/>
          </a:p>
          <a:p>
            <a:r>
              <a:rPr lang="en-GB" sz="3200" dirty="0"/>
              <a:t>Use the right mouse button to drag the item to the desktop then release the mouse button.  </a:t>
            </a:r>
            <a:endParaRPr lang="en-US" sz="3200" dirty="0"/>
          </a:p>
          <a:p>
            <a:r>
              <a:rPr lang="en-GB" sz="3200" dirty="0"/>
              <a:t>Click to create shortcut </a:t>
            </a:r>
            <a:endParaRPr lang="en-US" sz="3200" dirty="0"/>
          </a:p>
          <a:p>
            <a:r>
              <a:rPr lang="en-GB" sz="3200" dirty="0"/>
              <a:t>Then the shortcut will appear on your desktop </a:t>
            </a:r>
            <a:endParaRPr lang="en-US" sz="3200" dirty="0"/>
          </a:p>
          <a:p>
            <a:endParaRPr lang="en-US" sz="3200" dirty="0"/>
          </a:p>
        </p:txBody>
      </p:sp>
    </p:spTree>
    <p:extLst>
      <p:ext uri="{BB962C8B-B14F-4D97-AF65-F5344CB8AC3E}">
        <p14:creationId xmlns:p14="http://schemas.microsoft.com/office/powerpoint/2010/main" val="122924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709" y="381000"/>
            <a:ext cx="8229600" cy="715962"/>
          </a:xfrm>
        </p:spPr>
        <p:txBody>
          <a:bodyPr>
            <a:normAutofit fontScale="90000"/>
          </a:bodyPr>
          <a:lstStyle/>
          <a:p>
            <a:r>
              <a:rPr lang="en-GB" b="1" dirty="0"/>
              <a:t>Social / ethical </a:t>
            </a:r>
            <a:br>
              <a:rPr lang="en-GB" b="1" dirty="0"/>
            </a:br>
            <a:r>
              <a:rPr lang="en-US" dirty="0" smtClean="0"/>
              <a:t>Positive</a:t>
            </a:r>
            <a:endParaRPr lang="en-US" dirty="0"/>
          </a:p>
        </p:txBody>
      </p:sp>
      <p:sp>
        <p:nvSpPr>
          <p:cNvPr id="4" name="TextBox 3"/>
          <p:cNvSpPr txBox="1"/>
          <p:nvPr/>
        </p:nvSpPr>
        <p:spPr>
          <a:xfrm>
            <a:off x="381000" y="1295400"/>
            <a:ext cx="8534400" cy="4678204"/>
          </a:xfrm>
          <a:prstGeom prst="rect">
            <a:avLst/>
          </a:prstGeom>
          <a:noFill/>
        </p:spPr>
        <p:txBody>
          <a:bodyPr wrap="square" rtlCol="0">
            <a:spAutoFit/>
          </a:bodyPr>
          <a:lstStyle/>
          <a:p>
            <a:pPr marL="400050" lvl="0" indent="-400050">
              <a:buFont typeface="+mj-lt"/>
              <a:buAutoNum type="romanLcPeriod"/>
            </a:pPr>
            <a:r>
              <a:rPr lang="en-US" sz="2000" dirty="0" smtClean="0"/>
              <a:t>ICT </a:t>
            </a:r>
            <a:r>
              <a:rPr lang="en-US" sz="2000" dirty="0"/>
              <a:t>has enabled efficient and instant communication through the use of TV, radios and telephones with comprehensive news.</a:t>
            </a:r>
          </a:p>
          <a:p>
            <a:pPr marL="400050" lvl="0" indent="-400050">
              <a:buFont typeface="+mj-lt"/>
              <a:buAutoNum type="romanLcPeriod"/>
            </a:pPr>
            <a:r>
              <a:rPr lang="en-US" sz="2000" dirty="0"/>
              <a:t>Elders were custodians of secrecy and indigenous knowledge, technology has demanded that their Knowledge be drained and stored in DB (Database) where much of it is moved to the public Domain </a:t>
            </a:r>
          </a:p>
          <a:p>
            <a:pPr marL="400050" lvl="0" indent="-400050">
              <a:buFont typeface="+mj-lt"/>
              <a:buAutoNum type="romanLcPeriod"/>
            </a:pPr>
            <a:r>
              <a:rPr lang="en-US" sz="2000" dirty="0"/>
              <a:t>Fast and easy way of getting friends through social networks like Facebook, twitter e.t.c</a:t>
            </a:r>
          </a:p>
          <a:p>
            <a:pPr marL="400050" lvl="0" indent="-400050">
              <a:buFont typeface="+mj-lt"/>
              <a:buAutoNum type="romanLcPeriod"/>
            </a:pPr>
            <a:r>
              <a:rPr lang="en-US" sz="2000" dirty="0"/>
              <a:t>Use of mobile money to pay bills, fees, and convey money to our family members without incurring costs </a:t>
            </a:r>
          </a:p>
          <a:p>
            <a:pPr marL="400050" lvl="0" indent="-400050">
              <a:buFont typeface="+mj-lt"/>
              <a:buAutoNum type="romanLcPeriod"/>
            </a:pPr>
            <a:r>
              <a:rPr lang="en-US" sz="2000" dirty="0"/>
              <a:t>E-policy, viewing policies online. </a:t>
            </a:r>
          </a:p>
          <a:p>
            <a:pPr marL="400050" lvl="0" indent="-400050">
              <a:buFont typeface="+mj-lt"/>
              <a:buAutoNum type="romanLcPeriod"/>
            </a:pPr>
            <a:r>
              <a:rPr lang="en-US" sz="2000" dirty="0"/>
              <a:t>Online Education where by people gets academic qualifications online.</a:t>
            </a:r>
          </a:p>
          <a:p>
            <a:pPr marL="400050" lvl="0" indent="-400050">
              <a:buFont typeface="+mj-lt"/>
              <a:buAutoNum type="romanLcPeriod"/>
            </a:pPr>
            <a:r>
              <a:rPr lang="en-US" sz="2000" dirty="0"/>
              <a:t>People can communicate any time and at any place with the introduction of phones </a:t>
            </a:r>
          </a:p>
          <a:p>
            <a:pPr marL="400050" lvl="0" indent="-400050">
              <a:buFont typeface="+mj-lt"/>
              <a:buAutoNum type="romanLcPeriod"/>
            </a:pPr>
            <a:r>
              <a:rPr lang="en-US" sz="2000" dirty="0"/>
              <a:t>Information rich and easy access through the internet </a:t>
            </a:r>
          </a:p>
          <a:p>
            <a:endParaRPr lang="en-US" dirty="0"/>
          </a:p>
        </p:txBody>
      </p:sp>
    </p:spTree>
    <p:extLst>
      <p:ext uri="{BB962C8B-B14F-4D97-AF65-F5344CB8AC3E}">
        <p14:creationId xmlns:p14="http://schemas.microsoft.com/office/powerpoint/2010/main" val="310675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80">
                                          <p:stCondLst>
                                            <p:cond delay="0"/>
                                          </p:stCondLst>
                                        </p:cTn>
                                        <p:tgtEl>
                                          <p:spTgt spid="4">
                                            <p:txEl>
                                              <p:pRg st="0" end="0"/>
                                            </p:txEl>
                                          </p:spTgt>
                                        </p:tgtEl>
                                      </p:cBhvr>
                                    </p:animEffect>
                                    <p:anim calcmode="lin" valueType="num">
                                      <p:cBhvr>
                                        <p:cTn id="13"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xEl>
                                              <p:pRg st="0" end="0"/>
                                            </p:txEl>
                                          </p:spTgt>
                                        </p:tgtEl>
                                      </p:cBhvr>
                                      <p:to x="100000" y="60000"/>
                                    </p:animScale>
                                    <p:animScale>
                                      <p:cBhvr>
                                        <p:cTn id="19" dur="166" decel="50000">
                                          <p:stCondLst>
                                            <p:cond delay="676"/>
                                          </p:stCondLst>
                                        </p:cTn>
                                        <p:tgtEl>
                                          <p:spTgt spid="4">
                                            <p:txEl>
                                              <p:pRg st="0" end="0"/>
                                            </p:txEl>
                                          </p:spTgt>
                                        </p:tgtEl>
                                      </p:cBhvr>
                                      <p:to x="100000" y="100000"/>
                                    </p:animScale>
                                    <p:animScale>
                                      <p:cBhvr>
                                        <p:cTn id="20" dur="26">
                                          <p:stCondLst>
                                            <p:cond delay="1312"/>
                                          </p:stCondLst>
                                        </p:cTn>
                                        <p:tgtEl>
                                          <p:spTgt spid="4">
                                            <p:txEl>
                                              <p:pRg st="0" end="0"/>
                                            </p:txEl>
                                          </p:spTgt>
                                        </p:tgtEl>
                                      </p:cBhvr>
                                      <p:to x="100000" y="80000"/>
                                    </p:animScale>
                                    <p:animScale>
                                      <p:cBhvr>
                                        <p:cTn id="21" dur="166" decel="50000">
                                          <p:stCondLst>
                                            <p:cond delay="1338"/>
                                          </p:stCondLst>
                                        </p:cTn>
                                        <p:tgtEl>
                                          <p:spTgt spid="4">
                                            <p:txEl>
                                              <p:pRg st="0" end="0"/>
                                            </p:txEl>
                                          </p:spTgt>
                                        </p:tgtEl>
                                      </p:cBhvr>
                                      <p:to x="100000" y="100000"/>
                                    </p:animScale>
                                    <p:animScale>
                                      <p:cBhvr>
                                        <p:cTn id="22" dur="26">
                                          <p:stCondLst>
                                            <p:cond delay="1642"/>
                                          </p:stCondLst>
                                        </p:cTn>
                                        <p:tgtEl>
                                          <p:spTgt spid="4">
                                            <p:txEl>
                                              <p:pRg st="0" end="0"/>
                                            </p:txEl>
                                          </p:spTgt>
                                        </p:tgtEl>
                                      </p:cBhvr>
                                      <p:to x="100000" y="90000"/>
                                    </p:animScale>
                                    <p:animScale>
                                      <p:cBhvr>
                                        <p:cTn id="23" dur="166" decel="50000">
                                          <p:stCondLst>
                                            <p:cond delay="1668"/>
                                          </p:stCondLst>
                                        </p:cTn>
                                        <p:tgtEl>
                                          <p:spTgt spid="4">
                                            <p:txEl>
                                              <p:pRg st="0" end="0"/>
                                            </p:txEl>
                                          </p:spTgt>
                                        </p:tgtEl>
                                      </p:cBhvr>
                                      <p:to x="100000" y="100000"/>
                                    </p:animScale>
                                    <p:animScale>
                                      <p:cBhvr>
                                        <p:cTn id="24" dur="26">
                                          <p:stCondLst>
                                            <p:cond delay="1808"/>
                                          </p:stCondLst>
                                        </p:cTn>
                                        <p:tgtEl>
                                          <p:spTgt spid="4">
                                            <p:txEl>
                                              <p:pRg st="0" end="0"/>
                                            </p:txEl>
                                          </p:spTgt>
                                        </p:tgtEl>
                                      </p:cBhvr>
                                      <p:to x="100000" y="95000"/>
                                    </p:animScale>
                                    <p:animScale>
                                      <p:cBhvr>
                                        <p:cTn id="25" dur="166" decel="50000">
                                          <p:stCondLst>
                                            <p:cond delay="1834"/>
                                          </p:stCondLst>
                                        </p:cTn>
                                        <p:tgtEl>
                                          <p:spTgt spid="4">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wipe(down)">
                                      <p:cBhvr>
                                        <p:cTn id="28" dur="580">
                                          <p:stCondLst>
                                            <p:cond delay="0"/>
                                          </p:stCondLst>
                                        </p:cTn>
                                        <p:tgtEl>
                                          <p:spTgt spid="4">
                                            <p:txEl>
                                              <p:pRg st="1" end="1"/>
                                            </p:txEl>
                                          </p:spTgt>
                                        </p:tgtEl>
                                      </p:cBhvr>
                                    </p:animEffect>
                                    <p:anim calcmode="lin" valueType="num">
                                      <p:cBhvr>
                                        <p:cTn id="29"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4">
                                            <p:txEl>
                                              <p:pRg st="1" end="1"/>
                                            </p:txEl>
                                          </p:spTgt>
                                        </p:tgtEl>
                                      </p:cBhvr>
                                      <p:to x="100000" y="60000"/>
                                    </p:animScale>
                                    <p:animScale>
                                      <p:cBhvr>
                                        <p:cTn id="35" dur="166" decel="50000">
                                          <p:stCondLst>
                                            <p:cond delay="676"/>
                                          </p:stCondLst>
                                        </p:cTn>
                                        <p:tgtEl>
                                          <p:spTgt spid="4">
                                            <p:txEl>
                                              <p:pRg st="1" end="1"/>
                                            </p:txEl>
                                          </p:spTgt>
                                        </p:tgtEl>
                                      </p:cBhvr>
                                      <p:to x="100000" y="100000"/>
                                    </p:animScale>
                                    <p:animScale>
                                      <p:cBhvr>
                                        <p:cTn id="36" dur="26">
                                          <p:stCondLst>
                                            <p:cond delay="1312"/>
                                          </p:stCondLst>
                                        </p:cTn>
                                        <p:tgtEl>
                                          <p:spTgt spid="4">
                                            <p:txEl>
                                              <p:pRg st="1" end="1"/>
                                            </p:txEl>
                                          </p:spTgt>
                                        </p:tgtEl>
                                      </p:cBhvr>
                                      <p:to x="100000" y="80000"/>
                                    </p:animScale>
                                    <p:animScale>
                                      <p:cBhvr>
                                        <p:cTn id="37" dur="166" decel="50000">
                                          <p:stCondLst>
                                            <p:cond delay="1338"/>
                                          </p:stCondLst>
                                        </p:cTn>
                                        <p:tgtEl>
                                          <p:spTgt spid="4">
                                            <p:txEl>
                                              <p:pRg st="1" end="1"/>
                                            </p:txEl>
                                          </p:spTgt>
                                        </p:tgtEl>
                                      </p:cBhvr>
                                      <p:to x="100000" y="100000"/>
                                    </p:animScale>
                                    <p:animScale>
                                      <p:cBhvr>
                                        <p:cTn id="38" dur="26">
                                          <p:stCondLst>
                                            <p:cond delay="1642"/>
                                          </p:stCondLst>
                                        </p:cTn>
                                        <p:tgtEl>
                                          <p:spTgt spid="4">
                                            <p:txEl>
                                              <p:pRg st="1" end="1"/>
                                            </p:txEl>
                                          </p:spTgt>
                                        </p:tgtEl>
                                      </p:cBhvr>
                                      <p:to x="100000" y="90000"/>
                                    </p:animScale>
                                    <p:animScale>
                                      <p:cBhvr>
                                        <p:cTn id="39" dur="166" decel="50000">
                                          <p:stCondLst>
                                            <p:cond delay="1668"/>
                                          </p:stCondLst>
                                        </p:cTn>
                                        <p:tgtEl>
                                          <p:spTgt spid="4">
                                            <p:txEl>
                                              <p:pRg st="1" end="1"/>
                                            </p:txEl>
                                          </p:spTgt>
                                        </p:tgtEl>
                                      </p:cBhvr>
                                      <p:to x="100000" y="100000"/>
                                    </p:animScale>
                                    <p:animScale>
                                      <p:cBhvr>
                                        <p:cTn id="40" dur="26">
                                          <p:stCondLst>
                                            <p:cond delay="1808"/>
                                          </p:stCondLst>
                                        </p:cTn>
                                        <p:tgtEl>
                                          <p:spTgt spid="4">
                                            <p:txEl>
                                              <p:pRg st="1" end="1"/>
                                            </p:txEl>
                                          </p:spTgt>
                                        </p:tgtEl>
                                      </p:cBhvr>
                                      <p:to x="100000" y="95000"/>
                                    </p:animScale>
                                    <p:animScale>
                                      <p:cBhvr>
                                        <p:cTn id="41" dur="166" decel="50000">
                                          <p:stCondLst>
                                            <p:cond delay="1834"/>
                                          </p:stCondLst>
                                        </p:cTn>
                                        <p:tgtEl>
                                          <p:spTgt spid="4">
                                            <p:txEl>
                                              <p:pRg st="1" end="1"/>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4">
                                            <p:txEl>
                                              <p:pRg st="2" end="2"/>
                                            </p:txEl>
                                          </p:spTgt>
                                        </p:tgtEl>
                                        <p:attrNameLst>
                                          <p:attrName>style.visibility</p:attrName>
                                        </p:attrNameLst>
                                      </p:cBhvr>
                                      <p:to>
                                        <p:strVal val="visible"/>
                                      </p:to>
                                    </p:set>
                                    <p:animEffect transition="in" filter="wipe(down)">
                                      <p:cBhvr>
                                        <p:cTn id="44" dur="580">
                                          <p:stCondLst>
                                            <p:cond delay="0"/>
                                          </p:stCondLst>
                                        </p:cTn>
                                        <p:tgtEl>
                                          <p:spTgt spid="4">
                                            <p:txEl>
                                              <p:pRg st="2" end="2"/>
                                            </p:txEl>
                                          </p:spTgt>
                                        </p:tgtEl>
                                      </p:cBhvr>
                                    </p:animEffect>
                                    <p:anim calcmode="lin" valueType="num">
                                      <p:cBhvr>
                                        <p:cTn id="45"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4">
                                            <p:txEl>
                                              <p:pRg st="2" end="2"/>
                                            </p:txEl>
                                          </p:spTgt>
                                        </p:tgtEl>
                                      </p:cBhvr>
                                      <p:to x="100000" y="60000"/>
                                    </p:animScale>
                                    <p:animScale>
                                      <p:cBhvr>
                                        <p:cTn id="51" dur="166" decel="50000">
                                          <p:stCondLst>
                                            <p:cond delay="676"/>
                                          </p:stCondLst>
                                        </p:cTn>
                                        <p:tgtEl>
                                          <p:spTgt spid="4">
                                            <p:txEl>
                                              <p:pRg st="2" end="2"/>
                                            </p:txEl>
                                          </p:spTgt>
                                        </p:tgtEl>
                                      </p:cBhvr>
                                      <p:to x="100000" y="100000"/>
                                    </p:animScale>
                                    <p:animScale>
                                      <p:cBhvr>
                                        <p:cTn id="52" dur="26">
                                          <p:stCondLst>
                                            <p:cond delay="1312"/>
                                          </p:stCondLst>
                                        </p:cTn>
                                        <p:tgtEl>
                                          <p:spTgt spid="4">
                                            <p:txEl>
                                              <p:pRg st="2" end="2"/>
                                            </p:txEl>
                                          </p:spTgt>
                                        </p:tgtEl>
                                      </p:cBhvr>
                                      <p:to x="100000" y="80000"/>
                                    </p:animScale>
                                    <p:animScale>
                                      <p:cBhvr>
                                        <p:cTn id="53" dur="166" decel="50000">
                                          <p:stCondLst>
                                            <p:cond delay="1338"/>
                                          </p:stCondLst>
                                        </p:cTn>
                                        <p:tgtEl>
                                          <p:spTgt spid="4">
                                            <p:txEl>
                                              <p:pRg st="2" end="2"/>
                                            </p:txEl>
                                          </p:spTgt>
                                        </p:tgtEl>
                                      </p:cBhvr>
                                      <p:to x="100000" y="100000"/>
                                    </p:animScale>
                                    <p:animScale>
                                      <p:cBhvr>
                                        <p:cTn id="54" dur="26">
                                          <p:stCondLst>
                                            <p:cond delay="1642"/>
                                          </p:stCondLst>
                                        </p:cTn>
                                        <p:tgtEl>
                                          <p:spTgt spid="4">
                                            <p:txEl>
                                              <p:pRg st="2" end="2"/>
                                            </p:txEl>
                                          </p:spTgt>
                                        </p:tgtEl>
                                      </p:cBhvr>
                                      <p:to x="100000" y="90000"/>
                                    </p:animScale>
                                    <p:animScale>
                                      <p:cBhvr>
                                        <p:cTn id="55" dur="166" decel="50000">
                                          <p:stCondLst>
                                            <p:cond delay="1668"/>
                                          </p:stCondLst>
                                        </p:cTn>
                                        <p:tgtEl>
                                          <p:spTgt spid="4">
                                            <p:txEl>
                                              <p:pRg st="2" end="2"/>
                                            </p:txEl>
                                          </p:spTgt>
                                        </p:tgtEl>
                                      </p:cBhvr>
                                      <p:to x="100000" y="100000"/>
                                    </p:animScale>
                                    <p:animScale>
                                      <p:cBhvr>
                                        <p:cTn id="56" dur="26">
                                          <p:stCondLst>
                                            <p:cond delay="1808"/>
                                          </p:stCondLst>
                                        </p:cTn>
                                        <p:tgtEl>
                                          <p:spTgt spid="4">
                                            <p:txEl>
                                              <p:pRg st="2" end="2"/>
                                            </p:txEl>
                                          </p:spTgt>
                                        </p:tgtEl>
                                      </p:cBhvr>
                                      <p:to x="100000" y="95000"/>
                                    </p:animScale>
                                    <p:animScale>
                                      <p:cBhvr>
                                        <p:cTn id="57" dur="166" decel="50000">
                                          <p:stCondLst>
                                            <p:cond delay="1834"/>
                                          </p:stCondLst>
                                        </p:cTn>
                                        <p:tgtEl>
                                          <p:spTgt spid="4">
                                            <p:txEl>
                                              <p:pRg st="2" end="2"/>
                                            </p:txEl>
                                          </p:spTgt>
                                        </p:tgtEl>
                                      </p:cBhvr>
                                      <p:to x="100000" y="100000"/>
                                    </p:animScale>
                                  </p:childTnLst>
                                </p:cTn>
                              </p:par>
                              <p:par>
                                <p:cTn id="58" presetID="26" presetClass="entr" presetSubtype="0" fill="hold" nodeType="withEffect">
                                  <p:stCondLst>
                                    <p:cond delay="0"/>
                                  </p:stCondLst>
                                  <p:childTnLst>
                                    <p:set>
                                      <p:cBhvr>
                                        <p:cTn id="59" dur="1" fill="hold">
                                          <p:stCondLst>
                                            <p:cond delay="0"/>
                                          </p:stCondLst>
                                        </p:cTn>
                                        <p:tgtEl>
                                          <p:spTgt spid="4">
                                            <p:txEl>
                                              <p:pRg st="3" end="3"/>
                                            </p:txEl>
                                          </p:spTgt>
                                        </p:tgtEl>
                                        <p:attrNameLst>
                                          <p:attrName>style.visibility</p:attrName>
                                        </p:attrNameLst>
                                      </p:cBhvr>
                                      <p:to>
                                        <p:strVal val="visible"/>
                                      </p:to>
                                    </p:set>
                                    <p:animEffect transition="in" filter="wipe(down)">
                                      <p:cBhvr>
                                        <p:cTn id="60" dur="580">
                                          <p:stCondLst>
                                            <p:cond delay="0"/>
                                          </p:stCondLst>
                                        </p:cTn>
                                        <p:tgtEl>
                                          <p:spTgt spid="4">
                                            <p:txEl>
                                              <p:pRg st="3" end="3"/>
                                            </p:txEl>
                                          </p:spTgt>
                                        </p:tgtEl>
                                      </p:cBhvr>
                                    </p:animEffect>
                                    <p:anim calcmode="lin" valueType="num">
                                      <p:cBhvr>
                                        <p:cTn id="61"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66" dur="26">
                                          <p:stCondLst>
                                            <p:cond delay="650"/>
                                          </p:stCondLst>
                                        </p:cTn>
                                        <p:tgtEl>
                                          <p:spTgt spid="4">
                                            <p:txEl>
                                              <p:pRg st="3" end="3"/>
                                            </p:txEl>
                                          </p:spTgt>
                                        </p:tgtEl>
                                      </p:cBhvr>
                                      <p:to x="100000" y="60000"/>
                                    </p:animScale>
                                    <p:animScale>
                                      <p:cBhvr>
                                        <p:cTn id="67" dur="166" decel="50000">
                                          <p:stCondLst>
                                            <p:cond delay="676"/>
                                          </p:stCondLst>
                                        </p:cTn>
                                        <p:tgtEl>
                                          <p:spTgt spid="4">
                                            <p:txEl>
                                              <p:pRg st="3" end="3"/>
                                            </p:txEl>
                                          </p:spTgt>
                                        </p:tgtEl>
                                      </p:cBhvr>
                                      <p:to x="100000" y="100000"/>
                                    </p:animScale>
                                    <p:animScale>
                                      <p:cBhvr>
                                        <p:cTn id="68" dur="26">
                                          <p:stCondLst>
                                            <p:cond delay="1312"/>
                                          </p:stCondLst>
                                        </p:cTn>
                                        <p:tgtEl>
                                          <p:spTgt spid="4">
                                            <p:txEl>
                                              <p:pRg st="3" end="3"/>
                                            </p:txEl>
                                          </p:spTgt>
                                        </p:tgtEl>
                                      </p:cBhvr>
                                      <p:to x="100000" y="80000"/>
                                    </p:animScale>
                                    <p:animScale>
                                      <p:cBhvr>
                                        <p:cTn id="69" dur="166" decel="50000">
                                          <p:stCondLst>
                                            <p:cond delay="1338"/>
                                          </p:stCondLst>
                                        </p:cTn>
                                        <p:tgtEl>
                                          <p:spTgt spid="4">
                                            <p:txEl>
                                              <p:pRg st="3" end="3"/>
                                            </p:txEl>
                                          </p:spTgt>
                                        </p:tgtEl>
                                      </p:cBhvr>
                                      <p:to x="100000" y="100000"/>
                                    </p:animScale>
                                    <p:animScale>
                                      <p:cBhvr>
                                        <p:cTn id="70" dur="26">
                                          <p:stCondLst>
                                            <p:cond delay="1642"/>
                                          </p:stCondLst>
                                        </p:cTn>
                                        <p:tgtEl>
                                          <p:spTgt spid="4">
                                            <p:txEl>
                                              <p:pRg st="3" end="3"/>
                                            </p:txEl>
                                          </p:spTgt>
                                        </p:tgtEl>
                                      </p:cBhvr>
                                      <p:to x="100000" y="90000"/>
                                    </p:animScale>
                                    <p:animScale>
                                      <p:cBhvr>
                                        <p:cTn id="71" dur="166" decel="50000">
                                          <p:stCondLst>
                                            <p:cond delay="1668"/>
                                          </p:stCondLst>
                                        </p:cTn>
                                        <p:tgtEl>
                                          <p:spTgt spid="4">
                                            <p:txEl>
                                              <p:pRg st="3" end="3"/>
                                            </p:txEl>
                                          </p:spTgt>
                                        </p:tgtEl>
                                      </p:cBhvr>
                                      <p:to x="100000" y="100000"/>
                                    </p:animScale>
                                    <p:animScale>
                                      <p:cBhvr>
                                        <p:cTn id="72" dur="26">
                                          <p:stCondLst>
                                            <p:cond delay="1808"/>
                                          </p:stCondLst>
                                        </p:cTn>
                                        <p:tgtEl>
                                          <p:spTgt spid="4">
                                            <p:txEl>
                                              <p:pRg st="3" end="3"/>
                                            </p:txEl>
                                          </p:spTgt>
                                        </p:tgtEl>
                                      </p:cBhvr>
                                      <p:to x="100000" y="95000"/>
                                    </p:animScale>
                                    <p:animScale>
                                      <p:cBhvr>
                                        <p:cTn id="73" dur="166" decel="50000">
                                          <p:stCondLst>
                                            <p:cond delay="1834"/>
                                          </p:stCondLst>
                                        </p:cTn>
                                        <p:tgtEl>
                                          <p:spTgt spid="4">
                                            <p:txEl>
                                              <p:pRg st="3" end="3"/>
                                            </p:txEl>
                                          </p:spTgt>
                                        </p:tgtEl>
                                      </p:cBhvr>
                                      <p:to x="100000" y="100000"/>
                                    </p:animScale>
                                  </p:childTnLst>
                                </p:cTn>
                              </p:par>
                              <p:par>
                                <p:cTn id="74" presetID="26" presetClass="entr" presetSubtype="0" fill="hold" nodeType="withEffect">
                                  <p:stCondLst>
                                    <p:cond delay="0"/>
                                  </p:stCondLst>
                                  <p:childTnLst>
                                    <p:set>
                                      <p:cBhvr>
                                        <p:cTn id="75" dur="1" fill="hold">
                                          <p:stCondLst>
                                            <p:cond delay="0"/>
                                          </p:stCondLst>
                                        </p:cTn>
                                        <p:tgtEl>
                                          <p:spTgt spid="4">
                                            <p:txEl>
                                              <p:pRg st="4" end="4"/>
                                            </p:txEl>
                                          </p:spTgt>
                                        </p:tgtEl>
                                        <p:attrNameLst>
                                          <p:attrName>style.visibility</p:attrName>
                                        </p:attrNameLst>
                                      </p:cBhvr>
                                      <p:to>
                                        <p:strVal val="visible"/>
                                      </p:to>
                                    </p:set>
                                    <p:animEffect transition="in" filter="wipe(down)">
                                      <p:cBhvr>
                                        <p:cTn id="76" dur="580">
                                          <p:stCondLst>
                                            <p:cond delay="0"/>
                                          </p:stCondLst>
                                        </p:cTn>
                                        <p:tgtEl>
                                          <p:spTgt spid="4">
                                            <p:txEl>
                                              <p:pRg st="4" end="4"/>
                                            </p:txEl>
                                          </p:spTgt>
                                        </p:tgtEl>
                                      </p:cBhvr>
                                    </p:animEffect>
                                    <p:anim calcmode="lin" valueType="num">
                                      <p:cBhvr>
                                        <p:cTn id="77"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82" dur="26">
                                          <p:stCondLst>
                                            <p:cond delay="650"/>
                                          </p:stCondLst>
                                        </p:cTn>
                                        <p:tgtEl>
                                          <p:spTgt spid="4">
                                            <p:txEl>
                                              <p:pRg st="4" end="4"/>
                                            </p:txEl>
                                          </p:spTgt>
                                        </p:tgtEl>
                                      </p:cBhvr>
                                      <p:to x="100000" y="60000"/>
                                    </p:animScale>
                                    <p:animScale>
                                      <p:cBhvr>
                                        <p:cTn id="83" dur="166" decel="50000">
                                          <p:stCondLst>
                                            <p:cond delay="676"/>
                                          </p:stCondLst>
                                        </p:cTn>
                                        <p:tgtEl>
                                          <p:spTgt spid="4">
                                            <p:txEl>
                                              <p:pRg st="4" end="4"/>
                                            </p:txEl>
                                          </p:spTgt>
                                        </p:tgtEl>
                                      </p:cBhvr>
                                      <p:to x="100000" y="100000"/>
                                    </p:animScale>
                                    <p:animScale>
                                      <p:cBhvr>
                                        <p:cTn id="84" dur="26">
                                          <p:stCondLst>
                                            <p:cond delay="1312"/>
                                          </p:stCondLst>
                                        </p:cTn>
                                        <p:tgtEl>
                                          <p:spTgt spid="4">
                                            <p:txEl>
                                              <p:pRg st="4" end="4"/>
                                            </p:txEl>
                                          </p:spTgt>
                                        </p:tgtEl>
                                      </p:cBhvr>
                                      <p:to x="100000" y="80000"/>
                                    </p:animScale>
                                    <p:animScale>
                                      <p:cBhvr>
                                        <p:cTn id="85" dur="166" decel="50000">
                                          <p:stCondLst>
                                            <p:cond delay="1338"/>
                                          </p:stCondLst>
                                        </p:cTn>
                                        <p:tgtEl>
                                          <p:spTgt spid="4">
                                            <p:txEl>
                                              <p:pRg st="4" end="4"/>
                                            </p:txEl>
                                          </p:spTgt>
                                        </p:tgtEl>
                                      </p:cBhvr>
                                      <p:to x="100000" y="100000"/>
                                    </p:animScale>
                                    <p:animScale>
                                      <p:cBhvr>
                                        <p:cTn id="86" dur="26">
                                          <p:stCondLst>
                                            <p:cond delay="1642"/>
                                          </p:stCondLst>
                                        </p:cTn>
                                        <p:tgtEl>
                                          <p:spTgt spid="4">
                                            <p:txEl>
                                              <p:pRg st="4" end="4"/>
                                            </p:txEl>
                                          </p:spTgt>
                                        </p:tgtEl>
                                      </p:cBhvr>
                                      <p:to x="100000" y="90000"/>
                                    </p:animScale>
                                    <p:animScale>
                                      <p:cBhvr>
                                        <p:cTn id="87" dur="166" decel="50000">
                                          <p:stCondLst>
                                            <p:cond delay="1668"/>
                                          </p:stCondLst>
                                        </p:cTn>
                                        <p:tgtEl>
                                          <p:spTgt spid="4">
                                            <p:txEl>
                                              <p:pRg st="4" end="4"/>
                                            </p:txEl>
                                          </p:spTgt>
                                        </p:tgtEl>
                                      </p:cBhvr>
                                      <p:to x="100000" y="100000"/>
                                    </p:animScale>
                                    <p:animScale>
                                      <p:cBhvr>
                                        <p:cTn id="88" dur="26">
                                          <p:stCondLst>
                                            <p:cond delay="1808"/>
                                          </p:stCondLst>
                                        </p:cTn>
                                        <p:tgtEl>
                                          <p:spTgt spid="4">
                                            <p:txEl>
                                              <p:pRg st="4" end="4"/>
                                            </p:txEl>
                                          </p:spTgt>
                                        </p:tgtEl>
                                      </p:cBhvr>
                                      <p:to x="100000" y="95000"/>
                                    </p:animScale>
                                    <p:animScale>
                                      <p:cBhvr>
                                        <p:cTn id="89" dur="166" decel="50000">
                                          <p:stCondLst>
                                            <p:cond delay="1834"/>
                                          </p:stCondLst>
                                        </p:cTn>
                                        <p:tgtEl>
                                          <p:spTgt spid="4">
                                            <p:txEl>
                                              <p:pRg st="4" end="4"/>
                                            </p:txEl>
                                          </p:spTgt>
                                        </p:tgtEl>
                                      </p:cBhvr>
                                      <p:to x="100000" y="100000"/>
                                    </p:animScale>
                                  </p:childTnLst>
                                </p:cTn>
                              </p:par>
                              <p:par>
                                <p:cTn id="90" presetID="26" presetClass="entr" presetSubtype="0" fill="hold" nodeType="withEffect">
                                  <p:stCondLst>
                                    <p:cond delay="0"/>
                                  </p:stCondLst>
                                  <p:childTnLst>
                                    <p:set>
                                      <p:cBhvr>
                                        <p:cTn id="91" dur="1" fill="hold">
                                          <p:stCondLst>
                                            <p:cond delay="0"/>
                                          </p:stCondLst>
                                        </p:cTn>
                                        <p:tgtEl>
                                          <p:spTgt spid="4">
                                            <p:txEl>
                                              <p:pRg st="5" end="5"/>
                                            </p:txEl>
                                          </p:spTgt>
                                        </p:tgtEl>
                                        <p:attrNameLst>
                                          <p:attrName>style.visibility</p:attrName>
                                        </p:attrNameLst>
                                      </p:cBhvr>
                                      <p:to>
                                        <p:strVal val="visible"/>
                                      </p:to>
                                    </p:set>
                                    <p:animEffect transition="in" filter="wipe(down)">
                                      <p:cBhvr>
                                        <p:cTn id="92" dur="580">
                                          <p:stCondLst>
                                            <p:cond delay="0"/>
                                          </p:stCondLst>
                                        </p:cTn>
                                        <p:tgtEl>
                                          <p:spTgt spid="4">
                                            <p:txEl>
                                              <p:pRg st="5" end="5"/>
                                            </p:txEl>
                                          </p:spTgt>
                                        </p:tgtEl>
                                      </p:cBhvr>
                                    </p:animEffect>
                                    <p:anim calcmode="lin" valueType="num">
                                      <p:cBhvr>
                                        <p:cTn id="93"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98" dur="26">
                                          <p:stCondLst>
                                            <p:cond delay="650"/>
                                          </p:stCondLst>
                                        </p:cTn>
                                        <p:tgtEl>
                                          <p:spTgt spid="4">
                                            <p:txEl>
                                              <p:pRg st="5" end="5"/>
                                            </p:txEl>
                                          </p:spTgt>
                                        </p:tgtEl>
                                      </p:cBhvr>
                                      <p:to x="100000" y="60000"/>
                                    </p:animScale>
                                    <p:animScale>
                                      <p:cBhvr>
                                        <p:cTn id="99" dur="166" decel="50000">
                                          <p:stCondLst>
                                            <p:cond delay="676"/>
                                          </p:stCondLst>
                                        </p:cTn>
                                        <p:tgtEl>
                                          <p:spTgt spid="4">
                                            <p:txEl>
                                              <p:pRg st="5" end="5"/>
                                            </p:txEl>
                                          </p:spTgt>
                                        </p:tgtEl>
                                      </p:cBhvr>
                                      <p:to x="100000" y="100000"/>
                                    </p:animScale>
                                    <p:animScale>
                                      <p:cBhvr>
                                        <p:cTn id="100" dur="26">
                                          <p:stCondLst>
                                            <p:cond delay="1312"/>
                                          </p:stCondLst>
                                        </p:cTn>
                                        <p:tgtEl>
                                          <p:spTgt spid="4">
                                            <p:txEl>
                                              <p:pRg st="5" end="5"/>
                                            </p:txEl>
                                          </p:spTgt>
                                        </p:tgtEl>
                                      </p:cBhvr>
                                      <p:to x="100000" y="80000"/>
                                    </p:animScale>
                                    <p:animScale>
                                      <p:cBhvr>
                                        <p:cTn id="101" dur="166" decel="50000">
                                          <p:stCondLst>
                                            <p:cond delay="1338"/>
                                          </p:stCondLst>
                                        </p:cTn>
                                        <p:tgtEl>
                                          <p:spTgt spid="4">
                                            <p:txEl>
                                              <p:pRg st="5" end="5"/>
                                            </p:txEl>
                                          </p:spTgt>
                                        </p:tgtEl>
                                      </p:cBhvr>
                                      <p:to x="100000" y="100000"/>
                                    </p:animScale>
                                    <p:animScale>
                                      <p:cBhvr>
                                        <p:cTn id="102" dur="26">
                                          <p:stCondLst>
                                            <p:cond delay="1642"/>
                                          </p:stCondLst>
                                        </p:cTn>
                                        <p:tgtEl>
                                          <p:spTgt spid="4">
                                            <p:txEl>
                                              <p:pRg st="5" end="5"/>
                                            </p:txEl>
                                          </p:spTgt>
                                        </p:tgtEl>
                                      </p:cBhvr>
                                      <p:to x="100000" y="90000"/>
                                    </p:animScale>
                                    <p:animScale>
                                      <p:cBhvr>
                                        <p:cTn id="103" dur="166" decel="50000">
                                          <p:stCondLst>
                                            <p:cond delay="1668"/>
                                          </p:stCondLst>
                                        </p:cTn>
                                        <p:tgtEl>
                                          <p:spTgt spid="4">
                                            <p:txEl>
                                              <p:pRg st="5" end="5"/>
                                            </p:txEl>
                                          </p:spTgt>
                                        </p:tgtEl>
                                      </p:cBhvr>
                                      <p:to x="100000" y="100000"/>
                                    </p:animScale>
                                    <p:animScale>
                                      <p:cBhvr>
                                        <p:cTn id="104" dur="26">
                                          <p:stCondLst>
                                            <p:cond delay="1808"/>
                                          </p:stCondLst>
                                        </p:cTn>
                                        <p:tgtEl>
                                          <p:spTgt spid="4">
                                            <p:txEl>
                                              <p:pRg st="5" end="5"/>
                                            </p:txEl>
                                          </p:spTgt>
                                        </p:tgtEl>
                                      </p:cBhvr>
                                      <p:to x="100000" y="95000"/>
                                    </p:animScale>
                                    <p:animScale>
                                      <p:cBhvr>
                                        <p:cTn id="105" dur="166" decel="50000">
                                          <p:stCondLst>
                                            <p:cond delay="1834"/>
                                          </p:stCondLst>
                                        </p:cTn>
                                        <p:tgtEl>
                                          <p:spTgt spid="4">
                                            <p:txEl>
                                              <p:pRg st="5" end="5"/>
                                            </p:txEl>
                                          </p:spTgt>
                                        </p:tgtEl>
                                      </p:cBhvr>
                                      <p:to x="100000" y="100000"/>
                                    </p:animScale>
                                  </p:childTnLst>
                                </p:cTn>
                              </p:par>
                              <p:par>
                                <p:cTn id="106" presetID="26" presetClass="entr" presetSubtype="0" fill="hold" nodeType="withEffect">
                                  <p:stCondLst>
                                    <p:cond delay="0"/>
                                  </p:stCondLst>
                                  <p:childTnLst>
                                    <p:set>
                                      <p:cBhvr>
                                        <p:cTn id="107" dur="1" fill="hold">
                                          <p:stCondLst>
                                            <p:cond delay="0"/>
                                          </p:stCondLst>
                                        </p:cTn>
                                        <p:tgtEl>
                                          <p:spTgt spid="4">
                                            <p:txEl>
                                              <p:pRg st="6" end="6"/>
                                            </p:txEl>
                                          </p:spTgt>
                                        </p:tgtEl>
                                        <p:attrNameLst>
                                          <p:attrName>style.visibility</p:attrName>
                                        </p:attrNameLst>
                                      </p:cBhvr>
                                      <p:to>
                                        <p:strVal val="visible"/>
                                      </p:to>
                                    </p:set>
                                    <p:animEffect transition="in" filter="wipe(down)">
                                      <p:cBhvr>
                                        <p:cTn id="108" dur="580">
                                          <p:stCondLst>
                                            <p:cond delay="0"/>
                                          </p:stCondLst>
                                        </p:cTn>
                                        <p:tgtEl>
                                          <p:spTgt spid="4">
                                            <p:txEl>
                                              <p:pRg st="6" end="6"/>
                                            </p:txEl>
                                          </p:spTgt>
                                        </p:tgtEl>
                                      </p:cBhvr>
                                    </p:animEffect>
                                    <p:anim calcmode="lin" valueType="num">
                                      <p:cBhvr>
                                        <p:cTn id="109"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114" dur="26">
                                          <p:stCondLst>
                                            <p:cond delay="650"/>
                                          </p:stCondLst>
                                        </p:cTn>
                                        <p:tgtEl>
                                          <p:spTgt spid="4">
                                            <p:txEl>
                                              <p:pRg st="6" end="6"/>
                                            </p:txEl>
                                          </p:spTgt>
                                        </p:tgtEl>
                                      </p:cBhvr>
                                      <p:to x="100000" y="60000"/>
                                    </p:animScale>
                                    <p:animScale>
                                      <p:cBhvr>
                                        <p:cTn id="115" dur="166" decel="50000">
                                          <p:stCondLst>
                                            <p:cond delay="676"/>
                                          </p:stCondLst>
                                        </p:cTn>
                                        <p:tgtEl>
                                          <p:spTgt spid="4">
                                            <p:txEl>
                                              <p:pRg st="6" end="6"/>
                                            </p:txEl>
                                          </p:spTgt>
                                        </p:tgtEl>
                                      </p:cBhvr>
                                      <p:to x="100000" y="100000"/>
                                    </p:animScale>
                                    <p:animScale>
                                      <p:cBhvr>
                                        <p:cTn id="116" dur="26">
                                          <p:stCondLst>
                                            <p:cond delay="1312"/>
                                          </p:stCondLst>
                                        </p:cTn>
                                        <p:tgtEl>
                                          <p:spTgt spid="4">
                                            <p:txEl>
                                              <p:pRg st="6" end="6"/>
                                            </p:txEl>
                                          </p:spTgt>
                                        </p:tgtEl>
                                      </p:cBhvr>
                                      <p:to x="100000" y="80000"/>
                                    </p:animScale>
                                    <p:animScale>
                                      <p:cBhvr>
                                        <p:cTn id="117" dur="166" decel="50000">
                                          <p:stCondLst>
                                            <p:cond delay="1338"/>
                                          </p:stCondLst>
                                        </p:cTn>
                                        <p:tgtEl>
                                          <p:spTgt spid="4">
                                            <p:txEl>
                                              <p:pRg st="6" end="6"/>
                                            </p:txEl>
                                          </p:spTgt>
                                        </p:tgtEl>
                                      </p:cBhvr>
                                      <p:to x="100000" y="100000"/>
                                    </p:animScale>
                                    <p:animScale>
                                      <p:cBhvr>
                                        <p:cTn id="118" dur="26">
                                          <p:stCondLst>
                                            <p:cond delay="1642"/>
                                          </p:stCondLst>
                                        </p:cTn>
                                        <p:tgtEl>
                                          <p:spTgt spid="4">
                                            <p:txEl>
                                              <p:pRg st="6" end="6"/>
                                            </p:txEl>
                                          </p:spTgt>
                                        </p:tgtEl>
                                      </p:cBhvr>
                                      <p:to x="100000" y="90000"/>
                                    </p:animScale>
                                    <p:animScale>
                                      <p:cBhvr>
                                        <p:cTn id="119" dur="166" decel="50000">
                                          <p:stCondLst>
                                            <p:cond delay="1668"/>
                                          </p:stCondLst>
                                        </p:cTn>
                                        <p:tgtEl>
                                          <p:spTgt spid="4">
                                            <p:txEl>
                                              <p:pRg st="6" end="6"/>
                                            </p:txEl>
                                          </p:spTgt>
                                        </p:tgtEl>
                                      </p:cBhvr>
                                      <p:to x="100000" y="100000"/>
                                    </p:animScale>
                                    <p:animScale>
                                      <p:cBhvr>
                                        <p:cTn id="120" dur="26">
                                          <p:stCondLst>
                                            <p:cond delay="1808"/>
                                          </p:stCondLst>
                                        </p:cTn>
                                        <p:tgtEl>
                                          <p:spTgt spid="4">
                                            <p:txEl>
                                              <p:pRg st="6" end="6"/>
                                            </p:txEl>
                                          </p:spTgt>
                                        </p:tgtEl>
                                      </p:cBhvr>
                                      <p:to x="100000" y="95000"/>
                                    </p:animScale>
                                    <p:animScale>
                                      <p:cBhvr>
                                        <p:cTn id="121" dur="166" decel="50000">
                                          <p:stCondLst>
                                            <p:cond delay="1834"/>
                                          </p:stCondLst>
                                        </p:cTn>
                                        <p:tgtEl>
                                          <p:spTgt spid="4">
                                            <p:txEl>
                                              <p:pRg st="6" end="6"/>
                                            </p:txEl>
                                          </p:spTgt>
                                        </p:tgtEl>
                                      </p:cBhvr>
                                      <p:to x="100000" y="100000"/>
                                    </p:animScale>
                                  </p:childTnLst>
                                </p:cTn>
                              </p:par>
                              <p:par>
                                <p:cTn id="122" presetID="26" presetClass="entr" presetSubtype="0" fill="hold" nodeType="withEffect">
                                  <p:stCondLst>
                                    <p:cond delay="0"/>
                                  </p:stCondLst>
                                  <p:childTnLst>
                                    <p:set>
                                      <p:cBhvr>
                                        <p:cTn id="123" dur="1" fill="hold">
                                          <p:stCondLst>
                                            <p:cond delay="0"/>
                                          </p:stCondLst>
                                        </p:cTn>
                                        <p:tgtEl>
                                          <p:spTgt spid="4">
                                            <p:txEl>
                                              <p:pRg st="7" end="7"/>
                                            </p:txEl>
                                          </p:spTgt>
                                        </p:tgtEl>
                                        <p:attrNameLst>
                                          <p:attrName>style.visibility</p:attrName>
                                        </p:attrNameLst>
                                      </p:cBhvr>
                                      <p:to>
                                        <p:strVal val="visible"/>
                                      </p:to>
                                    </p:set>
                                    <p:animEffect transition="in" filter="wipe(down)">
                                      <p:cBhvr>
                                        <p:cTn id="124" dur="580">
                                          <p:stCondLst>
                                            <p:cond delay="0"/>
                                          </p:stCondLst>
                                        </p:cTn>
                                        <p:tgtEl>
                                          <p:spTgt spid="4">
                                            <p:txEl>
                                              <p:pRg st="7" end="7"/>
                                            </p:txEl>
                                          </p:spTgt>
                                        </p:tgtEl>
                                      </p:cBhvr>
                                    </p:animEffect>
                                    <p:anim calcmode="lin" valueType="num">
                                      <p:cBhvr>
                                        <p:cTn id="125" dur="1822" tmFilter="0,0; 0.14,0.36; 0.43,0.73; 0.71,0.91; 1.0,1.0">
                                          <p:stCondLst>
                                            <p:cond delay="0"/>
                                          </p:stCondLst>
                                        </p:cTn>
                                        <p:tgtEl>
                                          <p:spTgt spid="4">
                                            <p:txEl>
                                              <p:pRg st="7" end="7"/>
                                            </p:txEl>
                                          </p:spTgt>
                                        </p:tgtEl>
                                        <p:attrNameLst>
                                          <p:attrName>ppt_x</p:attrName>
                                        </p:attrNameLst>
                                      </p:cBhvr>
                                      <p:tavLst>
                                        <p:tav tm="0">
                                          <p:val>
                                            <p:strVal val="#ppt_x-0.25"/>
                                          </p:val>
                                        </p:tav>
                                        <p:tav tm="100000">
                                          <p:val>
                                            <p:strVal val="#ppt_x"/>
                                          </p:val>
                                        </p:tav>
                                      </p:tavLst>
                                    </p:anim>
                                    <p:anim calcmode="lin" valueType="num">
                                      <p:cBhvr>
                                        <p:cTn id="126" dur="664" tmFilter="0.0,0.0; 0.25,0.07; 0.50,0.2; 0.75,0.467; 1.0,1.0">
                                          <p:stCondLst>
                                            <p:cond delay="0"/>
                                          </p:stCondLst>
                                        </p:cTn>
                                        <p:tgtEl>
                                          <p:spTgt spid="4">
                                            <p:txEl>
                                              <p:pRg st="7" end="7"/>
                                            </p:txEl>
                                          </p:spTgt>
                                        </p:tgtEl>
                                        <p:attrNameLst>
                                          <p:attrName>ppt_y</p:attrName>
                                        </p:attrNameLst>
                                      </p:cBhvr>
                                      <p:tavLst>
                                        <p:tav tm="0" fmla="#ppt_y-sin(pi*$)/3">
                                          <p:val>
                                            <p:fltVal val="0.5"/>
                                          </p:val>
                                        </p:tav>
                                        <p:tav tm="100000">
                                          <p:val>
                                            <p:fltVal val="1"/>
                                          </p:val>
                                        </p:tav>
                                      </p:tavLst>
                                    </p:anim>
                                    <p:anim calcmode="lin" valueType="num">
                                      <p:cBhvr>
                                        <p:cTn id="127" dur="664" tmFilter="0, 0; 0.125,0.2665; 0.25,0.4; 0.375,0.465; 0.5,0.5;  0.625,0.535; 0.75,0.6; 0.875,0.7335; 1,1">
                                          <p:stCondLst>
                                            <p:cond delay="664"/>
                                          </p:stCondLst>
                                        </p:cTn>
                                        <p:tgtEl>
                                          <p:spTgt spid="4">
                                            <p:txEl>
                                              <p:pRg st="7" end="7"/>
                                            </p:txEl>
                                          </p:spTgt>
                                        </p:tgtEl>
                                        <p:attrNameLst>
                                          <p:attrName>ppt_y</p:attrName>
                                        </p:attrNameLst>
                                      </p:cBhvr>
                                      <p:tavLst>
                                        <p:tav tm="0" fmla="#ppt_y-sin(pi*$)/9">
                                          <p:val>
                                            <p:fltVal val="0"/>
                                          </p:val>
                                        </p:tav>
                                        <p:tav tm="100000">
                                          <p:val>
                                            <p:fltVal val="1"/>
                                          </p:val>
                                        </p:tav>
                                      </p:tavLst>
                                    </p:anim>
                                    <p:anim calcmode="lin" valueType="num">
                                      <p:cBhvr>
                                        <p:cTn id="128" dur="332" tmFilter="0, 0; 0.125,0.2665; 0.25,0.4; 0.375,0.465; 0.5,0.5;  0.625,0.535; 0.75,0.6; 0.875,0.7335; 1,1">
                                          <p:stCondLst>
                                            <p:cond delay="1324"/>
                                          </p:stCondLst>
                                        </p:cTn>
                                        <p:tgtEl>
                                          <p:spTgt spid="4">
                                            <p:txEl>
                                              <p:pRg st="7" end="7"/>
                                            </p:txEl>
                                          </p:spTgt>
                                        </p:tgtEl>
                                        <p:attrNameLst>
                                          <p:attrName>ppt_y</p:attrName>
                                        </p:attrNameLst>
                                      </p:cBhvr>
                                      <p:tavLst>
                                        <p:tav tm="0" fmla="#ppt_y-sin(pi*$)/27">
                                          <p:val>
                                            <p:fltVal val="0"/>
                                          </p:val>
                                        </p:tav>
                                        <p:tav tm="100000">
                                          <p:val>
                                            <p:fltVal val="1"/>
                                          </p:val>
                                        </p:tav>
                                      </p:tavLst>
                                    </p:anim>
                                    <p:anim calcmode="lin" valueType="num">
                                      <p:cBhvr>
                                        <p:cTn id="129" dur="164" tmFilter="0, 0; 0.125,0.2665; 0.25,0.4; 0.375,0.465; 0.5,0.5;  0.625,0.535; 0.75,0.6; 0.875,0.7335; 1,1">
                                          <p:stCondLst>
                                            <p:cond delay="1656"/>
                                          </p:stCondLst>
                                        </p:cTn>
                                        <p:tgtEl>
                                          <p:spTgt spid="4">
                                            <p:txEl>
                                              <p:pRg st="7" end="7"/>
                                            </p:txEl>
                                          </p:spTgt>
                                        </p:tgtEl>
                                        <p:attrNameLst>
                                          <p:attrName>ppt_y</p:attrName>
                                        </p:attrNameLst>
                                      </p:cBhvr>
                                      <p:tavLst>
                                        <p:tav tm="0" fmla="#ppt_y-sin(pi*$)/81">
                                          <p:val>
                                            <p:fltVal val="0"/>
                                          </p:val>
                                        </p:tav>
                                        <p:tav tm="100000">
                                          <p:val>
                                            <p:fltVal val="1"/>
                                          </p:val>
                                        </p:tav>
                                      </p:tavLst>
                                    </p:anim>
                                    <p:animScale>
                                      <p:cBhvr>
                                        <p:cTn id="130" dur="26">
                                          <p:stCondLst>
                                            <p:cond delay="650"/>
                                          </p:stCondLst>
                                        </p:cTn>
                                        <p:tgtEl>
                                          <p:spTgt spid="4">
                                            <p:txEl>
                                              <p:pRg st="7" end="7"/>
                                            </p:txEl>
                                          </p:spTgt>
                                        </p:tgtEl>
                                      </p:cBhvr>
                                      <p:to x="100000" y="60000"/>
                                    </p:animScale>
                                    <p:animScale>
                                      <p:cBhvr>
                                        <p:cTn id="131" dur="166" decel="50000">
                                          <p:stCondLst>
                                            <p:cond delay="676"/>
                                          </p:stCondLst>
                                        </p:cTn>
                                        <p:tgtEl>
                                          <p:spTgt spid="4">
                                            <p:txEl>
                                              <p:pRg st="7" end="7"/>
                                            </p:txEl>
                                          </p:spTgt>
                                        </p:tgtEl>
                                      </p:cBhvr>
                                      <p:to x="100000" y="100000"/>
                                    </p:animScale>
                                    <p:animScale>
                                      <p:cBhvr>
                                        <p:cTn id="132" dur="26">
                                          <p:stCondLst>
                                            <p:cond delay="1312"/>
                                          </p:stCondLst>
                                        </p:cTn>
                                        <p:tgtEl>
                                          <p:spTgt spid="4">
                                            <p:txEl>
                                              <p:pRg st="7" end="7"/>
                                            </p:txEl>
                                          </p:spTgt>
                                        </p:tgtEl>
                                      </p:cBhvr>
                                      <p:to x="100000" y="80000"/>
                                    </p:animScale>
                                    <p:animScale>
                                      <p:cBhvr>
                                        <p:cTn id="133" dur="166" decel="50000">
                                          <p:stCondLst>
                                            <p:cond delay="1338"/>
                                          </p:stCondLst>
                                        </p:cTn>
                                        <p:tgtEl>
                                          <p:spTgt spid="4">
                                            <p:txEl>
                                              <p:pRg st="7" end="7"/>
                                            </p:txEl>
                                          </p:spTgt>
                                        </p:tgtEl>
                                      </p:cBhvr>
                                      <p:to x="100000" y="100000"/>
                                    </p:animScale>
                                    <p:animScale>
                                      <p:cBhvr>
                                        <p:cTn id="134" dur="26">
                                          <p:stCondLst>
                                            <p:cond delay="1642"/>
                                          </p:stCondLst>
                                        </p:cTn>
                                        <p:tgtEl>
                                          <p:spTgt spid="4">
                                            <p:txEl>
                                              <p:pRg st="7" end="7"/>
                                            </p:txEl>
                                          </p:spTgt>
                                        </p:tgtEl>
                                      </p:cBhvr>
                                      <p:to x="100000" y="90000"/>
                                    </p:animScale>
                                    <p:animScale>
                                      <p:cBhvr>
                                        <p:cTn id="135" dur="166" decel="50000">
                                          <p:stCondLst>
                                            <p:cond delay="1668"/>
                                          </p:stCondLst>
                                        </p:cTn>
                                        <p:tgtEl>
                                          <p:spTgt spid="4">
                                            <p:txEl>
                                              <p:pRg st="7" end="7"/>
                                            </p:txEl>
                                          </p:spTgt>
                                        </p:tgtEl>
                                      </p:cBhvr>
                                      <p:to x="100000" y="100000"/>
                                    </p:animScale>
                                    <p:animScale>
                                      <p:cBhvr>
                                        <p:cTn id="136" dur="26">
                                          <p:stCondLst>
                                            <p:cond delay="1808"/>
                                          </p:stCondLst>
                                        </p:cTn>
                                        <p:tgtEl>
                                          <p:spTgt spid="4">
                                            <p:txEl>
                                              <p:pRg st="7" end="7"/>
                                            </p:txEl>
                                          </p:spTgt>
                                        </p:tgtEl>
                                      </p:cBhvr>
                                      <p:to x="100000" y="95000"/>
                                    </p:animScale>
                                    <p:animScale>
                                      <p:cBhvr>
                                        <p:cTn id="137" dur="166" decel="50000">
                                          <p:stCondLst>
                                            <p:cond delay="1834"/>
                                          </p:stCondLst>
                                        </p:cTn>
                                        <p:tgtEl>
                                          <p:spTgt spid="4">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543800" cy="837882"/>
          </a:xfrm>
        </p:spPr>
        <p:txBody>
          <a:bodyPr>
            <a:normAutofit fontScale="90000"/>
          </a:bodyPr>
          <a:lstStyle/>
          <a:p>
            <a:r>
              <a:rPr lang="en-GB" dirty="0"/>
              <a:t>SAVING YOUR WORK.</a:t>
            </a:r>
            <a:r>
              <a:rPr lang="en-US" dirty="0"/>
              <a:t/>
            </a:r>
            <a:br>
              <a:rPr lang="en-US" dirty="0"/>
            </a:br>
            <a:endParaRPr lang="en-US" dirty="0"/>
          </a:p>
        </p:txBody>
      </p:sp>
      <p:sp>
        <p:nvSpPr>
          <p:cNvPr id="3" name="Content Placeholder 2"/>
          <p:cNvSpPr>
            <a:spLocks noGrp="1"/>
          </p:cNvSpPr>
          <p:nvPr>
            <p:ph idx="1"/>
          </p:nvPr>
        </p:nvSpPr>
        <p:spPr>
          <a:xfrm>
            <a:off x="457200" y="838200"/>
            <a:ext cx="8153400" cy="5287963"/>
          </a:xfrm>
        </p:spPr>
        <p:txBody>
          <a:bodyPr/>
          <a:lstStyle/>
          <a:p>
            <a:r>
              <a:rPr lang="en-GB" dirty="0"/>
              <a:t>Saving a document is the process of transferring or copying a document from a temporary memory to a more permanent memory.</a:t>
            </a:r>
            <a:endParaRPr lang="en-US" dirty="0"/>
          </a:p>
          <a:p>
            <a:r>
              <a:rPr lang="en-GB" dirty="0"/>
              <a:t>To save a document for the first time you click on the </a:t>
            </a:r>
            <a:r>
              <a:rPr lang="en-GB" i="1" dirty="0"/>
              <a:t>office button</a:t>
            </a:r>
            <a:r>
              <a:rPr lang="en-GB" dirty="0"/>
              <a:t> and then click </a:t>
            </a:r>
            <a:r>
              <a:rPr lang="en-GB" i="1" dirty="0"/>
              <a:t>Save As</a:t>
            </a:r>
            <a:r>
              <a:rPr lang="en-GB" dirty="0"/>
              <a:t>. From the dialog box choose the file location </a:t>
            </a:r>
            <a:r>
              <a:rPr lang="en-GB" dirty="0" err="1"/>
              <a:t>i.e</a:t>
            </a:r>
            <a:r>
              <a:rPr lang="en-GB" dirty="0"/>
              <a:t> (Desktop, removable disk, hard drive).</a:t>
            </a:r>
            <a:endParaRPr lang="en-US" dirty="0"/>
          </a:p>
          <a:p>
            <a:r>
              <a:rPr lang="en-GB" dirty="0"/>
              <a:t>Type the file name from the file name option and click save</a:t>
            </a:r>
            <a:endParaRPr lang="en-US" dirty="0"/>
          </a:p>
          <a:p>
            <a:r>
              <a:rPr lang="en-GB" dirty="0"/>
              <a:t>Saving changes in an already existing documents</a:t>
            </a:r>
            <a:endParaRPr lang="en-US" dirty="0"/>
          </a:p>
          <a:p>
            <a:r>
              <a:rPr lang="en-GB" dirty="0"/>
              <a:t>Use the save command to save changes in an already existing document.</a:t>
            </a:r>
            <a:endParaRPr lang="en-US" dirty="0"/>
          </a:p>
          <a:p>
            <a:r>
              <a:rPr lang="en-GB" dirty="0"/>
              <a:t>Or Press Ctrl + S using the keyboard.</a:t>
            </a:r>
            <a:endParaRPr lang="en-US" dirty="0"/>
          </a:p>
          <a:p>
            <a:endParaRPr lang="en-US" dirty="0"/>
          </a:p>
        </p:txBody>
      </p:sp>
    </p:spTree>
    <p:extLst>
      <p:ext uri="{BB962C8B-B14F-4D97-AF65-F5344CB8AC3E}">
        <p14:creationId xmlns:p14="http://schemas.microsoft.com/office/powerpoint/2010/main" val="2844673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FINDING A DOCUMENT</a:t>
            </a:r>
            <a:r>
              <a:rPr lang="en-US" dirty="0"/>
              <a:t/>
            </a:r>
            <a:br>
              <a:rPr lang="en-US" dirty="0"/>
            </a:br>
            <a:endParaRPr lang="en-US" dirty="0"/>
          </a:p>
        </p:txBody>
      </p:sp>
      <p:sp>
        <p:nvSpPr>
          <p:cNvPr id="3" name="Content Placeholder 2"/>
          <p:cNvSpPr>
            <a:spLocks noGrp="1"/>
          </p:cNvSpPr>
          <p:nvPr>
            <p:ph idx="1"/>
          </p:nvPr>
        </p:nvSpPr>
        <p:spPr>
          <a:xfrm>
            <a:off x="457200" y="1219200"/>
            <a:ext cx="8153400" cy="5181600"/>
          </a:xfrm>
        </p:spPr>
        <p:txBody>
          <a:bodyPr/>
          <a:lstStyle/>
          <a:p>
            <a:r>
              <a:rPr lang="en-GB" dirty="0"/>
              <a:t>Click the start button and click search.</a:t>
            </a:r>
            <a:endParaRPr lang="en-US" dirty="0"/>
          </a:p>
          <a:p>
            <a:r>
              <a:rPr lang="en-GB" dirty="0"/>
              <a:t>Select files or folders and then type the name of the file or folder you want to find.</a:t>
            </a:r>
            <a:endParaRPr lang="en-US" dirty="0"/>
          </a:p>
          <a:p>
            <a:r>
              <a:rPr lang="en-GB" dirty="0"/>
              <a:t>Specify where to search and then start searching.</a:t>
            </a:r>
            <a:endParaRPr lang="en-US" dirty="0"/>
          </a:p>
          <a:p>
            <a:r>
              <a:rPr lang="en-GB" dirty="0"/>
              <a:t>Search for a file or folder using a program</a:t>
            </a:r>
            <a:endParaRPr lang="en-US" dirty="0"/>
          </a:p>
          <a:p>
            <a:r>
              <a:rPr lang="en-GB" dirty="0"/>
              <a:t>You can also find a file using an application program i.e. AVA find is also a specialised program for locating files and folders.</a:t>
            </a:r>
            <a:endParaRPr lang="en-US" dirty="0"/>
          </a:p>
          <a:p>
            <a:r>
              <a:rPr lang="en-GB" dirty="0"/>
              <a:t>Open the program from your start menu or desktop icon.</a:t>
            </a:r>
            <a:endParaRPr lang="en-US" dirty="0"/>
          </a:p>
          <a:p>
            <a:r>
              <a:rPr lang="en-GB" dirty="0"/>
              <a:t>Type the name of the file or folder the list of file with similar names will appear for you to choose the right one. </a:t>
            </a:r>
            <a:endParaRPr lang="en-US" dirty="0"/>
          </a:p>
          <a:p>
            <a:endParaRPr lang="en-US" dirty="0"/>
          </a:p>
        </p:txBody>
      </p:sp>
    </p:spTree>
    <p:extLst>
      <p:ext uri="{BB962C8B-B14F-4D97-AF65-F5344CB8AC3E}">
        <p14:creationId xmlns:p14="http://schemas.microsoft.com/office/powerpoint/2010/main" val="3042248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543800" cy="914082"/>
          </a:xfrm>
        </p:spPr>
        <p:txBody>
          <a:bodyPr>
            <a:normAutofit fontScale="90000"/>
          </a:bodyPr>
          <a:lstStyle/>
          <a:p>
            <a:r>
              <a:rPr lang="en-GB" b="1" dirty="0"/>
              <a:t>CUT, COPY AND PASTE</a:t>
            </a:r>
            <a:r>
              <a:rPr lang="en-US" dirty="0"/>
              <a:t/>
            </a:r>
            <a:br>
              <a:rPr lang="en-US" dirty="0"/>
            </a:br>
            <a:endParaRPr lang="en-US" dirty="0"/>
          </a:p>
        </p:txBody>
      </p:sp>
      <p:sp>
        <p:nvSpPr>
          <p:cNvPr id="3" name="Content Placeholder 2"/>
          <p:cNvSpPr>
            <a:spLocks noGrp="1"/>
          </p:cNvSpPr>
          <p:nvPr>
            <p:ph idx="1"/>
          </p:nvPr>
        </p:nvSpPr>
        <p:spPr>
          <a:xfrm>
            <a:off x="457200" y="990600"/>
            <a:ext cx="8153400" cy="5135563"/>
          </a:xfrm>
        </p:spPr>
        <p:txBody>
          <a:bodyPr/>
          <a:lstStyle/>
          <a:p>
            <a:r>
              <a:rPr lang="en-GB" sz="2800" dirty="0"/>
              <a:t>Cut removes selected information from its current location without leaving a copy. </a:t>
            </a:r>
            <a:endParaRPr lang="en-US" sz="2800" dirty="0"/>
          </a:p>
          <a:p>
            <a:r>
              <a:rPr lang="en-GB" sz="2800" dirty="0"/>
              <a:t>Copy makes a duplicate of the selected information leaving a copy of the original behind.</a:t>
            </a:r>
            <a:endParaRPr lang="en-US" sz="2800" dirty="0"/>
          </a:p>
          <a:p>
            <a:r>
              <a:rPr lang="en-GB" sz="2800" dirty="0"/>
              <a:t>Paste bring back the information the has been cut or copied to the desired location. </a:t>
            </a:r>
            <a:endParaRPr lang="en-US" sz="2800" dirty="0"/>
          </a:p>
          <a:p>
            <a:r>
              <a:rPr lang="en-GB" sz="2800" dirty="0"/>
              <a:t>Drag and drop is another method of moving or copying the information from one file to another to another location in the same file. </a:t>
            </a:r>
            <a:endParaRPr lang="en-US" sz="2800" dirty="0"/>
          </a:p>
          <a:p>
            <a:endParaRPr lang="en-US" dirty="0"/>
          </a:p>
        </p:txBody>
      </p:sp>
    </p:spTree>
    <p:extLst>
      <p:ext uri="{BB962C8B-B14F-4D97-AF65-F5344CB8AC3E}">
        <p14:creationId xmlns:p14="http://schemas.microsoft.com/office/powerpoint/2010/main" val="3645526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77200" cy="914082"/>
          </a:xfrm>
        </p:spPr>
        <p:txBody>
          <a:bodyPr>
            <a:normAutofit fontScale="90000"/>
          </a:bodyPr>
          <a:lstStyle/>
          <a:p>
            <a:pPr algn="ctr"/>
            <a:r>
              <a:rPr lang="en-GB" dirty="0"/>
              <a:t>FILES AND FOLDERS</a:t>
            </a:r>
            <a:r>
              <a:rPr lang="en-US" dirty="0"/>
              <a:t/>
            </a:r>
            <a:br>
              <a:rPr lang="en-US" dirty="0"/>
            </a:br>
            <a:endParaRPr lang="en-US" dirty="0"/>
          </a:p>
        </p:txBody>
      </p:sp>
      <p:sp>
        <p:nvSpPr>
          <p:cNvPr id="3" name="Content Placeholder 2"/>
          <p:cNvSpPr>
            <a:spLocks noGrp="1"/>
          </p:cNvSpPr>
          <p:nvPr>
            <p:ph idx="1"/>
          </p:nvPr>
        </p:nvSpPr>
        <p:spPr>
          <a:xfrm>
            <a:off x="457200" y="1295400"/>
            <a:ext cx="8305800" cy="5181600"/>
          </a:xfrm>
        </p:spPr>
        <p:txBody>
          <a:bodyPr>
            <a:normAutofit/>
          </a:bodyPr>
          <a:lstStyle/>
          <a:p>
            <a:r>
              <a:rPr lang="en-GB" sz="2800" dirty="0"/>
              <a:t>FILES AND FOLDERS</a:t>
            </a:r>
            <a:endParaRPr lang="en-US" sz="2800" dirty="0"/>
          </a:p>
          <a:p>
            <a:r>
              <a:rPr lang="en-GB" sz="2800" dirty="0"/>
              <a:t>A file is a collection related information that is given a name and stored so that it can be retrieved when needed.</a:t>
            </a:r>
            <a:endParaRPr lang="en-US" sz="2800" dirty="0"/>
          </a:p>
          <a:p>
            <a:r>
              <a:rPr lang="en-GB" sz="2800" dirty="0"/>
              <a:t>File names can contain two characters including spaces.</a:t>
            </a:r>
            <a:endParaRPr lang="en-US" sz="2800" dirty="0"/>
          </a:p>
          <a:p>
            <a:r>
              <a:rPr lang="en-GB" sz="2800" dirty="0"/>
              <a:t>A folder is a collection of files.</a:t>
            </a:r>
            <a:endParaRPr lang="en-US" sz="2800" dirty="0"/>
          </a:p>
          <a:p>
            <a:r>
              <a:rPr lang="en-GB" sz="2800" dirty="0"/>
              <a:t>A folder can also contain many sub-folders </a:t>
            </a:r>
            <a:endParaRPr lang="en-GB" sz="2800" dirty="0" smtClean="0"/>
          </a:p>
          <a:p>
            <a:r>
              <a:rPr lang="en-GB" sz="2400" i="1" dirty="0" smtClean="0">
                <a:solidFill>
                  <a:srgbClr val="7030A0"/>
                </a:solidFill>
              </a:rPr>
              <a:t>Note: Folders do not contain extensions while  files do</a:t>
            </a:r>
            <a:r>
              <a:rPr lang="en-GB" sz="2800" dirty="0" smtClean="0"/>
              <a:t>.</a:t>
            </a:r>
            <a:endParaRPr lang="en-US" sz="2800" dirty="0"/>
          </a:p>
          <a:p>
            <a:endParaRPr lang="en-US" dirty="0"/>
          </a:p>
        </p:txBody>
      </p:sp>
    </p:spTree>
    <p:extLst>
      <p:ext uri="{BB962C8B-B14F-4D97-AF65-F5344CB8AC3E}">
        <p14:creationId xmlns:p14="http://schemas.microsoft.com/office/powerpoint/2010/main" val="38375113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85000" lnSpcReduction="20000"/>
          </a:bodyPr>
          <a:lstStyle/>
          <a:p>
            <a:r>
              <a:rPr lang="en-GB" dirty="0"/>
              <a:t>CREATING A FOLDER</a:t>
            </a:r>
            <a:endParaRPr lang="en-US" dirty="0"/>
          </a:p>
          <a:p>
            <a:r>
              <a:rPr lang="en-GB" b="0" dirty="0"/>
              <a:t>From the main option select new and then click folder. Type in the name of the new folder.</a:t>
            </a:r>
            <a:endParaRPr lang="en-US" b="0" dirty="0"/>
          </a:p>
          <a:p>
            <a:r>
              <a:rPr lang="en-GB" dirty="0"/>
              <a:t>Or </a:t>
            </a:r>
            <a:endParaRPr lang="en-US" dirty="0"/>
          </a:p>
          <a:p>
            <a:r>
              <a:rPr lang="en-GB" b="0" dirty="0"/>
              <a:t>Right click on the desktop </a:t>
            </a:r>
            <a:endParaRPr lang="en-US" b="0" dirty="0"/>
          </a:p>
          <a:p>
            <a:r>
              <a:rPr lang="en-GB" b="0" dirty="0"/>
              <a:t>From the sub menu choose then click on folder</a:t>
            </a:r>
            <a:endParaRPr lang="en-US" b="0" dirty="0"/>
          </a:p>
          <a:p>
            <a:r>
              <a:rPr lang="en-GB" b="0" dirty="0"/>
              <a:t>By default a new folder will be created with a tittle </a:t>
            </a:r>
            <a:r>
              <a:rPr lang="en-GB" b="0" i="1" dirty="0"/>
              <a:t>new folder</a:t>
            </a:r>
            <a:r>
              <a:rPr lang="en-GB" b="0" dirty="0"/>
              <a:t> </a:t>
            </a:r>
            <a:endParaRPr lang="en-US" b="0" dirty="0"/>
          </a:p>
          <a:p>
            <a:r>
              <a:rPr lang="en-GB" b="0" dirty="0"/>
              <a:t>Type the name of the new folder and press ENTER.</a:t>
            </a:r>
            <a:endParaRPr lang="en-US" b="0" dirty="0"/>
          </a:p>
          <a:p>
            <a:r>
              <a:rPr lang="en-GB" dirty="0"/>
              <a:t>RENAMING A FOLDER</a:t>
            </a:r>
            <a:endParaRPr lang="en-US" dirty="0"/>
          </a:p>
          <a:p>
            <a:r>
              <a:rPr lang="en-GB" b="0" dirty="0"/>
              <a:t>After selecting the folder Select rename from the file option </a:t>
            </a:r>
            <a:endParaRPr lang="en-US" b="0" dirty="0"/>
          </a:p>
          <a:p>
            <a:r>
              <a:rPr lang="en-GB" b="0" dirty="0"/>
              <a:t>Or click the right button and select rename</a:t>
            </a:r>
            <a:r>
              <a:rPr lang="en-GB" b="0" dirty="0" smtClean="0"/>
              <a:t>.</a:t>
            </a:r>
          </a:p>
          <a:p>
            <a:r>
              <a:rPr lang="en-GB" dirty="0"/>
              <a:t>DELETING A FOLDER</a:t>
            </a:r>
            <a:endParaRPr lang="en-US" dirty="0"/>
          </a:p>
          <a:p>
            <a:r>
              <a:rPr lang="en-GB" b="0" dirty="0"/>
              <a:t>Files deleted are put in the recycle bin. A recycle bin is a place for files no longer needed.</a:t>
            </a:r>
            <a:endParaRPr lang="en-US" b="0" dirty="0"/>
          </a:p>
          <a:p>
            <a:r>
              <a:rPr lang="en-GB" dirty="0"/>
              <a:t>To delete a file do one of the following.</a:t>
            </a:r>
            <a:endParaRPr lang="en-US" dirty="0"/>
          </a:p>
          <a:p>
            <a:r>
              <a:rPr lang="en-GB" b="0" dirty="0"/>
              <a:t>Select or (click on the file).</a:t>
            </a:r>
            <a:endParaRPr lang="en-US" b="0" dirty="0"/>
          </a:p>
          <a:p>
            <a:r>
              <a:rPr lang="en-GB" b="0" dirty="0"/>
              <a:t>Then press delete on the keyboard </a:t>
            </a:r>
            <a:endParaRPr lang="en-US" b="0" dirty="0"/>
          </a:p>
          <a:p>
            <a:r>
              <a:rPr lang="en-GB" b="0" dirty="0"/>
              <a:t>From the message book “Are sure you want to delete the folder” click OK</a:t>
            </a:r>
            <a:endParaRPr lang="en-US" b="0" dirty="0"/>
          </a:p>
          <a:p>
            <a:endParaRPr lang="en-US" b="0" dirty="0"/>
          </a:p>
          <a:p>
            <a:endParaRPr lang="en-US" dirty="0"/>
          </a:p>
        </p:txBody>
      </p:sp>
    </p:spTree>
    <p:extLst>
      <p:ext uri="{BB962C8B-B14F-4D97-AF65-F5344CB8AC3E}">
        <p14:creationId xmlns:p14="http://schemas.microsoft.com/office/powerpoint/2010/main" val="38067970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5668963"/>
          </a:xfrm>
        </p:spPr>
        <p:txBody>
          <a:bodyPr/>
          <a:lstStyle/>
          <a:p>
            <a:r>
              <a:rPr lang="en-GB" dirty="0"/>
              <a:t>HOW TO RETRIEVE DELETED FILES</a:t>
            </a:r>
            <a:endParaRPr lang="en-US" dirty="0"/>
          </a:p>
          <a:p>
            <a:r>
              <a:rPr lang="en-GB" b="0" dirty="0"/>
              <a:t>Double click on recycle bin icon and click on file you want to retrieve. It will be restored back to its original location.</a:t>
            </a:r>
            <a:endParaRPr lang="en-US" b="0" dirty="0"/>
          </a:p>
          <a:p>
            <a:r>
              <a:rPr lang="en-GB" b="0" dirty="0"/>
              <a:t>Open the recycle Bin, Right click on the folder / file you want to restore.</a:t>
            </a:r>
            <a:endParaRPr lang="en-US" b="0" dirty="0"/>
          </a:p>
          <a:p>
            <a:r>
              <a:rPr lang="en-GB" b="0" dirty="0"/>
              <a:t>From the sub menu click on </a:t>
            </a:r>
            <a:r>
              <a:rPr lang="en-GB" b="0" i="1" dirty="0"/>
              <a:t>Restore</a:t>
            </a:r>
            <a:endParaRPr lang="en-US" b="0" dirty="0"/>
          </a:p>
          <a:p>
            <a:r>
              <a:rPr lang="en-GB" dirty="0"/>
              <a:t> EMPTING THE RECYCLE BIN</a:t>
            </a:r>
            <a:endParaRPr lang="en-US" dirty="0"/>
          </a:p>
          <a:p>
            <a:r>
              <a:rPr lang="en-GB" b="0" dirty="0"/>
              <a:t>Right click on the recycle Bin and then click empty recycle Bin</a:t>
            </a:r>
            <a:endParaRPr lang="en-US" b="0" dirty="0"/>
          </a:p>
          <a:p>
            <a:r>
              <a:rPr lang="en-GB" b="0" dirty="0"/>
              <a:t>Double click on the recycle bin icon on the file menu click on the empty recycle bin.</a:t>
            </a:r>
            <a:endParaRPr lang="en-US" b="0" dirty="0"/>
          </a:p>
          <a:p>
            <a:endParaRPr lang="en-US" dirty="0"/>
          </a:p>
        </p:txBody>
      </p:sp>
    </p:spTree>
    <p:extLst>
      <p:ext uri="{BB962C8B-B14F-4D97-AF65-F5344CB8AC3E}">
        <p14:creationId xmlns:p14="http://schemas.microsoft.com/office/powerpoint/2010/main" val="34594606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2438400"/>
            <a:ext cx="7543800" cy="1904682"/>
          </a:xfrm>
        </p:spPr>
        <p:txBody>
          <a:bodyPr>
            <a:normAutofit/>
          </a:bodyPr>
          <a:lstStyle/>
          <a:p>
            <a:r>
              <a:rPr lang="en-GB" sz="4000" b="1" dirty="0">
                <a:solidFill>
                  <a:schemeClr val="tx1">
                    <a:lumMod val="95000"/>
                    <a:lumOff val="5000"/>
                  </a:schemeClr>
                </a:solidFill>
              </a:rPr>
              <a:t>STARTING A COMPUTER</a:t>
            </a:r>
            <a:r>
              <a:rPr lang="en-US" dirty="0"/>
              <a:t/>
            </a:r>
            <a:br>
              <a:rPr lang="en-US" dirty="0"/>
            </a:br>
            <a:endParaRPr lang="en-US" dirty="0"/>
          </a:p>
        </p:txBody>
      </p:sp>
    </p:spTree>
    <p:extLst>
      <p:ext uri="{BB962C8B-B14F-4D97-AF65-F5344CB8AC3E}">
        <p14:creationId xmlns:p14="http://schemas.microsoft.com/office/powerpoint/2010/main" val="2740281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609600"/>
            <a:ext cx="8153400" cy="5440363"/>
          </a:xfrm>
        </p:spPr>
        <p:txBody>
          <a:bodyPr>
            <a:normAutofit lnSpcReduction="10000"/>
          </a:bodyPr>
          <a:lstStyle/>
          <a:p>
            <a:pPr algn="ctr"/>
            <a:r>
              <a:rPr lang="en-GB" dirty="0"/>
              <a:t>STARTING A COMPUTER</a:t>
            </a:r>
            <a:endParaRPr lang="en-US" dirty="0"/>
          </a:p>
          <a:p>
            <a:r>
              <a:rPr lang="en-GB" b="0" dirty="0"/>
              <a:t>Turn on the power button on the system Unit then turn on the power button of the monitor or visual display unit.</a:t>
            </a:r>
            <a:endParaRPr lang="en-US" b="0" dirty="0"/>
          </a:p>
          <a:p>
            <a:pPr algn="ctr"/>
            <a:r>
              <a:rPr lang="en-GB" dirty="0"/>
              <a:t>BOOTING</a:t>
            </a:r>
            <a:endParaRPr lang="en-US" dirty="0"/>
          </a:p>
          <a:p>
            <a:r>
              <a:rPr lang="en-GB" b="0" dirty="0"/>
              <a:t>This is the process by which the computer loads system files into the main memory. This process involves carrying out diagnostics test.</a:t>
            </a:r>
            <a:endParaRPr lang="en-US" b="0" dirty="0"/>
          </a:p>
          <a:p>
            <a:r>
              <a:rPr lang="en-GB" b="0" dirty="0"/>
              <a:t>Or is the process of starting or restarting a computer.</a:t>
            </a:r>
            <a:endParaRPr lang="en-US" b="0" dirty="0"/>
          </a:p>
          <a:p>
            <a:pPr algn="ctr"/>
            <a:r>
              <a:rPr lang="en-GB" dirty="0"/>
              <a:t>TYPES OF BOOTING</a:t>
            </a:r>
            <a:endParaRPr lang="en-US" dirty="0"/>
          </a:p>
          <a:p>
            <a:r>
              <a:rPr lang="en-GB" dirty="0"/>
              <a:t>COLD BOOTING.</a:t>
            </a:r>
            <a:endParaRPr lang="en-US" dirty="0"/>
          </a:p>
          <a:p>
            <a:r>
              <a:rPr lang="en-GB" b="0" dirty="0"/>
              <a:t>This is the starting up of the computer which has not been on by turning on power buttons.</a:t>
            </a:r>
            <a:endParaRPr lang="en-US" b="0" dirty="0"/>
          </a:p>
          <a:p>
            <a:r>
              <a:rPr lang="en-GB" dirty="0"/>
              <a:t>WARM BOOTING</a:t>
            </a:r>
            <a:endParaRPr lang="en-US" dirty="0"/>
          </a:p>
          <a:p>
            <a:r>
              <a:rPr lang="en-GB" b="0" dirty="0"/>
              <a:t>This is the restarting of the computer. It is known as system reset which can be done by processing the resetting button.</a:t>
            </a:r>
            <a:endParaRPr lang="en-US" b="0" dirty="0"/>
          </a:p>
          <a:p>
            <a:endParaRPr lang="en-US" dirty="0"/>
          </a:p>
        </p:txBody>
      </p:sp>
    </p:spTree>
    <p:extLst>
      <p:ext uri="{BB962C8B-B14F-4D97-AF65-F5344CB8AC3E}">
        <p14:creationId xmlns:p14="http://schemas.microsoft.com/office/powerpoint/2010/main" val="22923880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7391400" cy="914082"/>
          </a:xfrm>
        </p:spPr>
        <p:txBody>
          <a:bodyPr>
            <a:normAutofit fontScale="90000"/>
          </a:bodyPr>
          <a:lstStyle/>
          <a:p>
            <a:r>
              <a:rPr lang="en-GB" dirty="0"/>
              <a:t>THE BOOTING PROCESS</a:t>
            </a:r>
            <a:r>
              <a:rPr lang="en-US" dirty="0"/>
              <a:t/>
            </a:r>
            <a:br>
              <a:rPr lang="en-US" dirty="0"/>
            </a:br>
            <a:endParaRPr lang="en-US" dirty="0"/>
          </a:p>
        </p:txBody>
      </p:sp>
      <p:sp>
        <p:nvSpPr>
          <p:cNvPr id="3" name="Content Placeholder 2"/>
          <p:cNvSpPr>
            <a:spLocks noGrp="1"/>
          </p:cNvSpPr>
          <p:nvPr>
            <p:ph idx="1"/>
          </p:nvPr>
        </p:nvSpPr>
        <p:spPr>
          <a:xfrm>
            <a:off x="457200" y="1143000"/>
            <a:ext cx="8229600" cy="5257800"/>
          </a:xfrm>
        </p:spPr>
        <p:txBody>
          <a:bodyPr>
            <a:normAutofit/>
          </a:bodyPr>
          <a:lstStyle/>
          <a:p>
            <a:r>
              <a:rPr lang="en-GB" b="0" dirty="0" smtClean="0"/>
              <a:t>When </a:t>
            </a:r>
            <a:r>
              <a:rPr lang="en-GB" b="0" dirty="0"/>
              <a:t>a computer starts up, the first thing that occurs, it sends signal to a motherboard which in turn starts the power supply.</a:t>
            </a:r>
            <a:endParaRPr lang="en-US" b="0" dirty="0"/>
          </a:p>
          <a:p>
            <a:r>
              <a:rPr lang="en-GB" b="0" dirty="0"/>
              <a:t>After supplying the correct amount of power to each device, it sends a signal called power okay to bios which results on the mother board. </a:t>
            </a:r>
            <a:endParaRPr lang="en-US" b="0" dirty="0"/>
          </a:p>
          <a:p>
            <a:r>
              <a:rPr lang="en-GB" b="0" dirty="0"/>
              <a:t>Once the BIOS receives the power okay signal, it starts the booting process by first initializing a process called POSTS &lt;power on self- test &gt;. POST states that every device has right amount of power and then checks whether the memory is not corrupted. </a:t>
            </a:r>
            <a:endParaRPr lang="en-US" b="0" dirty="0"/>
          </a:p>
          <a:p>
            <a:r>
              <a:rPr lang="en-GB" b="0" dirty="0"/>
              <a:t>The it initialize each device and finally gives control to BIOS for further booting.</a:t>
            </a:r>
            <a:endParaRPr lang="en-US" b="0" dirty="0"/>
          </a:p>
          <a:p>
            <a:endParaRPr lang="en-US" dirty="0"/>
          </a:p>
        </p:txBody>
      </p:sp>
    </p:spTree>
    <p:extLst>
      <p:ext uri="{BB962C8B-B14F-4D97-AF65-F5344CB8AC3E}">
        <p14:creationId xmlns:p14="http://schemas.microsoft.com/office/powerpoint/2010/main" val="4233989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305800" cy="5516563"/>
          </a:xfrm>
        </p:spPr>
        <p:txBody>
          <a:bodyPr/>
          <a:lstStyle/>
          <a:p>
            <a:endParaRPr lang="en-GB" b="0" dirty="0" smtClean="0"/>
          </a:p>
          <a:p>
            <a:pPr algn="just"/>
            <a:r>
              <a:rPr lang="en-GB" sz="2400" b="0" dirty="0" smtClean="0"/>
              <a:t>Now </a:t>
            </a:r>
            <a:r>
              <a:rPr lang="en-GB" sz="2400" b="0" dirty="0"/>
              <a:t>the final process of booting begins. The BIOS first finds the Master Boot Record or boot sector from the floppy disk or hard disk drive which is used for booting. </a:t>
            </a:r>
            <a:endParaRPr lang="en-US" sz="2400" b="0" dirty="0"/>
          </a:p>
          <a:p>
            <a:pPr algn="just"/>
            <a:r>
              <a:rPr lang="en-GB" sz="2400" b="0" dirty="0" smtClean="0"/>
              <a:t>The </a:t>
            </a:r>
            <a:r>
              <a:rPr lang="en-GB" sz="2400" b="0" dirty="0"/>
              <a:t>priority of good devices is set by the user in BIOS setting. The normal priority is floppy disk first then hard disk.</a:t>
            </a:r>
            <a:endParaRPr lang="en-US" sz="2400" b="0" dirty="0"/>
          </a:p>
          <a:p>
            <a:pPr algn="just"/>
            <a:r>
              <a:rPr lang="en-GB" sz="2400" b="0" dirty="0"/>
              <a:t>Once the BIOS find the sector it loads the Image and execute it. </a:t>
            </a:r>
            <a:endParaRPr lang="en-US" sz="2400" b="0" dirty="0"/>
          </a:p>
          <a:p>
            <a:pPr algn="just"/>
            <a:r>
              <a:rPr lang="en-GB" sz="2400" b="0" dirty="0"/>
              <a:t> If a valid boot sector is not found BIOS check for the next drive in boot sequence until it finds valid boot sector.</a:t>
            </a:r>
            <a:endParaRPr lang="en-US" sz="2400" b="0" dirty="0"/>
          </a:p>
          <a:p>
            <a:pPr algn="just"/>
            <a:r>
              <a:rPr lang="en-GB" sz="2400" b="0" dirty="0"/>
              <a:t>If BIOS fail to get valid boot sector generally. It stop the execution and give an error message. Disk boot failure.</a:t>
            </a:r>
            <a:endParaRPr lang="en-US" sz="2400" b="0" dirty="0"/>
          </a:p>
          <a:p>
            <a:endParaRPr lang="en-US" dirty="0"/>
          </a:p>
        </p:txBody>
      </p:sp>
    </p:spTree>
    <p:extLst>
      <p:ext uri="{BB962C8B-B14F-4D97-AF65-F5344CB8AC3E}">
        <p14:creationId xmlns:p14="http://schemas.microsoft.com/office/powerpoint/2010/main" val="4288400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609600"/>
          </a:xfrm>
        </p:spPr>
        <p:txBody>
          <a:bodyPr>
            <a:normAutofit fontScale="90000"/>
          </a:bodyPr>
          <a:lstStyle/>
          <a:p>
            <a:r>
              <a:rPr lang="en-GB" b="1" dirty="0">
                <a:effectLst/>
              </a:rPr>
              <a:t>Negative implications.</a:t>
            </a:r>
            <a:r>
              <a:rPr lang="en-US" dirty="0">
                <a:effectLst/>
              </a:rPr>
              <a:t/>
            </a:r>
            <a:br>
              <a:rPr lang="en-US" dirty="0">
                <a:effectLst/>
              </a:rPr>
            </a:br>
            <a:endParaRPr lang="en-US" dirty="0"/>
          </a:p>
        </p:txBody>
      </p:sp>
      <p:sp>
        <p:nvSpPr>
          <p:cNvPr id="4" name="TextBox 3"/>
          <p:cNvSpPr txBox="1"/>
          <p:nvPr/>
        </p:nvSpPr>
        <p:spPr>
          <a:xfrm>
            <a:off x="533400" y="1066800"/>
            <a:ext cx="8305800" cy="5539978"/>
          </a:xfrm>
          <a:prstGeom prst="rect">
            <a:avLst/>
          </a:prstGeom>
          <a:noFill/>
        </p:spPr>
        <p:txBody>
          <a:bodyPr wrap="square" rtlCol="0">
            <a:spAutoFit/>
          </a:bodyPr>
          <a:lstStyle/>
          <a:p>
            <a:pPr marL="514350" lvl="0" indent="-514350">
              <a:buFont typeface="+mj-lt"/>
              <a:buAutoNum type="romanLcPeriod"/>
            </a:pPr>
            <a:r>
              <a:rPr lang="en-US" sz="2400" dirty="0"/>
              <a:t>Social Networking have removed the boundaries of respect and direct dialogue between and among youths and elders.</a:t>
            </a:r>
          </a:p>
          <a:p>
            <a:pPr marL="514350" lvl="0" indent="-514350">
              <a:buFont typeface="+mj-lt"/>
              <a:buAutoNum type="romanLcPeriod"/>
            </a:pPr>
            <a:r>
              <a:rPr lang="en-US" sz="2400" dirty="0"/>
              <a:t>Access of pornographic material and immoral movies by young people through the internet has led to moral decay. </a:t>
            </a:r>
          </a:p>
          <a:p>
            <a:pPr marL="514350" lvl="0" indent="-514350">
              <a:buFont typeface="+mj-lt"/>
              <a:buAutoNum type="romanLcPeriod"/>
            </a:pPr>
            <a:r>
              <a:rPr lang="en-US" sz="2400" dirty="0"/>
              <a:t>Culture degeneration due the exposure of western culture.</a:t>
            </a:r>
          </a:p>
          <a:p>
            <a:pPr marL="514350" lvl="0" indent="-514350">
              <a:buFont typeface="+mj-lt"/>
              <a:buAutoNum type="romanLcPeriod"/>
            </a:pPr>
            <a:r>
              <a:rPr lang="en-US" sz="2400" dirty="0"/>
              <a:t>ICT has diluted traditional community religions. </a:t>
            </a:r>
          </a:p>
          <a:p>
            <a:pPr marL="514350" lvl="0" indent="-514350">
              <a:buFont typeface="+mj-lt"/>
              <a:buAutoNum type="romanLcPeriod"/>
            </a:pPr>
            <a:r>
              <a:rPr lang="en-US" sz="2400" dirty="0"/>
              <a:t>Information poor: not all people have access to computers thus making it difficult to  access information that can be got from computers.</a:t>
            </a:r>
          </a:p>
          <a:p>
            <a:pPr marL="514350" lvl="0" indent="-514350">
              <a:buFont typeface="+mj-lt"/>
              <a:buAutoNum type="romanLcPeriod"/>
            </a:pPr>
            <a:r>
              <a:rPr lang="en-US" sz="2400" dirty="0"/>
              <a:t>High level of unemployment as a result of introduction of ICTs in most companies. ICT replace human beings. </a:t>
            </a:r>
          </a:p>
          <a:p>
            <a:pPr marL="514350" lvl="0" indent="-514350">
              <a:buFont typeface="+mj-lt"/>
              <a:buAutoNum type="romanLcPeriod"/>
            </a:pPr>
            <a:r>
              <a:rPr lang="en-US" sz="2400" dirty="0"/>
              <a:t>Change in family patterns may be indirectly and partly caused by computerization. Research has shown that families are spending less and less time together. </a:t>
            </a:r>
          </a:p>
          <a:p>
            <a:endParaRPr lang="en-US" dirty="0"/>
          </a:p>
        </p:txBody>
      </p:sp>
    </p:spTree>
    <p:extLst>
      <p:ext uri="{BB962C8B-B14F-4D97-AF65-F5344CB8AC3E}">
        <p14:creationId xmlns:p14="http://schemas.microsoft.com/office/powerpoint/2010/main" val="136183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934200" cy="1371600"/>
          </a:xfrm>
        </p:spPr>
        <p:txBody>
          <a:bodyPr/>
          <a:lstStyle/>
          <a:p>
            <a:pPr algn="ctr"/>
            <a:r>
              <a:rPr lang="en-GB" dirty="0"/>
              <a:t>UTILITY PROGRAM</a:t>
            </a:r>
            <a:r>
              <a:rPr lang="en-US" dirty="0"/>
              <a:t/>
            </a:r>
            <a:br>
              <a:rPr lang="en-US" dirty="0"/>
            </a:br>
            <a:endParaRPr lang="en-US" dirty="0"/>
          </a:p>
        </p:txBody>
      </p:sp>
      <p:sp>
        <p:nvSpPr>
          <p:cNvPr id="3" name="Content Placeholder 2"/>
          <p:cNvSpPr>
            <a:spLocks noGrp="1"/>
          </p:cNvSpPr>
          <p:nvPr>
            <p:ph idx="1"/>
          </p:nvPr>
        </p:nvSpPr>
        <p:spPr>
          <a:xfrm>
            <a:off x="457200" y="1371600"/>
            <a:ext cx="8229600" cy="5029200"/>
          </a:xfrm>
        </p:spPr>
        <p:txBody>
          <a:bodyPr>
            <a:normAutofit lnSpcReduction="10000"/>
          </a:bodyPr>
          <a:lstStyle/>
          <a:p>
            <a:r>
              <a:rPr lang="en-GB" dirty="0"/>
              <a:t>UTILITY PROGRAM</a:t>
            </a:r>
            <a:endParaRPr lang="en-US" dirty="0"/>
          </a:p>
          <a:p>
            <a:r>
              <a:rPr lang="en-GB" b="0" dirty="0"/>
              <a:t>A utility program is a type of system software that performs specific task usually related to managing a computer its devices or its programs. </a:t>
            </a:r>
            <a:endParaRPr lang="en-US" b="0" dirty="0"/>
          </a:p>
          <a:p>
            <a:r>
              <a:rPr lang="en-GB" b="0" dirty="0"/>
              <a:t>Utility software: Utility software is a kind of system software designed to help analyse, configure, optimize and maintain the computer</a:t>
            </a:r>
            <a:endParaRPr lang="en-US" b="0" dirty="0"/>
          </a:p>
          <a:p>
            <a:r>
              <a:rPr lang="en-GB" b="0" dirty="0"/>
              <a:t>Most operating </a:t>
            </a:r>
            <a:r>
              <a:rPr lang="en-GB" b="0" dirty="0" smtClean="0"/>
              <a:t>systems </a:t>
            </a:r>
            <a:r>
              <a:rPr lang="en-GB" b="0" dirty="0"/>
              <a:t>include several utility programs</a:t>
            </a:r>
            <a:r>
              <a:rPr lang="en-GB" b="0" dirty="0" smtClean="0"/>
              <a:t>,</a:t>
            </a:r>
          </a:p>
          <a:p>
            <a:pPr algn="ctr"/>
            <a:r>
              <a:rPr lang="en-GB" dirty="0"/>
              <a:t>TYPES OF UTILITY PROGRAMS </a:t>
            </a:r>
            <a:endParaRPr lang="en-US" dirty="0"/>
          </a:p>
          <a:p>
            <a:r>
              <a:rPr lang="en-GB" b="0" dirty="0"/>
              <a:t>Defragmenting Utility</a:t>
            </a:r>
            <a:endParaRPr lang="en-US" b="0" dirty="0"/>
          </a:p>
          <a:p>
            <a:r>
              <a:rPr lang="en-GB" b="0" dirty="0"/>
              <a:t>Anti-virus Utility</a:t>
            </a:r>
            <a:endParaRPr lang="en-US" b="0" dirty="0"/>
          </a:p>
          <a:p>
            <a:r>
              <a:rPr lang="en-GB" b="0" dirty="0"/>
              <a:t>Time Utility</a:t>
            </a:r>
            <a:endParaRPr lang="en-US" b="0" dirty="0"/>
          </a:p>
          <a:p>
            <a:r>
              <a:rPr lang="en-GB" b="0" dirty="0"/>
              <a:t>Date Utility</a:t>
            </a:r>
            <a:endParaRPr lang="en-US" b="0" dirty="0"/>
          </a:p>
          <a:p>
            <a:r>
              <a:rPr lang="en-GB" b="0" dirty="0"/>
              <a:t>Copying</a:t>
            </a:r>
            <a:endParaRPr lang="en-US" b="0" dirty="0"/>
          </a:p>
          <a:p>
            <a:endParaRPr lang="en-US" b="0" dirty="0"/>
          </a:p>
        </p:txBody>
      </p:sp>
    </p:spTree>
    <p:extLst>
      <p:ext uri="{BB962C8B-B14F-4D97-AF65-F5344CB8AC3E}">
        <p14:creationId xmlns:p14="http://schemas.microsoft.com/office/powerpoint/2010/main" val="2454745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153400" cy="6096000"/>
          </a:xfrm>
        </p:spPr>
        <p:txBody>
          <a:bodyPr>
            <a:normAutofit/>
          </a:bodyPr>
          <a:lstStyle/>
          <a:p>
            <a:r>
              <a:rPr lang="en-GB" dirty="0"/>
              <a:t>FILE MANAGER</a:t>
            </a:r>
            <a:endParaRPr lang="en-US" dirty="0"/>
          </a:p>
          <a:p>
            <a:r>
              <a:rPr lang="en-GB" b="0" dirty="0"/>
              <a:t>It is a utility program that performs function related to file and disk management.</a:t>
            </a:r>
            <a:endParaRPr lang="en-US" b="0" dirty="0"/>
          </a:p>
          <a:p>
            <a:r>
              <a:rPr lang="en-GB" b="0" dirty="0"/>
              <a:t>Windows XP include a file manager called windows explorer.</a:t>
            </a:r>
            <a:endParaRPr lang="en-US" b="0" dirty="0"/>
          </a:p>
          <a:p>
            <a:r>
              <a:rPr lang="en-GB" dirty="0"/>
              <a:t>IMAGE VIEWER</a:t>
            </a:r>
            <a:endParaRPr lang="en-US" dirty="0"/>
          </a:p>
          <a:p>
            <a:r>
              <a:rPr lang="en-GB" b="0" dirty="0"/>
              <a:t>It is a utility program that allows users to display and copy contents of a graphic file. Windows XP include an image viewer called windows picture and fax viewer.</a:t>
            </a:r>
            <a:endParaRPr lang="en-US" b="0" dirty="0"/>
          </a:p>
          <a:p>
            <a:r>
              <a:rPr lang="en-GB" dirty="0"/>
              <a:t>AN UNINSTALLER.</a:t>
            </a:r>
            <a:endParaRPr lang="en-US" dirty="0"/>
          </a:p>
          <a:p>
            <a:r>
              <a:rPr lang="en-GB" b="0" dirty="0"/>
              <a:t>Is the program that removes a program as well any associated entries in the system files.</a:t>
            </a:r>
            <a:endParaRPr lang="en-US" b="0" dirty="0"/>
          </a:p>
          <a:p>
            <a:r>
              <a:rPr lang="en-GB" dirty="0"/>
              <a:t>DISK SCANNER.</a:t>
            </a:r>
            <a:endParaRPr lang="en-US" dirty="0"/>
          </a:p>
          <a:p>
            <a:r>
              <a:rPr lang="en-GB" b="0" dirty="0"/>
              <a:t>It is a utility program that detects and corrects both physical and logical problems on the hard disk or floppy disk. It searches and removes unnecessary files</a:t>
            </a:r>
            <a:endParaRPr lang="en-US" b="0" dirty="0"/>
          </a:p>
        </p:txBody>
      </p:sp>
    </p:spTree>
    <p:extLst>
      <p:ext uri="{BB962C8B-B14F-4D97-AF65-F5344CB8AC3E}">
        <p14:creationId xmlns:p14="http://schemas.microsoft.com/office/powerpoint/2010/main" val="1409793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077200" cy="5668963"/>
          </a:xfrm>
        </p:spPr>
        <p:txBody>
          <a:bodyPr/>
          <a:lstStyle/>
          <a:p>
            <a:pPr>
              <a:lnSpc>
                <a:spcPct val="150000"/>
              </a:lnSpc>
            </a:pPr>
            <a:r>
              <a:rPr lang="en-GB" dirty="0"/>
              <a:t>DISK DEFRAGMENTER</a:t>
            </a:r>
            <a:endParaRPr lang="en-US" dirty="0"/>
          </a:p>
          <a:p>
            <a:pPr>
              <a:lnSpc>
                <a:spcPct val="150000"/>
              </a:lnSpc>
            </a:pPr>
            <a:r>
              <a:rPr lang="en-GB" b="0" dirty="0"/>
              <a:t>Is a utility that re-organize the files and un used space on a hard disk so as the operating system access data more quickly and programs run faster.</a:t>
            </a:r>
            <a:endParaRPr lang="en-US" b="0" dirty="0"/>
          </a:p>
          <a:p>
            <a:pPr>
              <a:lnSpc>
                <a:spcPct val="150000"/>
              </a:lnSpc>
            </a:pPr>
            <a:r>
              <a:rPr lang="en-GB" dirty="0"/>
              <a:t>DIAGONISTIC UTILITY</a:t>
            </a:r>
            <a:endParaRPr lang="en-US" dirty="0"/>
          </a:p>
          <a:p>
            <a:pPr>
              <a:lnSpc>
                <a:spcPct val="150000"/>
              </a:lnSpc>
            </a:pPr>
            <a:r>
              <a:rPr lang="en-GB" b="0" dirty="0"/>
              <a:t>This is a utility program that compiles technical information about the computer's hard ware and certain system software programs. </a:t>
            </a:r>
            <a:endParaRPr lang="en-US" b="0" dirty="0"/>
          </a:p>
          <a:p>
            <a:pPr>
              <a:lnSpc>
                <a:spcPct val="150000"/>
              </a:lnSpc>
            </a:pPr>
            <a:r>
              <a:rPr lang="en-GB" dirty="0"/>
              <a:t>BACKUP UTILITY.</a:t>
            </a:r>
            <a:endParaRPr lang="en-US" dirty="0"/>
          </a:p>
          <a:p>
            <a:pPr>
              <a:lnSpc>
                <a:spcPct val="150000"/>
              </a:lnSpc>
            </a:pPr>
            <a:r>
              <a:rPr lang="en-GB" b="0" dirty="0"/>
              <a:t>It allows users to copy or backup selected files or an entire hard disk on another disk or tape.</a:t>
            </a:r>
            <a:endParaRPr lang="en-US" b="0" dirty="0"/>
          </a:p>
          <a:p>
            <a:endParaRPr lang="en-US" dirty="0"/>
          </a:p>
        </p:txBody>
      </p:sp>
    </p:spTree>
    <p:extLst>
      <p:ext uri="{BB962C8B-B14F-4D97-AF65-F5344CB8AC3E}">
        <p14:creationId xmlns:p14="http://schemas.microsoft.com/office/powerpoint/2010/main" val="2477460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990282"/>
          </a:xfrm>
        </p:spPr>
        <p:txBody>
          <a:bodyPr>
            <a:normAutofit fontScale="90000"/>
          </a:bodyPr>
          <a:lstStyle/>
          <a:p>
            <a:pPr algn="ctr"/>
            <a:r>
              <a:rPr lang="en-GB" dirty="0"/>
              <a:t>SCREEN SAVER.</a:t>
            </a:r>
            <a:r>
              <a:rPr lang="en-US" dirty="0"/>
              <a:t/>
            </a:r>
            <a:br>
              <a:rPr lang="en-US" dirty="0"/>
            </a:br>
            <a:endParaRPr lang="en-US" dirty="0"/>
          </a:p>
        </p:txBody>
      </p:sp>
      <p:sp>
        <p:nvSpPr>
          <p:cNvPr id="3" name="Content Placeholder 2"/>
          <p:cNvSpPr>
            <a:spLocks noGrp="1"/>
          </p:cNvSpPr>
          <p:nvPr>
            <p:ph idx="1"/>
          </p:nvPr>
        </p:nvSpPr>
        <p:spPr>
          <a:xfrm>
            <a:off x="457200" y="914400"/>
            <a:ext cx="8305800" cy="5410200"/>
          </a:xfrm>
        </p:spPr>
        <p:txBody>
          <a:bodyPr>
            <a:normAutofit/>
          </a:bodyPr>
          <a:lstStyle/>
          <a:p>
            <a:r>
              <a:rPr lang="en-GB" dirty="0"/>
              <a:t>SCREEN SAVER.</a:t>
            </a:r>
            <a:endParaRPr lang="en-US" dirty="0"/>
          </a:p>
          <a:p>
            <a:r>
              <a:rPr lang="en-GB" b="0" dirty="0"/>
              <a:t>It is a utility program that causes a monitor's screen to display a moving image or blank screen if no keyboard or mouse activity occurs for a specific time.</a:t>
            </a:r>
            <a:endParaRPr lang="en-US" b="0" dirty="0"/>
          </a:p>
          <a:p>
            <a:r>
              <a:rPr lang="en-GB" dirty="0"/>
              <a:t>APPLICATION OF A SCREEN SAVER (PURPOSES OR USES)</a:t>
            </a:r>
            <a:endParaRPr lang="en-US" dirty="0"/>
          </a:p>
          <a:p>
            <a:pPr marL="400050" lvl="0" indent="-400050">
              <a:buFont typeface="+mj-lt"/>
              <a:buAutoNum type="romanLcPeriod"/>
            </a:pPr>
            <a:r>
              <a:rPr lang="en-US" sz="1800" b="0" dirty="0"/>
              <a:t>Screen savers were developed to prevent a problem called ghosting in which images would be permanently on the monitors screen.</a:t>
            </a:r>
          </a:p>
          <a:p>
            <a:pPr marL="400050" lvl="0" indent="-400050">
              <a:buFont typeface="+mj-lt"/>
              <a:buAutoNum type="romanLcPeriod"/>
            </a:pPr>
            <a:r>
              <a:rPr lang="en-US" sz="1800" b="0" dirty="0"/>
              <a:t>Screen savers are also used for security reasons.</a:t>
            </a:r>
          </a:p>
          <a:p>
            <a:pPr marL="400050" lvl="0" indent="-400050">
              <a:buFont typeface="+mj-lt"/>
              <a:buAutoNum type="romanLcPeriod"/>
            </a:pPr>
            <a:r>
              <a:rPr lang="en-US" sz="1800" b="0" dirty="0"/>
              <a:t>Prevent unwanted onlookers from access information and data from your computer.</a:t>
            </a:r>
          </a:p>
          <a:p>
            <a:pPr marL="400050" lvl="0" indent="-400050">
              <a:buFont typeface="+mj-lt"/>
              <a:buAutoNum type="romanLcPeriod"/>
            </a:pPr>
            <a:r>
              <a:rPr lang="en-US" sz="1800" b="0" dirty="0"/>
              <a:t>Screen savers are also used for business advertisement.</a:t>
            </a:r>
          </a:p>
          <a:p>
            <a:pPr marL="400050" lvl="0" indent="-400050">
              <a:buFont typeface="+mj-lt"/>
              <a:buAutoNum type="romanLcPeriod"/>
            </a:pPr>
            <a:r>
              <a:rPr lang="en-US" sz="1800" b="0" dirty="0"/>
              <a:t>Entertainment; Digital photos can be put on your screen as moving images.</a:t>
            </a:r>
          </a:p>
          <a:p>
            <a:pPr marL="400050" lvl="0" indent="-400050">
              <a:buFont typeface="+mj-lt"/>
              <a:buAutoNum type="romanLcPeriod"/>
            </a:pPr>
            <a:r>
              <a:rPr lang="en-US" sz="1800" b="0" dirty="0"/>
              <a:t>Screen savers are also used to prevent burn out of the monitor.</a:t>
            </a:r>
          </a:p>
          <a:p>
            <a:endParaRPr lang="en-US" dirty="0"/>
          </a:p>
        </p:txBody>
      </p:sp>
    </p:spTree>
    <p:extLst>
      <p:ext uri="{BB962C8B-B14F-4D97-AF65-F5344CB8AC3E}">
        <p14:creationId xmlns:p14="http://schemas.microsoft.com/office/powerpoint/2010/main" val="664668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01000" cy="837882"/>
          </a:xfrm>
        </p:spPr>
        <p:txBody>
          <a:bodyPr>
            <a:normAutofit fontScale="90000"/>
          </a:bodyPr>
          <a:lstStyle/>
          <a:p>
            <a:r>
              <a:rPr lang="en-GB" dirty="0"/>
              <a:t>ANTI-VIRUS</a:t>
            </a:r>
            <a:r>
              <a:rPr lang="en-US" dirty="0"/>
              <a:t/>
            </a:r>
            <a:br>
              <a:rPr lang="en-US" dirty="0"/>
            </a:br>
            <a:endParaRPr lang="en-US" dirty="0"/>
          </a:p>
        </p:txBody>
      </p:sp>
      <p:sp>
        <p:nvSpPr>
          <p:cNvPr id="3" name="Content Placeholder 2"/>
          <p:cNvSpPr>
            <a:spLocks noGrp="1"/>
          </p:cNvSpPr>
          <p:nvPr>
            <p:ph idx="1"/>
          </p:nvPr>
        </p:nvSpPr>
        <p:spPr>
          <a:xfrm>
            <a:off x="457200" y="762000"/>
            <a:ext cx="8305800" cy="5715000"/>
          </a:xfrm>
        </p:spPr>
        <p:txBody>
          <a:bodyPr>
            <a:normAutofit fontScale="92500" lnSpcReduction="20000"/>
          </a:bodyPr>
          <a:lstStyle/>
          <a:p>
            <a:r>
              <a:rPr lang="en-GB" dirty="0"/>
              <a:t>ANTI-VIRUS</a:t>
            </a:r>
            <a:endParaRPr lang="en-US" dirty="0"/>
          </a:p>
          <a:p>
            <a:r>
              <a:rPr lang="en-GB" b="0" dirty="0"/>
              <a:t>These are programs that detect and remove viruses from the computer memory or storage device.</a:t>
            </a:r>
            <a:endParaRPr lang="en-US" b="0" dirty="0"/>
          </a:p>
          <a:p>
            <a:r>
              <a:rPr lang="en-GB" b="0" dirty="0"/>
              <a:t>When an anti-virus is installed and an infected device is connected installed into the computer, the anti-virus will request you to either or heal the infected file.</a:t>
            </a:r>
            <a:endParaRPr lang="en-US" b="0" dirty="0"/>
          </a:p>
          <a:p>
            <a:r>
              <a:rPr lang="en-GB" b="0" dirty="0"/>
              <a:t>An anti-virus utility scans for programs that attempt to modify the boot program, the operating system and other programs that are normally reach.</a:t>
            </a:r>
            <a:endParaRPr lang="en-US" b="0" dirty="0"/>
          </a:p>
          <a:p>
            <a:r>
              <a:rPr lang="en-GB" dirty="0"/>
              <a:t>Examples of anti-virus.</a:t>
            </a:r>
            <a:endParaRPr lang="en-US" dirty="0"/>
          </a:p>
          <a:p>
            <a:pPr marL="514350" lvl="0" indent="-514350">
              <a:buFont typeface="+mj-lt"/>
              <a:buAutoNum type="romanLcPeriod"/>
            </a:pPr>
            <a:r>
              <a:rPr lang="en-US" b="0" dirty="0"/>
              <a:t>Norton </a:t>
            </a:r>
          </a:p>
          <a:p>
            <a:pPr marL="514350" lvl="0" indent="-514350">
              <a:buFont typeface="+mj-lt"/>
              <a:buAutoNum type="romanLcPeriod"/>
            </a:pPr>
            <a:r>
              <a:rPr lang="en-US" b="0" dirty="0"/>
              <a:t>Panda</a:t>
            </a:r>
          </a:p>
          <a:p>
            <a:pPr marL="514350" lvl="0" indent="-514350">
              <a:buFont typeface="+mj-lt"/>
              <a:buAutoNum type="romanLcPeriod"/>
            </a:pPr>
            <a:r>
              <a:rPr lang="en-US" b="0" dirty="0"/>
              <a:t>A vast</a:t>
            </a:r>
          </a:p>
          <a:p>
            <a:pPr marL="514350" lvl="0" indent="-514350">
              <a:buFont typeface="+mj-lt"/>
              <a:buAutoNum type="romanLcPeriod"/>
            </a:pPr>
            <a:r>
              <a:rPr lang="en-US" b="0" dirty="0"/>
              <a:t>F-secure</a:t>
            </a:r>
          </a:p>
          <a:p>
            <a:pPr marL="514350" lvl="0" indent="-514350">
              <a:buFont typeface="+mj-lt"/>
              <a:buAutoNum type="romanLcPeriod"/>
            </a:pPr>
            <a:r>
              <a:rPr lang="en-US" b="0" dirty="0"/>
              <a:t>MacAfee</a:t>
            </a:r>
          </a:p>
          <a:p>
            <a:pPr marL="514350" lvl="0" indent="-514350">
              <a:buFont typeface="+mj-lt"/>
              <a:buAutoNum type="romanLcPeriod"/>
            </a:pPr>
            <a:r>
              <a:rPr lang="en-US" b="0" dirty="0"/>
              <a:t>Kaspersky</a:t>
            </a:r>
          </a:p>
          <a:p>
            <a:pPr marL="514350" lvl="0" indent="-514350">
              <a:buFont typeface="+mj-lt"/>
              <a:buAutoNum type="romanLcPeriod"/>
            </a:pPr>
            <a:r>
              <a:rPr lang="en-US" b="0" dirty="0"/>
              <a:t>E-scan</a:t>
            </a:r>
          </a:p>
          <a:p>
            <a:endParaRPr lang="en-US" dirty="0"/>
          </a:p>
        </p:txBody>
      </p:sp>
    </p:spTree>
    <p:extLst>
      <p:ext uri="{BB962C8B-B14F-4D97-AF65-F5344CB8AC3E}">
        <p14:creationId xmlns:p14="http://schemas.microsoft.com/office/powerpoint/2010/main" val="3697965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5562600"/>
          </a:xfrm>
        </p:spPr>
        <p:txBody>
          <a:bodyPr>
            <a:normAutofit/>
          </a:bodyPr>
          <a:lstStyle/>
          <a:p>
            <a:r>
              <a:rPr lang="en-GB" dirty="0"/>
              <a:t>An antivirus utility scans for programs that attempt to modify the be programs</a:t>
            </a:r>
            <a:endParaRPr lang="en-US" dirty="0"/>
          </a:p>
          <a:p>
            <a:r>
              <a:rPr lang="en-GB" b="0" dirty="0"/>
              <a:t>Users of anti-viruses must update the virus definition files as often as possible to ensure that such files containing partners for newly discover viruses.</a:t>
            </a:r>
            <a:endParaRPr lang="en-US" b="0" dirty="0"/>
          </a:p>
          <a:p>
            <a:r>
              <a:rPr lang="en-GB" b="0" dirty="0"/>
              <a:t>If any anti-virus cannot heal the virus; it often quarantine the infected file </a:t>
            </a:r>
            <a:endParaRPr lang="en-US" b="0" dirty="0"/>
          </a:p>
          <a:p>
            <a:r>
              <a:rPr lang="en-GB" i="1" dirty="0"/>
              <a:t>Quarantine</a:t>
            </a:r>
            <a:r>
              <a:rPr lang="en-GB" dirty="0"/>
              <a:t> </a:t>
            </a:r>
            <a:r>
              <a:rPr lang="en-GB" b="0" dirty="0"/>
              <a:t>is a separate area of a hard disk that holds infected file </a:t>
            </a:r>
            <a:r>
              <a:rPr lang="en-GB" b="0" i="1" dirty="0"/>
              <a:t>\w </a:t>
            </a:r>
            <a:r>
              <a:rPr lang="en-GB" b="0" dirty="0"/>
              <a:t>the infection is removed. This steps ensures other files will not be infect</a:t>
            </a:r>
            <a:endParaRPr lang="en-US" b="0" dirty="0"/>
          </a:p>
          <a:p>
            <a:r>
              <a:rPr lang="en-GB" i="1" dirty="0"/>
              <a:t>A backup</a:t>
            </a:r>
            <a:r>
              <a:rPr lang="en-GB" dirty="0"/>
              <a:t> is a duplicate of a file, program that can be used if the original is lost, damaged or destroyed</a:t>
            </a:r>
            <a:endParaRPr lang="en-US" dirty="0"/>
          </a:p>
          <a:p>
            <a:endParaRPr lang="en-US" dirty="0"/>
          </a:p>
        </p:txBody>
      </p:sp>
    </p:spTree>
    <p:extLst>
      <p:ext uri="{BB962C8B-B14F-4D97-AF65-F5344CB8AC3E}">
        <p14:creationId xmlns:p14="http://schemas.microsoft.com/office/powerpoint/2010/main" val="176205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3048000"/>
            <a:ext cx="8458200" cy="1222375"/>
          </a:xfrm>
        </p:spPr>
        <p:txBody>
          <a:bodyPr/>
          <a:lstStyle/>
          <a:p>
            <a:r>
              <a:rPr lang="en-GB" sz="4400" b="1" dirty="0">
                <a:solidFill>
                  <a:srgbClr val="C00000"/>
                </a:solidFill>
                <a:effectLst>
                  <a:outerShdw blurRad="38100" dist="38100" dir="2700000" algn="tl">
                    <a:srgbClr val="000000">
                      <a:alpha val="43137"/>
                    </a:srgbClr>
                  </a:outerShdw>
                </a:effectLst>
                <a:latin typeface="Albertus Extra Bold" pitchFamily="34" charset="0"/>
              </a:rPr>
              <a:t>Economic implications.</a:t>
            </a:r>
            <a:endParaRPr lang="en-US" sz="4400" dirty="0">
              <a:solidFill>
                <a:srgbClr val="C00000"/>
              </a:solidFill>
              <a:effectLst>
                <a:outerShdw blurRad="38100" dist="38100" dir="2700000" algn="tl">
                  <a:srgbClr val="000000">
                    <a:alpha val="43137"/>
                  </a:srgbClr>
                </a:outerShdw>
              </a:effectLst>
              <a:latin typeface="Albertus Extra Bold" pitchFamily="34" charset="0"/>
            </a:endParaRPr>
          </a:p>
        </p:txBody>
      </p:sp>
    </p:spTree>
    <p:extLst>
      <p:ext uri="{BB962C8B-B14F-4D97-AF65-F5344CB8AC3E}">
        <p14:creationId xmlns:p14="http://schemas.microsoft.com/office/powerpoint/2010/main" val="31350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implications</a:t>
            </a:r>
            <a:endParaRPr lang="en-US" dirty="0"/>
          </a:p>
        </p:txBody>
      </p:sp>
      <p:sp>
        <p:nvSpPr>
          <p:cNvPr id="4" name="TextBox 3"/>
          <p:cNvSpPr txBox="1"/>
          <p:nvPr/>
        </p:nvSpPr>
        <p:spPr>
          <a:xfrm>
            <a:off x="304800" y="1447800"/>
            <a:ext cx="8686800" cy="4678204"/>
          </a:xfrm>
          <a:prstGeom prst="rect">
            <a:avLst/>
          </a:prstGeom>
          <a:noFill/>
        </p:spPr>
        <p:txBody>
          <a:bodyPr wrap="square" rtlCol="0">
            <a:spAutoFit/>
          </a:bodyPr>
          <a:lstStyle/>
          <a:p>
            <a:pPr marL="400050" indent="-400050">
              <a:buFont typeface="+mj-lt"/>
              <a:buAutoNum type="romanLcPeriod"/>
            </a:pPr>
            <a:r>
              <a:rPr lang="en-GB" sz="2000" dirty="0"/>
              <a:t>Establishment of ICT networks has led to more infrastructure development e.g. more software applications have been introduced to the market.</a:t>
            </a:r>
            <a:endParaRPr lang="en-US" sz="2000" dirty="0"/>
          </a:p>
          <a:p>
            <a:pPr marL="400050" indent="-400050">
              <a:buFont typeface="+mj-lt"/>
              <a:buAutoNum type="romanLcPeriod"/>
            </a:pPr>
            <a:r>
              <a:rPr lang="en-GB" sz="2000" dirty="0"/>
              <a:t>Investment in mechanical ICTs, contributes to labour productivity growth. Workers are trained to use the machines thus increasing on the productivity level.</a:t>
            </a:r>
            <a:endParaRPr lang="en-US" sz="2000" dirty="0"/>
          </a:p>
          <a:p>
            <a:pPr marL="400050" indent="-400050">
              <a:buFont typeface="+mj-lt"/>
              <a:buAutoNum type="romanLcPeriod"/>
            </a:pPr>
            <a:r>
              <a:rPr lang="en-GB" sz="2000" dirty="0"/>
              <a:t>Through the use of ICTs, many countries have developed databases that provide detailed and comprehensive data on the performance of individual firms. This source of information can help establish a link between firm performances. </a:t>
            </a:r>
            <a:endParaRPr lang="en-US" sz="2000" dirty="0"/>
          </a:p>
          <a:p>
            <a:pPr marL="400050" indent="-400050">
              <a:buFont typeface="+mj-lt"/>
              <a:buAutoNum type="romanLcPeriod"/>
            </a:pPr>
            <a:r>
              <a:rPr lang="en-GB" sz="2000" dirty="0"/>
              <a:t>The effective use of ICT has helped firms gain market share at the cost of less productive firms, which could raise overall productivity. </a:t>
            </a:r>
            <a:endParaRPr lang="en-US" sz="2000" dirty="0"/>
          </a:p>
          <a:p>
            <a:pPr marL="400050" indent="-400050">
              <a:buFont typeface="+mj-lt"/>
              <a:buAutoNum type="romanLcPeriod"/>
            </a:pPr>
            <a:r>
              <a:rPr lang="en-GB" sz="2000" dirty="0"/>
              <a:t>The use of ICT has helped firms to be innovative, e.g. by helping them to expand their product range, customize the services offered, or respond better to clients.</a:t>
            </a:r>
            <a:endParaRPr lang="en-US" sz="2000" dirty="0"/>
          </a:p>
          <a:p>
            <a:endParaRPr lang="en-US" dirty="0"/>
          </a:p>
        </p:txBody>
      </p:sp>
    </p:spTree>
    <p:extLst>
      <p:ext uri="{BB962C8B-B14F-4D97-AF65-F5344CB8AC3E}">
        <p14:creationId xmlns:p14="http://schemas.microsoft.com/office/powerpoint/2010/main" val="791033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endParaRPr lang="en-US" dirty="0"/>
          </a:p>
        </p:txBody>
      </p:sp>
      <p:sp>
        <p:nvSpPr>
          <p:cNvPr id="3" name="Content Placeholder 2"/>
          <p:cNvSpPr>
            <a:spLocks noGrp="1"/>
          </p:cNvSpPr>
          <p:nvPr>
            <p:ph idx="1"/>
          </p:nvPr>
        </p:nvSpPr>
        <p:spPr/>
        <p:txBody>
          <a:bodyPr>
            <a:normAutofit lnSpcReduction="10000"/>
          </a:bodyPr>
          <a:lstStyle/>
          <a:p>
            <a:pPr marL="400050" indent="-400050">
              <a:buFont typeface="+mj-lt"/>
              <a:buAutoNum type="romanLcPeriod"/>
            </a:pPr>
            <a:r>
              <a:rPr lang="en-GB" dirty="0">
                <a:latin typeface="+mj-lt"/>
              </a:rPr>
              <a:t>ICT has helped to reduce inefficiency in the use of capital and labour, e.g. by reducing inventories. These effects all lead to higher productivity growth.</a:t>
            </a:r>
            <a:endParaRPr lang="en-US" dirty="0">
              <a:latin typeface="+mj-lt"/>
            </a:endParaRPr>
          </a:p>
          <a:p>
            <a:pPr marL="400050" indent="-400050">
              <a:buFont typeface="+mj-lt"/>
              <a:buAutoNum type="romanLcPeriod"/>
            </a:pPr>
            <a:r>
              <a:rPr lang="en-GB" dirty="0">
                <a:latin typeface="+mj-lt"/>
              </a:rPr>
              <a:t>Capital deepening as a result of investment in ICT. This is important for economic growth business with enough capital tend to succeed.</a:t>
            </a:r>
            <a:endParaRPr lang="en-US" dirty="0">
              <a:latin typeface="+mj-lt"/>
            </a:endParaRPr>
          </a:p>
          <a:p>
            <a:pPr marL="400050" indent="-400050">
              <a:buFont typeface="+mj-lt"/>
              <a:buAutoNum type="romanLcPeriod"/>
            </a:pPr>
            <a:r>
              <a:rPr lang="en-GB" dirty="0">
                <a:latin typeface="+mj-lt"/>
              </a:rPr>
              <a:t>Computers have automated most aspects of banking, and bill paying and automotive productions. Before computers each bill had to be typed in and the person actually had to pull up a customer record from filing cabinets and mark it paid which was very slow and expensive.</a:t>
            </a:r>
            <a:endParaRPr lang="en-US" dirty="0">
              <a:latin typeface="+mj-lt"/>
            </a:endParaRPr>
          </a:p>
          <a:p>
            <a:endParaRPr lang="en-US" dirty="0"/>
          </a:p>
        </p:txBody>
      </p:sp>
    </p:spTree>
    <p:extLst>
      <p:ext uri="{BB962C8B-B14F-4D97-AF65-F5344CB8AC3E}">
        <p14:creationId xmlns:p14="http://schemas.microsoft.com/office/powerpoint/2010/main" val="4259630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implications</a:t>
            </a:r>
            <a:endParaRPr lang="en-US" dirty="0"/>
          </a:p>
        </p:txBody>
      </p:sp>
      <p:sp>
        <p:nvSpPr>
          <p:cNvPr id="3" name="Content Placeholder 2"/>
          <p:cNvSpPr>
            <a:spLocks noGrp="1"/>
          </p:cNvSpPr>
          <p:nvPr>
            <p:ph idx="1"/>
          </p:nvPr>
        </p:nvSpPr>
        <p:spPr/>
        <p:txBody>
          <a:bodyPr/>
          <a:lstStyle/>
          <a:p>
            <a:r>
              <a:rPr lang="en-GB" dirty="0"/>
              <a:t>Many ICTs are being sold on the market. most electronic equipment from certain country are fake and do not last long. </a:t>
            </a:r>
            <a:endParaRPr lang="en-US" dirty="0"/>
          </a:p>
          <a:p>
            <a:r>
              <a:rPr lang="en-GB" dirty="0"/>
              <a:t>With many ICT technologies on the market, it has become difficult to choose from options.</a:t>
            </a:r>
            <a:endParaRPr lang="en-US" dirty="0"/>
          </a:p>
          <a:p>
            <a:r>
              <a:rPr lang="en-GB" dirty="0"/>
              <a:t>Most ICTs are not environmental friendly.</a:t>
            </a:r>
            <a:endParaRPr lang="en-US" dirty="0"/>
          </a:p>
          <a:p>
            <a:r>
              <a:rPr lang="en-GB" dirty="0"/>
              <a:t>There is a high rate of unemployment as ICT has replaced man.</a:t>
            </a:r>
            <a:endParaRPr lang="en-US" dirty="0"/>
          </a:p>
          <a:p>
            <a:endParaRPr lang="en-US" dirty="0"/>
          </a:p>
        </p:txBody>
      </p:sp>
    </p:spTree>
    <p:extLst>
      <p:ext uri="{BB962C8B-B14F-4D97-AF65-F5344CB8AC3E}">
        <p14:creationId xmlns:p14="http://schemas.microsoft.com/office/powerpoint/2010/main" val="598417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effectLst/>
              </a:rPr>
              <a:t>GREEN COMPUTING</a:t>
            </a:r>
            <a:endParaRPr lang="en-US" dirty="0">
              <a:effectLst/>
            </a:endParaRPr>
          </a:p>
        </p:txBody>
      </p:sp>
      <p:sp>
        <p:nvSpPr>
          <p:cNvPr id="3" name="Content Placeholder 2"/>
          <p:cNvSpPr>
            <a:spLocks noGrp="1"/>
          </p:cNvSpPr>
          <p:nvPr>
            <p:ph idx="1"/>
          </p:nvPr>
        </p:nvSpPr>
        <p:spPr/>
        <p:txBody>
          <a:bodyPr/>
          <a:lstStyle/>
          <a:p>
            <a:pPr marL="0" indent="0">
              <a:buNone/>
            </a:pPr>
            <a:r>
              <a:rPr lang="en-GB" dirty="0"/>
              <a:t>This is the environmentally responsible use of computers and related resources. </a:t>
            </a:r>
            <a:endParaRPr lang="en-US" dirty="0"/>
          </a:p>
          <a:p>
            <a:pPr marL="0" indent="0">
              <a:buNone/>
            </a:pPr>
            <a:endParaRPr lang="en-GB" dirty="0" smtClean="0"/>
          </a:p>
          <a:p>
            <a:pPr marL="0" indent="0">
              <a:buNone/>
            </a:pPr>
            <a:r>
              <a:rPr lang="en-GB" dirty="0" smtClean="0"/>
              <a:t>It </a:t>
            </a:r>
            <a:r>
              <a:rPr lang="en-GB" dirty="0"/>
              <a:t>can also be defined as the practice of efficiently and effectively using computers and related resources with minimal or no impact on the environment  </a:t>
            </a:r>
            <a:endParaRPr lang="en-US" dirty="0"/>
          </a:p>
          <a:p>
            <a:endParaRPr lang="en-US" dirty="0"/>
          </a:p>
        </p:txBody>
      </p:sp>
    </p:spTree>
    <p:extLst>
      <p:ext uri="{BB962C8B-B14F-4D97-AF65-F5344CB8AC3E}">
        <p14:creationId xmlns:p14="http://schemas.microsoft.com/office/powerpoint/2010/main" val="771897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838200"/>
          </a:xfrm>
        </p:spPr>
        <p:txBody>
          <a:bodyPr>
            <a:normAutofit fontScale="90000"/>
          </a:bodyPr>
          <a:lstStyle/>
          <a:p>
            <a:r>
              <a:rPr lang="en-US" dirty="0" smtClean="0"/>
              <a:t>Advantages of green computing</a:t>
            </a:r>
            <a:endParaRPr lang="en-US" dirty="0"/>
          </a:p>
        </p:txBody>
      </p:sp>
      <p:sp>
        <p:nvSpPr>
          <p:cNvPr id="3" name="Content Placeholder 2"/>
          <p:cNvSpPr>
            <a:spLocks noGrp="1"/>
          </p:cNvSpPr>
          <p:nvPr>
            <p:ph idx="1"/>
          </p:nvPr>
        </p:nvSpPr>
        <p:spPr>
          <a:xfrm>
            <a:off x="304800" y="1143000"/>
            <a:ext cx="8686800" cy="5303838"/>
          </a:xfrm>
        </p:spPr>
        <p:txBody>
          <a:bodyPr>
            <a:normAutofit/>
          </a:bodyPr>
          <a:lstStyle/>
          <a:p>
            <a:pPr lvl="0"/>
            <a:r>
              <a:rPr lang="en-US" dirty="0"/>
              <a:t>Reduced energy usage from green computing helps lower carbon dioxide emissions that come from the fuel used in power plants and transportation.</a:t>
            </a:r>
          </a:p>
          <a:p>
            <a:pPr lvl="0"/>
            <a:r>
              <a:rPr lang="en-US" dirty="0"/>
              <a:t>Conserving resources means less energy is required to produce, use and dispose of products which are environmental friendly.</a:t>
            </a:r>
          </a:p>
          <a:p>
            <a:pPr lvl="0"/>
            <a:r>
              <a:rPr lang="en-US" dirty="0"/>
              <a:t>Saving energy and resources means saving money.</a:t>
            </a:r>
          </a:p>
          <a:p>
            <a:pPr lvl="0"/>
            <a:r>
              <a:rPr lang="en-US" dirty="0"/>
              <a:t>Reduce the risk existing in the laptop such as chemical known to cause cancer, nerve damage and immune reactions in human. </a:t>
            </a:r>
          </a:p>
          <a:p>
            <a:pPr lvl="0"/>
            <a:r>
              <a:rPr lang="en-US" dirty="0"/>
              <a:t>Green computing also includes changing government policy to encourage recycling and lowering energy use by individuals and business. </a:t>
            </a:r>
          </a:p>
          <a:p>
            <a:endParaRPr lang="en-US" dirty="0"/>
          </a:p>
        </p:txBody>
      </p:sp>
    </p:spTree>
    <p:extLst>
      <p:ext uri="{BB962C8B-B14F-4D97-AF65-F5344CB8AC3E}">
        <p14:creationId xmlns:p14="http://schemas.microsoft.com/office/powerpoint/2010/main" val="2429923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128</TotalTime>
  <Words>2854</Words>
  <Application>Microsoft Office PowerPoint</Application>
  <PresentationFormat>On-screen Show (4:3)</PresentationFormat>
  <Paragraphs>230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Essential</vt:lpstr>
      <vt:lpstr>Implications of Using ICTs </vt:lpstr>
      <vt:lpstr>Social / ethical  Positive</vt:lpstr>
      <vt:lpstr>Negative implications. </vt:lpstr>
      <vt:lpstr>Economic implications.</vt:lpstr>
      <vt:lpstr>Positive implications</vt:lpstr>
      <vt:lpstr>cont</vt:lpstr>
      <vt:lpstr>Negative implications</vt:lpstr>
      <vt:lpstr>GREEN COMPUTING</vt:lpstr>
      <vt:lpstr>Advantages of green computing</vt:lpstr>
      <vt:lpstr>Disadvantage </vt:lpstr>
      <vt:lpstr> COMPUTER MANAGEMENT </vt:lpstr>
      <vt:lpstr>MICRO SOFT WINDOWS</vt:lpstr>
      <vt:lpstr>BASIC MOUSE TECHNIQUES </vt:lpstr>
      <vt:lpstr>PowerPoint Presentation</vt:lpstr>
      <vt:lpstr>TERMS COMMONLY ASSOCIATES WITH THE MOUSE </vt:lpstr>
      <vt:lpstr>ELEMENTS OF A WINDOW </vt:lpstr>
      <vt:lpstr>RUNNING PROGRAMS. </vt:lpstr>
      <vt:lpstr>WORKING WITH DOCUMENTS  </vt:lpstr>
      <vt:lpstr>HOW TO CREATE A SHORTCUT ON THE DESKTOP  </vt:lpstr>
      <vt:lpstr>SAVING YOUR WORK. </vt:lpstr>
      <vt:lpstr>FINDING A DOCUMENT </vt:lpstr>
      <vt:lpstr>CUT, COPY AND PASTE </vt:lpstr>
      <vt:lpstr>FILES AND FOLDERS </vt:lpstr>
      <vt:lpstr>PowerPoint Presentation</vt:lpstr>
      <vt:lpstr>PowerPoint Presentation</vt:lpstr>
      <vt:lpstr>STARTING A COMPUTER </vt:lpstr>
      <vt:lpstr>PowerPoint Presentation</vt:lpstr>
      <vt:lpstr>THE BOOTING PROCESS </vt:lpstr>
      <vt:lpstr>PowerPoint Presentation</vt:lpstr>
      <vt:lpstr>UTILITY PROGRAM </vt:lpstr>
      <vt:lpstr>PowerPoint Presentation</vt:lpstr>
      <vt:lpstr>PowerPoint Presentation</vt:lpstr>
      <vt:lpstr>SCREEN SAVER. </vt:lpstr>
      <vt:lpstr>ANTI-VIRUS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Implications of Using ICTs </dc:title>
  <dc:creator>Frank</dc:creator>
  <cp:lastModifiedBy>Frank</cp:lastModifiedBy>
  <cp:revision>22</cp:revision>
  <dcterms:created xsi:type="dcterms:W3CDTF">2014-04-03T01:12:22Z</dcterms:created>
  <dcterms:modified xsi:type="dcterms:W3CDTF">2014-04-09T05:27:19Z</dcterms:modified>
</cp:coreProperties>
</file>