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1"/>
  </p:notesMasterIdLst>
  <p:sldIdLst>
    <p:sldId id="256" r:id="rId2"/>
    <p:sldId id="258" r:id="rId3"/>
    <p:sldId id="272" r:id="rId4"/>
    <p:sldId id="279" r:id="rId5"/>
    <p:sldId id="280" r:id="rId6"/>
    <p:sldId id="281" r:id="rId7"/>
    <p:sldId id="288" r:id="rId8"/>
    <p:sldId id="296" r:id="rId9"/>
    <p:sldId id="291" r:id="rId10"/>
    <p:sldId id="301" r:id="rId11"/>
    <p:sldId id="292" r:id="rId12"/>
    <p:sldId id="297" r:id="rId13"/>
    <p:sldId id="298" r:id="rId14"/>
    <p:sldId id="287" r:id="rId15"/>
    <p:sldId id="290" r:id="rId16"/>
    <p:sldId id="299" r:id="rId17"/>
    <p:sldId id="300" r:id="rId18"/>
    <p:sldId id="283" r:id="rId19"/>
    <p:sldId id="303" r:id="rId20"/>
  </p:sldIdLst>
  <p:sldSz cx="12192000" cy="6858000"/>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586"/>
  </p:normalViewPr>
  <p:slideViewPr>
    <p:cSldViewPr>
      <p:cViewPr varScale="1">
        <p:scale>
          <a:sx n="68" d="100"/>
          <a:sy n="68" d="100"/>
        </p:scale>
        <p:origin x="798" y="72"/>
      </p:cViewPr>
      <p:guideLst>
        <p:guide orient="horz" pos="2160"/>
        <p:guide pos="3840"/>
      </p:guideLst>
    </p:cSldViewPr>
  </p:slideViewPr>
  <p:notesTextViewPr>
    <p:cViewPr>
      <p:scale>
        <a:sx n="3" d="2"/>
        <a:sy n="3" d="2"/>
      </p:scale>
      <p:origin x="0" y="0"/>
    </p:cViewPr>
  </p:notesTextViewPr>
  <p:notesViewPr>
    <p:cSldViewPr>
      <p:cViewPr varScale="1">
        <p:scale>
          <a:sx n="67" d="100"/>
          <a:sy n="67" d="100"/>
        </p:scale>
        <p:origin x="-3192" y="-96"/>
      </p:cViewPr>
      <p:guideLst>
        <p:guide orient="horz" pos="2880"/>
        <p:guide pos="2160"/>
        <p:guide orient="horz"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E29E5B69-1C37-4F6F-814C-6417AF898801}" type="datetimeFigureOut">
              <a:rPr lang="en-US" smtClean="0"/>
              <a:pPr/>
              <a:t>3/10/2022</a:t>
            </a:fld>
            <a:endParaRPr lang="en-US"/>
          </a:p>
        </p:txBody>
      </p:sp>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4CF6E1C7-C7FF-42B0-80DA-BCAA45BA01B4}" type="slidenum">
              <a:rPr lang="en-US" smtClean="0"/>
              <a:pPr/>
              <a:t>‹#›</a:t>
            </a:fld>
            <a:endParaRPr lang="en-US"/>
          </a:p>
        </p:txBody>
      </p:sp>
    </p:spTree>
    <p:extLst>
      <p:ext uri="{BB962C8B-B14F-4D97-AF65-F5344CB8AC3E}">
        <p14:creationId xmlns:p14="http://schemas.microsoft.com/office/powerpoint/2010/main" val="243268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36EC60-FBCA-4751-A9C1-5278A9112E33}" type="datetime1">
              <a:rPr lang="en-US" smtClean="0"/>
              <a:pPr/>
              <a:t>3/10/2022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421500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F97BF-9185-455E-B05D-42DDC2A04300}" type="datetime1">
              <a:rPr lang="en-US" smtClean="0"/>
              <a:pPr/>
              <a:t>3/10/2022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32847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86128-C746-4E4F-80F4-671A59220266}" type="datetime1">
              <a:rPr lang="en-US" smtClean="0"/>
              <a:pPr/>
              <a:t>3/10/2022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96401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E225C-EF8F-42CC-A59B-26B68202ACED}" type="datetime1">
              <a:rPr lang="en-US" smtClean="0"/>
              <a:pPr/>
              <a:t>3/10/2022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35412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F684F-3378-493D-8A6C-CB74514840AC}" type="datetime1">
              <a:rPr lang="en-US" smtClean="0"/>
              <a:pPr/>
              <a:t>3/10/2022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33058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815C8D-00C9-4CB9-AF04-8E7466BEDAFF}" type="datetime1">
              <a:rPr lang="en-US" smtClean="0"/>
              <a:pPr/>
              <a:t>3/10/2022</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05157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942AF-34E8-4968-8DB0-4BE4D21DF413}" type="datetime1">
              <a:rPr lang="en-US" smtClean="0"/>
              <a:pPr/>
              <a:t>3/10/2022</a:t>
            </a:fld>
            <a:endParaRPr lang="en-US"/>
          </a:p>
        </p:txBody>
      </p:sp>
      <p:sp>
        <p:nvSpPr>
          <p:cNvPr id="8" name="Footer Placeholder 7"/>
          <p:cNvSpPr>
            <a:spLocks noGrp="1"/>
          </p:cNvSpPr>
          <p:nvPr>
            <p:ph type="ftr" sz="quarter" idx="11"/>
          </p:nvPr>
        </p:nvSpPr>
        <p:spPr/>
        <p:txBody>
          <a:bodyPr/>
          <a:lstStyle/>
          <a:p>
            <a:r>
              <a:rPr lang="en-US"/>
              <a:t>www.ncdc.go.ug</a:t>
            </a:r>
          </a:p>
        </p:txBody>
      </p:sp>
      <p:sp>
        <p:nvSpPr>
          <p:cNvPr id="9" name="Slide Number Placeholder 8"/>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232777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516C73-0B5B-483E-B86F-CA66A718551D}" type="datetime1">
              <a:rPr lang="en-US" smtClean="0"/>
              <a:pPr/>
              <a:t>3/10/2022</a:t>
            </a:fld>
            <a:endParaRPr lang="en-US"/>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208522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49441-E6BF-4120-8F32-535C85B6D86B}" type="datetime1">
              <a:rPr lang="en-US" smtClean="0"/>
              <a:pPr/>
              <a:t>3/10/2022</a:t>
            </a:fld>
            <a:endParaRPr lang="en-US"/>
          </a:p>
        </p:txBody>
      </p:sp>
      <p:sp>
        <p:nvSpPr>
          <p:cNvPr id="3" name="Footer Placeholder 2"/>
          <p:cNvSpPr>
            <a:spLocks noGrp="1"/>
          </p:cNvSpPr>
          <p:nvPr>
            <p:ph type="ftr" sz="quarter" idx="11"/>
          </p:nvPr>
        </p:nvSpPr>
        <p:spPr/>
        <p:txBody>
          <a:bodyPr/>
          <a:lstStyle/>
          <a:p>
            <a:r>
              <a:rPr lang="en-US"/>
              <a:t>www.ncdc.go.ug</a:t>
            </a:r>
          </a:p>
        </p:txBody>
      </p:sp>
      <p:sp>
        <p:nvSpPr>
          <p:cNvPr id="4" name="Slide Number Placeholder 3"/>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49131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2D95E-97B4-4135-9D27-35BD75DD2F31}" type="datetime1">
              <a:rPr lang="en-US" smtClean="0"/>
              <a:pPr/>
              <a:t>3/10/2022</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76382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3B4B1-0CB4-4AEE-BD0F-608BE84A7860}" type="datetime1">
              <a:rPr lang="en-US" smtClean="0"/>
              <a:pPr/>
              <a:t>3/10/2022</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213619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10921-14E1-4AD8-ADF6-E2AA5F0D70E1}" type="datetime1">
              <a:rPr lang="en-US" smtClean="0"/>
              <a:pPr/>
              <a:t>3/10/2022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www.ncdc.go.ug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FDA4B-5891-4A83-89F4-F9DB663CCED4}" type="slidenum">
              <a:rPr lang="en-US" smtClean="0"/>
              <a:pPr/>
              <a:t>‹#›</a:t>
            </a:fld>
            <a:endParaRPr lang="en-US"/>
          </a:p>
        </p:txBody>
      </p:sp>
    </p:spTree>
    <p:extLst>
      <p:ext uri="{BB962C8B-B14F-4D97-AF65-F5344CB8AC3E}">
        <p14:creationId xmlns:p14="http://schemas.microsoft.com/office/powerpoint/2010/main" val="255828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0"/>
            <a:ext cx="8991600" cy="2438400"/>
          </a:xfrm>
        </p:spPr>
        <p:txBody>
          <a:bodyPr>
            <a:normAutofit/>
          </a:bodyPr>
          <a:lstStyle/>
          <a:p>
            <a:pPr>
              <a:lnSpc>
                <a:spcPct val="150000"/>
              </a:lnSpc>
            </a:pPr>
            <a:r>
              <a:rPr lang="en-US" b="1" dirty="0">
                <a:latin typeface="Arial Black" pitchFamily="34" charset="0"/>
                <a:cs typeface="Calibri" panose="020F0502020204030204" pitchFamily="34" charset="0"/>
              </a:rPr>
              <a:t>LEARNING AND ASSESSING THROUGH PROJECTS</a:t>
            </a:r>
          </a:p>
        </p:txBody>
      </p:sp>
      <p:sp>
        <p:nvSpPr>
          <p:cNvPr id="3" name="Subtitle 2"/>
          <p:cNvSpPr>
            <a:spLocks noGrp="1"/>
          </p:cNvSpPr>
          <p:nvPr>
            <p:ph type="subTitle" idx="1"/>
          </p:nvPr>
        </p:nvSpPr>
        <p:spPr>
          <a:xfrm>
            <a:off x="1828800" y="3886200"/>
            <a:ext cx="8686800" cy="2133600"/>
          </a:xfrm>
        </p:spPr>
        <p:txBody>
          <a:bodyPr>
            <a:normAutofit/>
          </a:bodyPr>
          <a:lstStyle/>
          <a:p>
            <a:r>
              <a:rPr lang="en-US" sz="2800" dirty="0">
                <a:solidFill>
                  <a:schemeClr val="tx2">
                    <a:lumMod val="75000"/>
                  </a:schemeClr>
                </a:solidFill>
                <a:latin typeface="Arial Black" pitchFamily="34" charset="0"/>
              </a:rPr>
              <a:t>Presentation by NCDC</a:t>
            </a:r>
          </a:p>
          <a:p>
            <a:endParaRPr lang="en-US" sz="2800" dirty="0">
              <a:solidFill>
                <a:schemeClr val="tx2">
                  <a:lumMod val="75000"/>
                </a:schemeClr>
              </a:solidFill>
              <a:latin typeface="Arial Black" pitchFamily="34" charset="0"/>
            </a:endParaRPr>
          </a:p>
          <a:p>
            <a:endParaRPr lang="en-US" dirty="0">
              <a:solidFill>
                <a:srgbClr val="00B0F0"/>
              </a:solidFill>
              <a:latin typeface="Arial Black" pitchFamily="34" charset="0"/>
            </a:endParaRP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953520" y="285728"/>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dirty="0" err="1"/>
              <a:t>www.ncdc.go.ug</a:t>
            </a:r>
            <a:endParaRPr lang="en-US" dirty="0"/>
          </a:p>
        </p:txBody>
      </p:sp>
      <p:sp>
        <p:nvSpPr>
          <p:cNvPr id="6" name="Slide Number Placeholder 5"/>
          <p:cNvSpPr>
            <a:spLocks noGrp="1"/>
          </p:cNvSpPr>
          <p:nvPr>
            <p:ph type="sldNum" sz="quarter" idx="12"/>
          </p:nvPr>
        </p:nvSpPr>
        <p:spPr/>
        <p:txBody>
          <a:bodyPr/>
          <a:lstStyle/>
          <a:p>
            <a:fld id="{82AFDA4B-5891-4A83-89F4-F9DB663CCED4}" type="slidenum">
              <a:rPr lang="en-US" smtClean="0"/>
              <a:pPr/>
              <a:t>1</a:t>
            </a:fld>
            <a:endParaRPr lang="en-US"/>
          </a:p>
        </p:txBody>
      </p:sp>
    </p:spTree>
    <p:extLst>
      <p:ext uri="{BB962C8B-B14F-4D97-AF65-F5344CB8AC3E}">
        <p14:creationId xmlns:p14="http://schemas.microsoft.com/office/powerpoint/2010/main" val="362730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latin typeface="Arial Black" pitchFamily="34" charset="0"/>
              </a:rPr>
              <a:t>Features </a:t>
            </a:r>
            <a:r>
              <a:rPr lang="en-US" dirty="0" err="1">
                <a:latin typeface="Arial Black" pitchFamily="34" charset="0"/>
              </a:rPr>
              <a:t>cont</a:t>
            </a:r>
            <a:r>
              <a:rPr lang="en-US" dirty="0">
                <a:latin typeface="Arial Black" pitchFamily="34" charset="0"/>
              </a:rPr>
              <a:t>………</a:t>
            </a:r>
          </a:p>
        </p:txBody>
      </p:sp>
      <p:sp>
        <p:nvSpPr>
          <p:cNvPr id="3" name="Content Placeholder 2"/>
          <p:cNvSpPr>
            <a:spLocks noGrp="1"/>
          </p:cNvSpPr>
          <p:nvPr>
            <p:ph idx="1"/>
          </p:nvPr>
        </p:nvSpPr>
        <p:spPr/>
        <p:txBody>
          <a:bodyPr>
            <a:normAutofit fontScale="92500" lnSpcReduction="10000"/>
          </a:bodyPr>
          <a:lstStyle/>
          <a:p>
            <a:pPr lvl="0" algn="just"/>
            <a:r>
              <a:rPr lang="en-US" dirty="0"/>
              <a:t>A project calls for team-work. In this context, a team is constituted of members belonging to the same class, or may be selected by the teacher from different streams where they exist for purposes of avoiding unhealthy competition.</a:t>
            </a:r>
            <a:endParaRPr lang="en-GB" dirty="0"/>
          </a:p>
          <a:p>
            <a:pPr lvl="0" algn="just"/>
            <a:r>
              <a:rPr lang="en-US" dirty="0"/>
              <a:t>A project should be designed in a way that observes health, safety and environmental protection practices. </a:t>
            </a:r>
          </a:p>
          <a:p>
            <a:pPr lvl="0" algn="just"/>
            <a:r>
              <a:rPr lang="en-US" dirty="0"/>
              <a:t>A project is expected to be disseminated for addressing the intended societal challenge. The report should be a simple write-up. </a:t>
            </a:r>
          </a:p>
          <a:p>
            <a:pPr lvl="0" algn="just"/>
            <a:r>
              <a:rPr lang="en-US" dirty="0"/>
              <a:t>Every project should exhibit a degree of innovation and creativity.</a:t>
            </a:r>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82AFDA4B-5891-4A83-89F4-F9DB663CCED4}" type="slidenum">
              <a:rPr lang="en-US" smtClean="0"/>
              <a:pPr/>
              <a:t>10</a:t>
            </a:fld>
            <a:endParaRPr lang="en-US"/>
          </a:p>
        </p:txBody>
      </p:sp>
      <p:pic>
        <p:nvPicPr>
          <p:cNvPr id="6" name="Picture 5">
            <a:extLst>
              <a:ext uri="{FF2B5EF4-FFF2-40B4-BE49-F238E27FC236}">
                <a16:creationId xmlns:a16="http://schemas.microsoft.com/office/drawing/2014/main" id="{D70C110A-B664-4BAC-B369-4F2B5569A9BC}"/>
              </a:ext>
            </a:extLst>
          </p:cNvPr>
          <p:cNvPicPr>
            <a:picLocks noChangeAspect="1"/>
          </p:cNvPicPr>
          <p:nvPr/>
        </p:nvPicPr>
        <p:blipFill>
          <a:blip r:embed="rId2"/>
          <a:stretch>
            <a:fillRect/>
          </a:stretch>
        </p:blipFill>
        <p:spPr>
          <a:xfrm>
            <a:off x="9208271" y="331986"/>
            <a:ext cx="2377646" cy="1097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GB" b="1" dirty="0"/>
            </a:br>
            <a:r>
              <a:rPr lang="en-US" sz="4000" b="1" dirty="0"/>
              <a:t>DEVELOPING PROJECTS</a:t>
            </a:r>
            <a:endParaRPr lang="en-GB" sz="4000" b="1" dirty="0"/>
          </a:p>
        </p:txBody>
      </p:sp>
      <p:sp>
        <p:nvSpPr>
          <p:cNvPr id="3" name="Content Placeholder 2"/>
          <p:cNvSpPr>
            <a:spLocks noGrp="1"/>
          </p:cNvSpPr>
          <p:nvPr>
            <p:ph idx="1"/>
          </p:nvPr>
        </p:nvSpPr>
        <p:spPr/>
        <p:txBody>
          <a:bodyPr>
            <a:normAutofit/>
          </a:bodyPr>
          <a:lstStyle/>
          <a:p>
            <a:pPr marL="0" indent="0">
              <a:buNone/>
            </a:pPr>
            <a:r>
              <a:rPr lang="en-GB" sz="4800" b="1" dirty="0"/>
              <a:t>ACTIVITY 2 </a:t>
            </a:r>
          </a:p>
          <a:p>
            <a:pPr marL="0" indent="0">
              <a:buNone/>
            </a:pPr>
            <a:r>
              <a:rPr lang="en-GB" sz="3600" dirty="0"/>
              <a:t>In groups </a:t>
            </a:r>
          </a:p>
          <a:p>
            <a:r>
              <a:rPr lang="en-GB" sz="3600" dirty="0"/>
              <a:t>Develop a project in the your area of interest indicating the procedure and present to plenary </a:t>
            </a:r>
          </a:p>
          <a:p>
            <a:pPr marL="0" indent="0">
              <a:buNone/>
            </a:pPr>
            <a:endParaRPr lang="en-GB" dirty="0"/>
          </a:p>
          <a:p>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372600" y="32281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11</a:t>
            </a:fld>
            <a:endParaRPr lang="en-US"/>
          </a:p>
        </p:txBody>
      </p:sp>
    </p:spTree>
    <p:extLst>
      <p:ext uri="{BB962C8B-B14F-4D97-AF65-F5344CB8AC3E}">
        <p14:creationId xmlns:p14="http://schemas.microsoft.com/office/powerpoint/2010/main" val="237684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DEVELOPING PROJECTS </a:t>
            </a:r>
            <a:endParaRPr lang="en-GB" b="1" dirty="0"/>
          </a:p>
        </p:txBody>
      </p:sp>
      <p:sp>
        <p:nvSpPr>
          <p:cNvPr id="3" name="Content Placeholder 2"/>
          <p:cNvSpPr>
            <a:spLocks noGrp="1"/>
          </p:cNvSpPr>
          <p:nvPr>
            <p:ph idx="1"/>
          </p:nvPr>
        </p:nvSpPr>
        <p:spPr/>
        <p:txBody>
          <a:bodyPr>
            <a:normAutofit lnSpcReduction="10000"/>
          </a:bodyPr>
          <a:lstStyle/>
          <a:p>
            <a:pPr marL="0" indent="0">
              <a:buNone/>
            </a:pPr>
            <a:endParaRPr lang="en-GB" dirty="0"/>
          </a:p>
          <a:p>
            <a:r>
              <a:rPr lang="en-GB" sz="4000" b="1" dirty="0"/>
              <a:t>Identification of the project: </a:t>
            </a:r>
            <a:r>
              <a:rPr lang="en-GB" sz="4000" dirty="0"/>
              <a:t>Title (aligned to the theme); objectives  </a:t>
            </a:r>
          </a:p>
          <a:p>
            <a:r>
              <a:rPr lang="en-GB" sz="4000" b="1" dirty="0"/>
              <a:t>Organisation: </a:t>
            </a:r>
            <a:r>
              <a:rPr lang="en-GB" sz="4000" dirty="0"/>
              <a:t>Planning, Methodology, resources,  Drafting, Implementation, Creating a portfolio and documenting </a:t>
            </a:r>
          </a:p>
          <a:p>
            <a:r>
              <a:rPr lang="en-GB" sz="4000" b="1" dirty="0"/>
              <a:t>Report writing</a:t>
            </a:r>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12</a:t>
            </a:fld>
            <a:endParaRPr lang="en-US"/>
          </a:p>
        </p:txBody>
      </p:sp>
    </p:spTree>
    <p:extLst>
      <p:ext uri="{BB962C8B-B14F-4D97-AF65-F5344CB8AC3E}">
        <p14:creationId xmlns:p14="http://schemas.microsoft.com/office/powerpoint/2010/main" val="83580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MATERIALS FOR PROJECTS </a:t>
            </a:r>
            <a:endParaRPr lang="en-GB" b="1" dirty="0"/>
          </a:p>
        </p:txBody>
      </p:sp>
      <p:sp>
        <p:nvSpPr>
          <p:cNvPr id="3" name="Content Placeholder 2"/>
          <p:cNvSpPr>
            <a:spLocks noGrp="1"/>
          </p:cNvSpPr>
          <p:nvPr>
            <p:ph idx="1"/>
          </p:nvPr>
        </p:nvSpPr>
        <p:spPr/>
        <p:txBody>
          <a:bodyPr>
            <a:normAutofit fontScale="85000" lnSpcReduction="20000"/>
          </a:bodyPr>
          <a:lstStyle/>
          <a:p>
            <a:pPr algn="just"/>
            <a:r>
              <a:rPr lang="en-US" sz="3900" dirty="0"/>
              <a:t>Schools are advised to guide the learners to identify projects which can be done using materials which are locally available and affordable. Low cost materials e.g. waste materials like plastics. </a:t>
            </a:r>
          </a:p>
          <a:p>
            <a:pPr algn="just"/>
            <a:endParaRPr lang="en-US" sz="3900" dirty="0"/>
          </a:p>
          <a:p>
            <a:pPr algn="just"/>
            <a:r>
              <a:rPr lang="en-US" sz="3900" dirty="0"/>
              <a:t>Schools are encouraged to use materials which are in line with “Buy Uganda Build Uganda” (BUBU). By so doing the project work will be promoting industrialization for employment, inclusive growth and wealth creation.</a:t>
            </a:r>
          </a:p>
          <a:p>
            <a:pPr algn="just"/>
            <a:r>
              <a:rPr lang="en-US" sz="3900" dirty="0"/>
              <a:t>They should be environmentally friendly</a:t>
            </a:r>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13</a:t>
            </a:fld>
            <a:endParaRPr lang="en-US"/>
          </a:p>
        </p:txBody>
      </p:sp>
    </p:spTree>
    <p:extLst>
      <p:ext uri="{BB962C8B-B14F-4D97-AF65-F5344CB8AC3E}">
        <p14:creationId xmlns:p14="http://schemas.microsoft.com/office/powerpoint/2010/main" val="98179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sz="3600" b="1" dirty="0"/>
              <a:t>HOW MANY PROJECTS SHOULD A LEARNER TAKE IN A YEAR?</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algn="just"/>
            <a:r>
              <a:rPr lang="en-US" sz="3600" dirty="0"/>
              <a:t>A learner will have a maximum of two projects every term provided that by the time the learner sits for final UNEB examinations, a project in each of the subjects registered for has been completed and submitted  for assessment.</a:t>
            </a:r>
          </a:p>
          <a:p>
            <a:pPr marL="0" indent="0" algn="just">
              <a:buNone/>
            </a:pPr>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336360" y="822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14</a:t>
            </a:fld>
            <a:endParaRPr lang="en-US"/>
          </a:p>
        </p:txBody>
      </p:sp>
    </p:spTree>
    <p:extLst>
      <p:ext uri="{BB962C8B-B14F-4D97-AF65-F5344CB8AC3E}">
        <p14:creationId xmlns:p14="http://schemas.microsoft.com/office/powerpoint/2010/main" val="2376847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84" y="164658"/>
            <a:ext cx="10972800" cy="1143000"/>
          </a:xfrm>
          <a:solidFill>
            <a:schemeClr val="accent6">
              <a:lumMod val="75000"/>
            </a:schemeClr>
          </a:solidFill>
        </p:spPr>
        <p:txBody>
          <a:bodyPr/>
          <a:lstStyle/>
          <a:p>
            <a:r>
              <a:rPr lang="en-US" b="1" dirty="0"/>
              <a:t>Teacher’s role:</a:t>
            </a:r>
            <a:endParaRPr lang="en-GB" b="1" dirty="0"/>
          </a:p>
        </p:txBody>
      </p:sp>
      <p:sp>
        <p:nvSpPr>
          <p:cNvPr id="3" name="Content Placeholder 2"/>
          <p:cNvSpPr>
            <a:spLocks noGrp="1"/>
          </p:cNvSpPr>
          <p:nvPr>
            <p:ph idx="1"/>
          </p:nvPr>
        </p:nvSpPr>
        <p:spPr>
          <a:xfrm>
            <a:off x="601282" y="1417638"/>
            <a:ext cx="10972800" cy="5303839"/>
          </a:xfrm>
        </p:spPr>
        <p:txBody>
          <a:bodyPr>
            <a:normAutofit/>
          </a:bodyPr>
          <a:lstStyle/>
          <a:p>
            <a:pPr marL="0" indent="0">
              <a:buNone/>
            </a:pPr>
            <a:r>
              <a:rPr lang="en-GB" sz="3600" dirty="0"/>
              <a:t>In project based learning and assessment, the teacher is expected to:</a:t>
            </a:r>
          </a:p>
          <a:p>
            <a:pPr lvl="1">
              <a:buFont typeface="Wingdings" panose="05000000000000000000" pitchFamily="2" charset="2"/>
              <a:buChar char="§"/>
            </a:pPr>
            <a:r>
              <a:rPr lang="en-GB" sz="3600" dirty="0"/>
              <a:t>Make observations</a:t>
            </a:r>
          </a:p>
          <a:p>
            <a:pPr lvl="1">
              <a:buFont typeface="Wingdings" panose="05000000000000000000" pitchFamily="2" charset="2"/>
              <a:buChar char="§"/>
            </a:pPr>
            <a:r>
              <a:rPr lang="en-GB" sz="3600" dirty="0"/>
              <a:t>Hold conversations</a:t>
            </a:r>
          </a:p>
          <a:p>
            <a:pPr lvl="1">
              <a:buFont typeface="Wingdings" panose="05000000000000000000" pitchFamily="2" charset="2"/>
              <a:buChar char="§"/>
            </a:pPr>
            <a:r>
              <a:rPr lang="en-GB" sz="3600" dirty="0"/>
              <a:t>Provide guidance and support the learner</a:t>
            </a:r>
          </a:p>
          <a:p>
            <a:pPr lvl="1">
              <a:buFont typeface="Wingdings" panose="05000000000000000000" pitchFamily="2" charset="2"/>
              <a:buChar char="§"/>
            </a:pPr>
            <a:r>
              <a:rPr lang="en-GB" sz="3600" dirty="0"/>
              <a:t>Keep records</a:t>
            </a:r>
          </a:p>
          <a:p>
            <a:pPr lvl="1">
              <a:buFont typeface="Wingdings" panose="05000000000000000000" pitchFamily="2" charset="2"/>
              <a:buChar char="§"/>
            </a:pPr>
            <a:r>
              <a:rPr lang="en-GB" sz="3600" dirty="0"/>
              <a:t>Receive a product and report</a:t>
            </a:r>
          </a:p>
          <a:p>
            <a:pPr lvl="1">
              <a:buNone/>
            </a:pPr>
            <a:r>
              <a:rPr lang="en-GB" sz="3600" dirty="0"/>
              <a:t>This is continuous throughout the project lifetime. </a:t>
            </a:r>
          </a:p>
          <a:p>
            <a:pPr marL="0" indent="0">
              <a:buNone/>
            </a:pPr>
            <a:endParaRPr lang="en-GB" dirty="0"/>
          </a:p>
          <a:p>
            <a:endParaRPr lang="en-GB" dirty="0"/>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15</a:t>
            </a:fld>
            <a:endParaRPr lang="en-US"/>
          </a:p>
        </p:txBody>
      </p:sp>
      <p:pic>
        <p:nvPicPr>
          <p:cNvPr id="7" name="Picture 11">
            <a:extLst>
              <a:ext uri="{FF2B5EF4-FFF2-40B4-BE49-F238E27FC236}">
                <a16:creationId xmlns:a16="http://schemas.microsoft.com/office/drawing/2014/main" id="{4AFCC275-5E6D-4AF8-9281-81296A34C0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18705" y="22807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Brace 7">
            <a:extLst>
              <a:ext uri="{FF2B5EF4-FFF2-40B4-BE49-F238E27FC236}">
                <a16:creationId xmlns:a16="http://schemas.microsoft.com/office/drawing/2014/main" id="{03C90A78-C44A-4706-8738-67C56373D977}"/>
              </a:ext>
            </a:extLst>
          </p:cNvPr>
          <p:cNvSpPr/>
          <p:nvPr/>
        </p:nvSpPr>
        <p:spPr>
          <a:xfrm>
            <a:off x="4953000" y="2439195"/>
            <a:ext cx="558800" cy="14478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3B71AF4-87D9-46A7-A35F-103BCECE95F3}"/>
              </a:ext>
            </a:extLst>
          </p:cNvPr>
          <p:cNvSpPr/>
          <p:nvPr/>
        </p:nvSpPr>
        <p:spPr>
          <a:xfrm>
            <a:off x="5531729" y="2815081"/>
            <a:ext cx="3225800" cy="6139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Formative Assessment</a:t>
            </a:r>
          </a:p>
        </p:txBody>
      </p:sp>
    </p:spTree>
    <p:extLst>
      <p:ext uri="{BB962C8B-B14F-4D97-AF65-F5344CB8AC3E}">
        <p14:creationId xmlns:p14="http://schemas.microsoft.com/office/powerpoint/2010/main" val="237684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106"/>
          </a:xfrm>
          <a:solidFill>
            <a:schemeClr val="accent6">
              <a:lumMod val="75000"/>
            </a:schemeClr>
          </a:solidFill>
        </p:spPr>
        <p:txBody>
          <a:bodyPr/>
          <a:lstStyle/>
          <a:p>
            <a:r>
              <a:rPr lang="en-US" b="1" dirty="0"/>
              <a:t>ASSESSING PROJECTS</a:t>
            </a:r>
            <a:endParaRPr lang="en-GB" b="1" dirty="0"/>
          </a:p>
        </p:txBody>
      </p:sp>
      <p:sp>
        <p:nvSpPr>
          <p:cNvPr id="3" name="Content Placeholder 2"/>
          <p:cNvSpPr>
            <a:spLocks noGrp="1"/>
          </p:cNvSpPr>
          <p:nvPr>
            <p:ph idx="1"/>
          </p:nvPr>
        </p:nvSpPr>
        <p:spPr>
          <a:xfrm>
            <a:off x="767408" y="908720"/>
            <a:ext cx="10806674" cy="5812757"/>
          </a:xfrm>
        </p:spPr>
        <p:txBody>
          <a:bodyPr>
            <a:normAutofit/>
          </a:bodyPr>
          <a:lstStyle/>
          <a:p>
            <a:pPr marL="0" indent="0">
              <a:buNone/>
            </a:pPr>
            <a:endParaRPr lang="en-GB" sz="3600" dirty="0"/>
          </a:p>
          <a:p>
            <a:pPr marL="0" indent="0">
              <a:buNone/>
            </a:pPr>
            <a:endParaRPr lang="en-GB" sz="3600" dirty="0"/>
          </a:p>
          <a:p>
            <a:pPr marL="0" indent="0">
              <a:buNone/>
            </a:pPr>
            <a:endParaRPr lang="en-GB" sz="3600" dirty="0"/>
          </a:p>
          <a:p>
            <a:pPr marL="0" indent="0">
              <a:buNone/>
            </a:pPr>
            <a:endParaRPr lang="en-GB" sz="3600" dirty="0"/>
          </a:p>
          <a:p>
            <a:pPr marL="0" indent="0">
              <a:buNone/>
            </a:pPr>
            <a:endParaRPr lang="en-GB" sz="3600" dirty="0"/>
          </a:p>
          <a:p>
            <a:pPr marL="0" indent="0">
              <a:buNone/>
            </a:pP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408368" y="274637"/>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61323672"/>
              </p:ext>
            </p:extLst>
          </p:nvPr>
        </p:nvGraphicFramePr>
        <p:xfrm>
          <a:off x="1415480" y="1124744"/>
          <a:ext cx="9937104" cy="6265083"/>
        </p:xfrm>
        <a:graphic>
          <a:graphicData uri="http://schemas.openxmlformats.org/drawingml/2006/table">
            <a:tbl>
              <a:tblPr firstRow="1" bandRow="1">
                <a:tableStyleId>{5C22544A-7EE6-4342-B048-85BDC9FD1C3A}</a:tableStyleId>
              </a:tblPr>
              <a:tblGrid>
                <a:gridCol w="571358">
                  <a:extLst>
                    <a:ext uri="{9D8B030D-6E8A-4147-A177-3AD203B41FA5}">
                      <a16:colId xmlns:a16="http://schemas.microsoft.com/office/drawing/2014/main" val="20000"/>
                    </a:ext>
                  </a:extLst>
                </a:gridCol>
                <a:gridCol w="2885026">
                  <a:extLst>
                    <a:ext uri="{9D8B030D-6E8A-4147-A177-3AD203B41FA5}">
                      <a16:colId xmlns:a16="http://schemas.microsoft.com/office/drawing/2014/main" val="20001"/>
                    </a:ext>
                  </a:extLst>
                </a:gridCol>
                <a:gridCol w="511256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tblGrid>
              <a:tr h="1091110">
                <a:tc>
                  <a:txBody>
                    <a:bodyPr/>
                    <a:lstStyle/>
                    <a:p>
                      <a:endParaRPr lang="en-US" sz="2800" dirty="0"/>
                    </a:p>
                  </a:txBody>
                  <a:tcPr/>
                </a:tc>
                <a:tc>
                  <a:txBody>
                    <a:bodyPr/>
                    <a:lstStyle/>
                    <a:p>
                      <a:r>
                        <a:rPr lang="en-US" sz="2800" dirty="0"/>
                        <a:t>Phase </a:t>
                      </a:r>
                    </a:p>
                  </a:txBody>
                  <a:tcPr/>
                </a:tc>
                <a:tc>
                  <a:txBody>
                    <a:bodyPr/>
                    <a:lstStyle/>
                    <a:p>
                      <a:r>
                        <a:rPr lang="en-US" sz="2800" dirty="0"/>
                        <a:t>Indicators</a:t>
                      </a:r>
                    </a:p>
                  </a:txBody>
                  <a:tcPr/>
                </a:tc>
                <a:tc>
                  <a:txBody>
                    <a:bodyPr/>
                    <a:lstStyle/>
                    <a:p>
                      <a:r>
                        <a:rPr lang="en-US" sz="2800" dirty="0"/>
                        <a:t>Max</a:t>
                      </a:r>
                      <a:r>
                        <a:rPr lang="en-US" sz="2800" baseline="0" dirty="0"/>
                        <a:t> Score</a:t>
                      </a:r>
                      <a:endParaRPr lang="en-US" sz="2800" dirty="0"/>
                    </a:p>
                  </a:txBody>
                  <a:tcPr/>
                </a:tc>
                <a:extLst>
                  <a:ext uri="{0D108BD9-81ED-4DB2-BD59-A6C34878D82A}">
                    <a16:rowId xmlns:a16="http://schemas.microsoft.com/office/drawing/2014/main" val="10000"/>
                  </a:ext>
                </a:extLst>
              </a:tr>
              <a:tr h="1161504">
                <a:tc>
                  <a:txBody>
                    <a:bodyPr/>
                    <a:lstStyle/>
                    <a:p>
                      <a:r>
                        <a:rPr lang="en-US" sz="2800" dirty="0"/>
                        <a:t>1</a:t>
                      </a:r>
                    </a:p>
                  </a:txBody>
                  <a:tcPr/>
                </a:tc>
                <a:tc>
                  <a:txBody>
                    <a:bodyPr/>
                    <a:lstStyle/>
                    <a:p>
                      <a:r>
                        <a:rPr lang="en-US" sz="2000" dirty="0"/>
                        <a:t>Identification, planning, design</a:t>
                      </a:r>
                    </a:p>
                  </a:txBody>
                  <a:tcPr/>
                </a:tc>
                <a:tc>
                  <a:txBody>
                    <a:bodyPr/>
                    <a:lstStyle/>
                    <a:p>
                      <a:r>
                        <a:rPr lang="en-US" sz="2000" dirty="0"/>
                        <a:t>Title, alignment</a:t>
                      </a:r>
                      <a:r>
                        <a:rPr lang="en-US" sz="2000" baseline="0" dirty="0"/>
                        <a:t> to theme, justification of the project, methodology, identification of materials </a:t>
                      </a:r>
                    </a:p>
                  </a:txBody>
                  <a:tcPr/>
                </a:tc>
                <a:tc>
                  <a:txBody>
                    <a:bodyPr/>
                    <a:lstStyle/>
                    <a:p>
                      <a:r>
                        <a:rPr lang="en-US" sz="2000" dirty="0"/>
                        <a:t>x/…….</a:t>
                      </a:r>
                    </a:p>
                  </a:txBody>
                  <a:tcPr/>
                </a:tc>
                <a:extLst>
                  <a:ext uri="{0D108BD9-81ED-4DB2-BD59-A6C34878D82A}">
                    <a16:rowId xmlns:a16="http://schemas.microsoft.com/office/drawing/2014/main" val="10001"/>
                  </a:ext>
                </a:extLst>
              </a:tr>
              <a:tr h="1161504">
                <a:tc>
                  <a:txBody>
                    <a:bodyPr/>
                    <a:lstStyle/>
                    <a:p>
                      <a:r>
                        <a:rPr lang="en-US" sz="2800" dirty="0"/>
                        <a:t>2</a:t>
                      </a:r>
                    </a:p>
                  </a:txBody>
                  <a:tcPr/>
                </a:tc>
                <a:tc>
                  <a:txBody>
                    <a:bodyPr/>
                    <a:lstStyle/>
                    <a:p>
                      <a:r>
                        <a:rPr lang="en-US" sz="2000" dirty="0"/>
                        <a:t>Project Implementation</a:t>
                      </a:r>
                    </a:p>
                  </a:txBody>
                  <a:tcPr/>
                </a:tc>
                <a:tc>
                  <a:txBody>
                    <a:bodyPr/>
                    <a:lstStyle/>
                    <a:p>
                      <a:r>
                        <a:rPr lang="en-US" sz="2000" dirty="0"/>
                        <a:t>Organisation,</a:t>
                      </a:r>
                      <a:r>
                        <a:rPr lang="en-US" sz="2000" baseline="0" dirty="0"/>
                        <a:t> Use of resources, focus on generic skills and values </a:t>
                      </a:r>
                    </a:p>
                  </a:txBody>
                  <a:tcPr/>
                </a:tc>
                <a:tc>
                  <a:txBody>
                    <a:bodyPr/>
                    <a:lstStyle/>
                    <a:p>
                      <a:r>
                        <a:rPr lang="en-US" sz="2000" dirty="0"/>
                        <a:t>x/…….</a:t>
                      </a:r>
                    </a:p>
                  </a:txBody>
                  <a:tcPr/>
                </a:tc>
                <a:extLst>
                  <a:ext uri="{0D108BD9-81ED-4DB2-BD59-A6C34878D82A}">
                    <a16:rowId xmlns:a16="http://schemas.microsoft.com/office/drawing/2014/main" val="10002"/>
                  </a:ext>
                </a:extLst>
              </a:tr>
              <a:tr h="809533">
                <a:tc>
                  <a:txBody>
                    <a:bodyPr/>
                    <a:lstStyle/>
                    <a:p>
                      <a:r>
                        <a:rPr lang="en-US" sz="2800" dirty="0"/>
                        <a:t>3</a:t>
                      </a:r>
                    </a:p>
                  </a:txBody>
                  <a:tcPr/>
                </a:tc>
                <a:tc>
                  <a:txBody>
                    <a:bodyPr/>
                    <a:lstStyle/>
                    <a:p>
                      <a:r>
                        <a:rPr lang="en-US" sz="2000" dirty="0"/>
                        <a:t>Product </a:t>
                      </a:r>
                    </a:p>
                  </a:txBody>
                  <a:tcPr/>
                </a:tc>
                <a:tc>
                  <a:txBody>
                    <a:bodyPr/>
                    <a:lstStyle/>
                    <a:p>
                      <a:r>
                        <a:rPr lang="en-US" sz="2000" dirty="0"/>
                        <a:t>Originality, creativity and innovation, accuracy</a:t>
                      </a:r>
                    </a:p>
                    <a:p>
                      <a:endParaRPr lang="en-US" sz="2000" dirty="0"/>
                    </a:p>
                  </a:txBody>
                  <a:tcPr/>
                </a:tc>
                <a:tc>
                  <a:txBody>
                    <a:bodyPr/>
                    <a:lstStyle/>
                    <a:p>
                      <a:r>
                        <a:rPr lang="en-US" sz="2000" dirty="0"/>
                        <a:t>x/…….</a:t>
                      </a:r>
                    </a:p>
                  </a:txBody>
                  <a:tcPr/>
                </a:tc>
                <a:extLst>
                  <a:ext uri="{0D108BD9-81ED-4DB2-BD59-A6C34878D82A}">
                    <a16:rowId xmlns:a16="http://schemas.microsoft.com/office/drawing/2014/main" val="10003"/>
                  </a:ext>
                </a:extLst>
              </a:tr>
              <a:tr h="598351">
                <a:tc>
                  <a:txBody>
                    <a:bodyPr/>
                    <a:lstStyle/>
                    <a:p>
                      <a:r>
                        <a:rPr lang="en-US" sz="2800" dirty="0"/>
                        <a:t>4</a:t>
                      </a:r>
                    </a:p>
                  </a:txBody>
                  <a:tcPr/>
                </a:tc>
                <a:tc>
                  <a:txBody>
                    <a:bodyPr/>
                    <a:lstStyle/>
                    <a:p>
                      <a:r>
                        <a:rPr lang="en-US" sz="2000" dirty="0"/>
                        <a:t>Project report</a:t>
                      </a:r>
                    </a:p>
                  </a:txBody>
                  <a:tcPr/>
                </a:tc>
                <a:tc>
                  <a:txBody>
                    <a:bodyPr/>
                    <a:lstStyle/>
                    <a:p>
                      <a:r>
                        <a:rPr lang="en-US" sz="2000" dirty="0"/>
                        <a:t>Relevancy, Accuracy, coherence </a:t>
                      </a:r>
                    </a:p>
                  </a:txBody>
                  <a:tcPr/>
                </a:tc>
                <a:tc>
                  <a:txBody>
                    <a:bodyPr/>
                    <a:lstStyle/>
                    <a:p>
                      <a:r>
                        <a:rPr lang="en-US" sz="2000" dirty="0"/>
                        <a:t>x/…….</a:t>
                      </a:r>
                    </a:p>
                  </a:txBody>
                  <a:tcPr/>
                </a:tc>
                <a:extLst>
                  <a:ext uri="{0D108BD9-81ED-4DB2-BD59-A6C34878D82A}">
                    <a16:rowId xmlns:a16="http://schemas.microsoft.com/office/drawing/2014/main" val="10004"/>
                  </a:ext>
                </a:extLst>
              </a:tr>
              <a:tr h="598351">
                <a:tc>
                  <a:txBody>
                    <a:bodyPr/>
                    <a:lstStyle/>
                    <a:p>
                      <a:endParaRPr lang="en-US" sz="2800" dirty="0"/>
                    </a:p>
                  </a:txBody>
                  <a:tcPr/>
                </a:tc>
                <a:tc>
                  <a:txBody>
                    <a:bodyPr/>
                    <a:lstStyle/>
                    <a:p>
                      <a:r>
                        <a:rPr lang="en-US" sz="2000" b="1" dirty="0"/>
                        <a:t>Total</a:t>
                      </a:r>
                    </a:p>
                  </a:txBody>
                  <a:tcPr/>
                </a:tc>
                <a:tc>
                  <a:txBody>
                    <a:bodyPr/>
                    <a:lstStyle/>
                    <a:p>
                      <a:endParaRPr lang="en-US" sz="2000" dirty="0"/>
                    </a:p>
                  </a:txBody>
                  <a:tcPr/>
                </a:tc>
                <a:tc>
                  <a:txBody>
                    <a:bodyPr/>
                    <a:lstStyle/>
                    <a:p>
                      <a:r>
                        <a:rPr lang="en-US" sz="2000" b="1" dirty="0"/>
                        <a:t>x/……..</a:t>
                      </a:r>
                    </a:p>
                  </a:txBody>
                  <a:tcPr/>
                </a:tc>
                <a:extLst>
                  <a:ext uri="{0D108BD9-81ED-4DB2-BD59-A6C34878D82A}">
                    <a16:rowId xmlns:a16="http://schemas.microsoft.com/office/drawing/2014/main" val="10005"/>
                  </a:ext>
                </a:extLst>
              </a:tr>
              <a:tr h="42236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42236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3777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a:solidFill>
            <a:schemeClr val="accent6">
              <a:lumMod val="75000"/>
            </a:schemeClr>
          </a:solidFill>
        </p:spPr>
        <p:txBody>
          <a:bodyPr/>
          <a:lstStyle/>
          <a:p>
            <a:r>
              <a:rPr lang="en-US" b="1" dirty="0"/>
              <a:t>ASSESSING PROJECTS</a:t>
            </a:r>
            <a:endParaRPr lang="en-GB" b="1" dirty="0"/>
          </a:p>
        </p:txBody>
      </p:sp>
      <p:sp>
        <p:nvSpPr>
          <p:cNvPr id="3" name="Content Placeholder 2"/>
          <p:cNvSpPr>
            <a:spLocks noGrp="1"/>
          </p:cNvSpPr>
          <p:nvPr>
            <p:ph idx="1"/>
          </p:nvPr>
        </p:nvSpPr>
        <p:spPr>
          <a:xfrm>
            <a:off x="601282" y="1417638"/>
            <a:ext cx="10972800" cy="5303839"/>
          </a:xfrm>
        </p:spPr>
        <p:txBody>
          <a:bodyPr>
            <a:normAutofit fontScale="92500"/>
          </a:bodyPr>
          <a:lstStyle/>
          <a:p>
            <a:pPr algn="just"/>
            <a:r>
              <a:rPr lang="en-US" sz="4000" dirty="0"/>
              <a:t>Scores for each parameter will be determined by the teacher. The total score for the project will be scaled to 10%. This will be added to the 10% score from the </a:t>
            </a:r>
            <a:r>
              <a:rPr lang="en-GB" sz="4000" dirty="0"/>
              <a:t>Activities</a:t>
            </a:r>
            <a:r>
              <a:rPr lang="en-US" sz="4000" dirty="0"/>
              <a:t> of Integration to account for the 20% score of the end of cycle summative assessment.</a:t>
            </a:r>
          </a:p>
          <a:p>
            <a:pPr algn="just"/>
            <a:r>
              <a:rPr lang="en-US" sz="4000" dirty="0"/>
              <a:t> A learner who has not been assessed at school level does not qualify to be graded. UNEB will actualise this through regulations</a:t>
            </a:r>
          </a:p>
          <a:p>
            <a:pPr marL="0" indent="0">
              <a:buNone/>
            </a:pPr>
            <a:r>
              <a:rPr lang="en-US" dirty="0"/>
              <a:t> </a:t>
            </a:r>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17</a:t>
            </a:fld>
            <a:endParaRPr lang="en-US"/>
          </a:p>
        </p:txBody>
      </p:sp>
    </p:spTree>
    <p:extLst>
      <p:ext uri="{BB962C8B-B14F-4D97-AF65-F5344CB8AC3E}">
        <p14:creationId xmlns:p14="http://schemas.microsoft.com/office/powerpoint/2010/main" val="240561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10972800" cy="1143000"/>
          </a:xfrm>
        </p:spPr>
        <p:txBody>
          <a:bodyPr>
            <a:normAutofit fontScale="90000"/>
          </a:bodyPr>
          <a:lstStyle/>
          <a:p>
            <a:pPr algn="l"/>
            <a:r>
              <a:rPr lang="en-US" b="1" dirty="0"/>
              <a:t>CONCLUSION</a:t>
            </a:r>
            <a:br>
              <a:rPr lang="en-US" dirty="0"/>
            </a:br>
            <a:r>
              <a:rPr lang="en-US" dirty="0"/>
              <a:t>A project-based approach to learning can help educators engage students in thinking deeply about content, while also learning  critical thinking, communication and collaboration skills. Project-based learning connects students to their learning in ways that traditional instruction often</a:t>
            </a:r>
            <a:br>
              <a:rPr lang="en-US" dirty="0"/>
            </a:br>
            <a:r>
              <a:rPr lang="en-US" dirty="0"/>
              <a:t> doesn't.</a:t>
            </a:r>
            <a:br>
              <a:rPr lang="en-GB" dirty="0"/>
            </a:br>
            <a:endParaRPr lang="en-US"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10644"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18</a:t>
            </a:fld>
            <a:endParaRPr lang="en-US"/>
          </a:p>
        </p:txBody>
      </p:sp>
    </p:spTree>
    <p:extLst>
      <p:ext uri="{BB962C8B-B14F-4D97-AF65-F5344CB8AC3E}">
        <p14:creationId xmlns:p14="http://schemas.microsoft.com/office/powerpoint/2010/main" val="61747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10972800" cy="1143000"/>
          </a:xfrm>
        </p:spPr>
        <p:txBody>
          <a:bodyPr>
            <a:normAutofit fontScale="90000"/>
          </a:bodyPr>
          <a:lstStyle/>
          <a:p>
            <a:br>
              <a:rPr lang="en-US" dirty="0"/>
            </a:br>
            <a:r>
              <a:rPr lang="en-US" b="1" dirty="0"/>
              <a:t>THANK YOU</a:t>
            </a: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10644"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19</a:t>
            </a:fld>
            <a:endParaRPr lang="en-US"/>
          </a:p>
        </p:txBody>
      </p:sp>
    </p:spTree>
    <p:extLst>
      <p:ext uri="{BB962C8B-B14F-4D97-AF65-F5344CB8AC3E}">
        <p14:creationId xmlns:p14="http://schemas.microsoft.com/office/powerpoint/2010/main" val="267446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Bookman Old Style" panose="02050604050505020204" pitchFamily="18" charset="0"/>
              </a:rPr>
              <a:t>Session Outcomes</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4400" dirty="0">
                <a:latin typeface="Calibri" panose="020F0502020204030204" pitchFamily="34" charset="0"/>
                <a:cs typeface="Calibri" panose="020F0502020204030204" pitchFamily="34" charset="0"/>
              </a:rPr>
              <a:t>To appreciate the use of projects in learning and assessment</a:t>
            </a:r>
          </a:p>
          <a:p>
            <a:pPr marL="0" indent="0" algn="just">
              <a:buNone/>
            </a:pPr>
            <a:r>
              <a:rPr lang="en-US" sz="4400" dirty="0">
                <a:latin typeface="Calibri" panose="020F0502020204030204" pitchFamily="34" charset="0"/>
                <a:cs typeface="Calibri" panose="020F0502020204030204" pitchFamily="34" charset="0"/>
              </a:rPr>
              <a:t>2. To develop teaching/learning projects</a:t>
            </a:r>
          </a:p>
          <a:p>
            <a:pPr marL="0" indent="0" algn="just">
              <a:buNone/>
            </a:pPr>
            <a:r>
              <a:rPr lang="en-US" sz="4400" dirty="0">
                <a:latin typeface="Calibri" panose="020F0502020204030204" pitchFamily="34" charset="0"/>
                <a:cs typeface="Calibri" panose="020F0502020204030204" pitchFamily="34" charset="0"/>
              </a:rPr>
              <a:t>3. To understand how to assess project based learning </a:t>
            </a:r>
          </a:p>
          <a:p>
            <a:pPr marL="0" indent="0" algn="just">
              <a:buNone/>
            </a:pPr>
            <a:endParaRPr lang="en-US" sz="4400" dirty="0">
              <a:solidFill>
                <a:srgbClr val="FF0000"/>
              </a:solidFill>
              <a:latin typeface="Comic Sans MS" panose="030F0702030302020204" pitchFamily="66" charset="0"/>
            </a:endParaRPr>
          </a:p>
          <a:p>
            <a:pPr marL="0" indent="0" algn="just">
              <a:buNone/>
            </a:pPr>
            <a:endParaRPr lang="en-US" dirty="0">
              <a:latin typeface="Comic Sans MS" panose="030F0702030302020204" pitchFamily="66" charset="0"/>
            </a:endParaRPr>
          </a:p>
          <a:p>
            <a:pPr marL="0" indent="0" algn="just">
              <a:buNone/>
            </a:pPr>
            <a:endParaRPr lang="en-US" dirty="0">
              <a:latin typeface="Comic Sans MS" panose="030F0702030302020204" pitchFamily="66" charset="0"/>
            </a:endParaRPr>
          </a:p>
          <a:p>
            <a:pPr algn="just"/>
            <a:endParaRPr lang="en-US" dirty="0">
              <a:latin typeface="Comic Sans MS" panose="030F0702030302020204" pitchFamily="66" charset="0"/>
            </a:endParaRP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382148" y="285728"/>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a:t>
            </a:fld>
            <a:endParaRPr lang="en-US"/>
          </a:p>
        </p:txBody>
      </p:sp>
    </p:spTree>
    <p:extLst>
      <p:ext uri="{BB962C8B-B14F-4D97-AF65-F5344CB8AC3E}">
        <p14:creationId xmlns:p14="http://schemas.microsoft.com/office/powerpoint/2010/main" val="342138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52400"/>
            <a:ext cx="3962400" cy="3962400"/>
          </a:xfrm>
          <a:prstGeom prst="rect">
            <a:avLst/>
          </a:prstGeom>
        </p:spPr>
      </p:pic>
      <p:sp>
        <p:nvSpPr>
          <p:cNvPr id="3" name="Content Placeholder 2"/>
          <p:cNvSpPr>
            <a:spLocks noGrp="1"/>
          </p:cNvSpPr>
          <p:nvPr>
            <p:ph idx="1"/>
          </p:nvPr>
        </p:nvSpPr>
        <p:spPr>
          <a:xfrm>
            <a:off x="2362200" y="4343400"/>
            <a:ext cx="7620000" cy="1752600"/>
          </a:xfrm>
        </p:spPr>
        <p:txBody>
          <a:bodyPr>
            <a:normAutofit fontScale="55000" lnSpcReduction="20000"/>
          </a:bodyPr>
          <a:lstStyle/>
          <a:p>
            <a:pPr marL="0" indent="0" algn="ctr">
              <a:buNone/>
            </a:pPr>
            <a:r>
              <a:rPr lang="en-US" sz="7200" dirty="0">
                <a:latin typeface="Calibri" panose="020F0502020204030204" pitchFamily="34" charset="0"/>
                <a:cs typeface="Calibri" panose="020F0502020204030204" pitchFamily="34" charset="0"/>
              </a:rPr>
              <a:t>We live in </a:t>
            </a:r>
          </a:p>
          <a:p>
            <a:pPr marL="0" indent="0" algn="ctr">
              <a:buNone/>
            </a:pPr>
            <a:r>
              <a:rPr lang="en-US" sz="7200" dirty="0">
                <a:latin typeface="Calibri" panose="020F0502020204030204" pitchFamily="34" charset="0"/>
                <a:cs typeface="Calibri" panose="020F0502020204030204" pitchFamily="34" charset="0"/>
              </a:rPr>
              <a:t>a problem-based world so the use of projects in learning is important</a:t>
            </a:r>
          </a:p>
        </p:txBody>
      </p:sp>
      <p:pic>
        <p:nvPicPr>
          <p:cNvPr id="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7037" r="49561"/>
          <a:stretch>
            <a:fillRect/>
          </a:stretch>
        </p:blipFill>
        <p:spPr bwMode="auto">
          <a:xfrm>
            <a:off x="9808488" y="0"/>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3</a:t>
            </a:fld>
            <a:endParaRPr lang="en-US"/>
          </a:p>
        </p:txBody>
      </p:sp>
    </p:spTree>
    <p:extLst>
      <p:ext uri="{BB962C8B-B14F-4D97-AF65-F5344CB8AC3E}">
        <p14:creationId xmlns:p14="http://schemas.microsoft.com/office/powerpoint/2010/main" val="35838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GB" b="1" dirty="0"/>
              <a:t>ACTIVITY 1</a:t>
            </a:r>
          </a:p>
        </p:txBody>
      </p:sp>
      <p:sp>
        <p:nvSpPr>
          <p:cNvPr id="3" name="Content Placeholder 2"/>
          <p:cNvSpPr>
            <a:spLocks noGrp="1"/>
          </p:cNvSpPr>
          <p:nvPr>
            <p:ph idx="1"/>
          </p:nvPr>
        </p:nvSpPr>
        <p:spPr/>
        <p:txBody>
          <a:bodyPr/>
          <a:lstStyle/>
          <a:p>
            <a:pPr marL="0" indent="0">
              <a:buNone/>
            </a:pPr>
            <a:r>
              <a:rPr lang="en-GB" sz="4800" dirty="0"/>
              <a:t>In groups, discuss </a:t>
            </a:r>
          </a:p>
          <a:p>
            <a:pPr marL="0" indent="0">
              <a:buFont typeface="Wingdings" pitchFamily="2" charset="2"/>
              <a:buChar char="§"/>
            </a:pPr>
            <a:r>
              <a:rPr lang="en-US" sz="4800" dirty="0"/>
              <a:t>What do you understand by a project ?</a:t>
            </a:r>
            <a:endParaRPr lang="en-GB" sz="4800" dirty="0"/>
          </a:p>
          <a:p>
            <a:pPr marL="0" indent="0">
              <a:buFont typeface="Wingdings" pitchFamily="2" charset="2"/>
              <a:buChar char="§"/>
            </a:pPr>
            <a:r>
              <a:rPr lang="en-US" sz="4800" dirty="0"/>
              <a:t>What are the types of projects?</a:t>
            </a:r>
          </a:p>
          <a:p>
            <a:pPr marL="0" indent="0">
              <a:buFont typeface="Wingdings" pitchFamily="2" charset="2"/>
              <a:buChar char="§"/>
            </a:pPr>
            <a:r>
              <a:rPr lang="en-US" sz="4800" dirty="0"/>
              <a:t>Why do we  use projects in teaching and learning?</a:t>
            </a:r>
          </a:p>
          <a:p>
            <a:pPr marL="0" indent="0">
              <a:buNone/>
            </a:pPr>
            <a:endParaRPr lang="en-GB" sz="4800" dirty="0"/>
          </a:p>
          <a:p>
            <a:pPr marL="0" indent="0">
              <a:buFont typeface="Wingdings" pitchFamily="2" charset="2"/>
              <a:buChar char="§"/>
            </a:pP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096396" y="357166"/>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4</a:t>
            </a:fld>
            <a:endParaRPr lang="en-US"/>
          </a:p>
        </p:txBody>
      </p:sp>
    </p:spTree>
    <p:extLst>
      <p:ext uri="{BB962C8B-B14F-4D97-AF65-F5344CB8AC3E}">
        <p14:creationId xmlns:p14="http://schemas.microsoft.com/office/powerpoint/2010/main" val="80897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KEY MESSAGES</a:t>
            </a:r>
            <a:endParaRPr lang="en-GB" b="1" dirty="0"/>
          </a:p>
        </p:txBody>
      </p:sp>
      <p:sp>
        <p:nvSpPr>
          <p:cNvPr id="3" name="Content Placeholder 2"/>
          <p:cNvSpPr>
            <a:spLocks noGrp="1"/>
          </p:cNvSpPr>
          <p:nvPr>
            <p:ph idx="1"/>
          </p:nvPr>
        </p:nvSpPr>
        <p:spPr/>
        <p:txBody>
          <a:bodyPr>
            <a:normAutofit/>
          </a:bodyPr>
          <a:lstStyle/>
          <a:p>
            <a:pPr algn="just"/>
            <a:r>
              <a:rPr lang="en-US" sz="4400" dirty="0"/>
              <a:t>Projects  are assignments given to the learners to be done over a period of time. </a:t>
            </a:r>
          </a:p>
          <a:p>
            <a:pPr algn="just"/>
            <a:r>
              <a:rPr lang="en-US" sz="4400" dirty="0"/>
              <a:t>They are done either individually or in groups depending on the nature of the project. </a:t>
            </a:r>
          </a:p>
          <a:p>
            <a:pPr algn="just"/>
            <a:r>
              <a:rPr lang="en-US" sz="4400" dirty="0"/>
              <a:t>Learners are expected to come up with a tangible product</a:t>
            </a:r>
            <a:endParaRPr lang="en-GB" sz="4400" dirty="0"/>
          </a:p>
          <a:p>
            <a:pPr marL="0" indent="0">
              <a:buNone/>
            </a:pPr>
            <a:endParaRPr lang="en-GB" dirty="0"/>
          </a:p>
          <a:p>
            <a:endParaRPr lang="en-GB" dirty="0"/>
          </a:p>
          <a:p>
            <a:endParaRPr lang="en-GB" dirty="0"/>
          </a:p>
          <a:p>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5</a:t>
            </a:fld>
            <a:endParaRPr lang="en-US"/>
          </a:p>
        </p:txBody>
      </p:sp>
    </p:spTree>
    <p:extLst>
      <p:ext uri="{BB962C8B-B14F-4D97-AF65-F5344CB8AC3E}">
        <p14:creationId xmlns:p14="http://schemas.microsoft.com/office/powerpoint/2010/main" val="23768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TYPES OF PROJECTS </a:t>
            </a:r>
            <a:endParaRPr lang="en-GB" dirty="0"/>
          </a:p>
        </p:txBody>
      </p:sp>
      <p:sp>
        <p:nvSpPr>
          <p:cNvPr id="3" name="Content Placeholder 2"/>
          <p:cNvSpPr>
            <a:spLocks noGrp="1"/>
          </p:cNvSpPr>
          <p:nvPr>
            <p:ph idx="1"/>
          </p:nvPr>
        </p:nvSpPr>
        <p:spPr>
          <a:xfrm>
            <a:off x="609600" y="1124744"/>
            <a:ext cx="10972800" cy="5733257"/>
          </a:xfrm>
        </p:spPr>
        <p:txBody>
          <a:bodyPr>
            <a:normAutofit fontScale="92500" lnSpcReduction="10000"/>
          </a:bodyPr>
          <a:lstStyle/>
          <a:p>
            <a:pPr marL="0" indent="0">
              <a:buNone/>
            </a:pPr>
            <a:endParaRPr lang="en-GB" dirty="0"/>
          </a:p>
          <a:p>
            <a:pPr marL="742950" lvl="0" indent="-742950" algn="just">
              <a:buFont typeface="+mj-lt"/>
              <a:buAutoNum type="arabicPeriod"/>
            </a:pPr>
            <a:r>
              <a:rPr lang="en-US" sz="3600" b="1" dirty="0">
                <a:latin typeface="Calibri" panose="020F0502020204030204" pitchFamily="34" charset="0"/>
                <a:cs typeface="Calibri" panose="020F0502020204030204" pitchFamily="34" charset="0"/>
              </a:rPr>
              <a:t>Simple and routine: </a:t>
            </a:r>
            <a:r>
              <a:rPr lang="en-US" sz="3600" dirty="0">
                <a:latin typeface="Calibri" panose="020F0502020204030204" pitchFamily="34" charset="0"/>
                <a:cs typeface="Calibri" panose="020F0502020204030204" pitchFamily="34" charset="0"/>
              </a:rPr>
              <a:t>These are simple and have </a:t>
            </a:r>
            <a:r>
              <a:rPr lang="en-US" sz="3600" b="1" dirty="0">
                <a:latin typeface="Calibri" panose="020F0502020204030204" pitchFamily="34" charset="0"/>
                <a:cs typeface="Calibri" panose="020F0502020204030204" pitchFamily="34" charset="0"/>
              </a:rPr>
              <a:t>direct process lines </a:t>
            </a:r>
            <a:r>
              <a:rPr lang="en-US" sz="3600" dirty="0">
                <a:latin typeface="Calibri" panose="020F0502020204030204" pitchFamily="34" charset="0"/>
                <a:cs typeface="Calibri" panose="020F0502020204030204" pitchFamily="34" charset="0"/>
              </a:rPr>
              <a:t>and</a:t>
            </a:r>
            <a:r>
              <a:rPr lang="en-US" sz="3600" b="1"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require  limited resources e.g. in R.E Finding out methods of worship in the community and how they build relations. In Geography; the activities in the community and how they affect local climate. These involve simple investigating, recording and reporting.</a:t>
            </a:r>
            <a:endParaRPr lang="en-GB" sz="3600" dirty="0">
              <a:latin typeface="Calibri" panose="020F0502020204030204" pitchFamily="34" charset="0"/>
              <a:cs typeface="Calibri" panose="020F0502020204030204" pitchFamily="34" charset="0"/>
            </a:endParaRPr>
          </a:p>
          <a:p>
            <a:pPr marL="742950" lvl="0" indent="-742950" algn="just">
              <a:buFont typeface="+mj-lt"/>
              <a:buAutoNum type="arabicPeriod"/>
            </a:pPr>
            <a:r>
              <a:rPr lang="en-US" sz="3600" b="1" dirty="0">
                <a:latin typeface="Calibri" panose="020F0502020204030204" pitchFamily="34" charset="0"/>
                <a:cs typeface="Calibri" panose="020F0502020204030204" pitchFamily="34" charset="0"/>
              </a:rPr>
              <a:t>Simple and non-routine: </a:t>
            </a:r>
            <a:r>
              <a:rPr lang="en-US" sz="3600" dirty="0">
                <a:latin typeface="Calibri" panose="020F0502020204030204" pitchFamily="34" charset="0"/>
                <a:cs typeface="Calibri" panose="020F0502020204030204" pitchFamily="34" charset="0"/>
              </a:rPr>
              <a:t>These are innovations with creativity which have a </a:t>
            </a:r>
            <a:r>
              <a:rPr lang="en-US" sz="3600" b="1" dirty="0">
                <a:latin typeface="Calibri" panose="020F0502020204030204" pitchFamily="34" charset="0"/>
                <a:cs typeface="Calibri" panose="020F0502020204030204" pitchFamily="34" charset="0"/>
              </a:rPr>
              <a:t>direct process line</a:t>
            </a:r>
            <a:r>
              <a:rPr lang="en-US" sz="3600" dirty="0">
                <a:latin typeface="Calibri" panose="020F0502020204030204" pitchFamily="34" charset="0"/>
                <a:cs typeface="Calibri" panose="020F0502020204030204" pitchFamily="34" charset="0"/>
              </a:rPr>
              <a:t> though </a:t>
            </a:r>
            <a:r>
              <a:rPr lang="en-US" sz="3600" b="1" dirty="0">
                <a:latin typeface="Calibri" panose="020F0502020204030204" pitchFamily="34" charset="0"/>
                <a:cs typeface="Calibri" panose="020F0502020204030204" pitchFamily="34" charset="0"/>
              </a:rPr>
              <a:t>extra ordinary </a:t>
            </a:r>
            <a:r>
              <a:rPr lang="en-US" sz="3600" dirty="0">
                <a:latin typeface="Calibri" panose="020F0502020204030204" pitchFamily="34" charset="0"/>
                <a:cs typeface="Calibri" panose="020F0502020204030204" pitchFamily="34" charset="0"/>
              </a:rPr>
              <a:t>in nature</a:t>
            </a:r>
            <a:r>
              <a:rPr lang="en-US" sz="3600" b="1"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but</a:t>
            </a:r>
            <a:r>
              <a:rPr lang="en-US" sz="3600" b="1"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require limited resources. e.g. Inventing other uses of cassava  than the usual </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82082" y="214290"/>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6</a:t>
            </a:fld>
            <a:endParaRPr lang="en-US" dirty="0"/>
          </a:p>
        </p:txBody>
      </p:sp>
    </p:spTree>
    <p:extLst>
      <p:ext uri="{BB962C8B-B14F-4D97-AF65-F5344CB8AC3E}">
        <p14:creationId xmlns:p14="http://schemas.microsoft.com/office/powerpoint/2010/main" val="16980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TYPES OF PROJECTS </a:t>
            </a:r>
            <a:endParaRPr lang="en-GB" b="1" dirty="0"/>
          </a:p>
        </p:txBody>
      </p:sp>
      <p:sp>
        <p:nvSpPr>
          <p:cNvPr id="3" name="Content Placeholder 2"/>
          <p:cNvSpPr>
            <a:spLocks noGrp="1"/>
          </p:cNvSpPr>
          <p:nvPr>
            <p:ph idx="1"/>
          </p:nvPr>
        </p:nvSpPr>
        <p:spPr>
          <a:xfrm>
            <a:off x="609600" y="1600201"/>
            <a:ext cx="11103024" cy="4997151"/>
          </a:xfrm>
        </p:spPr>
        <p:txBody>
          <a:bodyPr>
            <a:normAutofit fontScale="55000" lnSpcReduction="20000"/>
          </a:bodyPr>
          <a:lstStyle/>
          <a:p>
            <a:pPr marL="0" indent="0">
              <a:buNone/>
            </a:pPr>
            <a:endParaRPr lang="en-GB" sz="5100" dirty="0"/>
          </a:p>
          <a:p>
            <a:pPr marL="914400" lvl="0" indent="-914400" algn="just">
              <a:buFont typeface="+mj-lt"/>
              <a:buAutoNum type="arabicPeriod" startAt="3"/>
            </a:pPr>
            <a:r>
              <a:rPr lang="en-US" sz="5100" b="1" dirty="0"/>
              <a:t>Complex and routine: </a:t>
            </a:r>
            <a:r>
              <a:rPr lang="en-US" sz="5100" dirty="0"/>
              <a:t>These are innovations which are </a:t>
            </a:r>
            <a:r>
              <a:rPr lang="en-US" sz="5100" b="1" dirty="0"/>
              <a:t>unique</a:t>
            </a:r>
            <a:r>
              <a:rPr lang="en-US" sz="5100" dirty="0"/>
              <a:t>, achievable but do not have a direct process line, changes form, requires continuous research, and demands more resources and highlights creativity. e.g. why people in the same area build houses  facing the same direction and  why they  use particular materials</a:t>
            </a:r>
            <a:endParaRPr lang="en-GB" sz="5100" dirty="0"/>
          </a:p>
          <a:p>
            <a:pPr marL="914400" indent="-914400" algn="just">
              <a:buFont typeface="+mj-lt"/>
              <a:buAutoNum type="arabicPeriod" startAt="3"/>
            </a:pPr>
            <a:r>
              <a:rPr lang="en-US" sz="5100" b="1" dirty="0"/>
              <a:t>Complex and non-routine </a:t>
            </a:r>
            <a:r>
              <a:rPr lang="en-US" sz="5100" dirty="0"/>
              <a:t>: These are innovations which are  </a:t>
            </a:r>
            <a:r>
              <a:rPr lang="en-US" sz="5100" b="1" dirty="0"/>
              <a:t>unique</a:t>
            </a:r>
            <a:r>
              <a:rPr lang="en-US" sz="5100" dirty="0"/>
              <a:t>, they cannot be easily achieved due to </a:t>
            </a:r>
            <a:r>
              <a:rPr lang="en-US" sz="5100" b="1" dirty="0"/>
              <a:t>uncertainties</a:t>
            </a:r>
            <a:r>
              <a:rPr lang="en-US" sz="5100" dirty="0"/>
              <a:t>, being </a:t>
            </a:r>
            <a:r>
              <a:rPr lang="en-US" sz="5100" b="1" dirty="0"/>
              <a:t>interdisciplinary, </a:t>
            </a:r>
            <a:r>
              <a:rPr lang="en-US" sz="5100" dirty="0"/>
              <a:t>are creative in nature.</a:t>
            </a:r>
          </a:p>
          <a:p>
            <a:pPr marL="0" indent="0" algn="just">
              <a:buNone/>
            </a:pPr>
            <a:endParaRPr lang="en-GB" sz="5100" dirty="0"/>
          </a:p>
          <a:p>
            <a:pPr marL="0" indent="0">
              <a:buNone/>
            </a:pPr>
            <a:r>
              <a:rPr lang="en-GB" sz="4600" b="1" dirty="0"/>
              <a:t>NOTE: </a:t>
            </a:r>
            <a:r>
              <a:rPr lang="en-GB" sz="4600" dirty="0"/>
              <a:t>In the LSC context projects will be limited to types 1 and 2.</a:t>
            </a:r>
          </a:p>
          <a:p>
            <a:pPr marL="0" indent="0">
              <a:buNone/>
            </a:pP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7</a:t>
            </a:fld>
            <a:endParaRPr lang="en-US"/>
          </a:p>
        </p:txBody>
      </p:sp>
    </p:spTree>
    <p:extLst>
      <p:ext uri="{BB962C8B-B14F-4D97-AF65-F5344CB8AC3E}">
        <p14:creationId xmlns:p14="http://schemas.microsoft.com/office/powerpoint/2010/main" val="237684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WHY USE PROJECTS </a:t>
            </a:r>
            <a:endParaRPr lang="en-GB" b="1" dirty="0"/>
          </a:p>
        </p:txBody>
      </p:sp>
      <p:sp>
        <p:nvSpPr>
          <p:cNvPr id="3" name="Content Placeholder 2"/>
          <p:cNvSpPr>
            <a:spLocks noGrp="1"/>
          </p:cNvSpPr>
          <p:nvPr>
            <p:ph idx="1"/>
          </p:nvPr>
        </p:nvSpPr>
        <p:spPr>
          <a:xfrm>
            <a:off x="609600" y="1677389"/>
            <a:ext cx="10972800" cy="5180612"/>
          </a:xfrm>
        </p:spPr>
        <p:txBody>
          <a:bodyPr>
            <a:normAutofit fontScale="70000" lnSpcReduction="20000"/>
          </a:bodyPr>
          <a:lstStyle/>
          <a:p>
            <a:pPr marL="0" indent="0">
              <a:buNone/>
            </a:pPr>
            <a:r>
              <a:rPr lang="en-GB" sz="5800" dirty="0"/>
              <a:t>The use of projects promotes</a:t>
            </a:r>
          </a:p>
          <a:p>
            <a:pPr algn="just"/>
            <a:r>
              <a:rPr lang="en-US" sz="5100" dirty="0"/>
              <a:t>Innovativeness               </a:t>
            </a:r>
          </a:p>
          <a:p>
            <a:pPr algn="just"/>
            <a:r>
              <a:rPr lang="en-US" sz="5100" dirty="0"/>
              <a:t>Creativity</a:t>
            </a:r>
          </a:p>
          <a:p>
            <a:pPr algn="just"/>
            <a:r>
              <a:rPr lang="en-US" sz="5100" dirty="0"/>
              <a:t>Problem solving</a:t>
            </a:r>
          </a:p>
          <a:p>
            <a:pPr algn="just"/>
            <a:r>
              <a:rPr lang="en-US" sz="5100" dirty="0"/>
              <a:t>Collaborative skills</a:t>
            </a:r>
          </a:p>
          <a:p>
            <a:pPr algn="just"/>
            <a:r>
              <a:rPr lang="en-US" sz="5100" dirty="0"/>
              <a:t>Time management</a:t>
            </a:r>
          </a:p>
          <a:p>
            <a:pPr algn="just"/>
            <a:r>
              <a:rPr lang="en-US" sz="5100" dirty="0"/>
              <a:t>Research skills</a:t>
            </a:r>
          </a:p>
          <a:p>
            <a:pPr algn="just"/>
            <a:r>
              <a:rPr lang="en-US" sz="5100" dirty="0"/>
              <a:t>Critical thinking</a:t>
            </a:r>
          </a:p>
          <a:p>
            <a:pPr algn="just"/>
            <a:r>
              <a:rPr lang="en-US" sz="5100" dirty="0"/>
              <a:t>Values</a:t>
            </a:r>
          </a:p>
          <a:p>
            <a:endParaRPr lang="en-GB" dirty="0"/>
          </a:p>
          <a:p>
            <a:endParaRPr lang="en-GB" dirty="0"/>
          </a:p>
          <a:p>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8</a:t>
            </a:fld>
            <a:endParaRPr lang="en-US"/>
          </a:p>
        </p:txBody>
      </p:sp>
    </p:spTree>
    <p:extLst>
      <p:ext uri="{BB962C8B-B14F-4D97-AF65-F5344CB8AC3E}">
        <p14:creationId xmlns:p14="http://schemas.microsoft.com/office/powerpoint/2010/main" val="237684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FEATURES OF PROJECTS </a:t>
            </a:r>
            <a:endParaRPr lang="en-GB" b="1" dirty="0"/>
          </a:p>
        </p:txBody>
      </p:sp>
      <p:sp>
        <p:nvSpPr>
          <p:cNvPr id="3" name="Content Placeholder 2"/>
          <p:cNvSpPr>
            <a:spLocks noGrp="1"/>
          </p:cNvSpPr>
          <p:nvPr>
            <p:ph idx="1"/>
          </p:nvPr>
        </p:nvSpPr>
        <p:spPr>
          <a:xfrm>
            <a:off x="609600" y="1143000"/>
            <a:ext cx="10972800" cy="5578477"/>
          </a:xfrm>
        </p:spPr>
        <p:txBody>
          <a:bodyPr>
            <a:normAutofit fontScale="70000" lnSpcReduction="20000"/>
          </a:bodyPr>
          <a:lstStyle/>
          <a:p>
            <a:pPr marL="0" indent="0">
              <a:buNone/>
            </a:pPr>
            <a:endParaRPr lang="en-GB" dirty="0"/>
          </a:p>
          <a:p>
            <a:endParaRPr lang="en-GB" dirty="0"/>
          </a:p>
          <a:p>
            <a:pPr lvl="0" algn="just"/>
            <a:r>
              <a:rPr lang="en-US" sz="4900" dirty="0"/>
              <a:t>It  should be unique depicting creativity; no two projects are exactly similar even if they are exactly identical or are merely duplicated.</a:t>
            </a:r>
          </a:p>
          <a:p>
            <a:pPr lvl="0" algn="just"/>
            <a:r>
              <a:rPr lang="en-US" sz="4900" dirty="0"/>
              <a:t>A project has a life cycle reflected  thus has a  life span. In this context, it should not go beyond a term; one month is appropriate</a:t>
            </a:r>
          </a:p>
          <a:p>
            <a:pPr lvl="0" algn="just"/>
            <a:r>
              <a:rPr lang="en-US" sz="4900" dirty="0"/>
              <a:t>Project  should be efficient. Efficiency can be measured by outputs obtained per the inputs utilized.  </a:t>
            </a:r>
            <a:endParaRPr lang="en-GB" sz="4900" dirty="0"/>
          </a:p>
          <a:p>
            <a:pPr lvl="0" algn="just"/>
            <a:r>
              <a:rPr lang="en-US" sz="4900" dirty="0"/>
              <a:t>A project must meet or exceed the planned targets hence effective</a:t>
            </a:r>
          </a:p>
          <a:p>
            <a:pPr lvl="0" algn="just"/>
            <a:endParaRPr lang="en-US" sz="4900" dirty="0"/>
          </a:p>
          <a:p>
            <a:pPr lvl="0" algn="just"/>
            <a:endParaRPr lang="en-GB" sz="4900" dirty="0"/>
          </a:p>
          <a:p>
            <a:endParaRPr lang="en-GB" sz="4500" dirty="0"/>
          </a:p>
          <a:p>
            <a:endParaRPr lang="en-GB" sz="4500"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9</a:t>
            </a:fld>
            <a:endParaRPr lang="en-US"/>
          </a:p>
        </p:txBody>
      </p:sp>
    </p:spTree>
    <p:extLst>
      <p:ext uri="{BB962C8B-B14F-4D97-AF65-F5344CB8AC3E}">
        <p14:creationId xmlns:p14="http://schemas.microsoft.com/office/powerpoint/2010/main" val="2376847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2354</TotalTime>
  <Words>1123</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Bookman Old Style</vt:lpstr>
      <vt:lpstr>Calibri</vt:lpstr>
      <vt:lpstr>Comic Sans MS</vt:lpstr>
      <vt:lpstr>Wingdings</vt:lpstr>
      <vt:lpstr>Office Theme</vt:lpstr>
      <vt:lpstr>LEARNING AND ASSESSING THROUGH PROJECTS</vt:lpstr>
      <vt:lpstr>Session Outcomes</vt:lpstr>
      <vt:lpstr>PowerPoint Presentation</vt:lpstr>
      <vt:lpstr>ACTIVITY 1</vt:lpstr>
      <vt:lpstr>KEY MESSAGES</vt:lpstr>
      <vt:lpstr>TYPES OF PROJECTS </vt:lpstr>
      <vt:lpstr>TYPES OF PROJECTS </vt:lpstr>
      <vt:lpstr>WHY USE PROJECTS </vt:lpstr>
      <vt:lpstr>FEATURES OF PROJECTS </vt:lpstr>
      <vt:lpstr>Features cont………</vt:lpstr>
      <vt:lpstr> DEVELOPING PROJECTS</vt:lpstr>
      <vt:lpstr>DEVELOPING PROJECTS </vt:lpstr>
      <vt:lpstr>MATERIALS FOR PROJECTS </vt:lpstr>
      <vt:lpstr>HOW MANY PROJECTS SHOULD A LEARNER TAKE IN A YEAR? </vt:lpstr>
      <vt:lpstr>Teacher’s role:</vt:lpstr>
      <vt:lpstr>ASSESSING PROJECTS</vt:lpstr>
      <vt:lpstr>ASSESSING PROJECTS</vt:lpstr>
      <vt:lpstr>CONCLUSION A project-based approach to learning can help educators engage students in thinking deeply about content, while also learning  critical thinking, communication and collaboration skills. Project-based learning connects students to their learning in ways that traditional instruction often  doesn't.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ACTIVITIES EXEMPLYFYING LEARNING OPPORTUNITIES</dc:title>
  <dc:creator>ADMIN</dc:creator>
  <cp:lastModifiedBy>User</cp:lastModifiedBy>
  <cp:revision>195</cp:revision>
  <dcterms:created xsi:type="dcterms:W3CDTF">2019-11-12T18:58:25Z</dcterms:created>
  <dcterms:modified xsi:type="dcterms:W3CDTF">2022-03-10T12:55:30Z</dcterms:modified>
</cp:coreProperties>
</file>