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10/22/2024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fi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BIOLOGY PRACTICAL 553/3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 TR. SSEMATIMBA GODFREY 0756341741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501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SAMPLE SCENARIO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228734"/>
          </a:xfrm>
        </p:spPr>
        <p:txBody>
          <a:bodyPr/>
          <a:lstStyle/>
          <a:p>
            <a:r>
              <a:rPr lang="en-US" dirty="0" err="1" smtClean="0"/>
              <a:t>Mpanga</a:t>
            </a:r>
            <a:r>
              <a:rPr lang="en-US" dirty="0" smtClean="0"/>
              <a:t> and </a:t>
            </a:r>
            <a:r>
              <a:rPr lang="en-US" dirty="0" err="1" smtClean="0"/>
              <a:t>Lutaaya</a:t>
            </a:r>
            <a:r>
              <a:rPr lang="en-US" dirty="0" smtClean="0"/>
              <a:t> are renown farmers who grow crops of specimens w and z respectively. They are however challenged with birds that come to their gardens and eat their crops and then fly away. Surprisingly , </a:t>
            </a:r>
            <a:r>
              <a:rPr lang="en-US" dirty="0" err="1" smtClean="0"/>
              <a:t>Mpanga</a:t>
            </a:r>
            <a:r>
              <a:rPr lang="en-US" dirty="0" smtClean="0"/>
              <a:t> found a plant in his garden with specimens Y and Z which he had never planted.</a:t>
            </a:r>
          </a:p>
          <a:p>
            <a:r>
              <a:rPr lang="en-US" dirty="0" smtClean="0"/>
              <a:t>Task</a:t>
            </a:r>
          </a:p>
          <a:p>
            <a:r>
              <a:rPr lang="en-US" dirty="0" smtClean="0"/>
              <a:t>Examine specimens W and Z and state the agent of dispersal for each. How is each specimen adapted being dispersed by the agent stated? Describe how specimen Z could have reached Mr.Mpanga’s garden. Make a well labelled drawing of the transverse section of specimen 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43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N.B;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well labelled diagrams should be drawn including the magnification</a:t>
            </a:r>
          </a:p>
          <a:p>
            <a:pPr marL="0" indent="0">
              <a:buNone/>
            </a:pPr>
            <a:r>
              <a:rPr lang="en-US" dirty="0" smtClean="0"/>
              <a:t>Adaptation for each mode of dispersal for each specimen for be given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174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 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79" b="28979"/>
          <a:stretch>
            <a:fillRect/>
          </a:stretch>
        </p:blipFill>
        <p:spPr>
          <a:xfrm>
            <a:off x="373487" y="101228"/>
            <a:ext cx="8541011" cy="638251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05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MATURE BEAN POD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r="5405"/>
          <a:stretch>
            <a:fillRect/>
          </a:stretch>
        </p:blipFill>
        <p:spPr>
          <a:xfrm>
            <a:off x="228599" y="237744"/>
            <a:ext cx="8039638" cy="638251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SPECIMEN 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80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2719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Legume</a:t>
            </a:r>
          </a:p>
          <a:p>
            <a:r>
              <a:rPr lang="en-US" dirty="0" smtClean="0"/>
              <a:t>Reason : Fruit wall has two lines of weakness/ 2 sutures</a:t>
            </a:r>
          </a:p>
          <a:p>
            <a:r>
              <a:rPr lang="en-US" dirty="0" smtClean="0"/>
              <a:t>Its pericarp is dry with 2 longitudinal sutures (lines of weakness) , tapering at both ends’</a:t>
            </a:r>
          </a:p>
          <a:p>
            <a:r>
              <a:rPr lang="en-US" dirty="0" smtClean="0"/>
              <a:t>Its </a:t>
            </a:r>
            <a:r>
              <a:rPr lang="en-US" dirty="0" err="1" smtClean="0"/>
              <a:t>epicarp</a:t>
            </a:r>
            <a:r>
              <a:rPr lang="en-US" dirty="0" smtClean="0"/>
              <a:t>/ surface is rough and bumpy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PLACENTATION;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en-US" dirty="0" smtClean="0"/>
              <a:t>arginal placentation</a:t>
            </a:r>
          </a:p>
          <a:p>
            <a:r>
              <a:rPr lang="en-US" dirty="0" smtClean="0"/>
              <a:t>Reason: Seeds are attached along one margin of the fruit wall </a:t>
            </a:r>
          </a:p>
          <a:p>
            <a:r>
              <a:rPr lang="en-US" dirty="0" smtClean="0"/>
              <a:t>Seeds: large , many in one </a:t>
            </a:r>
            <a:r>
              <a:rPr lang="en-US" dirty="0" err="1" smtClean="0"/>
              <a:t>locule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Dispersal : Self dispersal/ self-explosive mechanism</a:t>
            </a:r>
          </a:p>
          <a:p>
            <a:r>
              <a:rPr lang="en-US" dirty="0" smtClean="0"/>
              <a:t>Adaptation for dispersal ; Has lines of weakness/sutures; split open to release seeds</a:t>
            </a:r>
          </a:p>
          <a:p>
            <a:pPr marL="0" indent="0">
              <a:buNone/>
            </a:pPr>
            <a:r>
              <a:rPr lang="en-US" dirty="0" smtClean="0"/>
              <a:t>Description of mode of dispersal : When dry, the fruit breaks along to longitudinal sutures , releases the seeds to the ground.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19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MATURE ORANGE FRUIT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00" b="1160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SPECIMEN 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343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IDENTITY; BERRY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Reason; (</a:t>
            </a:r>
            <a:r>
              <a:rPr lang="en-US" dirty="0" err="1" smtClean="0"/>
              <a:t>i</a:t>
            </a:r>
            <a:r>
              <a:rPr lang="en-US" dirty="0" smtClean="0"/>
              <a:t>) Entire pericarp is fleshy, (ii) presence of many seeds</a:t>
            </a:r>
          </a:p>
          <a:p>
            <a:r>
              <a:rPr lang="en-US" dirty="0" smtClean="0"/>
              <a:t>Pericarp; partly fleshy , 3 layered ; </a:t>
            </a:r>
            <a:r>
              <a:rPr lang="en-US" dirty="0" err="1" smtClean="0"/>
              <a:t>epicarp</a:t>
            </a:r>
            <a:r>
              <a:rPr lang="en-US" dirty="0" smtClean="0"/>
              <a:t> is thick , tough, leathery , has numerous oil glands in pits, pigmented</a:t>
            </a:r>
          </a:p>
          <a:p>
            <a:r>
              <a:rPr lang="en-US" dirty="0" err="1" smtClean="0"/>
              <a:t>Mesocarp</a:t>
            </a:r>
            <a:r>
              <a:rPr lang="en-US" dirty="0" smtClean="0"/>
              <a:t> is fleshy</a:t>
            </a:r>
          </a:p>
          <a:p>
            <a:r>
              <a:rPr lang="en-US" dirty="0" smtClean="0"/>
              <a:t>Endocarp is soft</a:t>
            </a:r>
          </a:p>
          <a:p>
            <a:r>
              <a:rPr lang="en-US" dirty="0" smtClean="0"/>
              <a:t>Description of placentation ; </a:t>
            </a:r>
            <a:r>
              <a:rPr lang="en-US" dirty="0" err="1" smtClean="0"/>
              <a:t>Axile</a:t>
            </a:r>
            <a:r>
              <a:rPr lang="en-US" dirty="0" smtClean="0"/>
              <a:t> placenta</a:t>
            </a:r>
          </a:p>
          <a:p>
            <a:r>
              <a:rPr lang="en-US" dirty="0" smtClean="0"/>
              <a:t>Description of placentation ; Seeds radiate outwards from the center of the fruit on placenta formed from joined septa.</a:t>
            </a:r>
          </a:p>
          <a:p>
            <a:r>
              <a:rPr lang="en-US" dirty="0" smtClean="0"/>
              <a:t>Seeds ; many , one end is pointed.</a:t>
            </a:r>
          </a:p>
          <a:p>
            <a:r>
              <a:rPr lang="en-US" dirty="0" err="1" smtClean="0"/>
              <a:t>Locules</a:t>
            </a:r>
            <a:r>
              <a:rPr lang="en-US" dirty="0" smtClean="0"/>
              <a:t> ; many, densely packed with fluid-filled vesicles / succulent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649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TRIDAX FRUIT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" b="66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SPECIMEN 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768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IDENTITY; CYPSELA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/>
              <a:t>REASON ; Dry persistent calyx (</a:t>
            </a:r>
            <a:r>
              <a:rPr lang="en-US" sz="2000" dirty="0" err="1" smtClean="0"/>
              <a:t>pappus</a:t>
            </a:r>
            <a:r>
              <a:rPr lang="en-US" sz="2000" dirty="0" smtClean="0"/>
              <a:t>) </a:t>
            </a:r>
          </a:p>
          <a:p>
            <a:pPr marL="0" indent="0">
              <a:buNone/>
            </a:pPr>
            <a:r>
              <a:rPr lang="en-US" sz="2000" dirty="0" smtClean="0"/>
              <a:t>Pericarp ; Dry , has rough surface , hairy , bears a </a:t>
            </a:r>
            <a:r>
              <a:rPr lang="en-US" sz="2000" dirty="0" err="1" smtClean="0"/>
              <a:t>pappus</a:t>
            </a:r>
            <a:r>
              <a:rPr lang="en-US" sz="2000" dirty="0" smtClean="0"/>
              <a:t> (persistent calyx)</a:t>
            </a:r>
          </a:p>
          <a:p>
            <a:pPr marL="0" indent="0">
              <a:buNone/>
            </a:pPr>
            <a:r>
              <a:rPr lang="en-US" sz="2000" dirty="0" smtClean="0"/>
              <a:t>Type of placenta : </a:t>
            </a:r>
            <a:r>
              <a:rPr lang="en-US" sz="2000" dirty="0" err="1" smtClean="0"/>
              <a:t>Axile</a:t>
            </a:r>
            <a:r>
              <a:rPr lang="en-US" sz="2000" dirty="0" smtClean="0"/>
              <a:t> placenta.</a:t>
            </a:r>
          </a:p>
          <a:p>
            <a:pPr marL="0" indent="0">
              <a:buNone/>
            </a:pPr>
            <a:r>
              <a:rPr lang="en-US" sz="2000" dirty="0" smtClean="0"/>
              <a:t>Seeds: 1 </a:t>
            </a:r>
            <a:r>
              <a:rPr lang="en-US" sz="2000" dirty="0" err="1" smtClean="0"/>
              <a:t>locule</a:t>
            </a:r>
            <a:r>
              <a:rPr lang="en-US" sz="2000" dirty="0" smtClean="0"/>
              <a:t>, containing one seed </a:t>
            </a:r>
          </a:p>
          <a:p>
            <a:pPr marL="0" indent="0">
              <a:buNone/>
            </a:pPr>
            <a:r>
              <a:rPr lang="en-US" sz="2000" dirty="0" smtClean="0"/>
              <a:t>Dispersal : Wind dispersal </a:t>
            </a:r>
          </a:p>
          <a:p>
            <a:pPr marL="0" indent="0">
              <a:buNone/>
            </a:pPr>
            <a:r>
              <a:rPr lang="en-US" sz="2000" dirty="0" smtClean="0"/>
              <a:t>Adaptation for dispersal : Has </a:t>
            </a:r>
            <a:r>
              <a:rPr lang="en-US" sz="2000" dirty="0" err="1" smtClean="0"/>
              <a:t>pappus</a:t>
            </a:r>
            <a:r>
              <a:rPr lang="en-US" sz="2000" dirty="0" smtClean="0"/>
              <a:t>; that can easily float in the air to be carried away by wind . It is also light and small; so can easily be blown by wind.</a:t>
            </a:r>
          </a:p>
          <a:p>
            <a:pPr marL="0" indent="0">
              <a:buNone/>
            </a:pPr>
            <a:r>
              <a:rPr lang="en-US" sz="2000" dirty="0" smtClean="0"/>
              <a:t>Describe how the specimen is dispersed : Being light and small, when dry, the fruit is blown by wind from the parent plant to another place.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986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DESMODIUMFRUIT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" b="130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smtClean="0"/>
              <a:t>SPECIMEN  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842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IDENTITY; Schizocarp / </a:t>
            </a:r>
            <a:r>
              <a:rPr lang="en-US" dirty="0" err="1" smtClean="0"/>
              <a:t>lomentum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3931920"/>
          </a:xfrm>
        </p:spPr>
        <p:txBody>
          <a:bodyPr/>
          <a:lstStyle/>
          <a:p>
            <a:r>
              <a:rPr lang="en-US" dirty="0" smtClean="0"/>
              <a:t>Reason for identity ; Has several one seeded parts/loments/segments.</a:t>
            </a:r>
          </a:p>
          <a:p>
            <a:r>
              <a:rPr lang="en-US" dirty="0" smtClean="0"/>
              <a:t>Pericarp; DRY , Has many transverse sutures ( lines of weakness), surface is rough , hairy, sticky</a:t>
            </a:r>
          </a:p>
          <a:p>
            <a:r>
              <a:rPr lang="en-US" dirty="0" smtClean="0"/>
              <a:t>Type of placenta ; Marginal placenta </a:t>
            </a:r>
          </a:p>
          <a:p>
            <a:r>
              <a:rPr lang="en-US" dirty="0" smtClean="0"/>
              <a:t>Description of placentation : Seeds are attached along one margin of the fruit wall.</a:t>
            </a:r>
          </a:p>
          <a:p>
            <a:r>
              <a:rPr lang="en-US" dirty="0" smtClean="0"/>
              <a:t>Seeds ; Large , many ; one per </a:t>
            </a:r>
            <a:r>
              <a:rPr lang="en-US" dirty="0" err="1" smtClean="0"/>
              <a:t>locule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Locules</a:t>
            </a:r>
            <a:r>
              <a:rPr lang="en-US" dirty="0" smtClean="0"/>
              <a:t>; Many ; each enclosing one seed.</a:t>
            </a:r>
          </a:p>
          <a:p>
            <a:r>
              <a:rPr lang="en-US" dirty="0" smtClean="0"/>
              <a:t>Dispersal ; Self dispersal / self-explosive mechanism </a:t>
            </a:r>
          </a:p>
          <a:p>
            <a:r>
              <a:rPr lang="en-US" dirty="0" smtClean="0"/>
              <a:t>Describe how the specimen is dispersed ; When dry, the fruit breaks along two longitudinal sutures; releases the seeds to the ground.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5645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227</TotalTime>
  <Words>590</Words>
  <Application>Microsoft Office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Century Gothic</vt:lpstr>
      <vt:lpstr>Garamond</vt:lpstr>
      <vt:lpstr>Savon</vt:lpstr>
      <vt:lpstr>BIOLOGY PRACTICAL 553/3</vt:lpstr>
      <vt:lpstr>MATURE BEAN POD</vt:lpstr>
      <vt:lpstr>IDENTITY</vt:lpstr>
      <vt:lpstr>MATURE ORANGE FRUIT</vt:lpstr>
      <vt:lpstr>IDENTITY; BERRY</vt:lpstr>
      <vt:lpstr>TRIDAX FRUIT</vt:lpstr>
      <vt:lpstr>IDENTITY; CYPSELA</vt:lpstr>
      <vt:lpstr>DESMODIUMFRUIT</vt:lpstr>
      <vt:lpstr>IDENTITY; Schizocarp / lomentum</vt:lpstr>
      <vt:lpstr>SAMPLE SCENARIO</vt:lpstr>
      <vt:lpstr>N.B;</vt:lpstr>
      <vt:lpstr>END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BIOLOGY PRACTICAL 553/3</dc:title>
  <dc:creator>User</dc:creator>
  <cp:lastModifiedBy>User</cp:lastModifiedBy>
  <cp:revision>16</cp:revision>
  <dcterms:created xsi:type="dcterms:W3CDTF">2024-10-21T22:14:48Z</dcterms:created>
  <dcterms:modified xsi:type="dcterms:W3CDTF">2024-10-22T05:36:27Z</dcterms:modified>
</cp:coreProperties>
</file>