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7" r:id="rId10"/>
    <p:sldId id="268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4344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Developing a competency based lesson plan </a:t>
            </a:r>
          </a:p>
        </p:txBody>
      </p:sp>
    </p:spTree>
    <p:extLst>
      <p:ext uri="{BB962C8B-B14F-4D97-AF65-F5344CB8AC3E}">
        <p14:creationId xmlns:p14="http://schemas.microsoft.com/office/powerpoint/2010/main" val="34900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3283-A063-BC59-296B-74BD28DE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activities that learners may take part in during a lesson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6CEF-88B2-E4A3-708F-180B937104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Discover </a:t>
            </a:r>
          </a:p>
          <a:p>
            <a:r>
              <a:rPr lang="en-US" dirty="0"/>
              <a:t>Explain </a:t>
            </a:r>
          </a:p>
          <a:p>
            <a:r>
              <a:rPr lang="en-US" dirty="0"/>
              <a:t>Analyze </a:t>
            </a:r>
          </a:p>
          <a:p>
            <a:r>
              <a:rPr lang="en-US" dirty="0"/>
              <a:t>Apply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01103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7077"/>
            <a:ext cx="10364451" cy="11154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 of the </a:t>
            </a:r>
            <a:r>
              <a:rPr lang="en-US" b="1" dirty="0" err="1"/>
              <a:t>lp</a:t>
            </a:r>
            <a:r>
              <a:rPr lang="en-US" b="1" dirty="0"/>
              <a:t> cont.</a:t>
            </a:r>
            <a:br>
              <a:rPr lang="en-US" dirty="0"/>
            </a:br>
            <a:r>
              <a:rPr lang="en-US" dirty="0"/>
              <a:t>Part  b cont.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294" y="1546621"/>
            <a:ext cx="10127412" cy="647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800" b="1" dirty="0"/>
              <a:t>4. </a:t>
            </a:r>
            <a:r>
              <a:rPr lang="en-US" sz="2400" b="1" dirty="0"/>
              <a:t>Evidence of Achievement;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400" dirty="0"/>
              <a:t>Highlights that show what is expected to be achieved by the learner.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400" dirty="0"/>
              <a:t>QN: Using the examples from the activities you developed, state the evidence of achievement.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400" b="1" dirty="0"/>
              <a:t>5. Lesson evaluation;</a:t>
            </a:r>
          </a:p>
          <a:p>
            <a:pPr marL="285750" indent="-285750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went well –with the teacher and with the learners</a:t>
            </a:r>
          </a:p>
          <a:p>
            <a:pPr marL="285750" indent="-285750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did not go well- with the teacher and with the learners</a:t>
            </a:r>
          </a:p>
          <a:p>
            <a:pPr marL="285750" indent="-285750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Were the intended learning outcomes  achieved?</a:t>
            </a:r>
          </a:p>
          <a:p>
            <a:pPr marL="285750" indent="-285750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How can this lesson be improved for future teaching?                                                                   </a:t>
            </a:r>
          </a:p>
          <a:p>
            <a:pPr marL="285750" indent="-285750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Way forward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400" dirty="0"/>
              <a:t>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endParaRPr lang="en-US" sz="1700" dirty="0"/>
          </a:p>
          <a:p>
            <a:pPr lvl="0" defTabSz="914400">
              <a:spcBef>
                <a:spcPts val="1000"/>
              </a:spcBef>
              <a:buClr>
                <a:prstClr val="black"/>
              </a:buClr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465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cap="none" dirty="0"/>
              <a:t>In your subject groups</a:t>
            </a:r>
            <a:r>
              <a:rPr lang="en-US" dirty="0"/>
              <a:t>, Using a s.2 syllabus,</a:t>
            </a:r>
          </a:p>
          <a:p>
            <a:pPr marL="0" indent="0" algn="ctr">
              <a:buNone/>
            </a:pPr>
            <a:r>
              <a:rPr lang="en-US" cap="none" dirty="0"/>
              <a:t>Design a lesson plan for 80 minutes and present to plenary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4229245"/>
            <a:ext cx="3330422" cy="22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9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sz="2800" b="1" dirty="0"/>
              <a:t>Thanks  for participation </a:t>
            </a:r>
          </a:p>
        </p:txBody>
      </p:sp>
    </p:spTree>
    <p:extLst>
      <p:ext uri="{BB962C8B-B14F-4D97-AF65-F5344CB8AC3E}">
        <p14:creationId xmlns:p14="http://schemas.microsoft.com/office/powerpoint/2010/main" val="11619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OUTCOMES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8974" y="2214694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By the end of the session participants will; </a:t>
            </a:r>
          </a:p>
          <a:p>
            <a:r>
              <a:rPr lang="en-US" cap="none" dirty="0"/>
              <a:t>Know the purpose of lesson plan</a:t>
            </a:r>
          </a:p>
          <a:p>
            <a:r>
              <a:rPr lang="en-US" cap="none" dirty="0"/>
              <a:t>Understand  key components of a lesson plan</a:t>
            </a:r>
          </a:p>
          <a:p>
            <a:r>
              <a:rPr lang="en-US" cap="none" dirty="0"/>
              <a:t>Develop a sample competency based lesson plan</a:t>
            </a:r>
          </a:p>
          <a:p>
            <a:endParaRPr lang="en-US" cap="none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cap="none" dirty="0"/>
              <a:t>n groups discuss the following;</a:t>
            </a:r>
            <a:endParaRPr lang="en-US" dirty="0"/>
          </a:p>
          <a:p>
            <a:r>
              <a:rPr lang="en-US" cap="none" dirty="0"/>
              <a:t>What is a lesson plan </a:t>
            </a:r>
            <a:r>
              <a:rPr lang="en-US" dirty="0"/>
              <a:t>?</a:t>
            </a:r>
          </a:p>
          <a:p>
            <a:r>
              <a:rPr lang="en-US" cap="none" dirty="0"/>
              <a:t>How important is the lesson plan in the teaching and learning process?</a:t>
            </a:r>
          </a:p>
          <a:p>
            <a:r>
              <a:rPr lang="en-US" cap="none" dirty="0"/>
              <a:t>Present in plenary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</a:t>
            </a:r>
            <a:r>
              <a:rPr lang="en-US" dirty="0" err="1"/>
              <a:t>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dirty="0"/>
              <a:t>Helps the teacher to focus the learner on LO</a:t>
            </a:r>
          </a:p>
          <a:p>
            <a:r>
              <a:rPr lang="en-US" cap="none" dirty="0"/>
              <a:t>Guides in lesson organisation, delivery and assessment. </a:t>
            </a:r>
          </a:p>
          <a:p>
            <a:r>
              <a:rPr lang="en-US" cap="none" dirty="0"/>
              <a:t>It enables the teacher to conduct the lesson in the set timeframe.</a:t>
            </a:r>
          </a:p>
          <a:p>
            <a:r>
              <a:rPr lang="en-US" cap="none" dirty="0"/>
              <a:t>Gives a teacher a chance to reflect on their own teaching</a:t>
            </a:r>
          </a:p>
          <a:p>
            <a:pPr marL="0" indent="0">
              <a:buNone/>
            </a:pPr>
            <a:endParaRPr lang="en-US" cap="none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6302" y="248786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Activity 2</a:t>
            </a:r>
          </a:p>
          <a:p>
            <a:pPr marL="0" indent="0">
              <a:buNone/>
            </a:pPr>
            <a:r>
              <a:rPr lang="en-US" cap="none" dirty="0"/>
              <a:t>In a brainstorm session;</a:t>
            </a:r>
          </a:p>
          <a:p>
            <a:pPr marL="0" indent="0">
              <a:buNone/>
            </a:pPr>
            <a:r>
              <a:rPr lang="en-US" cap="none" dirty="0"/>
              <a:t>What Are The Key Components Of A Lesson Plan?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7077"/>
            <a:ext cx="10364451" cy="11154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 of the </a:t>
            </a:r>
            <a:r>
              <a:rPr lang="en-US" b="1" dirty="0" err="1"/>
              <a:t>lp</a:t>
            </a:r>
            <a:r>
              <a:rPr lang="en-US" b="1" dirty="0"/>
              <a:t> cont.</a:t>
            </a:r>
            <a:br>
              <a:rPr lang="en-US" dirty="0"/>
            </a:br>
            <a:r>
              <a:rPr lang="en-US" dirty="0"/>
              <a:t>Part  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5093" y="1544133"/>
            <a:ext cx="4607132" cy="39250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cap="none" dirty="0"/>
              <a:t>School</a:t>
            </a:r>
          </a:p>
          <a:p>
            <a:pPr marL="0" indent="0">
              <a:buNone/>
            </a:pPr>
            <a:r>
              <a:rPr lang="en-US" sz="9600" cap="none" dirty="0"/>
              <a:t>Subject</a:t>
            </a:r>
          </a:p>
          <a:p>
            <a:pPr marL="0" indent="0">
              <a:buNone/>
            </a:pPr>
            <a:r>
              <a:rPr lang="en-US" sz="9600" cap="none" dirty="0"/>
              <a:t>Teacher</a:t>
            </a:r>
          </a:p>
          <a:p>
            <a:pPr marL="0" indent="0">
              <a:buNone/>
            </a:pPr>
            <a:r>
              <a:rPr lang="en-US" sz="9600" cap="none" dirty="0"/>
              <a:t>Class</a:t>
            </a:r>
          </a:p>
          <a:p>
            <a:pPr marL="0" indent="0">
              <a:buNone/>
            </a:pPr>
            <a:r>
              <a:rPr lang="en-US" sz="9600" cap="none" dirty="0"/>
              <a:t>Term</a:t>
            </a:r>
          </a:p>
          <a:p>
            <a:pPr marL="0" indent="0">
              <a:buNone/>
            </a:pPr>
            <a:r>
              <a:rPr lang="en-US" sz="9600" cap="none" dirty="0"/>
              <a:t>Number Of Learners</a:t>
            </a:r>
          </a:p>
          <a:p>
            <a:pPr marL="0" indent="0">
              <a:buNone/>
            </a:pPr>
            <a:r>
              <a:rPr lang="en-US" sz="9600" cap="none" dirty="0"/>
              <a:t>Date </a:t>
            </a:r>
          </a:p>
          <a:p>
            <a:pPr marL="0" indent="0">
              <a:buNone/>
            </a:pPr>
            <a:r>
              <a:rPr lang="en-US" sz="9600" cap="none" dirty="0"/>
              <a:t>Time </a:t>
            </a:r>
          </a:p>
          <a:p>
            <a:pPr marL="0" indent="0">
              <a:buNone/>
            </a:pPr>
            <a:r>
              <a:rPr lang="en-US" sz="9600" cap="none" dirty="0"/>
              <a:t>Duration</a:t>
            </a:r>
          </a:p>
          <a:p>
            <a:pPr marL="0" indent="0">
              <a:buNone/>
            </a:pPr>
            <a:r>
              <a:rPr lang="en-US" sz="9600" cap="none" dirty="0"/>
              <a:t>Number Of Learners With SEN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9648" y="1381573"/>
            <a:ext cx="3700732" cy="525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800" dirty="0"/>
              <a:t>Theme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800" dirty="0"/>
              <a:t>Topic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800" dirty="0"/>
              <a:t>Subtopic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800" dirty="0"/>
              <a:t>Competency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800" dirty="0"/>
              <a:t>Learning Outcomes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800" dirty="0"/>
              <a:t>Lesson Focus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800" dirty="0"/>
              <a:t>Teaching &amp;learning Aids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800" dirty="0"/>
              <a:t>Pre-requisite knowledge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800" dirty="0"/>
              <a:t>References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623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7077"/>
            <a:ext cx="10364451" cy="11154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 of the </a:t>
            </a:r>
            <a:r>
              <a:rPr lang="en-US" b="1" dirty="0" err="1"/>
              <a:t>lp</a:t>
            </a:r>
            <a:r>
              <a:rPr lang="en-US" b="1" dirty="0"/>
              <a:t> cont.</a:t>
            </a:r>
            <a:br>
              <a:rPr lang="en-US" dirty="0"/>
            </a:br>
            <a:r>
              <a:rPr lang="en-US" dirty="0"/>
              <a:t>Part  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51494" y="2214693"/>
            <a:ext cx="7970807" cy="392501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b="1" cap="none" dirty="0"/>
              <a:t>Step and duration</a:t>
            </a:r>
          </a:p>
          <a:p>
            <a:r>
              <a:rPr lang="en-US" b="1" i="1" cap="none" dirty="0"/>
              <a:t>Introduction </a:t>
            </a:r>
          </a:p>
          <a:p>
            <a:r>
              <a:rPr lang="en-US" b="1" i="1" cap="none" dirty="0"/>
              <a:t>Lesson development                                         </a:t>
            </a:r>
          </a:p>
          <a:p>
            <a:r>
              <a:rPr lang="en-US" b="1" i="1" cap="none" dirty="0"/>
              <a:t>Reflection</a:t>
            </a:r>
          </a:p>
          <a:p>
            <a:r>
              <a:rPr lang="en-US" b="1" i="1" cap="none" dirty="0"/>
              <a:t>Conclusion</a:t>
            </a:r>
          </a:p>
          <a:p>
            <a:pPr marL="0" indent="0">
              <a:buNone/>
            </a:pPr>
            <a:r>
              <a:rPr lang="en-US" cap="none" dirty="0"/>
              <a:t>QN: How long should the above parts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7077"/>
            <a:ext cx="10364451" cy="11154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 of the </a:t>
            </a:r>
            <a:r>
              <a:rPr lang="en-US" b="1" dirty="0" err="1"/>
              <a:t>lp</a:t>
            </a:r>
            <a:r>
              <a:rPr lang="en-US" b="1" dirty="0"/>
              <a:t> cont.</a:t>
            </a:r>
            <a:br>
              <a:rPr lang="en-US" dirty="0"/>
            </a:br>
            <a:r>
              <a:rPr lang="en-US" dirty="0"/>
              <a:t>Part  b cont.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675" y="1414541"/>
            <a:ext cx="9294776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400" b="1" dirty="0"/>
              <a:t>2. Teacher’s Activities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400" b="1" dirty="0"/>
              <a:t>NOTE : </a:t>
            </a:r>
            <a:r>
              <a:rPr lang="en-US" sz="2400" dirty="0"/>
              <a:t>This is a competency based lesson plan.</a:t>
            </a:r>
          </a:p>
          <a:p>
            <a:pPr marL="285750" indent="-285750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does the teacher do during the introduction, lesson development, reflection and conclusion stages?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400" dirty="0"/>
              <a:t>QN: Give examples of methods of teaching that we may use in a lesson on your subject.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2400" b="1" dirty="0"/>
              <a:t>3. Learner’s activities</a:t>
            </a:r>
          </a:p>
          <a:p>
            <a:pPr marL="285750" lvl="0" indent="-285750" defTabSz="914400">
              <a:spcBef>
                <a:spcPts val="10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What does the learner do during the introduction, lesson development, reflection and conclusion stages?</a:t>
            </a:r>
          </a:p>
          <a:p>
            <a:pPr defTabSz="914400">
              <a:spcBef>
                <a:spcPts val="1000"/>
              </a:spcBef>
              <a:buClr>
                <a:prstClr val="black"/>
              </a:buClr>
            </a:pPr>
            <a:r>
              <a:rPr lang="en-US" sz="2400" dirty="0"/>
              <a:t>QN: Give examples of activities that learners may take part in during a lesson.</a:t>
            </a:r>
          </a:p>
          <a:p>
            <a:pPr lvl="0" defTabSz="914400">
              <a:spcBef>
                <a:spcPts val="1000"/>
              </a:spcBef>
              <a:buClr>
                <a:prstClr val="black"/>
              </a:buClr>
            </a:pPr>
            <a:endParaRPr lang="en-US" sz="24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3495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1BB9-491C-4A3F-F9A3-9C61704A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methods of teaching that we may use in a lesson on your subject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1575-F53C-3E93-BD1A-11EA9772E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Discussion </a:t>
            </a:r>
          </a:p>
          <a:p>
            <a:r>
              <a:rPr lang="en-US" dirty="0"/>
              <a:t>Experiential learning (cop) </a:t>
            </a:r>
          </a:p>
          <a:p>
            <a:r>
              <a:rPr lang="en-US" dirty="0"/>
              <a:t>Project based learning </a:t>
            </a:r>
          </a:p>
          <a:p>
            <a:r>
              <a:rPr lang="en-US" dirty="0"/>
              <a:t>Inquiry based learning </a:t>
            </a:r>
          </a:p>
          <a:p>
            <a:r>
              <a:rPr lang="en-US" dirty="0"/>
              <a:t>Experimental learning </a:t>
            </a:r>
          </a:p>
          <a:p>
            <a:r>
              <a:rPr lang="en-US" dirty="0"/>
              <a:t>Field study</a:t>
            </a:r>
          </a:p>
          <a:p>
            <a:r>
              <a:rPr lang="en-US" dirty="0"/>
              <a:t>Problem based learning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9834002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836</TotalTime>
  <Words>477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   Developing a competency based lesson plan </vt:lpstr>
      <vt:lpstr>SESSION OUTCOMES </vt:lpstr>
      <vt:lpstr>Activity  1 </vt:lpstr>
      <vt:lpstr>Importance of lp</vt:lpstr>
      <vt:lpstr>STRUCTURE OF A LESSON PLAN</vt:lpstr>
      <vt:lpstr>Structure of the lp cont. Part  a </vt:lpstr>
      <vt:lpstr>Structure of the lp cont. Part  b </vt:lpstr>
      <vt:lpstr>Structure of the lp cont. Part  b cont. </vt:lpstr>
      <vt:lpstr>methods of teaching that we may use in a lesson on your subject</vt:lpstr>
      <vt:lpstr>activities that learners may take part in during a lesson</vt:lpstr>
      <vt:lpstr>Structure of the lp cont. Part  b cont. </vt:lpstr>
      <vt:lpstr>ACTIVITY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Said Twine</dc:creator>
  <cp:lastModifiedBy>obeid faisal</cp:lastModifiedBy>
  <cp:revision>26</cp:revision>
  <dcterms:created xsi:type="dcterms:W3CDTF">2023-12-01T12:34:30Z</dcterms:created>
  <dcterms:modified xsi:type="dcterms:W3CDTF">2023-12-09T15:46:53Z</dcterms:modified>
</cp:coreProperties>
</file>