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7" r:id="rId3"/>
    <p:sldId id="258" r:id="rId4"/>
    <p:sldId id="287" r:id="rId5"/>
    <p:sldId id="280" r:id="rId6"/>
    <p:sldId id="278" r:id="rId7"/>
    <p:sldId id="277" r:id="rId8"/>
    <p:sldId id="276" r:id="rId9"/>
    <p:sldId id="282" r:id="rId10"/>
    <p:sldId id="279" r:id="rId11"/>
    <p:sldId id="283" r:id="rId12"/>
    <p:sldId id="284" r:id="rId13"/>
    <p:sldId id="285" r:id="rId14"/>
    <p:sldId id="290" r:id="rId15"/>
    <p:sldId id="274" r:id="rId1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AFFB9B-9FB8-469E-96F9-4D32314110B6}" type="datetimeFigureOut">
              <a:rPr lang="en-US" smtClean="0"/>
              <a:t>4/4/2024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156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642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4B9363-8B87-41B7-9F8E-64519CBB8F34}"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671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EF5746-5284-4951-9F37-7AE924EDBCB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811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398B29-7265-4A65-A2A4-6703C057B7C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5478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9633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63401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24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36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31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266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362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84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375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76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313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5BB1C6-BF8F-4481-8AB2-603A1C8A906A}" type="datetimeFigureOut">
              <a:rPr lang="en-US" smtClean="0"/>
              <a:t>4/4/2024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98091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683274" y="371108"/>
            <a:ext cx="2120057" cy="1736757"/>
          </a:xfrm>
          <a:prstGeom prst="rect">
            <a:avLst/>
          </a:prstGeom>
          <a:noFill/>
          <a:ln>
            <a:noFill/>
          </a:ln>
        </p:spPr>
      </p:pic>
      <p:sp>
        <p:nvSpPr>
          <p:cNvPr id="6" name="Rectangle 5"/>
          <p:cNvSpPr/>
          <p:nvPr/>
        </p:nvSpPr>
        <p:spPr>
          <a:xfrm>
            <a:off x="875213" y="1990299"/>
            <a:ext cx="10162902" cy="584775"/>
          </a:xfrm>
          <a:prstGeom prst="rect">
            <a:avLst/>
          </a:prstGeom>
        </p:spPr>
        <p:txBody>
          <a:bodyPr wrap="square">
            <a:spAutoFit/>
          </a:bodyPr>
          <a:lstStyle/>
          <a:p>
            <a:r>
              <a:rPr lang="en-US" sz="3200" b="1" dirty="0"/>
              <a:t>UGANDA NATIONAL EXAMINATIONS BOARD</a:t>
            </a:r>
            <a:endParaRPr lang="en-US" sz="3200" dirty="0"/>
          </a:p>
        </p:txBody>
      </p:sp>
      <p:sp>
        <p:nvSpPr>
          <p:cNvPr id="7" name="Rectangle 6"/>
          <p:cNvSpPr/>
          <p:nvPr/>
        </p:nvSpPr>
        <p:spPr>
          <a:xfrm>
            <a:off x="1031966" y="3148371"/>
            <a:ext cx="10006149" cy="3293209"/>
          </a:xfrm>
          <a:prstGeom prst="rect">
            <a:avLst/>
          </a:prstGeom>
        </p:spPr>
        <p:txBody>
          <a:bodyPr wrap="square">
            <a:spAutoFit/>
          </a:bodyPr>
          <a:lstStyle/>
          <a:p>
            <a:pPr algn="ctr"/>
            <a:r>
              <a:rPr lang="en-US" sz="3200" b="1" dirty="0" smtClean="0"/>
              <a:t>Training of teachers in the implementation of Continuous Assessment  of the NLSC:</a:t>
            </a:r>
          </a:p>
          <a:p>
            <a:pPr algn="ctr"/>
            <a:endParaRPr lang="en-US" sz="3200" b="1" dirty="0" smtClean="0"/>
          </a:p>
          <a:p>
            <a:pPr algn="ctr"/>
            <a:r>
              <a:rPr lang="en-US" sz="3200" dirty="0" smtClean="0"/>
              <a:t> </a:t>
            </a:r>
            <a:r>
              <a:rPr lang="en-US" sz="3200" b="1" dirty="0" smtClean="0"/>
              <a:t>The </a:t>
            </a:r>
            <a:r>
              <a:rPr lang="en-US" sz="3200" b="1" dirty="0"/>
              <a:t>Continuous Assessment Observation Checklist</a:t>
            </a:r>
            <a:endParaRPr lang="en-US" sz="3200" b="1" dirty="0" smtClean="0"/>
          </a:p>
          <a:p>
            <a:pPr algn="ctr"/>
            <a:endParaRPr lang="en-US" sz="4000" b="1" dirty="0" smtClean="0"/>
          </a:p>
          <a:p>
            <a:pPr algn="ctr"/>
            <a:r>
              <a:rPr lang="en-US" sz="4000" b="1" smtClean="0"/>
              <a:t>April, </a:t>
            </a:r>
            <a:r>
              <a:rPr lang="en-US" sz="4000" b="1" dirty="0" smtClean="0"/>
              <a:t>2024</a:t>
            </a:r>
          </a:p>
        </p:txBody>
      </p:sp>
    </p:spTree>
    <p:extLst>
      <p:ext uri="{BB962C8B-B14F-4D97-AF65-F5344CB8AC3E}">
        <p14:creationId xmlns:p14="http://schemas.microsoft.com/office/powerpoint/2010/main" val="1866080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CA Subject Observation Checklist in assessment</a:t>
            </a:r>
            <a:endParaRPr lang="en-US" dirty="0"/>
          </a:p>
        </p:txBody>
      </p:sp>
      <p:sp>
        <p:nvSpPr>
          <p:cNvPr id="3" name="Content Placeholder 2"/>
          <p:cNvSpPr>
            <a:spLocks noGrp="1"/>
          </p:cNvSpPr>
          <p:nvPr>
            <p:ph idx="1"/>
          </p:nvPr>
        </p:nvSpPr>
        <p:spPr>
          <a:xfrm>
            <a:off x="1295401" y="2403566"/>
            <a:ext cx="9601196" cy="3696788"/>
          </a:xfrm>
        </p:spPr>
        <p:txBody>
          <a:bodyPr>
            <a:normAutofit fontScale="70000" lnSpcReduction="20000"/>
          </a:bodyPr>
          <a:lstStyle/>
          <a:p>
            <a:pPr marL="0" indent="0">
              <a:buNone/>
            </a:pPr>
            <a:r>
              <a:rPr lang="en-US" sz="2600" dirty="0" smtClean="0">
                <a:latin typeface="Bookman Old Style" panose="02050604050505020204" pitchFamily="18" charset="0"/>
              </a:rPr>
              <a:t>The checklist shall be used during the administration of the Continuous Assessment Item the teacher will have developed as follows:</a:t>
            </a:r>
          </a:p>
          <a:p>
            <a:pPr marL="514350" indent="-514350">
              <a:buFont typeface="+mj-lt"/>
              <a:buAutoNum type="romanLcPeriod"/>
            </a:pPr>
            <a:r>
              <a:rPr lang="en-US" sz="3300" dirty="0" smtClean="0"/>
              <a:t>Fill in the school and learner’s details</a:t>
            </a:r>
          </a:p>
          <a:p>
            <a:pPr marL="514350" indent="-514350">
              <a:buFont typeface="+mj-lt"/>
              <a:buAutoNum type="romanLcPeriod"/>
            </a:pPr>
            <a:r>
              <a:rPr lang="en-US" sz="3300" dirty="0" smtClean="0"/>
              <a:t>Observe the learner’s response(s) to the item administered</a:t>
            </a:r>
          </a:p>
          <a:p>
            <a:pPr marL="514350" indent="-514350">
              <a:buFont typeface="+mj-lt"/>
              <a:buAutoNum type="romanLcPeriod"/>
            </a:pPr>
            <a:r>
              <a:rPr lang="en-US" sz="3300" dirty="0" smtClean="0"/>
              <a:t>Tick the indicator(s) that you have observed the learner demonstrate at each level assessed for the subject competency and generic skill</a:t>
            </a:r>
          </a:p>
          <a:p>
            <a:pPr marL="514350" indent="-514350">
              <a:buFont typeface="+mj-lt"/>
              <a:buAutoNum type="romanLcPeriod"/>
            </a:pPr>
            <a:r>
              <a:rPr lang="en-US" sz="3300" dirty="0" smtClean="0"/>
              <a:t>Count the number of indicator(s) ticked per level assessed for the </a:t>
            </a:r>
            <a:r>
              <a:rPr lang="en-US" sz="3300" dirty="0"/>
              <a:t>subject competency and generic </a:t>
            </a:r>
            <a:r>
              <a:rPr lang="en-US" sz="3300" dirty="0" smtClean="0"/>
              <a:t>skill </a:t>
            </a:r>
          </a:p>
          <a:p>
            <a:pPr marL="514350" indent="-514350">
              <a:buFont typeface="+mj-lt"/>
              <a:buAutoNum type="romanLcPeriod"/>
            </a:pPr>
            <a:r>
              <a:rPr lang="en-US" sz="3300" dirty="0" smtClean="0"/>
              <a:t>Record the number of indicator(s) for the </a:t>
            </a:r>
            <a:r>
              <a:rPr lang="en-US" sz="3300" dirty="0"/>
              <a:t>subject competency and generic </a:t>
            </a:r>
            <a:r>
              <a:rPr lang="en-US" sz="3300" dirty="0" smtClean="0"/>
              <a:t>skill in the box provided as demonstrated below.</a:t>
            </a:r>
          </a:p>
          <a:p>
            <a:pPr marL="514350" indent="-514350">
              <a:buFont typeface="+mj-lt"/>
              <a:buAutoNum type="romanLcPeriod"/>
            </a:pPr>
            <a:endParaRPr lang="en-US" sz="3300" dirty="0"/>
          </a:p>
          <a:p>
            <a:pPr marL="514350" indent="-514350">
              <a:buFont typeface="+mj-lt"/>
              <a:buAutoNum type="romanLcPeriod"/>
            </a:pPr>
            <a:endParaRPr lang="en-US" sz="3300" dirty="0"/>
          </a:p>
          <a:p>
            <a:pPr marL="514350" indent="-514350">
              <a:buFont typeface="+mj-lt"/>
              <a:buAutoNum type="romanLcPeriod"/>
            </a:pPr>
            <a:endParaRPr lang="en-US" sz="3300" dirty="0" smtClean="0"/>
          </a:p>
          <a:p>
            <a:pPr marL="514350" indent="-514350">
              <a:buFont typeface="+mj-lt"/>
              <a:buAutoNum type="romanLcPeriod"/>
            </a:pPr>
            <a:endParaRPr lang="en-US" dirty="0" smtClean="0"/>
          </a:p>
        </p:txBody>
      </p:sp>
    </p:spTree>
    <p:extLst>
      <p:ext uri="{BB962C8B-B14F-4D97-AF65-F5344CB8AC3E}">
        <p14:creationId xmlns:p14="http://schemas.microsoft.com/office/powerpoint/2010/main" val="140959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Using the CA Subject Observation Checklist in assessment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2521131"/>
            <a:ext cx="7665718" cy="3354207"/>
          </a:xfrm>
        </p:spPr>
      </p:pic>
    </p:spTree>
    <p:extLst>
      <p:ext uri="{BB962C8B-B14F-4D97-AF65-F5344CB8AC3E}">
        <p14:creationId xmlns:p14="http://schemas.microsoft.com/office/powerpoint/2010/main" val="31332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Using the CA </a:t>
            </a:r>
            <a:r>
              <a:rPr lang="en-US" sz="2800" dirty="0" smtClean="0"/>
              <a:t>Project </a:t>
            </a:r>
            <a:r>
              <a:rPr lang="en-US" sz="2800" dirty="0"/>
              <a:t>Observation Checklist in assessment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a:t>
            </a:r>
            <a:r>
              <a:rPr lang="en-US" dirty="0"/>
              <a:t>CA </a:t>
            </a:r>
            <a:r>
              <a:rPr lang="en-US" dirty="0" smtClean="0"/>
              <a:t>Project </a:t>
            </a:r>
            <a:r>
              <a:rPr lang="en-US" dirty="0"/>
              <a:t>Observation checklist is </a:t>
            </a:r>
            <a:r>
              <a:rPr lang="en-US" dirty="0" smtClean="0"/>
              <a:t>used to capture learner’s achievement in the project activities </a:t>
            </a:r>
            <a:r>
              <a:rPr lang="en-US" dirty="0"/>
              <a:t>as follows;</a:t>
            </a:r>
          </a:p>
          <a:p>
            <a:pPr marL="514350" indent="-514350">
              <a:buFont typeface="+mj-lt"/>
              <a:buAutoNum type="romanLcPeriod"/>
            </a:pPr>
            <a:r>
              <a:rPr lang="en-US" dirty="0"/>
              <a:t>Fill in the school and learner’s details</a:t>
            </a:r>
          </a:p>
          <a:p>
            <a:pPr marL="514350" indent="-514350">
              <a:buFont typeface="+mj-lt"/>
              <a:buAutoNum type="romanLcPeriod"/>
            </a:pPr>
            <a:r>
              <a:rPr lang="en-US" dirty="0"/>
              <a:t>Observe </a:t>
            </a:r>
            <a:r>
              <a:rPr lang="en-US" dirty="0" smtClean="0"/>
              <a:t>and tick </a:t>
            </a:r>
            <a:r>
              <a:rPr lang="en-US" dirty="0"/>
              <a:t>the indicator(s) that </a:t>
            </a:r>
            <a:r>
              <a:rPr lang="en-US" dirty="0" smtClean="0"/>
              <a:t>the </a:t>
            </a:r>
            <a:r>
              <a:rPr lang="en-US" dirty="0"/>
              <a:t>learner </a:t>
            </a:r>
            <a:r>
              <a:rPr lang="en-US" dirty="0" smtClean="0"/>
              <a:t>demonstrates in each competence </a:t>
            </a:r>
            <a:endParaRPr lang="en-US" dirty="0"/>
          </a:p>
          <a:p>
            <a:pPr marL="514350" indent="-514350">
              <a:buFont typeface="+mj-lt"/>
              <a:buAutoNum type="romanLcPeriod"/>
            </a:pPr>
            <a:r>
              <a:rPr lang="en-US" dirty="0"/>
              <a:t>Count the number of indicator(s) ticked </a:t>
            </a:r>
            <a:r>
              <a:rPr lang="en-US" dirty="0" smtClean="0"/>
              <a:t>in each competence</a:t>
            </a:r>
            <a:endParaRPr lang="en-US" dirty="0"/>
          </a:p>
          <a:p>
            <a:pPr marL="514350" indent="-514350">
              <a:buFont typeface="+mj-lt"/>
              <a:buAutoNum type="romanLcPeriod"/>
            </a:pPr>
            <a:r>
              <a:rPr lang="en-US" dirty="0"/>
              <a:t>Record the number of indicator(s) for the </a:t>
            </a:r>
            <a:r>
              <a:rPr lang="en-US" dirty="0" smtClean="0"/>
              <a:t>competence assessed in </a:t>
            </a:r>
            <a:r>
              <a:rPr lang="en-US" dirty="0"/>
              <a:t>the box provided as demonstrated below.</a:t>
            </a:r>
          </a:p>
          <a:p>
            <a:endParaRPr lang="en-US" dirty="0"/>
          </a:p>
        </p:txBody>
      </p:sp>
    </p:spTree>
    <p:extLst>
      <p:ext uri="{BB962C8B-B14F-4D97-AF65-F5344CB8AC3E}">
        <p14:creationId xmlns:p14="http://schemas.microsoft.com/office/powerpoint/2010/main" val="259469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Using the CA </a:t>
            </a:r>
            <a:r>
              <a:rPr lang="en-US" sz="2800" b="1" dirty="0" smtClean="0"/>
              <a:t>Project </a:t>
            </a:r>
            <a:r>
              <a:rPr lang="en-US" sz="2800" b="1" dirty="0"/>
              <a:t>Observation Checklist in assessment</a:t>
            </a:r>
            <a:br>
              <a:rPr lang="en-US" sz="2800" b="1" dirty="0"/>
            </a:br>
            <a:r>
              <a:rPr lang="en-US" sz="2800" b="1" dirty="0" smtClean="0"/>
              <a:t>Ctd</a:t>
            </a:r>
            <a:endParaRPr lang="en-US" sz="2800" b="1"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905769095"/>
              </p:ext>
            </p:extLst>
          </p:nvPr>
        </p:nvGraphicFramePr>
        <p:xfrm>
          <a:off x="1922928" y="2487707"/>
          <a:ext cx="8044032" cy="2685184"/>
        </p:xfrm>
        <a:graphic>
          <a:graphicData uri="http://schemas.openxmlformats.org/presentationml/2006/ole">
            <mc:AlternateContent xmlns:mc="http://schemas.openxmlformats.org/markup-compatibility/2006">
              <mc:Choice xmlns:v="urn:schemas-microsoft-com:vml" Requires="v">
                <p:oleObj spid="_x0000_s1069" name="Acrobat Document" r:id="rId3" imgW="8019946" imgH="5667372" progId="AcroExch.Document.11">
                  <p:embed/>
                </p:oleObj>
              </mc:Choice>
              <mc:Fallback>
                <p:oleObj name="Acrobat Document" r:id="rId3" imgW="8019946" imgH="5667372" progId="AcroExch.Document.11">
                  <p:embed/>
                  <p:pic>
                    <p:nvPicPr>
                      <p:cNvPr id="0" name=""/>
                      <p:cNvPicPr/>
                      <p:nvPr/>
                    </p:nvPicPr>
                    <p:blipFill>
                      <a:blip r:embed="rId4"/>
                      <a:stretch>
                        <a:fillRect/>
                      </a:stretch>
                    </p:blipFill>
                    <p:spPr>
                      <a:xfrm>
                        <a:off x="1922928" y="2487707"/>
                        <a:ext cx="8044032" cy="2685184"/>
                      </a:xfrm>
                      <a:prstGeom prst="rect">
                        <a:avLst/>
                      </a:prstGeom>
                    </p:spPr>
                  </p:pic>
                </p:oleObj>
              </mc:Fallback>
            </mc:AlternateContent>
          </a:graphicData>
        </a:graphic>
      </p:graphicFrame>
    </p:spTree>
    <p:extLst>
      <p:ext uri="{BB962C8B-B14F-4D97-AF65-F5344CB8AC3E}">
        <p14:creationId xmlns:p14="http://schemas.microsoft.com/office/powerpoint/2010/main" val="253262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 on session</a:t>
            </a:r>
          </a:p>
        </p:txBody>
      </p:sp>
      <p:sp>
        <p:nvSpPr>
          <p:cNvPr id="6" name="Content Placeholder 5"/>
          <p:cNvSpPr>
            <a:spLocks noGrp="1"/>
          </p:cNvSpPr>
          <p:nvPr>
            <p:ph idx="1"/>
          </p:nvPr>
        </p:nvSpPr>
        <p:spPr/>
        <p:txBody>
          <a:bodyPr>
            <a:normAutofit lnSpcReduction="10000"/>
          </a:bodyPr>
          <a:lstStyle/>
          <a:p>
            <a:pPr marL="514350" indent="-514350">
              <a:buFont typeface="+mj-lt"/>
              <a:buAutoNum type="romanLcPeriod"/>
            </a:pPr>
            <a:r>
              <a:rPr lang="en-US" dirty="0"/>
              <a:t>In groups, form a classroom environment with a teacher and learners.</a:t>
            </a:r>
          </a:p>
          <a:p>
            <a:pPr marL="514350" indent="-514350">
              <a:buFont typeface="+mj-lt"/>
              <a:buAutoNum type="romanLcPeriod"/>
            </a:pPr>
            <a:r>
              <a:rPr lang="en-US" dirty="0"/>
              <a:t>Administer the Item developed .</a:t>
            </a:r>
          </a:p>
          <a:p>
            <a:pPr marL="514350" indent="-514350">
              <a:buFont typeface="+mj-lt"/>
              <a:buAutoNum type="romanLcPeriod"/>
            </a:pPr>
            <a:r>
              <a:rPr lang="en-US" dirty="0"/>
              <a:t>Observe the learner’s responses.</a:t>
            </a:r>
          </a:p>
          <a:p>
            <a:pPr marL="514350" indent="-514350">
              <a:buFont typeface="+mj-lt"/>
              <a:buAutoNum type="romanLcPeriod"/>
            </a:pPr>
            <a:r>
              <a:rPr lang="en-US" dirty="0"/>
              <a:t>On the observation checklist, tick the  indictor(s) you have observed the learner demonstrate.</a:t>
            </a:r>
          </a:p>
          <a:p>
            <a:pPr marL="514350" indent="-514350">
              <a:buFont typeface="+mj-lt"/>
              <a:buAutoNum type="romanLcPeriod"/>
            </a:pPr>
            <a:r>
              <a:rPr lang="en-US" dirty="0"/>
              <a:t>Count and record the number of indicators for the subject competency and generic skill</a:t>
            </a:r>
          </a:p>
          <a:p>
            <a:endParaRPr lang="en-US" dirty="0"/>
          </a:p>
        </p:txBody>
      </p:sp>
    </p:spTree>
    <p:extLst>
      <p:ext uri="{BB962C8B-B14F-4D97-AF65-F5344CB8AC3E}">
        <p14:creationId xmlns:p14="http://schemas.microsoft.com/office/powerpoint/2010/main" val="374094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The observation checklists are assessment tools that every schools shall use to record the record the learner’s achievement in the subject as well as the project.</a:t>
            </a:r>
          </a:p>
          <a:p>
            <a:pPr marL="0" indent="0">
              <a:buNone/>
            </a:pPr>
            <a:r>
              <a:rPr lang="en-US" dirty="0" smtClean="0"/>
              <a:t>They are derived from the CAF and the Project Assessment Tool and they guide the teacher and the learner on what is to be assessed, when to assess and the expected responses from the learners.</a:t>
            </a:r>
          </a:p>
          <a:p>
            <a:pPr marL="0" indent="0">
              <a:buNone/>
            </a:pPr>
            <a:r>
              <a:rPr lang="en-US" dirty="0" smtClean="0"/>
              <a:t>The school administration and teachers should ensure that the record of learner’s achievement which are captured on the observation checklists are kept for future reference by internal and external stakeholders.</a:t>
            </a:r>
            <a:endParaRPr lang="en-US" dirty="0"/>
          </a:p>
        </p:txBody>
      </p:sp>
    </p:spTree>
    <p:extLst>
      <p:ext uri="{BB962C8B-B14F-4D97-AF65-F5344CB8AC3E}">
        <p14:creationId xmlns:p14="http://schemas.microsoft.com/office/powerpoint/2010/main" val="2039574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46668"/>
          </a:xfrm>
        </p:spPr>
        <p:txBody>
          <a:bodyPr/>
          <a:lstStyle/>
          <a:p>
            <a:r>
              <a:rPr lang="en-US" cap="none" dirty="0" smtClean="0">
                <a:effectLst>
                  <a:outerShdw blurRad="38100" dist="38100" dir="2700000" algn="tl">
                    <a:srgbClr val="000000">
                      <a:alpha val="43137"/>
                    </a:srgbClr>
                  </a:outerShdw>
                </a:effectLst>
              </a:rPr>
              <a:t>Presentation outline</a:t>
            </a:r>
            <a:endParaRPr lang="en-US" dirty="0"/>
          </a:p>
        </p:txBody>
      </p:sp>
      <p:sp>
        <p:nvSpPr>
          <p:cNvPr id="3" name="Content Placeholder 2"/>
          <p:cNvSpPr>
            <a:spLocks noGrp="1"/>
          </p:cNvSpPr>
          <p:nvPr>
            <p:ph idx="1"/>
          </p:nvPr>
        </p:nvSpPr>
        <p:spPr>
          <a:xfrm>
            <a:off x="1295401" y="1959429"/>
            <a:ext cx="9601196" cy="3916439"/>
          </a:xfrm>
        </p:spPr>
        <p:txBody>
          <a:bodyPr>
            <a:normAutofit/>
          </a:bodyPr>
          <a:lstStyle/>
          <a:p>
            <a:pPr marL="0" indent="0">
              <a:buNone/>
            </a:pPr>
            <a:endParaRPr lang="en-US" b="1" dirty="0" smtClean="0"/>
          </a:p>
          <a:p>
            <a:pPr marL="514350" indent="-514350">
              <a:buFont typeface="+mj-lt"/>
              <a:buAutoNum type="romanLcPeriod"/>
            </a:pPr>
            <a:r>
              <a:rPr lang="en-US" dirty="0" smtClean="0"/>
              <a:t>The CA Observation Checklist as an assessment tool.</a:t>
            </a:r>
          </a:p>
          <a:p>
            <a:pPr marL="514350" indent="-514350">
              <a:buFont typeface="+mj-lt"/>
              <a:buAutoNum type="romanLcPeriod"/>
            </a:pPr>
            <a:r>
              <a:rPr lang="en-US" dirty="0" smtClean="0"/>
              <a:t>Accessing the CA Observation Checklist</a:t>
            </a:r>
          </a:p>
          <a:p>
            <a:pPr marL="514350" indent="-514350">
              <a:buFont typeface="+mj-lt"/>
              <a:buAutoNum type="romanLcPeriod"/>
            </a:pPr>
            <a:r>
              <a:rPr lang="en-US" dirty="0" smtClean="0"/>
              <a:t> Structure of the CA Observation Checklist.</a:t>
            </a:r>
          </a:p>
          <a:p>
            <a:pPr marL="514350" indent="-514350">
              <a:buFont typeface="+mj-lt"/>
              <a:buAutoNum type="romanLcPeriod"/>
            </a:pPr>
            <a:r>
              <a:rPr lang="en-US" cap="none" dirty="0" smtClean="0"/>
              <a:t> </a:t>
            </a:r>
            <a:r>
              <a:rPr lang="en-US" dirty="0" smtClean="0"/>
              <a:t>Use of the CA Observation Checklist in assessment</a:t>
            </a:r>
          </a:p>
        </p:txBody>
      </p:sp>
    </p:spTree>
    <p:extLst>
      <p:ext uri="{BB962C8B-B14F-4D97-AF65-F5344CB8AC3E}">
        <p14:creationId xmlns:p14="http://schemas.microsoft.com/office/powerpoint/2010/main" val="3052634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042611"/>
          </a:xfrm>
        </p:spPr>
        <p:txBody>
          <a:bodyPr>
            <a:normAutofit fontScale="90000"/>
          </a:bodyPr>
          <a:lstStyle/>
          <a:p>
            <a:r>
              <a:rPr lang="en-US" dirty="0"/>
              <a:t>The </a:t>
            </a:r>
            <a:r>
              <a:rPr lang="en-US" dirty="0" smtClean="0"/>
              <a:t>CA Observation Checklist.</a:t>
            </a:r>
            <a:r>
              <a:rPr lang="en-US" dirty="0"/>
              <a:t/>
            </a:r>
            <a:br>
              <a:rPr lang="en-US" dirty="0"/>
            </a:br>
            <a:endParaRPr lang="en-US" dirty="0">
              <a:solidFill>
                <a:schemeClr val="tx1"/>
              </a:solidFill>
            </a:endParaRPr>
          </a:p>
        </p:txBody>
      </p:sp>
      <p:sp>
        <p:nvSpPr>
          <p:cNvPr id="3" name="Content Placeholder 2"/>
          <p:cNvSpPr>
            <a:spLocks noGrp="1"/>
          </p:cNvSpPr>
          <p:nvPr>
            <p:ph idx="1"/>
          </p:nvPr>
        </p:nvSpPr>
        <p:spPr>
          <a:xfrm>
            <a:off x="1295401" y="2024743"/>
            <a:ext cx="9601195" cy="3851125"/>
          </a:xfrm>
        </p:spPr>
        <p:txBody>
          <a:bodyPr>
            <a:normAutofit/>
          </a:bodyPr>
          <a:lstStyle/>
          <a:p>
            <a:pPr marL="0" indent="0">
              <a:buNone/>
            </a:pPr>
            <a:endParaRPr lang="en-US" dirty="0" smtClean="0"/>
          </a:p>
          <a:p>
            <a:pPr marL="0" indent="0">
              <a:buNone/>
            </a:pPr>
            <a:r>
              <a:rPr lang="en-US" dirty="0" smtClean="0"/>
              <a:t>It </a:t>
            </a:r>
            <a:r>
              <a:rPr lang="en-US" dirty="0"/>
              <a:t>is a </a:t>
            </a:r>
            <a:r>
              <a:rPr lang="en-US" dirty="0" smtClean="0"/>
              <a:t>manual tool </a:t>
            </a:r>
            <a:r>
              <a:rPr lang="en-US" dirty="0"/>
              <a:t>that shall be used by the teachers to capture what a learner has </a:t>
            </a:r>
            <a:r>
              <a:rPr lang="en-US" dirty="0" smtClean="0"/>
              <a:t>demonstrated </a:t>
            </a:r>
            <a:r>
              <a:rPr lang="en-US" dirty="0"/>
              <a:t>as evidence of acquisition of knowledge, skills, values or </a:t>
            </a:r>
            <a:r>
              <a:rPr lang="en-US" dirty="0" smtClean="0"/>
              <a:t>attitudes during the teaching learning process.</a:t>
            </a:r>
            <a:endParaRPr lang="en-US" dirty="0"/>
          </a:p>
          <a:p>
            <a:pPr marL="0" indent="0">
              <a:buNone/>
            </a:pPr>
            <a:r>
              <a:rPr lang="en-US" dirty="0" smtClean="0"/>
              <a:t>The Observation Checklist is developed based on the Continuous Assessment Framework and Project Assessment Tool</a:t>
            </a:r>
          </a:p>
          <a:p>
            <a:pPr marL="0" indent="0">
              <a:buNone/>
            </a:pPr>
            <a:r>
              <a:rPr lang="en-US" dirty="0"/>
              <a:t>There are two observation checklists namely; subject and project </a:t>
            </a:r>
          </a:p>
          <a:p>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2936675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the CA Observation Checklist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The CA Observation Checklists shall be accessed from;</a:t>
            </a:r>
          </a:p>
          <a:p>
            <a:pPr marL="514350" indent="-514350">
              <a:buFont typeface="+mj-lt"/>
              <a:buAutoNum type="romanLcPeriod"/>
            </a:pPr>
            <a:r>
              <a:rPr lang="en-US" dirty="0" smtClean="0"/>
              <a:t>The installed desktop application</a:t>
            </a:r>
          </a:p>
          <a:p>
            <a:pPr marL="514350" indent="-514350">
              <a:buFont typeface="+mj-lt"/>
              <a:buAutoNum type="romanLcPeriod"/>
            </a:pPr>
            <a:r>
              <a:rPr lang="en-US" dirty="0" smtClean="0">
                <a:solidFill>
                  <a:schemeClr val="tx1"/>
                </a:solidFill>
              </a:rPr>
              <a:t>The hard copies distributed by UNEB</a:t>
            </a:r>
          </a:p>
          <a:p>
            <a:pPr marL="514350" indent="-514350">
              <a:buFont typeface="+mj-lt"/>
              <a:buAutoNum type="romanLcPeriod"/>
            </a:pPr>
            <a:r>
              <a:rPr lang="en-US" dirty="0" smtClean="0"/>
              <a:t>The UNEB portal</a:t>
            </a:r>
          </a:p>
          <a:p>
            <a:pPr marL="514350" indent="-514350">
              <a:buFont typeface="+mj-lt"/>
              <a:buAutoNum type="romanLcPeriod"/>
            </a:pPr>
            <a:endParaRPr lang="en-US" dirty="0"/>
          </a:p>
        </p:txBody>
      </p:sp>
    </p:spTree>
    <p:extLst>
      <p:ext uri="{BB962C8B-B14F-4D97-AF65-F5344CB8AC3E}">
        <p14:creationId xmlns:p14="http://schemas.microsoft.com/office/powerpoint/2010/main" val="134895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Uses of the </a:t>
            </a:r>
            <a:r>
              <a:rPr lang="en-US" b="1" dirty="0" smtClean="0"/>
              <a:t>CA </a:t>
            </a:r>
            <a:r>
              <a:rPr lang="en-US" b="1" dirty="0"/>
              <a:t>Observation </a:t>
            </a:r>
            <a:r>
              <a:rPr lang="en-US" b="1" dirty="0" smtClean="0"/>
              <a:t>Checklists</a:t>
            </a:r>
            <a:r>
              <a:rPr lang="en-US" b="1" dirty="0"/>
              <a:t/>
            </a:r>
            <a:br>
              <a:rPr lang="en-US" b="1"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 </a:t>
            </a:r>
            <a:r>
              <a:rPr lang="en-US" dirty="0" smtClean="0"/>
              <a:t>The CA Observation Checklist serves the following purposes;</a:t>
            </a:r>
            <a:endParaRPr lang="en-US" dirty="0"/>
          </a:p>
          <a:p>
            <a:pPr marL="514350" lvl="0" indent="-514350">
              <a:buFont typeface="+mj-lt"/>
              <a:buAutoNum type="romanLcPeriod"/>
            </a:pPr>
            <a:r>
              <a:rPr lang="en-US" dirty="0"/>
              <a:t>It </a:t>
            </a:r>
            <a:r>
              <a:rPr lang="en-US" dirty="0" smtClean="0"/>
              <a:t>guides the teacher and the learner </a:t>
            </a:r>
            <a:r>
              <a:rPr lang="en-US" dirty="0"/>
              <a:t>on what is to be assessed</a:t>
            </a:r>
            <a:r>
              <a:rPr lang="en-US" dirty="0" smtClean="0"/>
              <a:t>.</a:t>
            </a:r>
          </a:p>
          <a:p>
            <a:pPr marL="514350" lvl="0" indent="-514350">
              <a:buFont typeface="+mj-lt"/>
              <a:buAutoNum type="romanLcPeriod"/>
            </a:pPr>
            <a:r>
              <a:rPr lang="en-US" dirty="0" smtClean="0"/>
              <a:t>It guides the teacher on when to conduct the assessment (class and term).</a:t>
            </a:r>
            <a:endParaRPr lang="en-US" dirty="0"/>
          </a:p>
          <a:p>
            <a:pPr marL="514350" lvl="0" indent="-514350">
              <a:buFont typeface="+mj-lt"/>
              <a:buAutoNum type="romanLcPeriod"/>
            </a:pPr>
            <a:r>
              <a:rPr lang="en-US" dirty="0"/>
              <a:t>It provides the expected responses from the </a:t>
            </a:r>
            <a:r>
              <a:rPr lang="en-US" dirty="0" smtClean="0"/>
              <a:t>learners.</a:t>
            </a:r>
            <a:endParaRPr lang="en-US" dirty="0"/>
          </a:p>
          <a:p>
            <a:pPr marL="514350" lvl="0" indent="-514350">
              <a:buFont typeface="+mj-lt"/>
              <a:buAutoNum type="romanLcPeriod"/>
            </a:pPr>
            <a:r>
              <a:rPr lang="en-US" dirty="0"/>
              <a:t>It serves as evidence of assessment and a record of the learner’s </a:t>
            </a:r>
            <a:r>
              <a:rPr lang="en-US" dirty="0" smtClean="0"/>
              <a:t>achievement.</a:t>
            </a:r>
            <a:endParaRPr lang="en-US" dirty="0"/>
          </a:p>
          <a:p>
            <a:pPr marL="514350" lvl="0" indent="-514350">
              <a:buFont typeface="+mj-lt"/>
              <a:buAutoNum type="romanLcPeriod"/>
            </a:pPr>
            <a:r>
              <a:rPr lang="en-US" dirty="0"/>
              <a:t>It provides feedback on what a learner is able to do and the areas that need </a:t>
            </a:r>
            <a:r>
              <a:rPr lang="en-US" dirty="0" smtClean="0"/>
              <a:t>improvement</a:t>
            </a:r>
            <a:r>
              <a:rPr lang="en-US" dirty="0"/>
              <a:t>.</a:t>
            </a:r>
          </a:p>
        </p:txBody>
      </p:sp>
    </p:spTree>
    <p:extLst>
      <p:ext uri="{BB962C8B-B14F-4D97-AF65-F5344CB8AC3E}">
        <p14:creationId xmlns:p14="http://schemas.microsoft.com/office/powerpoint/2010/main" val="35102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Structure of the </a:t>
            </a:r>
            <a:r>
              <a:rPr lang="en-US" b="1" dirty="0" smtClean="0"/>
              <a:t>CA Observation Checklists</a:t>
            </a:r>
            <a:br>
              <a:rPr lang="en-US" b="1" dirty="0" smtClean="0"/>
            </a:br>
            <a:r>
              <a:rPr lang="en-US" b="1" dirty="0" smtClean="0"/>
              <a:t>Subject Observation Checklist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 </a:t>
            </a:r>
            <a:r>
              <a:rPr lang="en-US" dirty="0"/>
              <a:t>The </a:t>
            </a:r>
            <a:r>
              <a:rPr lang="en-US" dirty="0" smtClean="0"/>
              <a:t>Subject Observation Checklist </a:t>
            </a:r>
            <a:r>
              <a:rPr lang="en-US" dirty="0"/>
              <a:t>is composed of the following</a:t>
            </a:r>
            <a:r>
              <a:rPr lang="en-US" dirty="0" smtClean="0"/>
              <a:t>;</a:t>
            </a:r>
          </a:p>
          <a:p>
            <a:pPr marL="514350" indent="-514350">
              <a:buAutoNum type="romanLcParenBoth"/>
            </a:pPr>
            <a:r>
              <a:rPr lang="en-US" dirty="0" smtClean="0"/>
              <a:t>School and learner details </a:t>
            </a:r>
          </a:p>
          <a:p>
            <a:pPr marL="514350" indent="-514350">
              <a:buFont typeface="Arial"/>
              <a:buAutoNum type="romanLcParenBoth"/>
            </a:pPr>
            <a:r>
              <a:rPr lang="en-US" dirty="0" smtClean="0"/>
              <a:t>Instructions for the </a:t>
            </a:r>
            <a:r>
              <a:rPr lang="en-US" dirty="0"/>
              <a:t>facilitators </a:t>
            </a:r>
          </a:p>
          <a:p>
            <a:pPr marL="0" indent="0">
              <a:buNone/>
            </a:pPr>
            <a:r>
              <a:rPr lang="en-US" dirty="0" smtClean="0"/>
              <a:t>(iii) </a:t>
            </a:r>
            <a:r>
              <a:rPr lang="en-US" b="1" dirty="0" smtClean="0"/>
              <a:t>Theme</a:t>
            </a:r>
            <a:r>
              <a:rPr lang="en-US" dirty="0"/>
              <a:t>:  This is a group of topics with related body of </a:t>
            </a:r>
            <a:r>
              <a:rPr lang="en-US" dirty="0" smtClean="0"/>
              <a:t>knowledge </a:t>
            </a:r>
            <a:endParaRPr lang="en-US" dirty="0"/>
          </a:p>
          <a:p>
            <a:pPr marL="0" indent="0">
              <a:buNone/>
            </a:pPr>
            <a:r>
              <a:rPr lang="en-US" dirty="0" smtClean="0"/>
              <a:t>(iv) </a:t>
            </a:r>
            <a:r>
              <a:rPr lang="en-US" b="1" dirty="0"/>
              <a:t>Topics</a:t>
            </a:r>
            <a:r>
              <a:rPr lang="en-US" dirty="0"/>
              <a:t>: A specific body of knowledge e.g.  Family is one of the topics in </a:t>
            </a:r>
            <a:r>
              <a:rPr lang="en-US" dirty="0" smtClean="0"/>
              <a:t>C.R.E </a:t>
            </a:r>
            <a:endParaRPr lang="en-US" dirty="0"/>
          </a:p>
          <a:p>
            <a:pPr marL="0" indent="0">
              <a:buNone/>
            </a:pPr>
            <a:r>
              <a:rPr lang="en-US" dirty="0" smtClean="0"/>
              <a:t>(v) </a:t>
            </a:r>
            <a:r>
              <a:rPr lang="en-US" b="1" dirty="0"/>
              <a:t>Learning Outcomes</a:t>
            </a:r>
            <a:r>
              <a:rPr lang="en-US" dirty="0"/>
              <a:t>: These are expressed as expected abilities (what a learner is expected to know, understand and do). E.g. </a:t>
            </a:r>
            <a:r>
              <a:rPr lang="en-US" b="1" dirty="0"/>
              <a:t>Appreciate the values promoted by a family </a:t>
            </a:r>
            <a:r>
              <a:rPr lang="en-US" dirty="0"/>
              <a:t>is one of the learning outcomes in </a:t>
            </a:r>
            <a:r>
              <a:rPr lang="en-US" dirty="0" smtClean="0"/>
              <a:t>CRE </a:t>
            </a:r>
            <a:endParaRPr lang="en-US" dirty="0"/>
          </a:p>
          <a:p>
            <a:endParaRPr lang="en-US" dirty="0"/>
          </a:p>
        </p:txBody>
      </p:sp>
    </p:spTree>
    <p:extLst>
      <p:ext uri="{BB962C8B-B14F-4D97-AF65-F5344CB8AC3E}">
        <p14:creationId xmlns:p14="http://schemas.microsoft.com/office/powerpoint/2010/main" val="348761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of the Subject Observation Checklist Ctd</a:t>
            </a:r>
            <a:endParaRPr lang="en-US" dirty="0"/>
          </a:p>
        </p:txBody>
      </p:sp>
      <p:sp>
        <p:nvSpPr>
          <p:cNvPr id="3" name="Content Placeholder 2"/>
          <p:cNvSpPr>
            <a:spLocks noGrp="1"/>
          </p:cNvSpPr>
          <p:nvPr>
            <p:ph idx="1"/>
          </p:nvPr>
        </p:nvSpPr>
        <p:spPr/>
        <p:txBody>
          <a:bodyPr>
            <a:normAutofit/>
          </a:bodyPr>
          <a:lstStyle/>
          <a:p>
            <a:pPr marL="0" indent="0">
              <a:buNone/>
            </a:pPr>
            <a:r>
              <a:rPr lang="en-US" dirty="0"/>
              <a:t>iv) </a:t>
            </a:r>
            <a:r>
              <a:rPr lang="en-US" b="1" dirty="0" smtClean="0"/>
              <a:t>Competency</a:t>
            </a:r>
            <a:r>
              <a:rPr lang="en-US" dirty="0" smtClean="0"/>
              <a:t>:</a:t>
            </a:r>
            <a:r>
              <a:rPr lang="en-US" dirty="0">
                <a:solidFill>
                  <a:schemeClr val="tx1"/>
                </a:solidFill>
              </a:rPr>
              <a:t> A set of </a:t>
            </a:r>
            <a:r>
              <a:rPr lang="en-US" dirty="0" smtClean="0">
                <a:solidFill>
                  <a:schemeClr val="tx1"/>
                </a:solidFill>
              </a:rPr>
              <a:t>demonstrable knowledge, </a:t>
            </a:r>
            <a:r>
              <a:rPr lang="en-US" dirty="0">
                <a:solidFill>
                  <a:schemeClr val="tx1"/>
                </a:solidFill>
              </a:rPr>
              <a:t>skills, </a:t>
            </a:r>
            <a:r>
              <a:rPr lang="en-US" dirty="0" smtClean="0">
                <a:solidFill>
                  <a:schemeClr val="tx1"/>
                </a:solidFill>
              </a:rPr>
              <a:t>values </a:t>
            </a:r>
            <a:r>
              <a:rPr lang="en-US" dirty="0">
                <a:solidFill>
                  <a:schemeClr val="tx1"/>
                </a:solidFill>
              </a:rPr>
              <a:t>and behaviors.</a:t>
            </a:r>
            <a:r>
              <a:rPr lang="en-US" b="1" dirty="0">
                <a:solidFill>
                  <a:schemeClr val="tx1"/>
                </a:solidFill>
              </a:rPr>
              <a:t> </a:t>
            </a:r>
            <a:endParaRPr lang="en-US" b="1" dirty="0" smtClean="0"/>
          </a:p>
          <a:p>
            <a:pPr marL="0" indent="0">
              <a:buNone/>
            </a:pPr>
            <a:r>
              <a:rPr lang="en-US" b="1" dirty="0" smtClean="0"/>
              <a:t>v)Generic </a:t>
            </a:r>
            <a:r>
              <a:rPr lang="en-US" b="1" dirty="0"/>
              <a:t>skills</a:t>
            </a:r>
            <a:r>
              <a:rPr lang="en-US" dirty="0"/>
              <a:t>: These are also known as soft skills that a learner has to acquire in order to be become a life long learner and adapt to the ever-changing world</a:t>
            </a:r>
            <a:r>
              <a:rPr lang="en-US" dirty="0" smtClean="0"/>
              <a:t>.</a:t>
            </a:r>
          </a:p>
          <a:p>
            <a:pPr marL="0" indent="0">
              <a:buNone/>
            </a:pPr>
            <a:r>
              <a:rPr lang="en-US" dirty="0" smtClean="0"/>
              <a:t>They </a:t>
            </a:r>
            <a:r>
              <a:rPr lang="en-US" dirty="0"/>
              <a:t>lie at the heart of every </a:t>
            </a:r>
            <a:r>
              <a:rPr lang="en-US" dirty="0" smtClean="0"/>
              <a:t>subject and project </a:t>
            </a:r>
            <a:r>
              <a:rPr lang="en-US" dirty="0"/>
              <a:t>and they enable a learner to access and deepen learning across the whole curriculum</a:t>
            </a:r>
          </a:p>
          <a:p>
            <a:pPr marL="0" indent="0">
              <a:buNone/>
            </a:pPr>
            <a:endParaRPr lang="en-US" dirty="0"/>
          </a:p>
        </p:txBody>
      </p:sp>
    </p:spTree>
    <p:extLst>
      <p:ext uri="{BB962C8B-B14F-4D97-AF65-F5344CB8AC3E}">
        <p14:creationId xmlns:p14="http://schemas.microsoft.com/office/powerpoint/2010/main" val="227414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of the Subject Observation Checklist </a:t>
            </a:r>
            <a:r>
              <a:rPr lang="en-US" dirty="0"/>
              <a:t>C</a:t>
            </a:r>
            <a:r>
              <a:rPr lang="en-US" dirty="0" smtClean="0"/>
              <a:t>td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vi) Levels of Ability</a:t>
            </a:r>
            <a:r>
              <a:rPr lang="en-US" dirty="0" smtClean="0"/>
              <a:t>: These are hierarchical levels of learning for the different domains. They are used to determine the learner’s degree of performance. (subject)</a:t>
            </a:r>
          </a:p>
          <a:p>
            <a:pPr marL="0" indent="0">
              <a:buNone/>
            </a:pPr>
            <a:r>
              <a:rPr lang="en-US" b="1" dirty="0" smtClean="0"/>
              <a:t>vii)Indicators</a:t>
            </a:r>
            <a:r>
              <a:rPr lang="en-US" b="1" dirty="0"/>
              <a:t>: </a:t>
            </a:r>
            <a:r>
              <a:rPr lang="en-US" dirty="0"/>
              <a:t>These are </a:t>
            </a:r>
            <a:r>
              <a:rPr lang="en-US" dirty="0" smtClean="0"/>
              <a:t>characteristics which </a:t>
            </a:r>
            <a:r>
              <a:rPr lang="en-US" dirty="0"/>
              <a:t>a learner displays as evidence for acquiring a </a:t>
            </a:r>
            <a:r>
              <a:rPr lang="en-US" dirty="0" smtClean="0"/>
              <a:t>competency/skill</a:t>
            </a:r>
            <a:r>
              <a:rPr lang="en-US" dirty="0"/>
              <a:t>. </a:t>
            </a:r>
            <a:r>
              <a:rPr lang="en-US" dirty="0" smtClean="0"/>
              <a:t>(</a:t>
            </a:r>
            <a:r>
              <a:rPr lang="en-US" b="1" dirty="0">
                <a:solidFill>
                  <a:schemeClr val="tx1"/>
                </a:solidFill>
              </a:rPr>
              <a:t>subject and project</a:t>
            </a:r>
            <a:r>
              <a:rPr lang="en-US" b="1" dirty="0" smtClean="0">
                <a:solidFill>
                  <a:schemeClr val="tx1"/>
                </a:solidFill>
              </a:rPr>
              <a:t>)</a:t>
            </a:r>
            <a:endParaRPr lang="en-US" dirty="0"/>
          </a:p>
          <a:p>
            <a:pPr marL="0" indent="0">
              <a:buNone/>
            </a:pPr>
            <a:r>
              <a:rPr lang="en-US" b="1" i="1" dirty="0"/>
              <a:t>An assessor is required to observe what a learner displays in relation to the competency in order to determine the degree/extent of performance on a particular </a:t>
            </a:r>
            <a:r>
              <a:rPr lang="en-US" b="1" i="1" dirty="0" smtClean="0"/>
              <a:t>item/task</a:t>
            </a:r>
            <a:r>
              <a:rPr lang="en-US" b="1" dirty="0" smtClean="0"/>
              <a:t>.</a:t>
            </a:r>
            <a:endParaRPr lang="en-US" b="1" dirty="0"/>
          </a:p>
          <a:p>
            <a:endParaRPr lang="en-US" dirty="0"/>
          </a:p>
        </p:txBody>
      </p:sp>
    </p:spTree>
    <p:extLst>
      <p:ext uri="{BB962C8B-B14F-4D97-AF65-F5344CB8AC3E}">
        <p14:creationId xmlns:p14="http://schemas.microsoft.com/office/powerpoint/2010/main" val="2608412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of the Project Observation Checklist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 </a:t>
            </a:r>
            <a:r>
              <a:rPr lang="en-US" dirty="0"/>
              <a:t>The </a:t>
            </a:r>
            <a:r>
              <a:rPr lang="en-US" dirty="0" smtClean="0"/>
              <a:t>Project </a:t>
            </a:r>
            <a:r>
              <a:rPr lang="en-US" dirty="0"/>
              <a:t>Observation Checklist is composed of the following;</a:t>
            </a:r>
          </a:p>
          <a:p>
            <a:pPr marL="514350" indent="-514350">
              <a:buFont typeface="+mj-lt"/>
              <a:buAutoNum type="romanLcPeriod"/>
            </a:pPr>
            <a:r>
              <a:rPr lang="en-US" sz="2300" dirty="0">
                <a:latin typeface="Bookman Old Style" panose="02050604050505020204" pitchFamily="18" charset="0"/>
              </a:rPr>
              <a:t>School and learner details </a:t>
            </a:r>
          </a:p>
          <a:p>
            <a:pPr marL="514350" indent="-514350">
              <a:buFont typeface="+mj-lt"/>
              <a:buAutoNum type="romanLcPeriod"/>
            </a:pPr>
            <a:r>
              <a:rPr lang="en-US" sz="2300" dirty="0">
                <a:latin typeface="Bookman Old Style" panose="02050604050505020204" pitchFamily="18" charset="0"/>
              </a:rPr>
              <a:t>Instructions for the facilitators </a:t>
            </a:r>
          </a:p>
          <a:p>
            <a:pPr marL="514350" indent="-514350">
              <a:buFont typeface="+mj-lt"/>
              <a:buAutoNum type="romanLcPeriod"/>
            </a:pPr>
            <a:r>
              <a:rPr lang="en-US" sz="2300" b="1" dirty="0">
                <a:latin typeface="Bookman Old Style" panose="02050604050505020204" pitchFamily="18" charset="0"/>
              </a:rPr>
              <a:t>The project Theme: </a:t>
            </a:r>
            <a:r>
              <a:rPr lang="en-US" sz="2300" dirty="0">
                <a:latin typeface="Bookman Old Style" panose="02050604050505020204" pitchFamily="18" charset="0"/>
              </a:rPr>
              <a:t> This shall be a statement giving the major idea that will guide project activities of learners for a specific period.</a:t>
            </a:r>
            <a:endParaRPr lang="en-US" sz="2300" b="1" dirty="0">
              <a:latin typeface="Bookman Old Style" panose="02050604050505020204" pitchFamily="18" charset="0"/>
            </a:endParaRPr>
          </a:p>
          <a:p>
            <a:pPr marL="514350" indent="-514350">
              <a:buFont typeface="+mj-lt"/>
              <a:buAutoNum type="romanLcPeriod"/>
            </a:pPr>
            <a:r>
              <a:rPr lang="en-US" sz="2300" dirty="0">
                <a:latin typeface="Bookman Old Style" panose="02050604050505020204" pitchFamily="18" charset="0"/>
              </a:rPr>
              <a:t>ii) </a:t>
            </a:r>
            <a:r>
              <a:rPr lang="en-US" sz="2300" b="1" dirty="0">
                <a:latin typeface="Bookman Old Style" panose="02050604050505020204" pitchFamily="18" charset="0"/>
              </a:rPr>
              <a:t>A Competency</a:t>
            </a:r>
            <a:r>
              <a:rPr lang="en-US" sz="2300" dirty="0">
                <a:latin typeface="Bookman Old Style" panose="02050604050505020204" pitchFamily="18" charset="0"/>
              </a:rPr>
              <a:t>: A set of demonstrable knowledge, skills, values and behaviors that the learner should acquire.</a:t>
            </a:r>
          </a:p>
          <a:p>
            <a:pPr marL="514350" indent="-514350">
              <a:buFont typeface="+mj-lt"/>
              <a:buAutoNum type="romanLcPeriod"/>
            </a:pPr>
            <a:r>
              <a:rPr lang="en-US" sz="2300" b="1" dirty="0">
                <a:latin typeface="Bookman Old Style" panose="02050604050505020204" pitchFamily="18" charset="0"/>
              </a:rPr>
              <a:t>iii) Competence: </a:t>
            </a:r>
            <a:r>
              <a:rPr lang="en-US" sz="2300" dirty="0">
                <a:latin typeface="Bookman Old Style" panose="02050604050505020204" pitchFamily="18" charset="0"/>
              </a:rPr>
              <a:t>What a learner knows, understands and can do</a:t>
            </a:r>
            <a:r>
              <a:rPr lang="en-US" sz="2300" b="1" dirty="0">
                <a:latin typeface="Bookman Old Style" panose="02050604050505020204" pitchFamily="18" charset="0"/>
              </a:rPr>
              <a:t> </a:t>
            </a:r>
          </a:p>
          <a:p>
            <a:pPr marL="514350" indent="-514350">
              <a:buFont typeface="+mj-lt"/>
              <a:buAutoNum type="romanLcPeriod"/>
            </a:pPr>
            <a:r>
              <a:rPr lang="en-US" sz="2300" b="1" dirty="0">
                <a:latin typeface="Bookman Old Style" panose="02050604050505020204" pitchFamily="18" charset="0"/>
              </a:rPr>
              <a:t>iv) Indicators</a:t>
            </a:r>
            <a:r>
              <a:rPr lang="en-US" sz="2300" dirty="0">
                <a:latin typeface="Bookman Old Style" panose="02050604050505020204" pitchFamily="18" charset="0"/>
              </a:rPr>
              <a:t>: These are </a:t>
            </a:r>
            <a:r>
              <a:rPr lang="en-US" sz="2300" b="1" dirty="0" smtClean="0">
                <a:latin typeface="Bookman Old Style" panose="02050604050505020204" pitchFamily="18" charset="0"/>
              </a:rPr>
              <a:t>characteristics</a:t>
            </a:r>
            <a:r>
              <a:rPr lang="en-US" sz="2300" dirty="0" smtClean="0">
                <a:latin typeface="Bookman Old Style" panose="02050604050505020204" pitchFamily="18" charset="0"/>
              </a:rPr>
              <a:t> </a:t>
            </a:r>
            <a:r>
              <a:rPr lang="en-US" sz="2300" dirty="0">
                <a:latin typeface="Bookman Old Style" panose="02050604050505020204" pitchFamily="18" charset="0"/>
              </a:rPr>
              <a:t>which a learner displays as evidence for acquiring a competence/ skill. </a:t>
            </a:r>
          </a:p>
          <a:p>
            <a:endParaRPr lang="en-US" dirty="0"/>
          </a:p>
        </p:txBody>
      </p:sp>
    </p:spTree>
    <p:extLst>
      <p:ext uri="{BB962C8B-B14F-4D97-AF65-F5344CB8AC3E}">
        <p14:creationId xmlns:p14="http://schemas.microsoft.com/office/powerpoint/2010/main" val="37131982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2517</TotalTime>
  <Words>880</Words>
  <Application>Microsoft Office PowerPoint</Application>
  <PresentationFormat>Widescreen</PresentationFormat>
  <Paragraphs>80</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Bookman Old Style</vt:lpstr>
      <vt:lpstr>Garamond</vt:lpstr>
      <vt:lpstr>Organic</vt:lpstr>
      <vt:lpstr>Acrobat Document</vt:lpstr>
      <vt:lpstr>PowerPoint Presentation</vt:lpstr>
      <vt:lpstr>Presentation outline</vt:lpstr>
      <vt:lpstr>The CA Observation Checklist. </vt:lpstr>
      <vt:lpstr>Accessing the CA Observation Checklist </vt:lpstr>
      <vt:lpstr>Uses of the CA Observation Checklists </vt:lpstr>
      <vt:lpstr>Structure of the CA Observation Checklists Subject Observation Checklist</vt:lpstr>
      <vt:lpstr>Structure of the Subject Observation Checklist Ctd</vt:lpstr>
      <vt:lpstr>Structure of the Subject Observation Checklist Ctd</vt:lpstr>
      <vt:lpstr>Structure of the Project Observation Checklist</vt:lpstr>
      <vt:lpstr>Using the CA Subject Observation Checklist in assessment</vt:lpstr>
      <vt:lpstr>Using the CA Subject Observation Checklist in assessment</vt:lpstr>
      <vt:lpstr>Using the CA Project Observation Checklist in assessment</vt:lpstr>
      <vt:lpstr>Using the CA Project Observation Checklist in assessment Ctd</vt:lpstr>
      <vt:lpstr>Hands on session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caf</dc:title>
  <dc:creator>DELL</dc:creator>
  <cp:lastModifiedBy>Christine Zawedde</cp:lastModifiedBy>
  <cp:revision>152</cp:revision>
  <cp:lastPrinted>2024-03-13T05:43:11Z</cp:lastPrinted>
  <dcterms:created xsi:type="dcterms:W3CDTF">2023-08-09T06:09:49Z</dcterms:created>
  <dcterms:modified xsi:type="dcterms:W3CDTF">2024-04-04T12:46:49Z</dcterms:modified>
</cp:coreProperties>
</file>