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7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>
        <p:scale>
          <a:sx n="110" d="100"/>
          <a:sy n="110" d="100"/>
        </p:scale>
        <p:origin x="-115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24344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Developing a competency based lesson plan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0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evaluation ………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04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 smtClean="0"/>
              <a:t>In your subject groups</a:t>
            </a:r>
            <a:r>
              <a:rPr lang="en-US" dirty="0" smtClean="0"/>
              <a:t>, Using a </a:t>
            </a:r>
            <a:r>
              <a:rPr lang="en-US" smtClean="0"/>
              <a:t>s.4 syllabus,</a:t>
            </a:r>
            <a:endParaRPr lang="en-US" dirty="0" smtClean="0"/>
          </a:p>
          <a:p>
            <a:pPr marL="0" indent="0">
              <a:buNone/>
            </a:pPr>
            <a:r>
              <a:rPr lang="en-US" cap="none" dirty="0" smtClean="0"/>
              <a:t>Design a lesson plan for 80 minutes and present to plenary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3528204"/>
            <a:ext cx="3330422" cy="226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94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            </a:t>
            </a:r>
            <a:r>
              <a:rPr lang="en-US" sz="2800" b="1" dirty="0" smtClean="0"/>
              <a:t>Thanks  for participation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6190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OUTCOMES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cap="none" dirty="0"/>
              <a:t>B</a:t>
            </a:r>
            <a:r>
              <a:rPr lang="en-US" cap="none" dirty="0" smtClean="0"/>
              <a:t>y the end of the session participants will; </a:t>
            </a:r>
          </a:p>
          <a:p>
            <a:r>
              <a:rPr lang="en-US" cap="none" dirty="0" smtClean="0"/>
              <a:t>Know the purpose of lesson plan</a:t>
            </a:r>
          </a:p>
          <a:p>
            <a:r>
              <a:rPr lang="en-US" cap="none" dirty="0" smtClean="0"/>
              <a:t>Understand </a:t>
            </a:r>
            <a:r>
              <a:rPr lang="en-US" cap="none" dirty="0" smtClean="0"/>
              <a:t> </a:t>
            </a:r>
            <a:r>
              <a:rPr lang="en-US" cap="none" dirty="0" smtClean="0"/>
              <a:t>key </a:t>
            </a:r>
            <a:r>
              <a:rPr lang="en-US" cap="none" dirty="0" smtClean="0"/>
              <a:t>components of </a:t>
            </a:r>
            <a:r>
              <a:rPr lang="en-US" cap="none" dirty="0" smtClean="0"/>
              <a:t>a lesson plan</a:t>
            </a:r>
          </a:p>
          <a:p>
            <a:r>
              <a:rPr lang="en-US" cap="none" dirty="0" smtClean="0"/>
              <a:t>Develop a sample competency based lesson plan</a:t>
            </a:r>
          </a:p>
          <a:p>
            <a:endParaRPr lang="en-US" cap="none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</a:t>
            </a:r>
            <a:r>
              <a:rPr lang="en-US" cap="none" dirty="0" smtClean="0"/>
              <a:t>n groups discuss the following;</a:t>
            </a:r>
            <a:endParaRPr lang="en-US" dirty="0" smtClean="0"/>
          </a:p>
          <a:p>
            <a:r>
              <a:rPr lang="en-US" cap="none" dirty="0" smtClean="0"/>
              <a:t>What is a lesson plan</a:t>
            </a:r>
            <a:r>
              <a:rPr lang="en-US" cap="none" dirty="0"/>
              <a:t> </a:t>
            </a:r>
            <a:r>
              <a:rPr lang="en-US" dirty="0" smtClean="0"/>
              <a:t>?</a:t>
            </a:r>
          </a:p>
          <a:p>
            <a:r>
              <a:rPr lang="en-US" cap="none" dirty="0" smtClean="0"/>
              <a:t>How important is the lesson plan in the teaching and learning process?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2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</a:t>
            </a:r>
            <a:r>
              <a:rPr lang="en-US" dirty="0" err="1" smtClean="0"/>
              <a:t>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 smtClean="0"/>
              <a:t>Helps the </a:t>
            </a:r>
            <a:r>
              <a:rPr lang="en-US" cap="none" dirty="0" smtClean="0"/>
              <a:t>teacher to focus the learner on LO</a:t>
            </a:r>
            <a:endParaRPr lang="en-US" cap="none" dirty="0" smtClean="0"/>
          </a:p>
          <a:p>
            <a:r>
              <a:rPr lang="en-US" cap="none" dirty="0" smtClean="0"/>
              <a:t>Guides </a:t>
            </a:r>
            <a:r>
              <a:rPr lang="en-US" cap="none" dirty="0" smtClean="0"/>
              <a:t>in </a:t>
            </a:r>
            <a:r>
              <a:rPr lang="en-US" cap="none" dirty="0"/>
              <a:t>l</a:t>
            </a:r>
            <a:r>
              <a:rPr lang="en-US" cap="none" dirty="0" smtClean="0"/>
              <a:t>esson </a:t>
            </a:r>
            <a:r>
              <a:rPr lang="en-US" cap="none" dirty="0" smtClean="0"/>
              <a:t>organisation, delivery and assessment. </a:t>
            </a:r>
            <a:endParaRPr lang="en-US" cap="none" dirty="0" smtClean="0"/>
          </a:p>
          <a:p>
            <a:r>
              <a:rPr lang="en-US" cap="none" dirty="0" smtClean="0"/>
              <a:t>It enables the teacher to conduct the lesson in the set timeframe.</a:t>
            </a:r>
            <a:endParaRPr lang="en-US" cap="none" dirty="0" smtClean="0"/>
          </a:p>
          <a:p>
            <a:r>
              <a:rPr lang="en-US" cap="none" dirty="0" smtClean="0"/>
              <a:t>Gives a </a:t>
            </a:r>
            <a:r>
              <a:rPr lang="en-US" cap="none" dirty="0"/>
              <a:t>t</a:t>
            </a:r>
            <a:r>
              <a:rPr lang="en-US" cap="none" dirty="0" smtClean="0"/>
              <a:t>eacher </a:t>
            </a:r>
            <a:r>
              <a:rPr lang="en-US" cap="none" dirty="0"/>
              <a:t>a</a:t>
            </a:r>
            <a:r>
              <a:rPr lang="en-US" cap="none" dirty="0" smtClean="0"/>
              <a:t> </a:t>
            </a:r>
            <a:r>
              <a:rPr lang="en-US" cap="none" dirty="0"/>
              <a:t>c</a:t>
            </a:r>
            <a:r>
              <a:rPr lang="en-US" cap="none" dirty="0" smtClean="0"/>
              <a:t>hance </a:t>
            </a:r>
            <a:r>
              <a:rPr lang="en-US" cap="none" dirty="0"/>
              <a:t>t</a:t>
            </a:r>
            <a:r>
              <a:rPr lang="en-US" cap="none" dirty="0" smtClean="0"/>
              <a:t>o </a:t>
            </a:r>
            <a:r>
              <a:rPr lang="en-US" cap="none" dirty="0"/>
              <a:t>r</a:t>
            </a:r>
            <a:r>
              <a:rPr lang="en-US" cap="none" dirty="0" smtClean="0"/>
              <a:t>eflect </a:t>
            </a:r>
            <a:r>
              <a:rPr lang="en-US" cap="none" dirty="0"/>
              <a:t>o</a:t>
            </a:r>
            <a:r>
              <a:rPr lang="en-US" cap="none" dirty="0" smtClean="0"/>
              <a:t>n </a:t>
            </a:r>
            <a:r>
              <a:rPr lang="en-US" cap="none" dirty="0"/>
              <a:t>t</a:t>
            </a:r>
            <a:r>
              <a:rPr lang="en-US" cap="none" dirty="0" smtClean="0"/>
              <a:t>heir </a:t>
            </a:r>
            <a:r>
              <a:rPr lang="en-US" cap="none" dirty="0"/>
              <a:t>o</a:t>
            </a:r>
            <a:r>
              <a:rPr lang="en-US" cap="none" dirty="0" smtClean="0"/>
              <a:t>wn </a:t>
            </a:r>
            <a:r>
              <a:rPr lang="en-US" cap="none" dirty="0"/>
              <a:t>t</a:t>
            </a:r>
            <a:r>
              <a:rPr lang="en-US" cap="none" dirty="0" smtClean="0"/>
              <a:t>eaching</a:t>
            </a:r>
          </a:p>
          <a:p>
            <a:pPr marL="0" indent="0">
              <a:buNone/>
            </a:pPr>
            <a:endParaRPr lang="en-US" cap="none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9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LESSON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86302" y="2487862"/>
            <a:ext cx="10363826" cy="3424107"/>
          </a:xfrm>
        </p:spPr>
        <p:txBody>
          <a:bodyPr/>
          <a:lstStyle/>
          <a:p>
            <a:pPr marL="0" indent="0">
              <a:buNone/>
            </a:pPr>
            <a:endParaRPr lang="en-US" cap="none" dirty="0" smtClean="0"/>
          </a:p>
          <a:p>
            <a:pPr marL="0" indent="0">
              <a:buNone/>
            </a:pPr>
            <a:r>
              <a:rPr lang="en-US" cap="none" dirty="0" smtClean="0"/>
              <a:t>In a brainstorm session;</a:t>
            </a:r>
            <a:endParaRPr lang="en-US" cap="none" dirty="0"/>
          </a:p>
          <a:p>
            <a:pPr marL="0" indent="0">
              <a:buNone/>
            </a:pPr>
            <a:r>
              <a:rPr lang="en-US" cap="none" dirty="0" smtClean="0"/>
              <a:t>What </a:t>
            </a:r>
            <a:r>
              <a:rPr lang="en-US" cap="none" dirty="0" smtClean="0"/>
              <a:t>Are The Key Components Of A Lesson Plan?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92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7077"/>
            <a:ext cx="10364451" cy="111548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Structure of the </a:t>
            </a:r>
            <a:r>
              <a:rPr lang="en-US" b="1" dirty="0" err="1" smtClean="0"/>
              <a:t>lp</a:t>
            </a:r>
            <a:r>
              <a:rPr lang="en-US" b="1" dirty="0" smtClean="0"/>
              <a:t> cont.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 </a:t>
            </a:r>
            <a:r>
              <a:rPr lang="en-US" dirty="0"/>
              <a:t>a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10257" y="2214693"/>
            <a:ext cx="4607132" cy="39250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cap="none" dirty="0" smtClean="0"/>
              <a:t>School</a:t>
            </a:r>
            <a:endParaRPr lang="en-US" cap="none" dirty="0"/>
          </a:p>
          <a:p>
            <a:pPr marL="0" indent="0">
              <a:buNone/>
            </a:pPr>
            <a:r>
              <a:rPr lang="en-US" cap="none" dirty="0"/>
              <a:t>Subject</a:t>
            </a:r>
          </a:p>
          <a:p>
            <a:pPr marL="0" indent="0">
              <a:buNone/>
            </a:pPr>
            <a:r>
              <a:rPr lang="en-US" cap="none" dirty="0"/>
              <a:t>Teacher</a:t>
            </a:r>
          </a:p>
          <a:p>
            <a:pPr marL="0" indent="0">
              <a:buNone/>
            </a:pPr>
            <a:r>
              <a:rPr lang="en-US" cap="none" dirty="0"/>
              <a:t>Class</a:t>
            </a:r>
          </a:p>
          <a:p>
            <a:pPr marL="0" indent="0">
              <a:buNone/>
            </a:pPr>
            <a:r>
              <a:rPr lang="en-US" cap="none" dirty="0"/>
              <a:t>Term</a:t>
            </a:r>
          </a:p>
          <a:p>
            <a:pPr marL="0" indent="0">
              <a:buNone/>
            </a:pPr>
            <a:r>
              <a:rPr lang="en-US" cap="none" dirty="0" smtClean="0"/>
              <a:t>Number Of Learners</a:t>
            </a:r>
          </a:p>
          <a:p>
            <a:pPr marL="0" indent="0">
              <a:buNone/>
            </a:pPr>
            <a:r>
              <a:rPr lang="en-US" cap="none" dirty="0" smtClean="0"/>
              <a:t>Date </a:t>
            </a:r>
          </a:p>
          <a:p>
            <a:pPr marL="0" indent="0">
              <a:buNone/>
            </a:pPr>
            <a:r>
              <a:rPr lang="en-US" cap="none" dirty="0" smtClean="0"/>
              <a:t>Time </a:t>
            </a:r>
          </a:p>
          <a:p>
            <a:pPr marL="0" indent="0">
              <a:buNone/>
            </a:pPr>
            <a:r>
              <a:rPr lang="en-US" cap="none" dirty="0" smtClean="0"/>
              <a:t>Duration</a:t>
            </a:r>
          </a:p>
          <a:p>
            <a:pPr marL="0" indent="0">
              <a:buNone/>
            </a:pPr>
            <a:r>
              <a:rPr lang="en-US" cap="none" dirty="0" smtClean="0"/>
              <a:t>Number Of Learners With SEN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53488" y="2214693"/>
            <a:ext cx="3700732" cy="387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1700" dirty="0"/>
              <a:t>Theme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1700" dirty="0"/>
              <a:t>Topic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1700" dirty="0"/>
              <a:t>Subtopic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1700" dirty="0"/>
              <a:t>Competency 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1700" dirty="0"/>
              <a:t>Learning Outcomes 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1700" dirty="0"/>
              <a:t>Lesson Focus 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1700" dirty="0"/>
              <a:t>Teaching &amp;learning Aids 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1700" dirty="0"/>
              <a:t>Pre-requisite knowledge 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1700" dirty="0"/>
              <a:t>References 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86230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7077"/>
            <a:ext cx="10364451" cy="111548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Structure of the </a:t>
            </a:r>
            <a:r>
              <a:rPr lang="en-US" b="1" dirty="0" err="1" smtClean="0"/>
              <a:t>lp</a:t>
            </a:r>
            <a:r>
              <a:rPr lang="en-US" b="1" dirty="0" smtClean="0"/>
              <a:t> cont.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 b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251494" y="2214693"/>
            <a:ext cx="7970807" cy="392501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b="1" cap="none" dirty="0" smtClean="0"/>
              <a:t>Step and duration</a:t>
            </a:r>
          </a:p>
          <a:p>
            <a:r>
              <a:rPr lang="en-US" b="1" i="1" cap="none" dirty="0" smtClean="0"/>
              <a:t>Introduction </a:t>
            </a:r>
          </a:p>
          <a:p>
            <a:r>
              <a:rPr lang="en-US" b="1" i="1" cap="none" dirty="0" smtClean="0"/>
              <a:t>Lesson development                                         </a:t>
            </a:r>
          </a:p>
          <a:p>
            <a:r>
              <a:rPr lang="en-US" b="1" i="1" cap="none" dirty="0" smtClean="0"/>
              <a:t>Reflection</a:t>
            </a:r>
          </a:p>
          <a:p>
            <a:r>
              <a:rPr lang="en-US" b="1" i="1" cap="none" dirty="0" smtClean="0"/>
              <a:t>Conclusion</a:t>
            </a:r>
          </a:p>
          <a:p>
            <a:pPr marL="0" indent="0">
              <a:buNone/>
            </a:pPr>
            <a:r>
              <a:rPr lang="en-US" cap="none" dirty="0" smtClean="0"/>
              <a:t>QN: How long should the above parts take?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75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7077"/>
            <a:ext cx="10364451" cy="111548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Structure of the </a:t>
            </a:r>
            <a:r>
              <a:rPr lang="en-US" b="1" dirty="0" err="1" smtClean="0"/>
              <a:t>lp</a:t>
            </a:r>
            <a:r>
              <a:rPr lang="en-US" b="1" dirty="0" smtClean="0"/>
              <a:t> cont.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 b cont.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9675" y="2044461"/>
            <a:ext cx="9294776" cy="386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1700" dirty="0" smtClean="0"/>
              <a:t>2. Teacher’s Activities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1700" b="1" dirty="0" smtClean="0"/>
              <a:t>NOTE : </a:t>
            </a:r>
            <a:r>
              <a:rPr lang="en-US" sz="1700" dirty="0" smtClean="0"/>
              <a:t>This is a competency based lesson plan.</a:t>
            </a:r>
          </a:p>
          <a:p>
            <a:pPr marL="285750" indent="-285750" defTabSz="914400"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700" dirty="0" smtClean="0"/>
              <a:t>What does the teacher do during the introduction, lesson development, reflection and conclusion stages?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1700" dirty="0" smtClean="0"/>
              <a:t>QN: Give examples of methods of teaching that we may use in a lesson on your subject.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1700" dirty="0" smtClean="0"/>
              <a:t>3. Learner’s activities</a:t>
            </a:r>
          </a:p>
          <a:p>
            <a:pPr marL="285750" lvl="0" indent="-285750" defTabSz="914400">
              <a:spcBef>
                <a:spcPts val="1000"/>
              </a:spcBef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prstClr val="black"/>
                </a:solidFill>
              </a:rPr>
              <a:t>What does the </a:t>
            </a:r>
            <a:r>
              <a:rPr lang="en-US" sz="1700" dirty="0" smtClean="0">
                <a:solidFill>
                  <a:prstClr val="black"/>
                </a:solidFill>
              </a:rPr>
              <a:t>learner </a:t>
            </a:r>
            <a:r>
              <a:rPr lang="en-US" sz="1700" dirty="0">
                <a:solidFill>
                  <a:prstClr val="black"/>
                </a:solidFill>
              </a:rPr>
              <a:t>do during the introduction, lesson development, reflection and conclusion stages</a:t>
            </a:r>
            <a:r>
              <a:rPr lang="en-US" sz="1700" dirty="0" smtClean="0">
                <a:solidFill>
                  <a:prstClr val="black"/>
                </a:solidFill>
              </a:rPr>
              <a:t>?</a:t>
            </a:r>
          </a:p>
          <a:p>
            <a:pPr defTabSz="914400">
              <a:spcBef>
                <a:spcPts val="1000"/>
              </a:spcBef>
              <a:buClr>
                <a:prstClr val="black"/>
              </a:buClr>
            </a:pPr>
            <a:r>
              <a:rPr lang="en-US" sz="1700" dirty="0" smtClean="0"/>
              <a:t>QN: Give </a:t>
            </a:r>
            <a:r>
              <a:rPr lang="en-US" sz="1700" dirty="0"/>
              <a:t>examples of </a:t>
            </a:r>
            <a:r>
              <a:rPr lang="en-US" sz="1700" dirty="0" smtClean="0"/>
              <a:t>activities that learners may take part in during </a:t>
            </a:r>
            <a:r>
              <a:rPr lang="en-US" sz="1700" dirty="0"/>
              <a:t>a </a:t>
            </a:r>
            <a:r>
              <a:rPr lang="en-US" sz="1700" dirty="0" smtClean="0"/>
              <a:t>lesson.</a:t>
            </a:r>
            <a:endParaRPr lang="en-US" sz="1700" dirty="0"/>
          </a:p>
          <a:p>
            <a:pPr lvl="0" defTabSz="914400">
              <a:spcBef>
                <a:spcPts val="1000"/>
              </a:spcBef>
              <a:buClr>
                <a:prstClr val="black"/>
              </a:buClr>
            </a:pPr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83495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07077"/>
            <a:ext cx="10364451" cy="111548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Structure of the </a:t>
            </a:r>
            <a:r>
              <a:rPr lang="en-US" b="1" dirty="0" err="1" smtClean="0"/>
              <a:t>lp</a:t>
            </a:r>
            <a:r>
              <a:rPr lang="en-US" b="1" dirty="0" smtClean="0"/>
              <a:t> cont.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 b cont.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9675" y="2044461"/>
            <a:ext cx="1012741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1700" dirty="0"/>
              <a:t>4</a:t>
            </a:r>
            <a:r>
              <a:rPr lang="en-US" sz="1700" dirty="0" smtClean="0"/>
              <a:t>. Evidence of Achievement;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1700" dirty="0" smtClean="0"/>
              <a:t>Highlights that show what is expected to be achieved by the learner.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1700" dirty="0" smtClean="0"/>
              <a:t>QN: Using the examples from the activities you developed, state the evidence of achievement.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1700" dirty="0" smtClean="0"/>
              <a:t>5. Lesson evaluation;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1700" dirty="0" smtClean="0"/>
              <a:t>What went well 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1700" dirty="0" smtClean="0"/>
              <a:t>What did not go well                                                                   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1700" dirty="0" smtClean="0"/>
              <a:t>Way forward 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r>
              <a:rPr lang="en-US" sz="1700" dirty="0" smtClean="0"/>
              <a:t> </a:t>
            </a:r>
          </a:p>
          <a:p>
            <a:pPr defTabSz="914400">
              <a:spcBef>
                <a:spcPts val="1000"/>
              </a:spcBef>
              <a:buClr>
                <a:schemeClr val="tx1"/>
              </a:buClr>
            </a:pPr>
            <a:endParaRPr lang="en-US" sz="1700" dirty="0" smtClean="0"/>
          </a:p>
          <a:p>
            <a:pPr lvl="0" defTabSz="914400">
              <a:spcBef>
                <a:spcPts val="1000"/>
              </a:spcBef>
              <a:buClr>
                <a:prstClr val="black"/>
              </a:buClr>
            </a:pPr>
            <a:endParaRPr lang="en-US" sz="17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465677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272</TotalTime>
  <Words>366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   Developing a competency based lesson plan </vt:lpstr>
      <vt:lpstr>SESSION OUTCOMES </vt:lpstr>
      <vt:lpstr>Activity  1 </vt:lpstr>
      <vt:lpstr>Importance of lp</vt:lpstr>
      <vt:lpstr>STRUCTURE OF A LESSON PLAN</vt:lpstr>
      <vt:lpstr>Structure of the lp cont. Part  a </vt:lpstr>
      <vt:lpstr>Structure of the lp cont. Part  b </vt:lpstr>
      <vt:lpstr>Structure of the lp cont. Part  b cont. </vt:lpstr>
      <vt:lpstr>Structure of the lp cont. Part  b cont. </vt:lpstr>
      <vt:lpstr>Lesson evaluation ………</vt:lpstr>
      <vt:lpstr>ACTIVITY 2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</dc:title>
  <dc:creator>Said Twine</dc:creator>
  <cp:lastModifiedBy>Said Twine</cp:lastModifiedBy>
  <cp:revision>24</cp:revision>
  <dcterms:created xsi:type="dcterms:W3CDTF">2023-12-01T12:34:30Z</dcterms:created>
  <dcterms:modified xsi:type="dcterms:W3CDTF">2023-12-05T13:29:48Z</dcterms:modified>
</cp:coreProperties>
</file>