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416" r:id="rId2"/>
    <p:sldId id="328" r:id="rId3"/>
    <p:sldId id="435" r:id="rId4"/>
    <p:sldId id="412" r:id="rId5"/>
    <p:sldId id="429" r:id="rId6"/>
    <p:sldId id="432" r:id="rId7"/>
    <p:sldId id="430" r:id="rId8"/>
    <p:sldId id="431" r:id="rId9"/>
    <p:sldId id="433" r:id="rId10"/>
    <p:sldId id="434" r:id="rId11"/>
    <p:sldId id="415" r:id="rId12"/>
    <p:sldId id="414" r:id="rId13"/>
    <p:sldId id="354" r:id="rId14"/>
    <p:sldId id="424" r:id="rId15"/>
    <p:sldId id="421" r:id="rId16"/>
    <p:sldId id="428" r:id="rId17"/>
    <p:sldId id="418" r:id="rId18"/>
    <p:sldId id="419" r:id="rId19"/>
    <p:sldId id="420" r:id="rId20"/>
    <p:sldId id="410" r:id="rId21"/>
    <p:sldId id="38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p:cViewPr varScale="1">
        <p:scale>
          <a:sx n="63" d="100"/>
          <a:sy n="63" d="100"/>
        </p:scale>
        <p:origin x="1292" y="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beid faisal" userId="31865c5366299d00" providerId="LiveId" clId="{2E5F08EE-C9DC-428F-B4B8-0EBCFA4B5743}"/>
    <pc:docChg chg="custSel modSld">
      <pc:chgData name="obeid faisal" userId="31865c5366299d00" providerId="LiveId" clId="{2E5F08EE-C9DC-428F-B4B8-0EBCFA4B5743}" dt="2023-12-10T14:09:41.106" v="121" actId="20577"/>
      <pc:docMkLst>
        <pc:docMk/>
      </pc:docMkLst>
      <pc:sldChg chg="addSp modSp mod">
        <pc:chgData name="obeid faisal" userId="31865c5366299d00" providerId="LiveId" clId="{2E5F08EE-C9DC-428F-B4B8-0EBCFA4B5743}" dt="2023-12-10T10:31:16.854" v="84" actId="14100"/>
        <pc:sldMkLst>
          <pc:docMk/>
          <pc:sldMk cId="3297898446" sldId="380"/>
        </pc:sldMkLst>
        <pc:spChg chg="add mod">
          <ac:chgData name="obeid faisal" userId="31865c5366299d00" providerId="LiveId" clId="{2E5F08EE-C9DC-428F-B4B8-0EBCFA4B5743}" dt="2023-12-10T10:31:16.854" v="84" actId="14100"/>
          <ac:spMkLst>
            <pc:docMk/>
            <pc:sldMk cId="3297898446" sldId="380"/>
            <ac:spMk id="5" creationId="{E936C250-BD79-7CF2-D5B9-E85E8EB06BEC}"/>
          </ac:spMkLst>
        </pc:spChg>
      </pc:sldChg>
      <pc:sldChg chg="modSp mod">
        <pc:chgData name="obeid faisal" userId="31865c5366299d00" providerId="LiveId" clId="{2E5F08EE-C9DC-428F-B4B8-0EBCFA4B5743}" dt="2023-12-10T14:09:41.106" v="121" actId="20577"/>
        <pc:sldMkLst>
          <pc:docMk/>
          <pc:sldMk cId="0" sldId="410"/>
        </pc:sldMkLst>
        <pc:spChg chg="mod">
          <ac:chgData name="obeid faisal" userId="31865c5366299d00" providerId="LiveId" clId="{2E5F08EE-C9DC-428F-B4B8-0EBCFA4B5743}" dt="2023-12-10T14:09:41.106" v="121" actId="20577"/>
          <ac:spMkLst>
            <pc:docMk/>
            <pc:sldMk cId="0" sldId="410"/>
            <ac:spMk id="3" creationId="{00000000-0000-0000-0000-000000000000}"/>
          </ac:spMkLst>
        </pc:spChg>
      </pc:sldChg>
      <pc:sldChg chg="modSp mod">
        <pc:chgData name="obeid faisal" userId="31865c5366299d00" providerId="LiveId" clId="{2E5F08EE-C9DC-428F-B4B8-0EBCFA4B5743}" dt="2023-12-10T08:50:12.444" v="72" actId="11"/>
        <pc:sldMkLst>
          <pc:docMk/>
          <pc:sldMk cId="3882492675" sldId="416"/>
        </pc:sldMkLst>
        <pc:spChg chg="mod">
          <ac:chgData name="obeid faisal" userId="31865c5366299d00" providerId="LiveId" clId="{2E5F08EE-C9DC-428F-B4B8-0EBCFA4B5743}" dt="2023-12-10T08:50:12.444" v="72" actId="11"/>
          <ac:spMkLst>
            <pc:docMk/>
            <pc:sldMk cId="3882492675" sldId="416"/>
            <ac:spMk id="4" creationId="{00000000-0000-0000-0000-000000000000}"/>
          </ac:spMkLst>
        </pc:spChg>
      </pc:sldChg>
      <pc:sldChg chg="modSp mod">
        <pc:chgData name="obeid faisal" userId="31865c5366299d00" providerId="LiveId" clId="{2E5F08EE-C9DC-428F-B4B8-0EBCFA4B5743}" dt="2023-12-10T13:30:43.925" v="119" actId="6549"/>
        <pc:sldMkLst>
          <pc:docMk/>
          <pc:sldMk cId="466299361" sldId="419"/>
        </pc:sldMkLst>
        <pc:spChg chg="mod">
          <ac:chgData name="obeid faisal" userId="31865c5366299d00" providerId="LiveId" clId="{2E5F08EE-C9DC-428F-B4B8-0EBCFA4B5743}" dt="2023-12-10T13:30:43.925" v="119" actId="6549"/>
          <ac:spMkLst>
            <pc:docMk/>
            <pc:sldMk cId="466299361" sldId="419"/>
            <ac:spMk id="3" creationId="{00000000-0000-0000-0000-000000000000}"/>
          </ac:spMkLst>
        </pc:spChg>
      </pc:sldChg>
      <pc:sldChg chg="modSp mod">
        <pc:chgData name="obeid faisal" userId="31865c5366299d00" providerId="LiveId" clId="{2E5F08EE-C9DC-428F-B4B8-0EBCFA4B5743}" dt="2023-12-10T12:47:03.292" v="101" actId="20577"/>
        <pc:sldMkLst>
          <pc:docMk/>
          <pc:sldMk cId="4169212729" sldId="428"/>
        </pc:sldMkLst>
        <pc:spChg chg="mod">
          <ac:chgData name="obeid faisal" userId="31865c5366299d00" providerId="LiveId" clId="{2E5F08EE-C9DC-428F-B4B8-0EBCFA4B5743}" dt="2023-12-10T12:47:03.292" v="101" actId="20577"/>
          <ac:spMkLst>
            <pc:docMk/>
            <pc:sldMk cId="4169212729" sldId="42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930A99-ECF4-47E2-AC6D-9CE3A430C6BE}" type="datetimeFigureOut">
              <a:rPr lang="en-US" smtClean="0"/>
              <a:pPr/>
              <a:t>12/10/2023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6BF6F4-061C-4215-A5F9-4A95A02F2B49}" type="slidenum">
              <a:rPr lang="en-US" smtClean="0"/>
              <a:pPr/>
              <a:t>‹#›</a:t>
            </a:fld>
            <a:endParaRPr lang="en-US"/>
          </a:p>
        </p:txBody>
      </p:sp>
    </p:spTree>
    <p:extLst>
      <p:ext uri="{BB962C8B-B14F-4D97-AF65-F5344CB8AC3E}">
        <p14:creationId xmlns:p14="http://schemas.microsoft.com/office/powerpoint/2010/main" val="1841656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C34C9F-2290-4707-84BA-AA661A2B430E}" type="datetime1">
              <a:rPr lang="en-US" smtClean="0"/>
              <a:pPr/>
              <a:t>12/10/2023</a:t>
            </a:fld>
            <a:endParaRPr lang="en-US"/>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39AD18BC-0ED9-4119-8D80-060E3C5A25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3CF82-CFD4-44D8-928A-E9AEE1B41304}" type="datetime1">
              <a:rPr lang="en-US" smtClean="0"/>
              <a:pPr/>
              <a:t>12/10/2023</a:t>
            </a:fld>
            <a:endParaRPr lang="en-US"/>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39AD18BC-0ED9-4119-8D80-060E3C5A25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1DEB04-E9FD-4C6D-90C3-830C58FC780C}" type="datetime1">
              <a:rPr lang="en-US" smtClean="0"/>
              <a:pPr/>
              <a:t>12/10/2023</a:t>
            </a:fld>
            <a:endParaRPr lang="en-US"/>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39AD18BC-0ED9-4119-8D80-060E3C5A25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C8AC84-0D71-4824-B51C-058243C67B83}" type="datetime1">
              <a:rPr lang="en-US" smtClean="0"/>
              <a:pPr/>
              <a:t>12/10/2023</a:t>
            </a:fld>
            <a:endParaRPr lang="en-US"/>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39AD18BC-0ED9-4119-8D80-060E3C5A25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1A164-CE29-4FE2-8AF4-471131AA0BFA}" type="datetime1">
              <a:rPr lang="en-US" smtClean="0"/>
              <a:pPr/>
              <a:t>12/10/2023</a:t>
            </a:fld>
            <a:endParaRPr lang="en-US"/>
          </a:p>
        </p:txBody>
      </p:sp>
      <p:sp>
        <p:nvSpPr>
          <p:cNvPr id="5" name="Footer Placeholder 4"/>
          <p:cNvSpPr>
            <a:spLocks noGrp="1"/>
          </p:cNvSpPr>
          <p:nvPr>
            <p:ph type="ftr" sz="quarter" idx="11"/>
          </p:nvPr>
        </p:nvSpPr>
        <p:spPr/>
        <p:txBody>
          <a:bodyPr/>
          <a:lstStyle/>
          <a:p>
            <a:r>
              <a:rPr lang="en-US"/>
              <a:t>www.ncdc.go.ug</a:t>
            </a:r>
          </a:p>
        </p:txBody>
      </p:sp>
      <p:sp>
        <p:nvSpPr>
          <p:cNvPr id="6" name="Slide Number Placeholder 5"/>
          <p:cNvSpPr>
            <a:spLocks noGrp="1"/>
          </p:cNvSpPr>
          <p:nvPr>
            <p:ph type="sldNum" sz="quarter" idx="12"/>
          </p:nvPr>
        </p:nvSpPr>
        <p:spPr/>
        <p:txBody>
          <a:bodyPr/>
          <a:lstStyle/>
          <a:p>
            <a:fld id="{39AD18BC-0ED9-4119-8D80-060E3C5A25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6FF124-0010-40CF-ABEA-8831EF6D8BF9}" type="datetime1">
              <a:rPr lang="en-US" smtClean="0"/>
              <a:pPr/>
              <a:t>12/10/2023</a:t>
            </a:fld>
            <a:endParaRPr lang="en-US"/>
          </a:p>
        </p:txBody>
      </p:sp>
      <p:sp>
        <p:nvSpPr>
          <p:cNvPr id="6" name="Footer Placeholder 5"/>
          <p:cNvSpPr>
            <a:spLocks noGrp="1"/>
          </p:cNvSpPr>
          <p:nvPr>
            <p:ph type="ftr" sz="quarter" idx="11"/>
          </p:nvPr>
        </p:nvSpPr>
        <p:spPr/>
        <p:txBody>
          <a:bodyPr/>
          <a:lstStyle/>
          <a:p>
            <a:r>
              <a:rPr lang="en-US"/>
              <a:t>www.ncdc.go.ug</a:t>
            </a:r>
          </a:p>
        </p:txBody>
      </p:sp>
      <p:sp>
        <p:nvSpPr>
          <p:cNvPr id="7" name="Slide Number Placeholder 6"/>
          <p:cNvSpPr>
            <a:spLocks noGrp="1"/>
          </p:cNvSpPr>
          <p:nvPr>
            <p:ph type="sldNum" sz="quarter" idx="12"/>
          </p:nvPr>
        </p:nvSpPr>
        <p:spPr/>
        <p:txBody>
          <a:bodyPr/>
          <a:lstStyle/>
          <a:p>
            <a:fld id="{39AD18BC-0ED9-4119-8D80-060E3C5A25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F390F9-F3F5-4804-83F2-364CAD51978C}" type="datetime1">
              <a:rPr lang="en-US" smtClean="0"/>
              <a:pPr/>
              <a:t>12/10/2023</a:t>
            </a:fld>
            <a:endParaRPr lang="en-US"/>
          </a:p>
        </p:txBody>
      </p:sp>
      <p:sp>
        <p:nvSpPr>
          <p:cNvPr id="8" name="Footer Placeholder 7"/>
          <p:cNvSpPr>
            <a:spLocks noGrp="1"/>
          </p:cNvSpPr>
          <p:nvPr>
            <p:ph type="ftr" sz="quarter" idx="11"/>
          </p:nvPr>
        </p:nvSpPr>
        <p:spPr/>
        <p:txBody>
          <a:bodyPr/>
          <a:lstStyle/>
          <a:p>
            <a:r>
              <a:rPr lang="en-US"/>
              <a:t>www.ncdc.go.ug</a:t>
            </a:r>
          </a:p>
        </p:txBody>
      </p:sp>
      <p:sp>
        <p:nvSpPr>
          <p:cNvPr id="9" name="Slide Number Placeholder 8"/>
          <p:cNvSpPr>
            <a:spLocks noGrp="1"/>
          </p:cNvSpPr>
          <p:nvPr>
            <p:ph type="sldNum" sz="quarter" idx="12"/>
          </p:nvPr>
        </p:nvSpPr>
        <p:spPr/>
        <p:txBody>
          <a:bodyPr/>
          <a:lstStyle/>
          <a:p>
            <a:fld id="{39AD18BC-0ED9-4119-8D80-060E3C5A25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0D33D7-B88B-4B65-8F76-27E3EFCC7855}" type="datetime1">
              <a:rPr lang="en-US" smtClean="0"/>
              <a:pPr/>
              <a:t>12/10/2023</a:t>
            </a:fld>
            <a:endParaRPr lang="en-US"/>
          </a:p>
        </p:txBody>
      </p:sp>
      <p:sp>
        <p:nvSpPr>
          <p:cNvPr id="4" name="Footer Placeholder 3"/>
          <p:cNvSpPr>
            <a:spLocks noGrp="1"/>
          </p:cNvSpPr>
          <p:nvPr>
            <p:ph type="ftr" sz="quarter" idx="11"/>
          </p:nvPr>
        </p:nvSpPr>
        <p:spPr/>
        <p:txBody>
          <a:bodyPr/>
          <a:lstStyle/>
          <a:p>
            <a:r>
              <a:rPr lang="en-US"/>
              <a:t>www.ncdc.go.ug</a:t>
            </a:r>
          </a:p>
        </p:txBody>
      </p:sp>
      <p:sp>
        <p:nvSpPr>
          <p:cNvPr id="5" name="Slide Number Placeholder 4"/>
          <p:cNvSpPr>
            <a:spLocks noGrp="1"/>
          </p:cNvSpPr>
          <p:nvPr>
            <p:ph type="sldNum" sz="quarter" idx="12"/>
          </p:nvPr>
        </p:nvSpPr>
        <p:spPr/>
        <p:txBody>
          <a:bodyPr/>
          <a:lstStyle/>
          <a:p>
            <a:fld id="{39AD18BC-0ED9-4119-8D80-060E3C5A25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D7EBFB-5732-4B6C-A091-7DC3748C9DD3}" type="datetime1">
              <a:rPr lang="en-US" smtClean="0"/>
              <a:pPr/>
              <a:t>12/10/2023</a:t>
            </a:fld>
            <a:endParaRPr lang="en-US"/>
          </a:p>
        </p:txBody>
      </p:sp>
      <p:sp>
        <p:nvSpPr>
          <p:cNvPr id="3" name="Footer Placeholder 2"/>
          <p:cNvSpPr>
            <a:spLocks noGrp="1"/>
          </p:cNvSpPr>
          <p:nvPr>
            <p:ph type="ftr" sz="quarter" idx="11"/>
          </p:nvPr>
        </p:nvSpPr>
        <p:spPr/>
        <p:txBody>
          <a:bodyPr/>
          <a:lstStyle/>
          <a:p>
            <a:r>
              <a:rPr lang="en-US"/>
              <a:t>www.ncdc.go.ug</a:t>
            </a:r>
          </a:p>
        </p:txBody>
      </p:sp>
      <p:sp>
        <p:nvSpPr>
          <p:cNvPr id="4" name="Slide Number Placeholder 3"/>
          <p:cNvSpPr>
            <a:spLocks noGrp="1"/>
          </p:cNvSpPr>
          <p:nvPr>
            <p:ph type="sldNum" sz="quarter" idx="12"/>
          </p:nvPr>
        </p:nvSpPr>
        <p:spPr/>
        <p:txBody>
          <a:bodyPr/>
          <a:lstStyle/>
          <a:p>
            <a:fld id="{39AD18BC-0ED9-4119-8D80-060E3C5A25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3D13D6-A844-42CE-A8F8-C6C83DD59A10}" type="datetime1">
              <a:rPr lang="en-US" smtClean="0"/>
              <a:pPr/>
              <a:t>12/10/2023</a:t>
            </a:fld>
            <a:endParaRPr lang="en-US"/>
          </a:p>
        </p:txBody>
      </p:sp>
      <p:sp>
        <p:nvSpPr>
          <p:cNvPr id="6" name="Footer Placeholder 5"/>
          <p:cNvSpPr>
            <a:spLocks noGrp="1"/>
          </p:cNvSpPr>
          <p:nvPr>
            <p:ph type="ftr" sz="quarter" idx="11"/>
          </p:nvPr>
        </p:nvSpPr>
        <p:spPr/>
        <p:txBody>
          <a:bodyPr/>
          <a:lstStyle/>
          <a:p>
            <a:r>
              <a:rPr lang="en-US"/>
              <a:t>www.ncdc.go.ug</a:t>
            </a:r>
          </a:p>
        </p:txBody>
      </p:sp>
      <p:sp>
        <p:nvSpPr>
          <p:cNvPr id="7" name="Slide Number Placeholder 6"/>
          <p:cNvSpPr>
            <a:spLocks noGrp="1"/>
          </p:cNvSpPr>
          <p:nvPr>
            <p:ph type="sldNum" sz="quarter" idx="12"/>
          </p:nvPr>
        </p:nvSpPr>
        <p:spPr/>
        <p:txBody>
          <a:bodyPr/>
          <a:lstStyle/>
          <a:p>
            <a:fld id="{39AD18BC-0ED9-4119-8D80-060E3C5A25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C2B83-ECB0-4E22-A3DE-0FD2981A67EB}" type="datetime1">
              <a:rPr lang="en-US" smtClean="0"/>
              <a:pPr/>
              <a:t>12/10/2023</a:t>
            </a:fld>
            <a:endParaRPr lang="en-US"/>
          </a:p>
        </p:txBody>
      </p:sp>
      <p:sp>
        <p:nvSpPr>
          <p:cNvPr id="6" name="Footer Placeholder 5"/>
          <p:cNvSpPr>
            <a:spLocks noGrp="1"/>
          </p:cNvSpPr>
          <p:nvPr>
            <p:ph type="ftr" sz="quarter" idx="11"/>
          </p:nvPr>
        </p:nvSpPr>
        <p:spPr/>
        <p:txBody>
          <a:bodyPr/>
          <a:lstStyle/>
          <a:p>
            <a:r>
              <a:rPr lang="en-US"/>
              <a:t>www.ncdc.go.ug</a:t>
            </a:r>
          </a:p>
        </p:txBody>
      </p:sp>
      <p:sp>
        <p:nvSpPr>
          <p:cNvPr id="7" name="Slide Number Placeholder 6"/>
          <p:cNvSpPr>
            <a:spLocks noGrp="1"/>
          </p:cNvSpPr>
          <p:nvPr>
            <p:ph type="sldNum" sz="quarter" idx="12"/>
          </p:nvPr>
        </p:nvSpPr>
        <p:spPr/>
        <p:txBody>
          <a:bodyPr/>
          <a:lstStyle/>
          <a:p>
            <a:fld id="{39AD18BC-0ED9-4119-8D80-060E3C5A25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CB8E4-AFC8-4F6B-9AE6-059649418E7B}" type="datetime1">
              <a:rPr lang="en-US" smtClean="0"/>
              <a:pPr/>
              <a:t>12/10/2023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www.ncdc.go.ug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D18BC-0ED9-4119-8D80-060E3C5A25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9600" y="2209800"/>
            <a:ext cx="7467600" cy="1600200"/>
          </a:xfrm>
        </p:spPr>
        <p:txBody>
          <a:bodyPr/>
          <a:lstStyle/>
          <a:p>
            <a:r>
              <a:rPr lang="en-US" sz="5400" b="1" dirty="0">
                <a:solidFill>
                  <a:schemeClr val="tx1"/>
                </a:solidFill>
                <a:latin typeface="Arial Black" panose="020B0A04020102020204" pitchFamily="34" charset="0"/>
              </a:rPr>
              <a:t>Developing and Scoring an Activity of Integration</a:t>
            </a:r>
          </a:p>
          <a:p>
            <a:endParaRPr lang="en-US" sz="2400" dirty="0"/>
          </a:p>
          <a:p>
            <a:endParaRPr lang="en-US" sz="2400" dirty="0"/>
          </a:p>
          <a:p>
            <a:r>
              <a:rPr lang="en-US" sz="2400" b="1" dirty="0">
                <a:solidFill>
                  <a:schemeClr val="tx1"/>
                </a:solidFill>
              </a:rPr>
              <a:t>Presented by</a:t>
            </a:r>
          </a:p>
          <a:p>
            <a:pPr marL="457200" indent="-457200">
              <a:buFont typeface="+mj-lt"/>
              <a:buAutoNum type="arabicPeriod"/>
            </a:pPr>
            <a:r>
              <a:rPr lang="en-US" sz="2400" b="1" dirty="0" err="1">
                <a:solidFill>
                  <a:schemeClr val="tx1"/>
                </a:solidFill>
              </a:rPr>
              <a:t>Mdm</a:t>
            </a:r>
            <a:r>
              <a:rPr lang="en-US" sz="2400" b="1" dirty="0">
                <a:solidFill>
                  <a:schemeClr val="tx1"/>
                </a:solidFill>
              </a:rPr>
              <a:t> .Esther </a:t>
            </a:r>
          </a:p>
          <a:p>
            <a:pPr marL="457200" indent="-457200">
              <a:buFont typeface="+mj-lt"/>
              <a:buAutoNum type="arabicPeriod"/>
            </a:pPr>
            <a:r>
              <a:rPr lang="en-US" sz="2400" b="1" dirty="0">
                <a:solidFill>
                  <a:schemeClr val="tx1"/>
                </a:solidFill>
              </a:rPr>
              <a:t>Mr. </a:t>
            </a:r>
            <a:r>
              <a:rPr lang="en-US" sz="2400" b="1" dirty="0" err="1">
                <a:solidFill>
                  <a:schemeClr val="tx1"/>
                </a:solidFill>
              </a:rPr>
              <a:t>Kafeero</a:t>
            </a:r>
            <a:r>
              <a:rPr lang="en-US" sz="2400" b="1" dirty="0">
                <a:solidFill>
                  <a:schemeClr val="tx1"/>
                </a:solidFill>
              </a:rPr>
              <a:t> </a:t>
            </a:r>
            <a:r>
              <a:rPr lang="en-US" sz="2400" b="1" dirty="0" err="1">
                <a:solidFill>
                  <a:schemeClr val="tx1"/>
                </a:solidFill>
              </a:rPr>
              <a:t>Adhnan</a:t>
            </a:r>
            <a:endParaRPr lang="en-US" sz="2400" b="1" dirty="0">
              <a:solidFill>
                <a:schemeClr val="tx1"/>
              </a:solidFill>
            </a:endParaRPr>
          </a:p>
          <a:p>
            <a:pPr marL="228600" indent="-228600">
              <a:buFont typeface="+mj-lt"/>
              <a:buAutoNum type="arabicPeriod"/>
            </a:pPr>
            <a:endParaRPr lang="en-US" dirty="0"/>
          </a:p>
          <a:p>
            <a:endParaRPr lang="en-US" dirty="0"/>
          </a:p>
        </p:txBody>
      </p:sp>
      <p:sp>
        <p:nvSpPr>
          <p:cNvPr id="5" name="Slide Number Placeholder 4"/>
          <p:cNvSpPr>
            <a:spLocks noGrp="1"/>
          </p:cNvSpPr>
          <p:nvPr>
            <p:ph type="sldNum" sz="quarter" idx="12"/>
          </p:nvPr>
        </p:nvSpPr>
        <p:spPr/>
        <p:txBody>
          <a:bodyPr/>
          <a:lstStyle/>
          <a:p>
            <a:fld id="{39AD18BC-0ED9-4119-8D80-060E3C5A2512}" type="slidenum">
              <a:rPr lang="en-US" smtClean="0"/>
              <a:pPr/>
              <a:t>1</a:t>
            </a:fld>
            <a:endParaRPr lang="en-US"/>
          </a:p>
        </p:txBody>
      </p:sp>
      <p:pic>
        <p:nvPicPr>
          <p:cNvPr id="7" name="Picture 6"/>
          <p:cNvPicPr>
            <a:picLocks noChangeAspect="1"/>
          </p:cNvPicPr>
          <p:nvPr/>
        </p:nvPicPr>
        <p:blipFill>
          <a:blip r:embed="rId2"/>
          <a:stretch>
            <a:fillRect/>
          </a:stretch>
        </p:blipFill>
        <p:spPr>
          <a:xfrm>
            <a:off x="6740966" y="5744228"/>
            <a:ext cx="2383743" cy="1097375"/>
          </a:xfrm>
          <a:prstGeom prst="rect">
            <a:avLst/>
          </a:prstGeom>
        </p:spPr>
      </p:pic>
    </p:spTree>
    <p:extLst>
      <p:ext uri="{BB962C8B-B14F-4D97-AF65-F5344CB8AC3E}">
        <p14:creationId xmlns:p14="http://schemas.microsoft.com/office/powerpoint/2010/main" val="3882492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normAutofit/>
          </a:bodyPr>
          <a:lstStyle/>
          <a:p>
            <a:pPr eaLnBrk="1" hangingPunct="1"/>
            <a:r>
              <a:rPr lang="en-US" altLang="en-US" dirty="0"/>
              <a:t>What HOT </a:t>
            </a:r>
            <a:r>
              <a:rPr lang="en-US" altLang="en-US"/>
              <a:t>Questions entail in </a:t>
            </a:r>
            <a:r>
              <a:rPr lang="en-US" altLang="en-US" dirty="0" err="1"/>
              <a:t>AoI</a:t>
            </a:r>
            <a:endParaRPr lang="en-GB" altLang="en-US" dirty="0"/>
          </a:p>
        </p:txBody>
      </p:sp>
      <p:pic>
        <p:nvPicPr>
          <p:cNvPr id="8195"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6294" y="2125266"/>
            <a:ext cx="7119938" cy="3263503"/>
          </a:xfrm>
        </p:spPr>
      </p:pic>
    </p:spTree>
    <p:extLst>
      <p:ext uri="{BB962C8B-B14F-4D97-AF65-F5344CB8AC3E}">
        <p14:creationId xmlns:p14="http://schemas.microsoft.com/office/powerpoint/2010/main" val="406697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322" y="342107"/>
            <a:ext cx="8458200" cy="1143000"/>
          </a:xfrm>
        </p:spPr>
        <p:txBody>
          <a:bodyPr>
            <a:normAutofit/>
          </a:bodyPr>
          <a:lstStyle/>
          <a:p>
            <a:pPr algn="l"/>
            <a:r>
              <a:rPr lang="en-US" altLang="en-US" sz="6600" b="1" dirty="0"/>
              <a:t>Key Points Continue</a:t>
            </a:r>
            <a:r>
              <a:rPr lang="en-US" altLang="en-US" sz="6600" dirty="0"/>
              <a:t>d</a:t>
            </a:r>
            <a:endParaRPr lang="en-US" sz="6600" dirty="0"/>
          </a:p>
        </p:txBody>
      </p:sp>
      <p:sp>
        <p:nvSpPr>
          <p:cNvPr id="3" name="Content Placeholder 2"/>
          <p:cNvSpPr>
            <a:spLocks noGrp="1"/>
          </p:cNvSpPr>
          <p:nvPr>
            <p:ph idx="1"/>
          </p:nvPr>
        </p:nvSpPr>
        <p:spPr>
          <a:xfrm>
            <a:off x="457200" y="1600200"/>
            <a:ext cx="8534400" cy="4525963"/>
          </a:xfrm>
        </p:spPr>
        <p:txBody>
          <a:bodyPr>
            <a:normAutofit/>
          </a:bodyPr>
          <a:lstStyle/>
          <a:p>
            <a:pPr>
              <a:defRPr/>
            </a:pPr>
            <a:endParaRPr lang="en-US" altLang="en-US" dirty="0"/>
          </a:p>
          <a:p>
            <a:pPr>
              <a:defRPr/>
            </a:pPr>
            <a:endParaRPr lang="en-US" altLang="en-US" dirty="0"/>
          </a:p>
          <a:p>
            <a:pPr marL="0" indent="0">
              <a:buNone/>
              <a:defRPr/>
            </a:pPr>
            <a:endParaRPr lang="en-US" altLang="en-US" dirty="0"/>
          </a:p>
          <a:p>
            <a:endParaRPr lang="en-US" dirty="0"/>
          </a:p>
        </p:txBody>
      </p:sp>
      <p:sp>
        <p:nvSpPr>
          <p:cNvPr id="4" name="Footer Placeholder 3"/>
          <p:cNvSpPr>
            <a:spLocks noGrp="1"/>
          </p:cNvSpPr>
          <p:nvPr>
            <p:ph type="ftr" sz="quarter" idx="11"/>
          </p:nvPr>
        </p:nvSpPr>
        <p:spPr/>
        <p:txBody>
          <a:bodyPr/>
          <a:lstStyle/>
          <a:p>
            <a:r>
              <a:rPr lang="en-US"/>
              <a:t>www.ncdc.go.ug</a:t>
            </a:r>
          </a:p>
        </p:txBody>
      </p:sp>
      <p:sp>
        <p:nvSpPr>
          <p:cNvPr id="5" name="Slide Number Placeholder 4"/>
          <p:cNvSpPr>
            <a:spLocks noGrp="1"/>
          </p:cNvSpPr>
          <p:nvPr>
            <p:ph type="sldNum" sz="quarter" idx="12"/>
          </p:nvPr>
        </p:nvSpPr>
        <p:spPr/>
        <p:txBody>
          <a:bodyPr/>
          <a:lstStyle/>
          <a:p>
            <a:fld id="{39AD18BC-0ED9-4119-8D80-060E3C5A2512}" type="slidenum">
              <a:rPr lang="en-US" smtClean="0"/>
              <a:pPr/>
              <a:t>11</a:t>
            </a:fld>
            <a:endParaRPr lang="en-US"/>
          </a:p>
        </p:txBody>
      </p:sp>
      <p:pic>
        <p:nvPicPr>
          <p:cNvPr id="6" name="Picture 5"/>
          <p:cNvPicPr>
            <a:picLocks noChangeAspect="1"/>
          </p:cNvPicPr>
          <p:nvPr/>
        </p:nvPicPr>
        <p:blipFill>
          <a:blip r:embed="rId2"/>
          <a:stretch>
            <a:fillRect/>
          </a:stretch>
        </p:blipFill>
        <p:spPr>
          <a:xfrm>
            <a:off x="6760257" y="5797278"/>
            <a:ext cx="2383743" cy="1097375"/>
          </a:xfrm>
          <a:prstGeom prst="rect">
            <a:avLst/>
          </a:prstGeom>
        </p:spPr>
      </p:pic>
      <p:sp>
        <p:nvSpPr>
          <p:cNvPr id="7" name="Rectangle 6"/>
          <p:cNvSpPr/>
          <p:nvPr/>
        </p:nvSpPr>
        <p:spPr>
          <a:xfrm>
            <a:off x="304800" y="2695466"/>
            <a:ext cx="8153400" cy="2436564"/>
          </a:xfrm>
          <a:prstGeom prst="rect">
            <a:avLst/>
          </a:prstGeom>
        </p:spPr>
        <p:txBody>
          <a:bodyPr wrap="square">
            <a:spAutoFit/>
          </a:bodyPr>
          <a:lstStyle/>
          <a:p>
            <a:pPr marL="625475" lvl="0" indent="-625475">
              <a:lnSpc>
                <a:spcPct val="90000"/>
              </a:lnSpc>
              <a:spcBef>
                <a:spcPts val="1000"/>
              </a:spcBef>
              <a:buFont typeface="Wingdings" panose="05000000000000000000" pitchFamily="2" charset="2"/>
              <a:buChar char="q"/>
              <a:defRPr/>
            </a:pPr>
            <a:r>
              <a:rPr lang="en-US" altLang="en-US" sz="3200" dirty="0">
                <a:solidFill>
                  <a:prstClr val="black"/>
                </a:solidFill>
              </a:rPr>
              <a:t>Activities of Integration (</a:t>
            </a:r>
            <a:r>
              <a:rPr lang="en-US" altLang="en-US" sz="3200" dirty="0" err="1">
                <a:solidFill>
                  <a:prstClr val="black"/>
                </a:solidFill>
              </a:rPr>
              <a:t>AoIs</a:t>
            </a:r>
            <a:r>
              <a:rPr lang="en-US" altLang="en-US" sz="3200" dirty="0">
                <a:solidFill>
                  <a:prstClr val="black"/>
                </a:solidFill>
              </a:rPr>
              <a:t>) combined in a term/year will contribute to End of Cycle assessment grade</a:t>
            </a:r>
          </a:p>
          <a:p>
            <a:pPr marL="625475" indent="-625475">
              <a:lnSpc>
                <a:spcPct val="90000"/>
              </a:lnSpc>
              <a:spcBef>
                <a:spcPts val="1000"/>
              </a:spcBef>
              <a:buFont typeface="Wingdings" panose="05000000000000000000" pitchFamily="2" charset="2"/>
              <a:buChar char="q"/>
              <a:defRPr/>
            </a:pPr>
            <a:r>
              <a:rPr lang="en-US" altLang="en-US" sz="3200" dirty="0"/>
              <a:t>Teachers can develop their own activities of integration.</a:t>
            </a:r>
          </a:p>
        </p:txBody>
      </p:sp>
    </p:spTree>
    <p:extLst>
      <p:ext uri="{BB962C8B-B14F-4D97-AF65-F5344CB8AC3E}">
        <p14:creationId xmlns:p14="http://schemas.microsoft.com/office/powerpoint/2010/main" val="3787468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Activity 3: (in 3 minutes)</a:t>
            </a:r>
          </a:p>
        </p:txBody>
      </p:sp>
      <p:sp>
        <p:nvSpPr>
          <p:cNvPr id="4" name="Footer Placeholder 3"/>
          <p:cNvSpPr>
            <a:spLocks noGrp="1"/>
          </p:cNvSpPr>
          <p:nvPr>
            <p:ph type="ftr" sz="quarter" idx="11"/>
          </p:nvPr>
        </p:nvSpPr>
        <p:spPr/>
        <p:txBody>
          <a:bodyPr/>
          <a:lstStyle/>
          <a:p>
            <a:r>
              <a:rPr lang="en-US"/>
              <a:t>www.ncdc.go.ug</a:t>
            </a:r>
          </a:p>
        </p:txBody>
      </p:sp>
      <p:sp>
        <p:nvSpPr>
          <p:cNvPr id="5" name="Slide Number Placeholder 4"/>
          <p:cNvSpPr>
            <a:spLocks noGrp="1"/>
          </p:cNvSpPr>
          <p:nvPr>
            <p:ph type="sldNum" sz="quarter" idx="12"/>
          </p:nvPr>
        </p:nvSpPr>
        <p:spPr/>
        <p:txBody>
          <a:bodyPr/>
          <a:lstStyle/>
          <a:p>
            <a:fld id="{39AD18BC-0ED9-4119-8D80-060E3C5A2512}" type="slidenum">
              <a:rPr lang="en-US" smtClean="0"/>
              <a:pPr/>
              <a:t>12</a:t>
            </a:fld>
            <a:endParaRPr lang="en-US"/>
          </a:p>
        </p:txBody>
      </p:sp>
      <p:sp>
        <p:nvSpPr>
          <p:cNvPr id="7" name="Content Placeholder 6"/>
          <p:cNvSpPr>
            <a:spLocks noGrp="1"/>
          </p:cNvSpPr>
          <p:nvPr>
            <p:ph idx="1"/>
          </p:nvPr>
        </p:nvSpPr>
        <p:spPr>
          <a:xfrm>
            <a:off x="457200" y="1600200"/>
            <a:ext cx="8229600" cy="4327338"/>
          </a:xfrm>
          <a:prstGeom prst="rect">
            <a:avLst/>
          </a:prstGeom>
        </p:spPr>
        <p:txBody>
          <a:bodyPr>
            <a:spAutoFit/>
          </a:bodyPr>
          <a:lstStyle/>
          <a:p>
            <a:pPr>
              <a:defRPr/>
            </a:pPr>
            <a:r>
              <a:rPr lang="en-GB" dirty="0"/>
              <a:t>With reference to Activity 1 above, in groups,  identify the components of the </a:t>
            </a:r>
            <a:r>
              <a:rPr lang="en-GB" dirty="0" err="1"/>
              <a:t>AoI</a:t>
            </a:r>
            <a:r>
              <a:rPr lang="en-GB" dirty="0"/>
              <a:t> and the purpose each serves.</a:t>
            </a:r>
          </a:p>
          <a:p>
            <a:pPr>
              <a:defRPr/>
            </a:pPr>
            <a:r>
              <a:rPr lang="en-GB" dirty="0"/>
              <a:t>What are the characteristics of a good activity of integration?</a:t>
            </a:r>
          </a:p>
          <a:p>
            <a:pPr>
              <a:defRPr/>
            </a:pPr>
            <a:r>
              <a:rPr lang="en-GB" dirty="0"/>
              <a:t>What aspects do you take into consideration while designing an activity of integration?</a:t>
            </a:r>
          </a:p>
          <a:p>
            <a:pPr>
              <a:defRPr/>
            </a:pPr>
            <a:r>
              <a:rPr lang="en-GB" dirty="0"/>
              <a:t>Present your work to the plenary.</a:t>
            </a:r>
            <a:endParaRPr lang="en-US" dirty="0"/>
          </a:p>
        </p:txBody>
      </p:sp>
      <p:pic>
        <p:nvPicPr>
          <p:cNvPr id="3" name="Picture 2"/>
          <p:cNvPicPr>
            <a:picLocks noChangeAspect="1"/>
          </p:cNvPicPr>
          <p:nvPr/>
        </p:nvPicPr>
        <p:blipFill>
          <a:blip r:embed="rId2"/>
          <a:stretch>
            <a:fillRect/>
          </a:stretch>
        </p:blipFill>
        <p:spPr>
          <a:xfrm>
            <a:off x="6760257" y="5760625"/>
            <a:ext cx="2383743" cy="1097375"/>
          </a:xfrm>
          <a:prstGeom prst="rect">
            <a:avLst/>
          </a:prstGeom>
        </p:spPr>
      </p:pic>
    </p:spTree>
    <p:extLst>
      <p:ext uri="{BB962C8B-B14F-4D97-AF65-F5344CB8AC3E}">
        <p14:creationId xmlns:p14="http://schemas.microsoft.com/office/powerpoint/2010/main" val="1161100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0425"/>
            <a:ext cx="8229600" cy="1143000"/>
          </a:xfrm>
        </p:spPr>
        <p:txBody>
          <a:bodyPr>
            <a:normAutofit fontScale="90000"/>
          </a:bodyPr>
          <a:lstStyle/>
          <a:p>
            <a:r>
              <a:rPr lang="en-US" altLang="en-US" b="1" dirty="0"/>
              <a:t>Components of the activity of Integration</a:t>
            </a:r>
            <a:endParaRPr lang="en-US" b="1" dirty="0"/>
          </a:p>
        </p:txBody>
      </p:sp>
      <p:sp>
        <p:nvSpPr>
          <p:cNvPr id="3" name="Content Placeholder 2"/>
          <p:cNvSpPr>
            <a:spLocks noGrp="1"/>
          </p:cNvSpPr>
          <p:nvPr>
            <p:ph idx="1"/>
          </p:nvPr>
        </p:nvSpPr>
        <p:spPr>
          <a:xfrm>
            <a:off x="475593" y="2438400"/>
            <a:ext cx="8229600" cy="3657600"/>
          </a:xfrm>
        </p:spPr>
        <p:txBody>
          <a:bodyPr>
            <a:normAutofit/>
          </a:bodyPr>
          <a:lstStyle/>
          <a:p>
            <a:pPr marL="0" indent="0">
              <a:buNone/>
            </a:pPr>
            <a:r>
              <a:rPr lang="en-US" dirty="0"/>
              <a:t>The activity of integration has the following components. </a:t>
            </a:r>
          </a:p>
          <a:p>
            <a:r>
              <a:rPr lang="en-US" dirty="0"/>
              <a:t>Context/Problem/Scenario</a:t>
            </a:r>
          </a:p>
          <a:p>
            <a:r>
              <a:rPr lang="en-US" dirty="0"/>
              <a:t>Instruction with the Expected output</a:t>
            </a:r>
          </a:p>
          <a:p>
            <a:r>
              <a:rPr lang="en-US" dirty="0"/>
              <a:t>Support/Resources/materials</a:t>
            </a:r>
          </a:p>
          <a:p>
            <a:pPr marL="0" indent="0">
              <a:buNone/>
            </a:pPr>
            <a:endParaRPr lang="x-none" dirty="0"/>
          </a:p>
          <a:p>
            <a:endParaRPr lang="x-none" dirty="0"/>
          </a:p>
          <a:p>
            <a:endParaRPr lang="x-none" dirty="0"/>
          </a:p>
          <a:p>
            <a:endParaRPr lang="en-US" dirty="0"/>
          </a:p>
        </p:txBody>
      </p:sp>
      <p:sp>
        <p:nvSpPr>
          <p:cNvPr id="4" name="Footer Placeholder 3"/>
          <p:cNvSpPr>
            <a:spLocks noGrp="1"/>
          </p:cNvSpPr>
          <p:nvPr>
            <p:ph type="ftr" sz="quarter" idx="11"/>
          </p:nvPr>
        </p:nvSpPr>
        <p:spPr/>
        <p:txBody>
          <a:bodyPr/>
          <a:lstStyle/>
          <a:p>
            <a:r>
              <a:rPr lang="en-US"/>
              <a:t>www.ncdc.go.ug</a:t>
            </a:r>
          </a:p>
        </p:txBody>
      </p:sp>
      <p:sp>
        <p:nvSpPr>
          <p:cNvPr id="5" name="Slide Number Placeholder 4"/>
          <p:cNvSpPr>
            <a:spLocks noGrp="1"/>
          </p:cNvSpPr>
          <p:nvPr>
            <p:ph type="sldNum" sz="quarter" idx="12"/>
          </p:nvPr>
        </p:nvSpPr>
        <p:spPr/>
        <p:txBody>
          <a:bodyPr/>
          <a:lstStyle/>
          <a:p>
            <a:fld id="{39AD18BC-0ED9-4119-8D80-060E3C5A2512}" type="slidenum">
              <a:rPr lang="en-US" smtClean="0"/>
              <a:pPr/>
              <a:t>13</a:t>
            </a:fld>
            <a:endParaRPr lang="en-US"/>
          </a:p>
        </p:txBody>
      </p:sp>
      <p:pic>
        <p:nvPicPr>
          <p:cNvPr id="6"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7315200" y="30441"/>
            <a:ext cx="1823112" cy="83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7124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Significancy</a:t>
            </a:r>
            <a:r>
              <a:rPr lang="en-GB" dirty="0"/>
              <a:t> of the components</a:t>
            </a:r>
          </a:p>
        </p:txBody>
      </p:sp>
      <p:sp>
        <p:nvSpPr>
          <p:cNvPr id="3" name="Text Placeholder 2"/>
          <p:cNvSpPr>
            <a:spLocks noGrp="1"/>
          </p:cNvSpPr>
          <p:nvPr>
            <p:ph type="body" idx="1"/>
          </p:nvPr>
        </p:nvSpPr>
        <p:spPr/>
        <p:txBody>
          <a:bodyPr/>
          <a:lstStyle/>
          <a:p>
            <a:r>
              <a:rPr lang="en-GB" dirty="0"/>
              <a:t>Components of </a:t>
            </a:r>
            <a:r>
              <a:rPr lang="en-GB" dirty="0" err="1"/>
              <a:t>AoI</a:t>
            </a:r>
            <a:endParaRPr lang="en-GB" dirty="0"/>
          </a:p>
        </p:txBody>
      </p:sp>
      <p:sp>
        <p:nvSpPr>
          <p:cNvPr id="4" name="Content Placeholder 3"/>
          <p:cNvSpPr>
            <a:spLocks noGrp="1"/>
          </p:cNvSpPr>
          <p:nvPr>
            <p:ph sz="half" idx="2"/>
          </p:nvPr>
        </p:nvSpPr>
        <p:spPr/>
        <p:txBody>
          <a:bodyPr/>
          <a:lstStyle/>
          <a:p>
            <a:r>
              <a:rPr lang="en-US" dirty="0"/>
              <a:t>Context/Problem/Scenario</a:t>
            </a:r>
          </a:p>
          <a:p>
            <a:endParaRPr lang="en-US" dirty="0"/>
          </a:p>
          <a:p>
            <a:endParaRPr lang="en-US" dirty="0"/>
          </a:p>
          <a:p>
            <a:r>
              <a:rPr lang="en-US" dirty="0"/>
              <a:t>Instruction with the Expected output</a:t>
            </a:r>
          </a:p>
          <a:p>
            <a:endParaRPr lang="en-US" dirty="0"/>
          </a:p>
          <a:p>
            <a:endParaRPr lang="en-US" dirty="0"/>
          </a:p>
          <a:p>
            <a:r>
              <a:rPr lang="en-US" dirty="0"/>
              <a:t>Support/Resources/materials</a:t>
            </a:r>
          </a:p>
        </p:txBody>
      </p:sp>
      <p:sp>
        <p:nvSpPr>
          <p:cNvPr id="5" name="Text Placeholder 4"/>
          <p:cNvSpPr>
            <a:spLocks noGrp="1"/>
          </p:cNvSpPr>
          <p:nvPr>
            <p:ph type="body" sz="quarter" idx="3"/>
          </p:nvPr>
        </p:nvSpPr>
        <p:spPr/>
        <p:txBody>
          <a:bodyPr>
            <a:normAutofit fontScale="92500" lnSpcReduction="20000"/>
          </a:bodyPr>
          <a:lstStyle/>
          <a:p>
            <a:r>
              <a:rPr lang="en-GB" dirty="0"/>
              <a:t>Their significances components of </a:t>
            </a:r>
            <a:r>
              <a:rPr lang="en-GB" dirty="0" err="1"/>
              <a:t>AoI</a:t>
            </a:r>
            <a:endParaRPr lang="en-GB" dirty="0"/>
          </a:p>
        </p:txBody>
      </p:sp>
      <p:sp>
        <p:nvSpPr>
          <p:cNvPr id="6" name="Content Placeholder 5"/>
          <p:cNvSpPr>
            <a:spLocks noGrp="1"/>
          </p:cNvSpPr>
          <p:nvPr>
            <p:ph sz="quarter" idx="4"/>
          </p:nvPr>
        </p:nvSpPr>
        <p:spPr/>
        <p:txBody>
          <a:bodyPr>
            <a:normAutofit fontScale="55000" lnSpcReduction="20000"/>
          </a:bodyPr>
          <a:lstStyle/>
          <a:p>
            <a:pPr>
              <a:defRPr/>
            </a:pPr>
            <a:r>
              <a:rPr lang="en-US" altLang="" dirty="0">
                <a:latin typeface="Bookman Old Style" panose="02050604050505020204" pitchFamily="18" charset="0"/>
              </a:rPr>
              <a:t>THIS IS AN ASSESSMENT WHICH COMES AT THE END OF THE TOPIC</a:t>
            </a:r>
          </a:p>
          <a:p>
            <a:pPr>
              <a:defRPr/>
            </a:pPr>
            <a:r>
              <a:rPr lang="en-US" altLang="" dirty="0">
                <a:latin typeface="Bookman Old Style" panose="02050604050505020204" pitchFamily="18" charset="0"/>
              </a:rPr>
              <a:t>IT ASSESSES WHETHER THE LEARNER HAS </a:t>
            </a:r>
            <a:r>
              <a:rPr lang="en-US" altLang="" sz="3600" b="1" dirty="0">
                <a:latin typeface="Bookman Old Style" panose="02050604050505020204" pitchFamily="18" charset="0"/>
              </a:rPr>
              <a:t>MASTERED THE COMPETENCY </a:t>
            </a:r>
            <a:r>
              <a:rPr lang="en-US" altLang="" sz="3600" dirty="0">
                <a:latin typeface="Bookman Old Style" panose="02050604050505020204" pitchFamily="18" charset="0"/>
              </a:rPr>
              <a:t>of the topic.</a:t>
            </a:r>
          </a:p>
          <a:p>
            <a:pPr>
              <a:defRPr/>
            </a:pPr>
            <a:r>
              <a:rPr lang="en-US" altLang="" dirty="0">
                <a:latin typeface="Bookman Old Style" panose="02050604050505020204" pitchFamily="18" charset="0"/>
              </a:rPr>
              <a:t>IT SHOWS HOW THE LEARNERS CAN INTEGRATE THE KNOWLEDGE , </a:t>
            </a:r>
            <a:r>
              <a:rPr lang="en-US" altLang="" sz="3600" b="1" dirty="0">
                <a:latin typeface="Bookman Old Style" panose="02050604050505020204" pitchFamily="18" charset="0"/>
              </a:rPr>
              <a:t>UNDERSTANDING,</a:t>
            </a:r>
            <a:r>
              <a:rPr lang="en-US" altLang="" dirty="0">
                <a:latin typeface="Bookman Old Style" panose="02050604050505020204" pitchFamily="18" charset="0"/>
              </a:rPr>
              <a:t> SKILLS, VALUES AND ATTITUDES OF THE COMPETENCY TAUGHT</a:t>
            </a:r>
          </a:p>
          <a:p>
            <a:pPr>
              <a:defRPr/>
            </a:pPr>
            <a:r>
              <a:rPr lang="en-US" altLang="" dirty="0">
                <a:latin typeface="Bookman Old Style" panose="02050604050505020204" pitchFamily="18" charset="0"/>
              </a:rPr>
              <a:t>IT HELPS LEARNERS TO APPLY AND USE THE KNOWLEDGE AND SKILLS ACQUIRED </a:t>
            </a:r>
            <a:r>
              <a:rPr lang="en-US" altLang="" sz="3300" b="1" dirty="0">
                <a:latin typeface="Bookman Old Style" panose="02050604050505020204" pitchFamily="18" charset="0"/>
              </a:rPr>
              <a:t>in REAL LIFE SITUATION</a:t>
            </a:r>
          </a:p>
          <a:p>
            <a:pPr>
              <a:defRPr/>
            </a:pPr>
            <a:r>
              <a:rPr lang="en-US" altLang="" dirty="0">
                <a:latin typeface="Bookman Old Style" panose="02050604050505020204" pitchFamily="18" charset="0"/>
              </a:rPr>
              <a:t>IT MEASURES HOW LEARNERS MAKE DECISION WHEN FACED WITH  A REAL-LIFE SITUATION/PROBLEM</a:t>
            </a:r>
          </a:p>
          <a:p>
            <a:pPr>
              <a:defRPr/>
            </a:pPr>
            <a:r>
              <a:rPr lang="en-US" altLang="" dirty="0">
                <a:latin typeface="Bookman Old Style" panose="02050604050505020204" pitchFamily="18" charset="0"/>
              </a:rPr>
              <a:t>IT MUST ASSESS HIGH ORDER THINKING SKILLS </a:t>
            </a:r>
          </a:p>
        </p:txBody>
      </p:sp>
      <p:sp>
        <p:nvSpPr>
          <p:cNvPr id="7" name="Footer Placeholder 6"/>
          <p:cNvSpPr>
            <a:spLocks noGrp="1"/>
          </p:cNvSpPr>
          <p:nvPr>
            <p:ph type="ftr" sz="quarter" idx="11"/>
          </p:nvPr>
        </p:nvSpPr>
        <p:spPr/>
        <p:txBody>
          <a:bodyPr/>
          <a:lstStyle/>
          <a:p>
            <a:r>
              <a:rPr lang="en-US" dirty="0"/>
              <a:t>www.ncdc.go.ug</a:t>
            </a:r>
          </a:p>
        </p:txBody>
      </p:sp>
      <p:sp>
        <p:nvSpPr>
          <p:cNvPr id="8" name="Slide Number Placeholder 7"/>
          <p:cNvSpPr>
            <a:spLocks noGrp="1"/>
          </p:cNvSpPr>
          <p:nvPr>
            <p:ph type="sldNum" sz="quarter" idx="12"/>
          </p:nvPr>
        </p:nvSpPr>
        <p:spPr/>
        <p:txBody>
          <a:bodyPr/>
          <a:lstStyle/>
          <a:p>
            <a:fld id="{39AD18BC-0ED9-4119-8D80-060E3C5A2512}" type="slidenum">
              <a:rPr lang="en-US" smtClean="0"/>
              <a:pPr/>
              <a:t>14</a:t>
            </a:fld>
            <a:endParaRPr lang="en-US"/>
          </a:p>
        </p:txBody>
      </p:sp>
      <p:cxnSp>
        <p:nvCxnSpPr>
          <p:cNvPr id="10" name="Straight Arrow Connector 9"/>
          <p:cNvCxnSpPr/>
          <p:nvPr/>
        </p:nvCxnSpPr>
        <p:spPr>
          <a:xfrm>
            <a:off x="2590800" y="2752153"/>
            <a:ext cx="3581400" cy="174364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 name="Straight Arrow Connector 11"/>
          <p:cNvCxnSpPr/>
          <p:nvPr/>
        </p:nvCxnSpPr>
        <p:spPr>
          <a:xfrm>
            <a:off x="7086600" y="3733800"/>
            <a:ext cx="1524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743200" y="2895600"/>
            <a:ext cx="2667000" cy="9906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p:cNvCxnSpPr/>
          <p:nvPr/>
        </p:nvCxnSpPr>
        <p:spPr>
          <a:xfrm flipV="1">
            <a:off x="3276600" y="3623976"/>
            <a:ext cx="1905000" cy="17862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9" name="Picture 8"/>
          <p:cNvPicPr>
            <a:picLocks noChangeAspect="1"/>
          </p:cNvPicPr>
          <p:nvPr/>
        </p:nvPicPr>
        <p:blipFill>
          <a:blip r:embed="rId2"/>
          <a:stretch>
            <a:fillRect/>
          </a:stretch>
        </p:blipFill>
        <p:spPr>
          <a:xfrm>
            <a:off x="7589520" y="-23812"/>
            <a:ext cx="1496671" cy="689004"/>
          </a:xfrm>
          <a:prstGeom prst="rect">
            <a:avLst/>
          </a:prstGeom>
        </p:spPr>
      </p:pic>
    </p:spTree>
    <p:extLst>
      <p:ext uri="{BB962C8B-B14F-4D97-AF65-F5344CB8AC3E}">
        <p14:creationId xmlns:p14="http://schemas.microsoft.com/office/powerpoint/2010/main" val="410648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To design a good activity of integration,</a:t>
            </a:r>
          </a:p>
        </p:txBody>
      </p:sp>
      <p:sp>
        <p:nvSpPr>
          <p:cNvPr id="3" name="Content Placeholder 2"/>
          <p:cNvSpPr>
            <a:spLocks noGrp="1"/>
          </p:cNvSpPr>
          <p:nvPr>
            <p:ph idx="1"/>
          </p:nvPr>
        </p:nvSpPr>
        <p:spPr>
          <a:xfrm>
            <a:off x="457200" y="1627632"/>
            <a:ext cx="8229600" cy="4525963"/>
          </a:xfrm>
        </p:spPr>
        <p:txBody>
          <a:bodyPr>
            <a:normAutofit fontScale="77500" lnSpcReduction="20000"/>
          </a:bodyPr>
          <a:lstStyle/>
          <a:p>
            <a:pPr marL="457200" indent="-457200">
              <a:buFont typeface="Wingdings" panose="05000000000000000000" pitchFamily="2" charset="2"/>
              <a:buChar char="§"/>
            </a:pPr>
            <a:r>
              <a:rPr lang="en-US" b="1" dirty="0"/>
              <a:t>identify the competencies that the scenarios will be designed to assess. </a:t>
            </a:r>
          </a:p>
          <a:p>
            <a:pPr marL="457200" indent="-457200">
              <a:buFont typeface="Wingdings" panose="05000000000000000000" pitchFamily="2" charset="2"/>
              <a:buChar char="§"/>
            </a:pPr>
            <a:r>
              <a:rPr lang="en-US" b="1" dirty="0"/>
              <a:t>define the performance criteria </a:t>
            </a:r>
            <a:r>
              <a:rPr lang="en-US" dirty="0"/>
              <a:t>actions that students will demonstrate in order to meet the competency </a:t>
            </a:r>
            <a:r>
              <a:rPr lang="en-US" dirty="0" err="1"/>
              <a:t>e.g</a:t>
            </a:r>
            <a:r>
              <a:rPr lang="en-US" dirty="0"/>
              <a:t> solving a problem using specific tools and techniques</a:t>
            </a:r>
          </a:p>
          <a:p>
            <a:pPr marL="457200" indent="-457200">
              <a:buFont typeface="Wingdings" panose="05000000000000000000" pitchFamily="2" charset="2"/>
              <a:buChar char="§"/>
            </a:pPr>
            <a:r>
              <a:rPr lang="en-US" b="1" dirty="0"/>
              <a:t>identify the context in which the scenarios will be set. </a:t>
            </a:r>
            <a:r>
              <a:rPr lang="en-US" dirty="0"/>
              <a:t>This may involve selecting real-life situations or creating fictional scenarios that allow students to apply the knowledge and skills they have learned. E.g. workplace setting or a training environment</a:t>
            </a:r>
          </a:p>
          <a:p>
            <a:pPr marL="457200" indent="-457200">
              <a:buFont typeface="Wingdings" panose="05000000000000000000" pitchFamily="2" charset="2"/>
              <a:buChar char="§"/>
            </a:pPr>
            <a:r>
              <a:rPr lang="en-US" b="1" dirty="0"/>
              <a:t>The activity should be HOT </a:t>
            </a:r>
            <a:r>
              <a:rPr lang="en-US" dirty="0"/>
              <a:t>(High Order Thinking) that requires critical thinking, innovativeness, problem solving ability of the learners</a:t>
            </a:r>
          </a:p>
          <a:p>
            <a:endParaRPr lang="en-GB" dirty="0"/>
          </a:p>
        </p:txBody>
      </p:sp>
      <p:sp>
        <p:nvSpPr>
          <p:cNvPr id="4" name="Footer Placeholder 3"/>
          <p:cNvSpPr>
            <a:spLocks noGrp="1"/>
          </p:cNvSpPr>
          <p:nvPr>
            <p:ph type="ftr" sz="quarter" idx="11"/>
          </p:nvPr>
        </p:nvSpPr>
        <p:spPr/>
        <p:txBody>
          <a:bodyPr/>
          <a:lstStyle/>
          <a:p>
            <a:r>
              <a:rPr lang="en-US"/>
              <a:t>www.ncdc.go.ug</a:t>
            </a:r>
          </a:p>
        </p:txBody>
      </p:sp>
      <p:sp>
        <p:nvSpPr>
          <p:cNvPr id="5" name="Slide Number Placeholder 4"/>
          <p:cNvSpPr>
            <a:spLocks noGrp="1"/>
          </p:cNvSpPr>
          <p:nvPr>
            <p:ph type="sldNum" sz="quarter" idx="12"/>
          </p:nvPr>
        </p:nvSpPr>
        <p:spPr/>
        <p:txBody>
          <a:bodyPr/>
          <a:lstStyle/>
          <a:p>
            <a:fld id="{39AD18BC-0ED9-4119-8D80-060E3C5A2512}" type="slidenum">
              <a:rPr lang="en-US" smtClean="0"/>
              <a:pPr/>
              <a:t>15</a:t>
            </a:fld>
            <a:endParaRPr lang="en-US"/>
          </a:p>
        </p:txBody>
      </p:sp>
      <p:pic>
        <p:nvPicPr>
          <p:cNvPr id="6" name="Picture 5"/>
          <p:cNvPicPr>
            <a:picLocks noChangeAspect="1"/>
          </p:cNvPicPr>
          <p:nvPr/>
        </p:nvPicPr>
        <p:blipFill>
          <a:blip r:embed="rId2"/>
          <a:stretch>
            <a:fillRect/>
          </a:stretch>
        </p:blipFill>
        <p:spPr>
          <a:xfrm>
            <a:off x="7696200" y="-140763"/>
            <a:ext cx="1447800" cy="1097375"/>
          </a:xfrm>
          <a:prstGeom prst="rect">
            <a:avLst/>
          </a:prstGeom>
        </p:spPr>
      </p:pic>
    </p:spTree>
    <p:extLst>
      <p:ext uri="{BB962C8B-B14F-4D97-AF65-F5344CB8AC3E}">
        <p14:creationId xmlns:p14="http://schemas.microsoft.com/office/powerpoint/2010/main" val="3320837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Activity 4: Scoring an activity of integration</a:t>
            </a:r>
          </a:p>
        </p:txBody>
      </p:sp>
      <p:sp>
        <p:nvSpPr>
          <p:cNvPr id="3" name="Content Placeholder 2"/>
          <p:cNvSpPr>
            <a:spLocks noGrp="1"/>
          </p:cNvSpPr>
          <p:nvPr>
            <p:ph idx="1"/>
          </p:nvPr>
        </p:nvSpPr>
        <p:spPr/>
        <p:txBody>
          <a:bodyPr/>
          <a:lstStyle/>
          <a:p>
            <a:r>
              <a:rPr lang="en-GB" dirty="0"/>
              <a:t>In groups, using the assessment grid provided, score the responses to the activity of integration in Activity 1 .</a:t>
            </a:r>
          </a:p>
          <a:p>
            <a:r>
              <a:rPr lang="en-GB" dirty="0"/>
              <a:t>Justify the scores you have awarded.</a:t>
            </a:r>
          </a:p>
          <a:p>
            <a:r>
              <a:rPr lang="en-GB" dirty="0"/>
              <a:t>How relevant was the assessment grid in the scoring process?</a:t>
            </a:r>
          </a:p>
          <a:p>
            <a:endParaRPr lang="en-GB" dirty="0"/>
          </a:p>
        </p:txBody>
      </p:sp>
      <p:sp>
        <p:nvSpPr>
          <p:cNvPr id="4" name="Footer Placeholder 3"/>
          <p:cNvSpPr>
            <a:spLocks noGrp="1"/>
          </p:cNvSpPr>
          <p:nvPr>
            <p:ph type="ftr" sz="quarter" idx="11"/>
          </p:nvPr>
        </p:nvSpPr>
        <p:spPr/>
        <p:txBody>
          <a:bodyPr/>
          <a:lstStyle/>
          <a:p>
            <a:r>
              <a:rPr lang="en-US"/>
              <a:t>www.ncdc.go.ug</a:t>
            </a:r>
          </a:p>
        </p:txBody>
      </p:sp>
      <p:sp>
        <p:nvSpPr>
          <p:cNvPr id="5" name="Slide Number Placeholder 4"/>
          <p:cNvSpPr>
            <a:spLocks noGrp="1"/>
          </p:cNvSpPr>
          <p:nvPr>
            <p:ph type="sldNum" sz="quarter" idx="12"/>
          </p:nvPr>
        </p:nvSpPr>
        <p:spPr/>
        <p:txBody>
          <a:bodyPr/>
          <a:lstStyle/>
          <a:p>
            <a:fld id="{39AD18BC-0ED9-4119-8D80-060E3C5A2512}" type="slidenum">
              <a:rPr lang="en-US" smtClean="0"/>
              <a:pPr/>
              <a:t>16</a:t>
            </a:fld>
            <a:endParaRPr lang="en-US"/>
          </a:p>
        </p:txBody>
      </p:sp>
      <p:pic>
        <p:nvPicPr>
          <p:cNvPr id="6" name="Picture 5"/>
          <p:cNvPicPr>
            <a:picLocks noChangeAspect="1"/>
          </p:cNvPicPr>
          <p:nvPr/>
        </p:nvPicPr>
        <p:blipFill>
          <a:blip r:embed="rId2"/>
          <a:stretch>
            <a:fillRect/>
          </a:stretch>
        </p:blipFill>
        <p:spPr>
          <a:xfrm>
            <a:off x="7839456" y="0"/>
            <a:ext cx="1304544" cy="705795"/>
          </a:xfrm>
          <a:prstGeom prst="rect">
            <a:avLst/>
          </a:prstGeom>
        </p:spPr>
      </p:pic>
    </p:spTree>
    <p:extLst>
      <p:ext uri="{BB962C8B-B14F-4D97-AF65-F5344CB8AC3E}">
        <p14:creationId xmlns:p14="http://schemas.microsoft.com/office/powerpoint/2010/main" val="4169212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584" y="76200"/>
            <a:ext cx="7848600" cy="639762"/>
          </a:xfrm>
        </p:spPr>
        <p:txBody>
          <a:bodyPr>
            <a:normAutofit fontScale="90000"/>
          </a:bodyPr>
          <a:lstStyle/>
          <a:p>
            <a:r>
              <a:rPr lang="en-GB" dirty="0"/>
              <a:t>Key points</a:t>
            </a:r>
          </a:p>
        </p:txBody>
      </p:sp>
      <p:sp>
        <p:nvSpPr>
          <p:cNvPr id="3" name="Content Placeholder 2"/>
          <p:cNvSpPr>
            <a:spLocks noGrp="1"/>
          </p:cNvSpPr>
          <p:nvPr>
            <p:ph idx="1"/>
          </p:nvPr>
        </p:nvSpPr>
        <p:spPr>
          <a:xfrm>
            <a:off x="481584" y="838200"/>
            <a:ext cx="8586216" cy="6019800"/>
          </a:xfrm>
        </p:spPr>
        <p:txBody>
          <a:bodyPr>
            <a:noAutofit/>
          </a:bodyPr>
          <a:lstStyle/>
          <a:p>
            <a:pPr marL="0" indent="0">
              <a:buNone/>
            </a:pPr>
            <a:r>
              <a:rPr lang="en-GB" sz="2400" dirty="0">
                <a:latin typeface="Arial" panose="020B0604020202020204" pitchFamily="34" charset="0"/>
                <a:cs typeface="Arial" panose="020B0604020202020204" pitchFamily="34" charset="0"/>
              </a:rPr>
              <a:t>Under the criterial reference assessment, </a:t>
            </a:r>
          </a:p>
          <a:p>
            <a:r>
              <a:rPr lang="en-US" sz="2000" dirty="0">
                <a:latin typeface="Arial" panose="020B0604020202020204" pitchFamily="34" charset="0"/>
                <a:ea typeface="Tahoma" panose="020B0604030504040204" pitchFamily="34" charset="0"/>
                <a:cs typeface="Arial" panose="020B0604020202020204" pitchFamily="34" charset="0"/>
              </a:rPr>
              <a:t>The evaluation grid is key for end of topic assessment of the learners because it sets standards that put the learners on uniform scale.</a:t>
            </a:r>
          </a:p>
          <a:p>
            <a:r>
              <a:rPr lang="en-US" sz="2000" dirty="0">
                <a:latin typeface="Arial" panose="020B0604020202020204" pitchFamily="34" charset="0"/>
                <a:ea typeface="Tahoma" panose="020B0604030504040204" pitchFamily="34" charset="0"/>
                <a:cs typeface="Arial" panose="020B0604020202020204" pitchFamily="34" charset="0"/>
              </a:rPr>
              <a:t>It is important to have a basis of evaluation for the Outputs that should be clear to the learners</a:t>
            </a:r>
          </a:p>
          <a:p>
            <a:r>
              <a:rPr lang="en-US" sz="2000" dirty="0">
                <a:latin typeface="Arial" panose="020B0604020202020204" pitchFamily="34" charset="0"/>
                <a:ea typeface="Tahoma" panose="020B0604030504040204" pitchFamily="34" charset="0"/>
                <a:cs typeface="Arial" panose="020B0604020202020204" pitchFamily="34" charset="0"/>
              </a:rPr>
              <a:t>The basis for evaluation can be one or more, depending on the output expected</a:t>
            </a:r>
          </a:p>
          <a:p>
            <a:r>
              <a:rPr lang="en-US" sz="2000" dirty="0">
                <a:latin typeface="Arial" panose="020B0604020202020204" pitchFamily="34" charset="0"/>
                <a:ea typeface="Tahoma" panose="020B0604030504040204" pitchFamily="34" charset="0"/>
                <a:cs typeface="Arial" panose="020B0604020202020204" pitchFamily="34" charset="0"/>
              </a:rPr>
              <a:t>For each output there must be description of learners achievement at the 3 levels in terms of relevance, accuracy and coherence</a:t>
            </a:r>
          </a:p>
          <a:p>
            <a:r>
              <a:rPr lang="en-US" sz="2000" dirty="0">
                <a:latin typeface="Arial" panose="020B0604020202020204" pitchFamily="34" charset="0"/>
                <a:ea typeface="Tahoma" panose="020B0604030504040204" pitchFamily="34" charset="0"/>
                <a:cs typeface="Arial" panose="020B0604020202020204" pitchFamily="34" charset="0"/>
              </a:rPr>
              <a:t>For each </a:t>
            </a:r>
            <a:r>
              <a:rPr lang="en-US" sz="2000" dirty="0" err="1">
                <a:latin typeface="Arial" panose="020B0604020202020204" pitchFamily="34" charset="0"/>
                <a:ea typeface="Tahoma" panose="020B0604030504040204" pitchFamily="34" charset="0"/>
                <a:cs typeface="Arial" panose="020B0604020202020204" pitchFamily="34" charset="0"/>
              </a:rPr>
              <a:t>AoI</a:t>
            </a:r>
            <a:r>
              <a:rPr lang="en-US" sz="2000" dirty="0">
                <a:latin typeface="Arial" panose="020B0604020202020204" pitchFamily="34" charset="0"/>
                <a:ea typeface="Tahoma" panose="020B0604030504040204" pitchFamily="34" charset="0"/>
                <a:cs typeface="Arial" panose="020B0604020202020204" pitchFamily="34" charset="0"/>
              </a:rPr>
              <a:t> the outstanding learner is described once in the Excellence column</a:t>
            </a:r>
          </a:p>
          <a:p>
            <a:r>
              <a:rPr lang="en-US" sz="2000" dirty="0">
                <a:latin typeface="Arial" panose="020B0604020202020204" pitchFamily="34" charset="0"/>
                <a:ea typeface="Tahoma" panose="020B0604030504040204" pitchFamily="34" charset="0"/>
                <a:cs typeface="Arial" panose="020B0604020202020204" pitchFamily="34" charset="0"/>
              </a:rPr>
              <a:t>The description of learner’s achievement is based on the Evaluation grid</a:t>
            </a:r>
          </a:p>
          <a:p>
            <a:r>
              <a:rPr lang="en-GB" sz="2000" dirty="0">
                <a:latin typeface="Arial" panose="020B0604020202020204" pitchFamily="34" charset="0"/>
                <a:cs typeface="Arial" panose="020B0604020202020204" pitchFamily="34" charset="0"/>
              </a:rPr>
              <a:t>The good grid is a set standard which every learner should measure to.</a:t>
            </a:r>
          </a:p>
          <a:p>
            <a:endParaRPr lang="en-GB" sz="2000"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US" dirty="0"/>
              <a:t>www.ncdc.go.ug</a:t>
            </a:r>
          </a:p>
        </p:txBody>
      </p:sp>
      <p:sp>
        <p:nvSpPr>
          <p:cNvPr id="5" name="Slide Number Placeholder 4"/>
          <p:cNvSpPr>
            <a:spLocks noGrp="1"/>
          </p:cNvSpPr>
          <p:nvPr>
            <p:ph type="sldNum" sz="quarter" idx="12"/>
          </p:nvPr>
        </p:nvSpPr>
        <p:spPr/>
        <p:txBody>
          <a:bodyPr/>
          <a:lstStyle/>
          <a:p>
            <a:fld id="{39AD18BC-0ED9-4119-8D80-060E3C5A2512}" type="slidenum">
              <a:rPr lang="en-US" smtClean="0"/>
              <a:pPr/>
              <a:t>17</a:t>
            </a:fld>
            <a:endParaRPr lang="en-US"/>
          </a:p>
        </p:txBody>
      </p:sp>
      <p:pic>
        <p:nvPicPr>
          <p:cNvPr id="6" name="Picture 5"/>
          <p:cNvPicPr>
            <a:picLocks noChangeAspect="1"/>
          </p:cNvPicPr>
          <p:nvPr/>
        </p:nvPicPr>
        <p:blipFill>
          <a:blip r:embed="rId2"/>
          <a:stretch>
            <a:fillRect/>
          </a:stretch>
        </p:blipFill>
        <p:spPr>
          <a:xfrm>
            <a:off x="6760257" y="-76200"/>
            <a:ext cx="2383743" cy="1097375"/>
          </a:xfrm>
          <a:prstGeom prst="rect">
            <a:avLst/>
          </a:prstGeom>
        </p:spPr>
      </p:pic>
    </p:spTree>
    <p:extLst>
      <p:ext uri="{BB962C8B-B14F-4D97-AF65-F5344CB8AC3E}">
        <p14:creationId xmlns:p14="http://schemas.microsoft.com/office/powerpoint/2010/main" val="2480875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Activity 5:</a:t>
            </a:r>
          </a:p>
        </p:txBody>
      </p:sp>
      <p:sp>
        <p:nvSpPr>
          <p:cNvPr id="3" name="Content Placeholder 2"/>
          <p:cNvSpPr>
            <a:spLocks noGrp="1"/>
          </p:cNvSpPr>
          <p:nvPr>
            <p:ph idx="1"/>
          </p:nvPr>
        </p:nvSpPr>
        <p:spPr/>
        <p:txBody>
          <a:bodyPr/>
          <a:lstStyle/>
          <a:p>
            <a:pPr marL="0" indent="0">
              <a:buNone/>
            </a:pPr>
            <a:r>
              <a:rPr lang="en-GB" dirty="0"/>
              <a:t>Brainstorm </a:t>
            </a:r>
          </a:p>
          <a:p>
            <a:r>
              <a:rPr lang="en-GB" dirty="0"/>
              <a:t>Describe the components of an assessment grid.</a:t>
            </a:r>
          </a:p>
          <a:p>
            <a:r>
              <a:rPr lang="en-GB" dirty="0"/>
              <a:t>Share your experiences in using assessment grid.</a:t>
            </a:r>
          </a:p>
          <a:p>
            <a:endParaRPr lang="en-GB" dirty="0"/>
          </a:p>
        </p:txBody>
      </p:sp>
      <p:sp>
        <p:nvSpPr>
          <p:cNvPr id="4" name="Footer Placeholder 3"/>
          <p:cNvSpPr>
            <a:spLocks noGrp="1"/>
          </p:cNvSpPr>
          <p:nvPr>
            <p:ph type="ftr" sz="quarter" idx="11"/>
          </p:nvPr>
        </p:nvSpPr>
        <p:spPr/>
        <p:txBody>
          <a:bodyPr/>
          <a:lstStyle/>
          <a:p>
            <a:r>
              <a:rPr lang="en-US"/>
              <a:t>www.ncdc.go.ug</a:t>
            </a:r>
          </a:p>
        </p:txBody>
      </p:sp>
      <p:sp>
        <p:nvSpPr>
          <p:cNvPr id="5" name="Slide Number Placeholder 4"/>
          <p:cNvSpPr>
            <a:spLocks noGrp="1"/>
          </p:cNvSpPr>
          <p:nvPr>
            <p:ph type="sldNum" sz="quarter" idx="12"/>
          </p:nvPr>
        </p:nvSpPr>
        <p:spPr/>
        <p:txBody>
          <a:bodyPr/>
          <a:lstStyle/>
          <a:p>
            <a:fld id="{39AD18BC-0ED9-4119-8D80-060E3C5A2512}" type="slidenum">
              <a:rPr lang="en-US" smtClean="0"/>
              <a:pPr/>
              <a:t>18</a:t>
            </a:fld>
            <a:endParaRPr lang="en-US"/>
          </a:p>
        </p:txBody>
      </p:sp>
      <p:pic>
        <p:nvPicPr>
          <p:cNvPr id="6" name="Picture 5"/>
          <p:cNvPicPr>
            <a:picLocks noChangeAspect="1"/>
          </p:cNvPicPr>
          <p:nvPr/>
        </p:nvPicPr>
        <p:blipFill>
          <a:blip r:embed="rId2"/>
          <a:stretch>
            <a:fillRect/>
          </a:stretch>
        </p:blipFill>
        <p:spPr>
          <a:xfrm>
            <a:off x="6772449" y="-113331"/>
            <a:ext cx="2383743" cy="1097375"/>
          </a:xfrm>
          <a:prstGeom prst="rect">
            <a:avLst/>
          </a:prstGeom>
        </p:spPr>
      </p:pic>
    </p:spTree>
    <p:extLst>
      <p:ext uri="{BB962C8B-B14F-4D97-AF65-F5344CB8AC3E}">
        <p14:creationId xmlns:p14="http://schemas.microsoft.com/office/powerpoint/2010/main" val="46629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www.ncdc.go.ug</a:t>
            </a:r>
          </a:p>
        </p:txBody>
      </p:sp>
      <p:sp>
        <p:nvSpPr>
          <p:cNvPr id="5" name="Slide Number Placeholder 4"/>
          <p:cNvSpPr>
            <a:spLocks noGrp="1"/>
          </p:cNvSpPr>
          <p:nvPr>
            <p:ph type="sldNum" sz="quarter" idx="12"/>
          </p:nvPr>
        </p:nvSpPr>
        <p:spPr/>
        <p:txBody>
          <a:bodyPr/>
          <a:lstStyle/>
          <a:p>
            <a:fld id="{39AD18BC-0ED9-4119-8D80-060E3C5A2512}" type="slidenum">
              <a:rPr lang="en-US" smtClean="0"/>
              <a:pPr/>
              <a:t>19</a:t>
            </a:fld>
            <a:endParaRPr lang="en-US"/>
          </a:p>
        </p:txBody>
      </p:sp>
      <p:pic>
        <p:nvPicPr>
          <p:cNvPr id="7" name="Content Placeholder 6"/>
          <p:cNvPicPr>
            <a:picLocks noGrp="1" noChangeAspect="1"/>
          </p:cNvPicPr>
          <p:nvPr>
            <p:ph idx="1"/>
          </p:nvPr>
        </p:nvPicPr>
        <p:blipFill>
          <a:blip r:embed="rId2"/>
          <a:stretch>
            <a:fillRect/>
          </a:stretch>
        </p:blipFill>
        <p:spPr>
          <a:xfrm>
            <a:off x="571500" y="1404314"/>
            <a:ext cx="8023860" cy="4676844"/>
          </a:xfrm>
          <a:prstGeom prst="rect">
            <a:avLst/>
          </a:prstGeom>
        </p:spPr>
      </p:pic>
      <p:sp>
        <p:nvSpPr>
          <p:cNvPr id="8" name="Title 7"/>
          <p:cNvSpPr>
            <a:spLocks noGrp="1"/>
          </p:cNvSpPr>
          <p:nvPr>
            <p:ph type="title"/>
          </p:nvPr>
        </p:nvSpPr>
        <p:spPr/>
        <p:txBody>
          <a:bodyPr>
            <a:normAutofit/>
          </a:bodyPr>
          <a:lstStyle/>
          <a:p>
            <a:r>
              <a:rPr lang="en-GB" sz="6600" b="1" dirty="0"/>
              <a:t>Assessment Grid</a:t>
            </a:r>
          </a:p>
        </p:txBody>
      </p:sp>
    </p:spTree>
    <p:extLst>
      <p:ext uri="{BB962C8B-B14F-4D97-AF65-F5344CB8AC3E}">
        <p14:creationId xmlns:p14="http://schemas.microsoft.com/office/powerpoint/2010/main" val="3046698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495300"/>
            <a:ext cx="8229600" cy="1485900"/>
          </a:xfrm>
        </p:spPr>
        <p:txBody>
          <a:bodyPr>
            <a:normAutofit/>
          </a:bodyPr>
          <a:lstStyle/>
          <a:p>
            <a:pPr eaLnBrk="1" hangingPunct="1"/>
            <a:br>
              <a:rPr lang="en-US" altLang="en-US" b="1" dirty="0"/>
            </a:br>
            <a:endParaRPr lang="en-US" altLang="en-US" b="1" dirty="0">
              <a:ea typeface="Calibri" panose="020F0502020204030204" pitchFamily="34" charset="0"/>
              <a:cs typeface="Times New Roman" panose="02020603050405020304" pitchFamily="18" charset="0"/>
            </a:endParaRPr>
          </a:p>
        </p:txBody>
      </p:sp>
      <p:sp>
        <p:nvSpPr>
          <p:cNvPr id="12291" name="Content Placeholder 2"/>
          <p:cNvSpPr>
            <a:spLocks noGrp="1"/>
          </p:cNvSpPr>
          <p:nvPr>
            <p:ph idx="1"/>
          </p:nvPr>
        </p:nvSpPr>
        <p:spPr>
          <a:xfrm>
            <a:off x="457200" y="1679575"/>
            <a:ext cx="8442325" cy="4035425"/>
          </a:xfrm>
        </p:spPr>
        <p:txBody>
          <a:bodyPr>
            <a:normAutofit/>
          </a:bodyPr>
          <a:lstStyle/>
          <a:p>
            <a:pPr>
              <a:buNone/>
              <a:defRPr/>
            </a:pPr>
            <a:r>
              <a:rPr lang="en-US" altLang="en-US" sz="2800" dirty="0"/>
              <a:t>    </a:t>
            </a:r>
            <a:r>
              <a:rPr lang="en-US" altLang="en-US" sz="6600" b="1" dirty="0"/>
              <a:t>Session outcomes</a:t>
            </a:r>
          </a:p>
          <a:p>
            <a:pPr>
              <a:buNone/>
              <a:defRPr/>
            </a:pPr>
            <a:r>
              <a:rPr lang="en-US" altLang="en-US" sz="2800" dirty="0"/>
              <a:t>Participants should be able to:</a:t>
            </a:r>
          </a:p>
          <a:p>
            <a:pPr>
              <a:defRPr/>
            </a:pPr>
            <a:r>
              <a:rPr lang="en-US" altLang="en-US" sz="2800" dirty="0"/>
              <a:t>Share experiences about the features of an Activity of Integration</a:t>
            </a:r>
          </a:p>
          <a:p>
            <a:pPr>
              <a:defRPr/>
            </a:pPr>
            <a:r>
              <a:rPr lang="en-US" altLang="en-US" sz="2800" dirty="0"/>
              <a:t>prepare and score an activity of integration</a:t>
            </a:r>
          </a:p>
        </p:txBody>
      </p:sp>
      <p:sp>
        <p:nvSpPr>
          <p:cNvPr id="4" name="Date Placeholder 3"/>
          <p:cNvSpPr>
            <a:spLocks noGrp="1"/>
          </p:cNvSpPr>
          <p:nvPr>
            <p:ph type="dt" sz="quarter" idx="10"/>
          </p:nvPr>
        </p:nvSpPr>
        <p:spPr/>
        <p:txBody>
          <a:bodyPr/>
          <a:lstStyle/>
          <a:p>
            <a:pPr>
              <a:defRPr/>
            </a:pPr>
            <a:fld id="{70C68A2A-C7E9-4DCC-AB11-B014E4285F45}" type="datetime1">
              <a:rPr lang="en-GB"/>
              <a:pPr>
                <a:defRPr/>
              </a:pPr>
              <a:t>10/12/2023</a:t>
            </a:fld>
            <a:endParaRPr lang="en-GB"/>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8D5DC94-0D97-4207-989A-882DE9D0F824}" type="slidenum">
              <a:rPr lang="en-GB" altLang="en-US" sz="1200" smtClean="0">
                <a:solidFill>
                  <a:srgbClr val="898989"/>
                </a:solidFill>
              </a:rPr>
              <a:pPr>
                <a:spcBef>
                  <a:spcPct val="0"/>
                </a:spcBef>
                <a:buFontTx/>
                <a:buNone/>
              </a:pPr>
              <a:t>2</a:t>
            </a:fld>
            <a:endParaRPr lang="en-GB" altLang="en-US" sz="1200">
              <a:solidFill>
                <a:srgbClr val="898989"/>
              </a:solidFill>
            </a:endParaRPr>
          </a:p>
        </p:txBody>
      </p:sp>
      <p:pic>
        <p:nvPicPr>
          <p:cNvPr id="2" name="Picture 1"/>
          <p:cNvPicPr>
            <a:picLocks noChangeAspect="1"/>
          </p:cNvPicPr>
          <p:nvPr/>
        </p:nvPicPr>
        <p:blipFill>
          <a:blip r:embed="rId2"/>
          <a:stretch>
            <a:fillRect/>
          </a:stretch>
        </p:blipFill>
        <p:spPr>
          <a:xfrm>
            <a:off x="6760257" y="-50469"/>
            <a:ext cx="2383743" cy="1097375"/>
          </a:xfrm>
          <a:prstGeom prst="rect">
            <a:avLst/>
          </a:prstGeom>
        </p:spPr>
      </p:pic>
    </p:spTree>
    <p:extLst>
      <p:ext uri="{BB962C8B-B14F-4D97-AF65-F5344CB8AC3E}">
        <p14:creationId xmlns:p14="http://schemas.microsoft.com/office/powerpoint/2010/main" val="3782438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6:  </a:t>
            </a:r>
          </a:p>
        </p:txBody>
      </p:sp>
      <p:sp>
        <p:nvSpPr>
          <p:cNvPr id="3" name="Content Placeholder 2"/>
          <p:cNvSpPr>
            <a:spLocks noGrp="1"/>
          </p:cNvSpPr>
          <p:nvPr>
            <p:ph idx="1"/>
          </p:nvPr>
        </p:nvSpPr>
        <p:spPr/>
        <p:txBody>
          <a:bodyPr/>
          <a:lstStyle/>
          <a:p>
            <a:pPr marL="514350" indent="-514350" algn="just">
              <a:buFont typeface="+mj-lt"/>
              <a:buAutoNum type="alphaLcParenR"/>
            </a:pPr>
            <a:r>
              <a:rPr lang="en-US" dirty="0"/>
              <a:t>In your subject groups, prepare an activity of integration for any topic in S2 and its evaluation grid</a:t>
            </a:r>
          </a:p>
          <a:p>
            <a:pPr marL="514350" indent="-514350" algn="just">
              <a:buFont typeface="+mj-lt"/>
              <a:buAutoNum type="alphaLcParenR"/>
            </a:pPr>
            <a:r>
              <a:rPr lang="en-US" dirty="0"/>
              <a:t>Through gallery walk, share your work with other group members to get their views on your work and share your views on their work too.</a:t>
            </a:r>
          </a:p>
          <a:p>
            <a:pPr algn="just">
              <a:buNone/>
            </a:pPr>
            <a:endParaRPr lang="en-US" dirty="0"/>
          </a:p>
        </p:txBody>
      </p:sp>
      <p:sp>
        <p:nvSpPr>
          <p:cNvPr id="4" name="Footer Placeholder 3"/>
          <p:cNvSpPr>
            <a:spLocks noGrp="1"/>
          </p:cNvSpPr>
          <p:nvPr>
            <p:ph type="ftr" sz="quarter" idx="11"/>
          </p:nvPr>
        </p:nvSpPr>
        <p:spPr/>
        <p:txBody>
          <a:bodyPr/>
          <a:lstStyle/>
          <a:p>
            <a:r>
              <a:rPr lang="en-US"/>
              <a:t>www.ncdc.go.ug</a:t>
            </a:r>
          </a:p>
        </p:txBody>
      </p:sp>
      <p:sp>
        <p:nvSpPr>
          <p:cNvPr id="5" name="Slide Number Placeholder 4"/>
          <p:cNvSpPr>
            <a:spLocks noGrp="1"/>
          </p:cNvSpPr>
          <p:nvPr>
            <p:ph type="sldNum" sz="quarter" idx="12"/>
          </p:nvPr>
        </p:nvSpPr>
        <p:spPr/>
        <p:txBody>
          <a:bodyPr/>
          <a:lstStyle/>
          <a:p>
            <a:fld id="{39AD18BC-0ED9-4119-8D80-060E3C5A2512}" type="slidenum">
              <a:rPr lang="en-US" smtClean="0"/>
              <a:pPr/>
              <a:t>20</a:t>
            </a:fld>
            <a:endParaRPr lang="en-US"/>
          </a:p>
        </p:txBody>
      </p:sp>
      <p:pic>
        <p:nvPicPr>
          <p:cNvPr id="6" name="Picture 5"/>
          <p:cNvPicPr>
            <a:picLocks noChangeAspect="1"/>
          </p:cNvPicPr>
          <p:nvPr/>
        </p:nvPicPr>
        <p:blipFill>
          <a:blip r:embed="rId2"/>
          <a:stretch>
            <a:fillRect/>
          </a:stretch>
        </p:blipFill>
        <p:spPr>
          <a:xfrm>
            <a:off x="6787689" y="-12192"/>
            <a:ext cx="2383743" cy="10973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endParaRPr lang="en-US" altLang="en-US"/>
          </a:p>
        </p:txBody>
      </p:sp>
      <p:sp>
        <p:nvSpPr>
          <p:cNvPr id="47107" name="Content Placeholder 2"/>
          <p:cNvSpPr>
            <a:spLocks noGrp="1"/>
          </p:cNvSpPr>
          <p:nvPr>
            <p:ph idx="1"/>
          </p:nvPr>
        </p:nvSpPr>
        <p:spPr/>
        <p:txBody>
          <a:bodyPr/>
          <a:lstStyle/>
          <a:p>
            <a:pPr algn="ctr" eaLnBrk="1" hangingPunct="1">
              <a:buFont typeface="Arial" panose="020B0604020202020204" pitchFamily="34" charset="0"/>
              <a:buNone/>
            </a:pPr>
            <a:endParaRPr lang="en-US" altLang="en-US" dirty="0"/>
          </a:p>
          <a:p>
            <a:pPr algn="ctr" eaLnBrk="1" hangingPunct="1">
              <a:buFont typeface="Arial" panose="020B0604020202020204" pitchFamily="34" charset="0"/>
              <a:buNone/>
            </a:pPr>
            <a:r>
              <a:rPr lang="en-US" altLang="en-US" sz="3300" dirty="0">
                <a:latin typeface="Arial Black" pitchFamily="34" charset="0"/>
              </a:rPr>
              <a:t>Thank You</a:t>
            </a:r>
          </a:p>
          <a:p>
            <a:pPr algn="ctr" eaLnBrk="1" hangingPunct="1">
              <a:buFont typeface="Arial" panose="020B0604020202020204" pitchFamily="34" charset="0"/>
              <a:buNone/>
            </a:pPr>
            <a:endParaRPr lang="en-US" altLang="en-US" sz="3300" dirty="0"/>
          </a:p>
        </p:txBody>
      </p:sp>
      <p:sp>
        <p:nvSpPr>
          <p:cNvPr id="4" name="Date Placeholder 3"/>
          <p:cNvSpPr>
            <a:spLocks noGrp="1"/>
          </p:cNvSpPr>
          <p:nvPr>
            <p:ph type="dt" sz="half" idx="10"/>
          </p:nvPr>
        </p:nvSpPr>
        <p:spPr/>
        <p:txBody>
          <a:bodyPr/>
          <a:lstStyle/>
          <a:p>
            <a:pPr>
              <a:defRPr/>
            </a:pPr>
            <a:fld id="{8704518C-BE20-4211-9BC2-1CFE2F9D96A0}" type="datetime1">
              <a:rPr lang="en-US" smtClean="0">
                <a:solidFill>
                  <a:prstClr val="black">
                    <a:tint val="75000"/>
                  </a:prstClr>
                </a:solidFill>
              </a:rPr>
              <a:pPr>
                <a:defRPr/>
              </a:pPr>
              <a:t>12/10/2023</a:t>
            </a:fld>
            <a:endParaRPr lang="en-US" dirty="0">
              <a:solidFill>
                <a:prstClr val="black">
                  <a:tint val="75000"/>
                </a:prstClr>
              </a:solidFill>
            </a:endParaRPr>
          </a:p>
        </p:txBody>
      </p:sp>
      <p:sp>
        <p:nvSpPr>
          <p:cNvPr id="2" name="Footer Placeholder 1"/>
          <p:cNvSpPr>
            <a:spLocks noGrp="1"/>
          </p:cNvSpPr>
          <p:nvPr>
            <p:ph type="ftr" sz="quarter" idx="11"/>
          </p:nvPr>
        </p:nvSpPr>
        <p:spPr/>
        <p:txBody>
          <a:bodyPr/>
          <a:lstStyle/>
          <a:p>
            <a:pPr>
              <a:defRPr/>
            </a:pPr>
            <a:r>
              <a:rPr lang="en-US">
                <a:solidFill>
                  <a:prstClr val="black">
                    <a:tint val="75000"/>
                  </a:prstClr>
                </a:solidFill>
              </a:rPr>
              <a:t>www.ncdc.go.ug</a:t>
            </a:r>
          </a:p>
        </p:txBody>
      </p:sp>
      <p:sp>
        <p:nvSpPr>
          <p:cNvPr id="174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1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18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15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1500">
                <a:solidFill>
                  <a:schemeClr val="tx1"/>
                </a:solidFill>
                <a:latin typeface="Calibri" panose="020F0502020204030204" pitchFamily="34" charset="0"/>
              </a:defRPr>
            </a:lvl5pPr>
            <a:lvl6pPr marL="18859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6pPr>
            <a:lvl7pPr marL="22288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7pPr>
            <a:lvl8pPr marL="25717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8pPr>
            <a:lvl9pPr marL="2914650" indent="-17145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defRPr>
            </a:lvl9pPr>
          </a:lstStyle>
          <a:p>
            <a:pPr>
              <a:spcBef>
                <a:spcPct val="0"/>
              </a:spcBef>
              <a:buFontTx/>
              <a:buNone/>
            </a:pPr>
            <a:fld id="{2175008B-798A-4D94-A74A-CDD14EB77E83}" type="slidenum">
              <a:rPr lang="en-US" altLang="en-US" sz="900">
                <a:solidFill>
                  <a:srgbClr val="898989"/>
                </a:solidFill>
              </a:rPr>
              <a:pPr>
                <a:spcBef>
                  <a:spcPct val="0"/>
                </a:spcBef>
                <a:buFontTx/>
                <a:buNone/>
              </a:pPr>
              <a:t>21</a:t>
            </a:fld>
            <a:endParaRPr lang="en-US" altLang="en-US" sz="900" dirty="0">
              <a:solidFill>
                <a:srgbClr val="898989"/>
              </a:solidFill>
            </a:endParaRPr>
          </a:p>
        </p:txBody>
      </p:sp>
      <p:pic>
        <p:nvPicPr>
          <p:cNvPr id="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7037" r="49561"/>
          <a:stretch>
            <a:fillRect/>
          </a:stretch>
        </p:blipFill>
        <p:spPr bwMode="auto">
          <a:xfrm>
            <a:off x="7317996" y="857251"/>
            <a:ext cx="1787634" cy="82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936C250-BD79-7CF2-D5B9-E85E8EB06BEC}"/>
              </a:ext>
            </a:extLst>
          </p:cNvPr>
          <p:cNvSpPr txBox="1"/>
          <p:nvPr/>
        </p:nvSpPr>
        <p:spPr>
          <a:xfrm>
            <a:off x="533400" y="3105834"/>
            <a:ext cx="7391400" cy="707886"/>
          </a:xfrm>
          <a:prstGeom prst="rect">
            <a:avLst/>
          </a:prstGeom>
          <a:noFill/>
        </p:spPr>
        <p:txBody>
          <a:bodyPr wrap="square">
            <a:spAutoFit/>
          </a:bodyPr>
          <a:lstStyle/>
          <a:p>
            <a:r>
              <a:rPr lang="en-US" sz="4000" dirty="0"/>
              <a:t>https://www.exam-mate.com</a:t>
            </a:r>
            <a:endParaRPr lang="en-UG" sz="4000" dirty="0"/>
          </a:p>
        </p:txBody>
      </p:sp>
    </p:spTree>
    <p:extLst>
      <p:ext uri="{BB962C8B-B14F-4D97-AF65-F5344CB8AC3E}">
        <p14:creationId xmlns:p14="http://schemas.microsoft.com/office/powerpoint/2010/main" val="3297898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 calcmode="lin" valueType="num">
                                      <p:cBhvr>
                                        <p:cTn id="7" dur="1000" fill="hold"/>
                                        <p:tgtEl>
                                          <p:spTgt spid="47107">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47107">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47107">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47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marL="1619250" indent="-1619250" algn="l"/>
            <a:r>
              <a:rPr lang="en-US" sz="2800" b="1" dirty="0"/>
              <a:t>Activity 1: Activity of Integration – Introduction to    Biology (20 Mins).</a:t>
            </a:r>
            <a:endParaRPr lang="en-GB" sz="2800" dirty="0"/>
          </a:p>
        </p:txBody>
      </p:sp>
      <p:sp>
        <p:nvSpPr>
          <p:cNvPr id="4" name="Content Placeholder 3"/>
          <p:cNvSpPr>
            <a:spLocks noGrp="1"/>
          </p:cNvSpPr>
          <p:nvPr>
            <p:ph sz="half" idx="2"/>
          </p:nvPr>
        </p:nvSpPr>
        <p:spPr>
          <a:xfrm>
            <a:off x="228600" y="915987"/>
            <a:ext cx="4572000" cy="5210176"/>
          </a:xfrm>
        </p:spPr>
        <p:txBody>
          <a:bodyPr>
            <a:normAutofit fontScale="92500"/>
          </a:bodyPr>
          <a:lstStyle/>
          <a:p>
            <a:pPr marL="0" indent="0" algn="just">
              <a:buNone/>
            </a:pPr>
            <a:r>
              <a:rPr lang="en-US" dirty="0"/>
              <a:t>During dry seasons, </a:t>
            </a:r>
            <a:r>
              <a:rPr lang="en-US" dirty="0" err="1"/>
              <a:t>Kamuntu</a:t>
            </a:r>
            <a:r>
              <a:rPr lang="en-US" dirty="0"/>
              <a:t> goes to the nearby national park to graze his animals. One day as he was grazing his animals, a snake bit him. He ran to a local traditional healer who used herbs and a Blackstone but this couldn’t help. By the time he was taken to the hospital for treatment, he was breathing fast, sweating and his eyes were half closed. However, he was able to describe the snake and this helped the wildlife authorities identify it. The information about the type of snake helped the doctors to know what treatment to use.</a:t>
            </a:r>
            <a:endParaRPr lang="en-GB" dirty="0"/>
          </a:p>
          <a:p>
            <a:endParaRPr lang="en-GB" dirty="0"/>
          </a:p>
        </p:txBody>
      </p:sp>
      <p:sp>
        <p:nvSpPr>
          <p:cNvPr id="7" name="Footer Placeholder 6"/>
          <p:cNvSpPr>
            <a:spLocks noGrp="1"/>
          </p:cNvSpPr>
          <p:nvPr>
            <p:ph type="ftr" sz="quarter" idx="11"/>
          </p:nvPr>
        </p:nvSpPr>
        <p:spPr/>
        <p:txBody>
          <a:bodyPr/>
          <a:lstStyle/>
          <a:p>
            <a:r>
              <a:rPr lang="en-US"/>
              <a:t>www.ncdc.go.ug</a:t>
            </a:r>
          </a:p>
        </p:txBody>
      </p:sp>
      <p:sp>
        <p:nvSpPr>
          <p:cNvPr id="8" name="Slide Number Placeholder 7"/>
          <p:cNvSpPr>
            <a:spLocks noGrp="1"/>
          </p:cNvSpPr>
          <p:nvPr>
            <p:ph type="sldNum" sz="quarter" idx="12"/>
          </p:nvPr>
        </p:nvSpPr>
        <p:spPr/>
        <p:txBody>
          <a:bodyPr/>
          <a:lstStyle/>
          <a:p>
            <a:fld id="{39AD18BC-0ED9-4119-8D80-060E3C5A2512}" type="slidenum">
              <a:rPr lang="en-US" smtClean="0"/>
              <a:pPr/>
              <a:t>3</a:t>
            </a:fld>
            <a:endParaRPr lang="en-US"/>
          </a:p>
        </p:txBody>
      </p:sp>
      <p:pic>
        <p:nvPicPr>
          <p:cNvPr id="9" name="Content Placeholder 5"/>
          <p:cNvPicPr>
            <a:picLocks noGrp="1" noChangeAspect="1"/>
          </p:cNvPicPr>
          <p:nvPr>
            <p:ph sz="quarter" idx="4"/>
          </p:nvPr>
        </p:nvPicPr>
        <p:blipFill>
          <a:blip r:embed="rId2"/>
          <a:stretch>
            <a:fillRect/>
          </a:stretch>
        </p:blipFill>
        <p:spPr>
          <a:xfrm>
            <a:off x="5029200" y="699935"/>
            <a:ext cx="2133600" cy="1410929"/>
          </a:xfrm>
          <a:prstGeom prst="rect">
            <a:avLst/>
          </a:prstGeom>
        </p:spPr>
      </p:pic>
      <p:pic>
        <p:nvPicPr>
          <p:cNvPr id="10" name="Picture 9" descr="Uttar Pradesh: Man Bites Snake's Head, Chews it in Revenge Attack |  India.com"/>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124999"/>
            <a:ext cx="1905000" cy="1227801"/>
          </a:xfrm>
          <a:prstGeom prst="rect">
            <a:avLst/>
          </a:prstGeom>
          <a:noFill/>
          <a:ln>
            <a:noFill/>
          </a:ln>
        </p:spPr>
      </p:pic>
      <p:pic>
        <p:nvPicPr>
          <p:cNvPr id="11" name="Picture 10"/>
          <p:cNvPicPr/>
          <p:nvPr/>
        </p:nvPicPr>
        <p:blipFill>
          <a:blip r:embed="rId4">
            <a:extLst>
              <a:ext uri="{28A0092B-C50C-407E-A947-70E740481C1C}">
                <a14:useLocalDpi xmlns:a14="http://schemas.microsoft.com/office/drawing/2010/main" val="0"/>
              </a:ext>
            </a:extLst>
          </a:blip>
          <a:srcRect/>
          <a:stretch>
            <a:fillRect/>
          </a:stretch>
        </p:blipFill>
        <p:spPr bwMode="auto">
          <a:xfrm>
            <a:off x="6934200" y="3388493"/>
            <a:ext cx="2042160" cy="1177316"/>
          </a:xfrm>
          <a:prstGeom prst="rect">
            <a:avLst/>
          </a:prstGeom>
          <a:noFill/>
          <a:ln>
            <a:noFill/>
          </a:ln>
        </p:spPr>
      </p:pic>
      <p:sp>
        <p:nvSpPr>
          <p:cNvPr id="12" name="Rectangle 11"/>
          <p:cNvSpPr/>
          <p:nvPr/>
        </p:nvSpPr>
        <p:spPr>
          <a:xfrm>
            <a:off x="4760976" y="4375654"/>
            <a:ext cx="4114800" cy="2370905"/>
          </a:xfrm>
          <a:prstGeom prst="rect">
            <a:avLst/>
          </a:prstGeom>
        </p:spPr>
        <p:txBody>
          <a:bodyPr wrap="square">
            <a:spAutoFit/>
          </a:bodyPr>
          <a:lstStyle/>
          <a:p>
            <a:pPr>
              <a:lnSpc>
                <a:spcPct val="107000"/>
              </a:lnSpc>
              <a:spcAft>
                <a:spcPts val="800"/>
              </a:spcAft>
            </a:pPr>
            <a:endParaRPr lang="en-US" sz="2000" b="1" dirty="0">
              <a:latin typeface="Garamond" panose="02020404030301010803" pitchFamily="18" charset="0"/>
              <a:ea typeface="Calibri" panose="020F0502020204030204" pitchFamily="34" charset="0"/>
              <a:cs typeface="Times New Roman" panose="02020603050405020304" pitchFamily="18" charset="0"/>
            </a:endParaRPr>
          </a:p>
          <a:p>
            <a:r>
              <a:rPr lang="en-US" sz="2000" dirty="0"/>
              <a:t>Assuming you are a biology journalist whose task is to raise awareness among your schoolmates about the subject, write a detailed article analyzing the different aspects of the story about </a:t>
            </a:r>
            <a:r>
              <a:rPr lang="en-US" sz="2000" dirty="0" err="1"/>
              <a:t>Kamuntu</a:t>
            </a:r>
            <a:r>
              <a:rPr lang="en-US" sz="2000" dirty="0"/>
              <a:t>.</a:t>
            </a:r>
            <a:endParaRPr lang="en-GB" sz="2000" dirty="0"/>
          </a:p>
        </p:txBody>
      </p:sp>
      <p:pic>
        <p:nvPicPr>
          <p:cNvPr id="3" name="Picture 2"/>
          <p:cNvPicPr>
            <a:picLocks noChangeAspect="1"/>
          </p:cNvPicPr>
          <p:nvPr/>
        </p:nvPicPr>
        <p:blipFill>
          <a:blip r:embed="rId5"/>
          <a:stretch>
            <a:fillRect/>
          </a:stretch>
        </p:blipFill>
        <p:spPr>
          <a:xfrm>
            <a:off x="7126224" y="614667"/>
            <a:ext cx="2017776" cy="928899"/>
          </a:xfrm>
          <a:prstGeom prst="rect">
            <a:avLst/>
          </a:prstGeom>
        </p:spPr>
      </p:pic>
    </p:spTree>
    <p:extLst>
      <p:ext uri="{BB962C8B-B14F-4D97-AF65-F5344CB8AC3E}">
        <p14:creationId xmlns:p14="http://schemas.microsoft.com/office/powerpoint/2010/main" val="216813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6600" b="1" dirty="0"/>
              <a:t>Activity 2: (3 minutes)</a:t>
            </a:r>
          </a:p>
        </p:txBody>
      </p:sp>
      <p:sp>
        <p:nvSpPr>
          <p:cNvPr id="3" name="Content Placeholder 2"/>
          <p:cNvSpPr>
            <a:spLocks noGrp="1"/>
          </p:cNvSpPr>
          <p:nvPr>
            <p:ph idx="1"/>
          </p:nvPr>
        </p:nvSpPr>
        <p:spPr/>
        <p:txBody>
          <a:bodyPr/>
          <a:lstStyle/>
          <a:p>
            <a:pPr marL="0" indent="0">
              <a:buNone/>
            </a:pPr>
            <a:r>
              <a:rPr lang="en-GB" b="1" dirty="0"/>
              <a:t>In  groups, brainstorm on the following:</a:t>
            </a:r>
          </a:p>
          <a:p>
            <a:pPr marL="571500" indent="-514350">
              <a:buFont typeface="+mj-lt"/>
              <a:buAutoNum type="arabicPeriod"/>
            </a:pPr>
            <a:r>
              <a:rPr lang="en-US" altLang="en-US" dirty="0"/>
              <a:t>What is meant by an activity of integration?</a:t>
            </a:r>
          </a:p>
          <a:p>
            <a:pPr marL="571500" indent="-514350">
              <a:buFont typeface="+mj-lt"/>
              <a:buAutoNum type="arabicPeriod"/>
            </a:pPr>
            <a:r>
              <a:rPr lang="en-US" altLang="en-US" dirty="0">
                <a:solidFill>
                  <a:prstClr val="black"/>
                </a:solidFill>
              </a:rPr>
              <a:t>How is the activity of integration used in teaching and learning? </a:t>
            </a:r>
          </a:p>
          <a:p>
            <a:pPr marL="571500" indent="-514350">
              <a:buFont typeface="+mj-lt"/>
              <a:buAutoNum type="arabicPeriod"/>
            </a:pPr>
            <a:r>
              <a:rPr lang="en-US" altLang="en-US" dirty="0">
                <a:solidFill>
                  <a:prstClr val="black"/>
                </a:solidFill>
              </a:rPr>
              <a:t>As a practicing teacher, where can you get the activities of integration to assess learners? </a:t>
            </a:r>
            <a:endParaRPr lang="en-US" altLang="en-US" dirty="0">
              <a:solidFill>
                <a:srgbClr val="FF0000"/>
              </a:solidFill>
            </a:endParaRPr>
          </a:p>
          <a:p>
            <a:endParaRPr lang="en-GB" dirty="0"/>
          </a:p>
        </p:txBody>
      </p:sp>
      <p:sp>
        <p:nvSpPr>
          <p:cNvPr id="4" name="Footer Placeholder 3"/>
          <p:cNvSpPr>
            <a:spLocks noGrp="1"/>
          </p:cNvSpPr>
          <p:nvPr>
            <p:ph type="ftr" sz="quarter" idx="11"/>
          </p:nvPr>
        </p:nvSpPr>
        <p:spPr/>
        <p:txBody>
          <a:bodyPr/>
          <a:lstStyle/>
          <a:p>
            <a:r>
              <a:rPr lang="en-US"/>
              <a:t>www.ncdc.go.ug</a:t>
            </a:r>
          </a:p>
        </p:txBody>
      </p:sp>
      <p:sp>
        <p:nvSpPr>
          <p:cNvPr id="5" name="Slide Number Placeholder 4"/>
          <p:cNvSpPr>
            <a:spLocks noGrp="1"/>
          </p:cNvSpPr>
          <p:nvPr>
            <p:ph type="sldNum" sz="quarter" idx="12"/>
          </p:nvPr>
        </p:nvSpPr>
        <p:spPr/>
        <p:txBody>
          <a:bodyPr/>
          <a:lstStyle/>
          <a:p>
            <a:fld id="{39AD18BC-0ED9-4119-8D80-060E3C5A2512}" type="slidenum">
              <a:rPr lang="en-US" smtClean="0"/>
              <a:pPr/>
              <a:t>4</a:t>
            </a:fld>
            <a:endParaRPr lang="en-US"/>
          </a:p>
        </p:txBody>
      </p:sp>
      <p:pic>
        <p:nvPicPr>
          <p:cNvPr id="6" name="Picture 5"/>
          <p:cNvPicPr>
            <a:picLocks noChangeAspect="1"/>
          </p:cNvPicPr>
          <p:nvPr/>
        </p:nvPicPr>
        <p:blipFill>
          <a:blip r:embed="rId2"/>
          <a:stretch>
            <a:fillRect/>
          </a:stretch>
        </p:blipFill>
        <p:spPr>
          <a:xfrm>
            <a:off x="6760257" y="5760625"/>
            <a:ext cx="2383743" cy="1097375"/>
          </a:xfrm>
          <a:prstGeom prst="rect">
            <a:avLst/>
          </a:prstGeom>
        </p:spPr>
      </p:pic>
    </p:spTree>
    <p:extLst>
      <p:ext uri="{BB962C8B-B14F-4D97-AF65-F5344CB8AC3E}">
        <p14:creationId xmlns:p14="http://schemas.microsoft.com/office/powerpoint/2010/main" val="1684528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noChangeArrowheads="1"/>
          </p:cNvSpPr>
          <p:nvPr>
            <p:ph type="title"/>
          </p:nvPr>
        </p:nvSpPr>
        <p:spPr/>
        <p:txBody>
          <a:bodyPr/>
          <a:lstStyle/>
          <a:p>
            <a:pPr eaLnBrk="1" hangingPunct="1"/>
            <a:r>
              <a:rPr lang="en-US" altLang="en-US" b="1" dirty="0"/>
              <a:t>THE NEW CURRICULUM FOCUS</a:t>
            </a:r>
            <a:endParaRPr lang="en-GB" altLang="en-US" b="1" dirty="0"/>
          </a:p>
        </p:txBody>
      </p:sp>
      <p:sp>
        <p:nvSpPr>
          <p:cNvPr id="3075" name="Content Placeholder 2"/>
          <p:cNvSpPr>
            <a:spLocks noGrp="1" noChangeArrowheads="1"/>
          </p:cNvSpPr>
          <p:nvPr>
            <p:ph idx="1"/>
          </p:nvPr>
        </p:nvSpPr>
        <p:spPr/>
        <p:txBody>
          <a:bodyPr/>
          <a:lstStyle/>
          <a:p>
            <a:pPr eaLnBrk="1" hangingPunct="1"/>
            <a:r>
              <a:rPr lang="en-US" altLang="en-US" dirty="0"/>
              <a:t>COMPETENCY BASED</a:t>
            </a:r>
          </a:p>
          <a:p>
            <a:pPr eaLnBrk="1" hangingPunct="1"/>
            <a:r>
              <a:rPr lang="en-US" altLang="en-US" dirty="0"/>
              <a:t>PEDAGOGY OF INTEGRATION</a:t>
            </a:r>
          </a:p>
          <a:p>
            <a:pPr eaLnBrk="1" hangingPunct="1"/>
            <a:r>
              <a:rPr lang="en-US" altLang="en-US" dirty="0"/>
              <a:t>APPLYING AND USING WHAT ONE HAS LEARNT/LEARNED WHEN FACED WITH CHALLENGES/PROBLEM SITUATION</a:t>
            </a:r>
          </a:p>
          <a:p>
            <a:pPr eaLnBrk="1" hangingPunct="1"/>
            <a:r>
              <a:rPr lang="en-US" altLang="en-US" dirty="0"/>
              <a:t>COMPETENCY BASED ASSESSMENT THAT FOLLOWS CRITERION REFERENCED ASSESSMENT PRINCIPLES</a:t>
            </a:r>
            <a:endParaRPr lang="en-GB" altLang="en-US" dirty="0"/>
          </a:p>
        </p:txBody>
      </p:sp>
    </p:spTree>
    <p:extLst>
      <p:ext uri="{BB962C8B-B14F-4D97-AF65-F5344CB8AC3E}">
        <p14:creationId xmlns:p14="http://schemas.microsoft.com/office/powerpoint/2010/main" val="413029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competency in this case?</a:t>
            </a:r>
          </a:p>
        </p:txBody>
      </p:sp>
      <p:pic>
        <p:nvPicPr>
          <p:cNvPr id="6" name="Content Placeholder 5"/>
          <p:cNvPicPr>
            <a:picLocks noGrp="1" noChangeAspect="1"/>
          </p:cNvPicPr>
          <p:nvPr>
            <p:ph idx="1"/>
          </p:nvPr>
        </p:nvPicPr>
        <p:blipFill>
          <a:blip r:embed="rId2"/>
          <a:stretch>
            <a:fillRect/>
          </a:stretch>
        </p:blipFill>
        <p:spPr>
          <a:xfrm>
            <a:off x="0" y="1295401"/>
            <a:ext cx="9082118" cy="5426074"/>
          </a:xfrm>
          <a:prstGeom prst="rect">
            <a:avLst/>
          </a:prstGeom>
        </p:spPr>
      </p:pic>
      <p:sp>
        <p:nvSpPr>
          <p:cNvPr id="4" name="Footer Placeholder 3"/>
          <p:cNvSpPr>
            <a:spLocks noGrp="1"/>
          </p:cNvSpPr>
          <p:nvPr>
            <p:ph type="ftr" sz="quarter" idx="11"/>
          </p:nvPr>
        </p:nvSpPr>
        <p:spPr/>
        <p:txBody>
          <a:bodyPr/>
          <a:lstStyle/>
          <a:p>
            <a:r>
              <a:rPr lang="en-US"/>
              <a:t>www.ncdc.go.ug</a:t>
            </a:r>
          </a:p>
        </p:txBody>
      </p:sp>
      <p:sp>
        <p:nvSpPr>
          <p:cNvPr id="5" name="Slide Number Placeholder 4"/>
          <p:cNvSpPr>
            <a:spLocks noGrp="1"/>
          </p:cNvSpPr>
          <p:nvPr>
            <p:ph type="sldNum" sz="quarter" idx="12"/>
          </p:nvPr>
        </p:nvSpPr>
        <p:spPr/>
        <p:txBody>
          <a:bodyPr/>
          <a:lstStyle/>
          <a:p>
            <a:fld id="{39AD18BC-0ED9-4119-8D80-060E3C5A2512}" type="slidenum">
              <a:rPr lang="en-US" smtClean="0"/>
              <a:pPr/>
              <a:t>6</a:t>
            </a:fld>
            <a:endParaRPr lang="en-US"/>
          </a:p>
        </p:txBody>
      </p:sp>
    </p:spTree>
    <p:extLst>
      <p:ext uri="{BB962C8B-B14F-4D97-AF65-F5344CB8AC3E}">
        <p14:creationId xmlns:p14="http://schemas.microsoft.com/office/powerpoint/2010/main" val="350406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noChangeArrowheads="1"/>
          </p:cNvSpPr>
          <p:nvPr>
            <p:ph type="title"/>
          </p:nvPr>
        </p:nvSpPr>
        <p:spPr/>
        <p:txBody>
          <a:bodyPr>
            <a:normAutofit fontScale="90000"/>
          </a:bodyPr>
          <a:lstStyle/>
          <a:p>
            <a:pPr eaLnBrk="1" hangingPunct="1"/>
            <a:r>
              <a:rPr lang="en-US" altLang="en-US"/>
              <a:t>WHAT IS PEDAGOGY OF INTEGRATION</a:t>
            </a:r>
            <a:endParaRPr lang="en-GB" altLang="en-US"/>
          </a:p>
        </p:txBody>
      </p:sp>
      <p:sp>
        <p:nvSpPr>
          <p:cNvPr id="5123" name="Content Placeholder 2"/>
          <p:cNvSpPr>
            <a:spLocks noGrp="1" noChangeArrowheads="1"/>
          </p:cNvSpPr>
          <p:nvPr>
            <p:ph idx="1"/>
          </p:nvPr>
        </p:nvSpPr>
        <p:spPr/>
        <p:txBody>
          <a:bodyPr/>
          <a:lstStyle/>
          <a:p>
            <a:pPr eaLnBrk="1" hangingPunct="1"/>
            <a:r>
              <a:rPr lang="en-US" altLang="en-US"/>
              <a:t>PUTTING TOGETHER KNOWLEDGE, UNDERSTANDING, SKILLS, VALUES AND ATTITUDES AS A CONCEPT/CONSTRUCTS/COMPETENCY TO HANDLE REAL LIFE SITUATIONS</a:t>
            </a:r>
            <a:endParaRPr lang="en-GB" altLang="en-US"/>
          </a:p>
        </p:txBody>
      </p:sp>
    </p:spTree>
    <p:extLst>
      <p:ext uri="{BB962C8B-B14F-4D97-AF65-F5344CB8AC3E}">
        <p14:creationId xmlns:p14="http://schemas.microsoft.com/office/powerpoint/2010/main" val="235193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p:txBody>
          <a:bodyPr/>
          <a:lstStyle/>
          <a:p>
            <a:pPr eaLnBrk="1" hangingPunct="1"/>
            <a:r>
              <a:rPr lang="en-US" altLang="en-US"/>
              <a:t>WHAT IS ASSESSMENT</a:t>
            </a:r>
            <a:endParaRPr lang="en-GB" altLang="en-US"/>
          </a:p>
        </p:txBody>
      </p:sp>
      <p:pic>
        <p:nvPicPr>
          <p:cNvPr id="6147" name="Content Placeholder 3"/>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90575" y="2226469"/>
            <a:ext cx="7796213" cy="3263504"/>
          </a:xfrm>
        </p:spPr>
      </p:pic>
    </p:spTree>
    <p:extLst>
      <p:ext uri="{BB962C8B-B14F-4D97-AF65-F5344CB8AC3E}">
        <p14:creationId xmlns:p14="http://schemas.microsoft.com/office/powerpoint/2010/main" val="3440371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normAutofit fontScale="90000"/>
          </a:bodyPr>
          <a:lstStyle/>
          <a:p>
            <a:pPr algn="ctr" eaLnBrk="1" hangingPunct="1"/>
            <a:r>
              <a:rPr lang="en-US" altLang="" b="1">
                <a:latin typeface="Bookman Old Style" panose="02050604050505020204" pitchFamily="18" charset="0"/>
              </a:rPr>
              <a:t>WHAT IS ACTIVITY OF INTEGRATION?</a:t>
            </a:r>
            <a:endParaRPr lang="en-GB" altLang="en-US"/>
          </a:p>
        </p:txBody>
      </p:sp>
      <p:sp>
        <p:nvSpPr>
          <p:cNvPr id="3" name="Content Placeholder 2"/>
          <p:cNvSpPr>
            <a:spLocks noGrp="1"/>
          </p:cNvSpPr>
          <p:nvPr>
            <p:ph idx="1"/>
          </p:nvPr>
        </p:nvSpPr>
        <p:spPr/>
        <p:txBody>
          <a:bodyPr rtlCol="0">
            <a:normAutofit fontScale="70000" lnSpcReduction="20000"/>
          </a:bodyPr>
          <a:lstStyle/>
          <a:p>
            <a:pPr>
              <a:defRPr/>
            </a:pPr>
            <a:r>
              <a:rPr lang="en-US" altLang="" dirty="0">
                <a:latin typeface="Bookman Old Style" panose="02050604050505020204" pitchFamily="18" charset="0"/>
              </a:rPr>
              <a:t>THIS IS AN ASSESSMENT WHICH COMES AT THE END OF THE TOPIC</a:t>
            </a:r>
          </a:p>
          <a:p>
            <a:pPr>
              <a:defRPr/>
            </a:pPr>
            <a:r>
              <a:rPr lang="en-US" altLang="" dirty="0">
                <a:latin typeface="Bookman Old Style" panose="02050604050505020204" pitchFamily="18" charset="0"/>
              </a:rPr>
              <a:t>IT ASSESSES WHETHER THE LEARNER HAS MASTERED THE COMPETENCY OR NOT.</a:t>
            </a:r>
          </a:p>
          <a:p>
            <a:pPr>
              <a:defRPr/>
            </a:pPr>
            <a:r>
              <a:rPr lang="en-US" altLang="" dirty="0">
                <a:latin typeface="Bookman Old Style" panose="02050604050505020204" pitchFamily="18" charset="0"/>
              </a:rPr>
              <a:t>IT SHOWS HOW THE LEARNERS CAN INTEGRATE THE KNOWLEDGE , UNDERSTANDING, SKILLS, VALUES AND ATTITUDES OF THE COMPETENCY TAUGHT</a:t>
            </a:r>
          </a:p>
          <a:p>
            <a:pPr>
              <a:defRPr/>
            </a:pPr>
            <a:r>
              <a:rPr lang="en-US" altLang="" dirty="0">
                <a:latin typeface="Bookman Old Style" panose="02050604050505020204" pitchFamily="18" charset="0"/>
              </a:rPr>
              <a:t>IT HELPS LEARNERS TO APPLY AND USE THE KNOWLEDGE AND SKILLS ACQUIRED TO REAL LIFE SITUATION</a:t>
            </a:r>
          </a:p>
          <a:p>
            <a:pPr>
              <a:defRPr/>
            </a:pPr>
            <a:r>
              <a:rPr lang="en-US" altLang="" dirty="0">
                <a:latin typeface="Bookman Old Style" panose="02050604050505020204" pitchFamily="18" charset="0"/>
              </a:rPr>
              <a:t>IT MEASURES HOW LEARNERS MAKE DECISION WHEN FACED WITH  A REAL-LIFE SITUATION/PROBLEM</a:t>
            </a:r>
          </a:p>
          <a:p>
            <a:pPr>
              <a:defRPr/>
            </a:pPr>
            <a:r>
              <a:rPr lang="en-US" altLang="" dirty="0">
                <a:latin typeface="Bookman Old Style" panose="02050604050505020204" pitchFamily="18" charset="0"/>
              </a:rPr>
              <a:t>IT MUST ASSESS HIGH ORDER THINKING SKILLS </a:t>
            </a:r>
          </a:p>
          <a:p>
            <a:pPr>
              <a:defRPr/>
            </a:pPr>
            <a:endParaRPr lang="aa-ET" dirty="0"/>
          </a:p>
        </p:txBody>
      </p:sp>
    </p:spTree>
    <p:extLst>
      <p:ext uri="{BB962C8B-B14F-4D97-AF65-F5344CB8AC3E}">
        <p14:creationId xmlns:p14="http://schemas.microsoft.com/office/powerpoint/2010/main" val="3184155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4848</TotalTime>
  <Words>1134</Words>
  <Application>Microsoft Office PowerPoint</Application>
  <PresentationFormat>On-screen Show (4:3)</PresentationFormat>
  <Paragraphs>131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Bookman Old Style</vt:lpstr>
      <vt:lpstr>Calibri</vt:lpstr>
      <vt:lpstr>Garamond</vt:lpstr>
      <vt:lpstr>Wingdings</vt:lpstr>
      <vt:lpstr>Office Theme</vt:lpstr>
      <vt:lpstr>PowerPoint Presentation</vt:lpstr>
      <vt:lpstr> </vt:lpstr>
      <vt:lpstr>Activity 1: Activity of Integration – Introduction to    Biology (20 Mins).</vt:lpstr>
      <vt:lpstr>Activity 2: (3 minutes)</vt:lpstr>
      <vt:lpstr>THE NEW CURRICULUM FOCUS</vt:lpstr>
      <vt:lpstr>What is competency in this case?</vt:lpstr>
      <vt:lpstr>WHAT IS PEDAGOGY OF INTEGRATION</vt:lpstr>
      <vt:lpstr>WHAT IS ASSESSMENT</vt:lpstr>
      <vt:lpstr>WHAT IS ACTIVITY OF INTEGRATION?</vt:lpstr>
      <vt:lpstr>What HOT Questions entail in AoI</vt:lpstr>
      <vt:lpstr>Key Points Continued</vt:lpstr>
      <vt:lpstr>Activity 3: (in 3 minutes)</vt:lpstr>
      <vt:lpstr>Components of the activity of Integration</vt:lpstr>
      <vt:lpstr>Significancy of the components</vt:lpstr>
      <vt:lpstr>To design a good activity of integration,</vt:lpstr>
      <vt:lpstr>Activity 4: Scoring an activity of integration</vt:lpstr>
      <vt:lpstr>Key points</vt:lpstr>
      <vt:lpstr>Activity 5:</vt:lpstr>
      <vt:lpstr>Assessment Grid</vt:lpstr>
      <vt:lpstr>Activity 6: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OF NATIONAL FACILITATORS</dc:title>
  <dc:creator>TwineSaid_2</dc:creator>
  <cp:lastModifiedBy>obeid faisal</cp:lastModifiedBy>
  <cp:revision>236</cp:revision>
  <dcterms:created xsi:type="dcterms:W3CDTF">2020-08-12T16:27:22Z</dcterms:created>
  <dcterms:modified xsi:type="dcterms:W3CDTF">2023-12-10T14:09:49Z</dcterms:modified>
</cp:coreProperties>
</file>