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308" r:id="rId2"/>
    <p:sldId id="297" r:id="rId3"/>
    <p:sldId id="293" r:id="rId4"/>
    <p:sldId id="294" r:id="rId5"/>
    <p:sldId id="295" r:id="rId6"/>
    <p:sldId id="296" r:id="rId7"/>
    <p:sldId id="273" r:id="rId8"/>
    <p:sldId id="281" r:id="rId9"/>
    <p:sldId id="282" r:id="rId10"/>
    <p:sldId id="305" r:id="rId11"/>
    <p:sldId id="302" r:id="rId12"/>
    <p:sldId id="300" r:id="rId13"/>
    <p:sldId id="306" r:id="rId14"/>
    <p:sldId id="307" r:id="rId15"/>
    <p:sldId id="310" r:id="rId16"/>
    <p:sldId id="275" r:id="rId17"/>
    <p:sldId id="265" r:id="rId18"/>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597263AD-3BF4-4291-A4AE-FD4E231C61FF}" type="datetimeFigureOut">
              <a:rPr lang="en-US" smtClean="0"/>
              <a:t>4/13/2024</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3FC22BDD-8A5A-4032-8578-616F8A5AA52E}" type="slidenum">
              <a:rPr lang="en-US" smtClean="0"/>
              <a:t>‹#›</a:t>
            </a:fld>
            <a:endParaRPr lang="en-US"/>
          </a:p>
        </p:txBody>
      </p:sp>
    </p:spTree>
    <p:extLst>
      <p:ext uri="{BB962C8B-B14F-4D97-AF65-F5344CB8AC3E}">
        <p14:creationId xmlns:p14="http://schemas.microsoft.com/office/powerpoint/2010/main" val="20843162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B3B65782-C1D0-4F15-B763-12099BD6980D}" type="datetimeFigureOut">
              <a:rPr lang="en-US" smtClean="0"/>
              <a:t>4/13/2024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08FA3E9-26F4-4A0F-878A-17854F1361A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533BD8B-2176-4B84-BDF2-44CB2DCAEB2F}" type="datetime1">
              <a:rPr lang="en-US" smtClean="0"/>
              <a:t>4/13/2024</a:t>
            </a:fld>
            <a:endParaRPr lang="en-US"/>
          </a:p>
        </p:txBody>
      </p:sp>
      <p:sp>
        <p:nvSpPr>
          <p:cNvPr id="5" name="Footer Placeholder 4"/>
          <p:cNvSpPr>
            <a:spLocks noGrp="1"/>
          </p:cNvSpPr>
          <p:nvPr>
            <p:ph type="ftr" sz="quarter" idx="11"/>
          </p:nvPr>
        </p:nvSpPr>
        <p:spPr>
          <a:xfrm>
            <a:off x="2692397" y="5037663"/>
            <a:ext cx="5214635" cy="279400"/>
          </a:xfrm>
        </p:spPr>
        <p:txBody>
          <a:bodyPr/>
          <a:lstStyle/>
          <a:p>
            <a:r>
              <a:rPr lang="en-US"/>
              <a:t>Uganda National Examinations Board -</a:t>
            </a:r>
          </a:p>
        </p:txBody>
      </p:sp>
      <p:sp>
        <p:nvSpPr>
          <p:cNvPr id="6" name="Slide Number Placeholder 5"/>
          <p:cNvSpPr>
            <a:spLocks noGrp="1"/>
          </p:cNvSpPr>
          <p:nvPr>
            <p:ph type="sldNum" sz="quarter" idx="12"/>
          </p:nvPr>
        </p:nvSpPr>
        <p:spPr>
          <a:xfrm>
            <a:off x="8956900" y="5037663"/>
            <a:ext cx="551167" cy="279400"/>
          </a:xfrm>
        </p:spPr>
        <p:txBody>
          <a:bodyPr/>
          <a:lstStyle/>
          <a:p>
            <a:fld id="{F765F7F1-9215-41C9-858C-8F966DF3ACA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72A9EDD-D392-4B0D-AFA6-04DB58F89DA2}" type="datetime1">
              <a:rPr lang="en-US" smtClean="0"/>
              <a:t>4/13/2024</a:t>
            </a:fld>
            <a:endParaRPr lang="en-US"/>
          </a:p>
        </p:txBody>
      </p:sp>
      <p:sp>
        <p:nvSpPr>
          <p:cNvPr id="6" name="Footer Placeholder 5"/>
          <p:cNvSpPr>
            <a:spLocks noGrp="1"/>
          </p:cNvSpPr>
          <p:nvPr>
            <p:ph type="ftr" sz="quarter" idx="11"/>
          </p:nvPr>
        </p:nvSpPr>
        <p:spPr/>
        <p:txBody>
          <a:bodyPr/>
          <a:lstStyle/>
          <a:p>
            <a:r>
              <a:rPr lang="en-US"/>
              <a:t>Uganda National Examinations Board -</a:t>
            </a:r>
          </a:p>
        </p:txBody>
      </p:sp>
      <p:sp>
        <p:nvSpPr>
          <p:cNvPr id="7" name="Slide Number Placeholder 6"/>
          <p:cNvSpPr>
            <a:spLocks noGrp="1"/>
          </p:cNvSpPr>
          <p:nvPr>
            <p:ph type="sldNum" sz="quarter" idx="12"/>
          </p:nvPr>
        </p:nvSpPr>
        <p:spPr/>
        <p:txBody>
          <a:bodyPr/>
          <a:lstStyle/>
          <a:p>
            <a:fld id="{F765F7F1-9215-41C9-858C-8F966DF3ACA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88888DC-84C2-4A50-B3D7-54FD1E5B0C82}" type="datetime1">
              <a:rPr lang="en-US" smtClean="0"/>
              <a:t>4/13/2024</a:t>
            </a:fld>
            <a:endParaRPr lang="en-US"/>
          </a:p>
        </p:txBody>
      </p:sp>
      <p:sp>
        <p:nvSpPr>
          <p:cNvPr id="5" name="Footer Placeholder 4"/>
          <p:cNvSpPr>
            <a:spLocks noGrp="1"/>
          </p:cNvSpPr>
          <p:nvPr>
            <p:ph type="ftr" sz="quarter" idx="11"/>
          </p:nvPr>
        </p:nvSpPr>
        <p:spPr/>
        <p:txBody>
          <a:bodyPr/>
          <a:lstStyle/>
          <a:p>
            <a:r>
              <a:rPr lang="en-US"/>
              <a:t>Uganda National Examinations Board -</a:t>
            </a:r>
          </a:p>
        </p:txBody>
      </p:sp>
      <p:sp>
        <p:nvSpPr>
          <p:cNvPr id="6" name="Slide Number Placeholder 5"/>
          <p:cNvSpPr>
            <a:spLocks noGrp="1"/>
          </p:cNvSpPr>
          <p:nvPr>
            <p:ph type="sldNum" sz="quarter" idx="12"/>
          </p:nvPr>
        </p:nvSpPr>
        <p:spPr/>
        <p:txBody>
          <a:bodyPr/>
          <a:lstStyle/>
          <a:p>
            <a:fld id="{F765F7F1-9215-41C9-858C-8F966DF3ACA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BFF1E7-E8F0-4B8E-AD79-9E7C35C837EC}" type="datetime1">
              <a:rPr lang="en-US" smtClean="0"/>
              <a:t>4/13/2024</a:t>
            </a:fld>
            <a:endParaRPr lang="en-US"/>
          </a:p>
        </p:txBody>
      </p:sp>
      <p:sp>
        <p:nvSpPr>
          <p:cNvPr id="5" name="Footer Placeholder 4"/>
          <p:cNvSpPr>
            <a:spLocks noGrp="1"/>
          </p:cNvSpPr>
          <p:nvPr>
            <p:ph type="ftr" sz="quarter" idx="11"/>
          </p:nvPr>
        </p:nvSpPr>
        <p:spPr/>
        <p:txBody>
          <a:bodyPr/>
          <a:lstStyle/>
          <a:p>
            <a:r>
              <a:rPr lang="en-US"/>
              <a:t>Uganda National Examinations Board -</a:t>
            </a:r>
          </a:p>
        </p:txBody>
      </p:sp>
      <p:sp>
        <p:nvSpPr>
          <p:cNvPr id="6" name="Slide Number Placeholder 5"/>
          <p:cNvSpPr>
            <a:spLocks noGrp="1"/>
          </p:cNvSpPr>
          <p:nvPr>
            <p:ph type="sldNum" sz="quarter" idx="12"/>
          </p:nvPr>
        </p:nvSpPr>
        <p:spPr/>
        <p:txBody>
          <a:bodyPr/>
          <a:lstStyle/>
          <a:p>
            <a:fld id="{F765F7F1-9215-41C9-858C-8F966DF3ACA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B9ADCB-64D0-4AE4-A379-9AE6ACFBFD5E}" type="datetime1">
              <a:rPr lang="en-US" smtClean="0"/>
              <a:t>4/13/2024</a:t>
            </a:fld>
            <a:endParaRPr lang="en-US"/>
          </a:p>
        </p:txBody>
      </p:sp>
      <p:sp>
        <p:nvSpPr>
          <p:cNvPr id="5" name="Footer Placeholder 4"/>
          <p:cNvSpPr>
            <a:spLocks noGrp="1"/>
          </p:cNvSpPr>
          <p:nvPr>
            <p:ph type="ftr" sz="quarter" idx="11"/>
          </p:nvPr>
        </p:nvSpPr>
        <p:spPr/>
        <p:txBody>
          <a:bodyPr/>
          <a:lstStyle/>
          <a:p>
            <a:r>
              <a:rPr lang="en-US"/>
              <a:t>Uganda National Examinations Board -</a:t>
            </a:r>
          </a:p>
        </p:txBody>
      </p:sp>
      <p:sp>
        <p:nvSpPr>
          <p:cNvPr id="6" name="Slide Number Placeholder 5"/>
          <p:cNvSpPr>
            <a:spLocks noGrp="1"/>
          </p:cNvSpPr>
          <p:nvPr>
            <p:ph type="sldNum" sz="quarter" idx="12"/>
          </p:nvPr>
        </p:nvSpPr>
        <p:spPr/>
        <p:txBody>
          <a:bodyPr/>
          <a:lstStyle/>
          <a:p>
            <a:fld id="{F765F7F1-9215-41C9-858C-8F966DF3ACAF}"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64D7DC-70E8-4799-A078-3E30B4AFAA1C}" type="datetime1">
              <a:rPr lang="en-US" smtClean="0"/>
              <a:t>4/13/2024</a:t>
            </a:fld>
            <a:endParaRPr lang="en-US"/>
          </a:p>
        </p:txBody>
      </p:sp>
      <p:sp>
        <p:nvSpPr>
          <p:cNvPr id="5" name="Footer Placeholder 4"/>
          <p:cNvSpPr>
            <a:spLocks noGrp="1"/>
          </p:cNvSpPr>
          <p:nvPr>
            <p:ph type="ftr" sz="quarter" idx="11"/>
          </p:nvPr>
        </p:nvSpPr>
        <p:spPr/>
        <p:txBody>
          <a:bodyPr/>
          <a:lstStyle/>
          <a:p>
            <a:r>
              <a:rPr lang="en-US"/>
              <a:t>Uganda National Examinations Board -</a:t>
            </a:r>
          </a:p>
        </p:txBody>
      </p:sp>
      <p:sp>
        <p:nvSpPr>
          <p:cNvPr id="6" name="Slide Number Placeholder 5"/>
          <p:cNvSpPr>
            <a:spLocks noGrp="1"/>
          </p:cNvSpPr>
          <p:nvPr>
            <p:ph type="sldNum" sz="quarter" idx="12"/>
          </p:nvPr>
        </p:nvSpPr>
        <p:spPr/>
        <p:txBody>
          <a:bodyPr/>
          <a:lstStyle/>
          <a:p>
            <a:fld id="{F765F7F1-9215-41C9-858C-8F966DF3ACA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1354C1F-BCE8-4D9B-BC38-7FCB4A74A42B}" type="datetime1">
              <a:rPr lang="en-US" smtClean="0"/>
              <a:t>4/13/2024</a:t>
            </a:fld>
            <a:endParaRPr lang="en-US"/>
          </a:p>
        </p:txBody>
      </p:sp>
      <p:sp>
        <p:nvSpPr>
          <p:cNvPr id="5" name="Footer Placeholder 4"/>
          <p:cNvSpPr>
            <a:spLocks noGrp="1"/>
          </p:cNvSpPr>
          <p:nvPr>
            <p:ph type="ftr" sz="quarter" idx="11"/>
          </p:nvPr>
        </p:nvSpPr>
        <p:spPr/>
        <p:txBody>
          <a:bodyPr/>
          <a:lstStyle/>
          <a:p>
            <a:r>
              <a:rPr lang="en-US"/>
              <a:t>Uganda National Examinations Board -</a:t>
            </a:r>
          </a:p>
        </p:txBody>
      </p:sp>
      <p:sp>
        <p:nvSpPr>
          <p:cNvPr id="6" name="Slide Number Placeholder 5"/>
          <p:cNvSpPr>
            <a:spLocks noGrp="1"/>
          </p:cNvSpPr>
          <p:nvPr>
            <p:ph type="sldNum" sz="quarter" idx="12"/>
          </p:nvPr>
        </p:nvSpPr>
        <p:spPr/>
        <p:txBody>
          <a:bodyPr/>
          <a:lstStyle/>
          <a:p>
            <a:fld id="{F765F7F1-9215-41C9-858C-8F966DF3ACA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A46578-63F7-4BAF-B4DE-95DC24321DD4}" type="datetime1">
              <a:rPr lang="en-US" smtClean="0"/>
              <a:t>4/13/2024</a:t>
            </a:fld>
            <a:endParaRPr lang="en-US"/>
          </a:p>
        </p:txBody>
      </p:sp>
      <p:sp>
        <p:nvSpPr>
          <p:cNvPr id="5" name="Footer Placeholder 4"/>
          <p:cNvSpPr>
            <a:spLocks noGrp="1"/>
          </p:cNvSpPr>
          <p:nvPr>
            <p:ph type="ftr" sz="quarter" idx="11"/>
          </p:nvPr>
        </p:nvSpPr>
        <p:spPr/>
        <p:txBody>
          <a:bodyPr/>
          <a:lstStyle/>
          <a:p>
            <a:r>
              <a:rPr lang="en-US"/>
              <a:t>Uganda National Examinations Board -</a:t>
            </a:r>
          </a:p>
        </p:txBody>
      </p:sp>
      <p:sp>
        <p:nvSpPr>
          <p:cNvPr id="6" name="Slide Number Placeholder 5"/>
          <p:cNvSpPr>
            <a:spLocks noGrp="1"/>
          </p:cNvSpPr>
          <p:nvPr>
            <p:ph type="sldNum" sz="quarter" idx="12"/>
          </p:nvPr>
        </p:nvSpPr>
        <p:spPr/>
        <p:txBody>
          <a:bodyPr/>
          <a:lstStyle/>
          <a:p>
            <a:fld id="{F765F7F1-9215-41C9-858C-8F966DF3ACA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8B38D7-B3B7-4350-8467-8D2CC82E73AA}" type="datetime1">
              <a:rPr lang="en-US" smtClean="0"/>
              <a:t>4/13/2024</a:t>
            </a:fld>
            <a:endParaRPr lang="en-US"/>
          </a:p>
        </p:txBody>
      </p:sp>
      <p:sp>
        <p:nvSpPr>
          <p:cNvPr id="5" name="Footer Placeholder 4"/>
          <p:cNvSpPr>
            <a:spLocks noGrp="1"/>
          </p:cNvSpPr>
          <p:nvPr>
            <p:ph type="ftr" sz="quarter" idx="11"/>
          </p:nvPr>
        </p:nvSpPr>
        <p:spPr/>
        <p:txBody>
          <a:bodyPr/>
          <a:lstStyle/>
          <a:p>
            <a:r>
              <a:rPr lang="en-US"/>
              <a:t>Uganda National Examinations Board -</a:t>
            </a:r>
          </a:p>
        </p:txBody>
      </p:sp>
      <p:sp>
        <p:nvSpPr>
          <p:cNvPr id="6" name="Slide Number Placeholder 5"/>
          <p:cNvSpPr>
            <a:spLocks noGrp="1"/>
          </p:cNvSpPr>
          <p:nvPr>
            <p:ph type="sldNum" sz="quarter" idx="12"/>
          </p:nvPr>
        </p:nvSpPr>
        <p:spPr/>
        <p:txBody>
          <a:bodyPr/>
          <a:lstStyle/>
          <a:p>
            <a:fld id="{F765F7F1-9215-41C9-858C-8F966DF3ACA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BC53E1-EECA-4C6C-A256-7FF9FA0293CB}" type="datetime1">
              <a:rPr lang="en-US" smtClean="0"/>
              <a:t>4/13/2024</a:t>
            </a:fld>
            <a:endParaRPr lang="en-US"/>
          </a:p>
        </p:txBody>
      </p:sp>
      <p:sp>
        <p:nvSpPr>
          <p:cNvPr id="5" name="Footer Placeholder 4"/>
          <p:cNvSpPr>
            <a:spLocks noGrp="1"/>
          </p:cNvSpPr>
          <p:nvPr>
            <p:ph type="ftr" sz="quarter" idx="11"/>
          </p:nvPr>
        </p:nvSpPr>
        <p:spPr/>
        <p:txBody>
          <a:bodyPr/>
          <a:lstStyle/>
          <a:p>
            <a:r>
              <a:rPr lang="en-US"/>
              <a:t>Uganda National Examinations Board -</a:t>
            </a:r>
          </a:p>
        </p:txBody>
      </p:sp>
      <p:sp>
        <p:nvSpPr>
          <p:cNvPr id="6" name="Slide Number Placeholder 5"/>
          <p:cNvSpPr>
            <a:spLocks noGrp="1"/>
          </p:cNvSpPr>
          <p:nvPr>
            <p:ph type="sldNum" sz="quarter" idx="12"/>
          </p:nvPr>
        </p:nvSpPr>
        <p:spPr/>
        <p:txBody>
          <a:bodyPr/>
          <a:lstStyle/>
          <a:p>
            <a:fld id="{F765F7F1-9215-41C9-858C-8F966DF3ACA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90B19D-8670-4C7E-99BA-820FBF17FE02}" type="datetime1">
              <a:rPr lang="en-US" smtClean="0"/>
              <a:t>4/13/2024</a:t>
            </a:fld>
            <a:endParaRPr lang="en-US"/>
          </a:p>
        </p:txBody>
      </p:sp>
      <p:sp>
        <p:nvSpPr>
          <p:cNvPr id="5" name="Footer Placeholder 4"/>
          <p:cNvSpPr>
            <a:spLocks noGrp="1"/>
          </p:cNvSpPr>
          <p:nvPr>
            <p:ph type="ftr" sz="quarter" idx="11"/>
          </p:nvPr>
        </p:nvSpPr>
        <p:spPr/>
        <p:txBody>
          <a:bodyPr/>
          <a:lstStyle/>
          <a:p>
            <a:r>
              <a:rPr lang="en-US"/>
              <a:t>Uganda National Examinations Board -</a:t>
            </a:r>
          </a:p>
        </p:txBody>
      </p:sp>
      <p:sp>
        <p:nvSpPr>
          <p:cNvPr id="6" name="Slide Number Placeholder 5"/>
          <p:cNvSpPr>
            <a:spLocks noGrp="1"/>
          </p:cNvSpPr>
          <p:nvPr>
            <p:ph type="sldNum" sz="quarter" idx="12"/>
          </p:nvPr>
        </p:nvSpPr>
        <p:spPr/>
        <p:txBody>
          <a:bodyPr/>
          <a:lstStyle/>
          <a:p>
            <a:fld id="{F765F7F1-9215-41C9-858C-8F966DF3ACA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CE7CC0E-012E-4A8D-8239-ED07E4B8FD60}" type="datetime1">
              <a:rPr lang="en-US" smtClean="0"/>
              <a:t>4/13/2024</a:t>
            </a:fld>
            <a:endParaRPr lang="en-US"/>
          </a:p>
        </p:txBody>
      </p:sp>
      <p:sp>
        <p:nvSpPr>
          <p:cNvPr id="5" name="Footer Placeholder 4"/>
          <p:cNvSpPr>
            <a:spLocks noGrp="1"/>
          </p:cNvSpPr>
          <p:nvPr>
            <p:ph type="ftr" sz="quarter" idx="11"/>
          </p:nvPr>
        </p:nvSpPr>
        <p:spPr/>
        <p:txBody>
          <a:bodyPr/>
          <a:lstStyle/>
          <a:p>
            <a:r>
              <a:rPr lang="en-US"/>
              <a:t>Uganda National Examinations Board -</a:t>
            </a:r>
          </a:p>
        </p:txBody>
      </p:sp>
      <p:sp>
        <p:nvSpPr>
          <p:cNvPr id="6" name="Slide Number Placeholder 5"/>
          <p:cNvSpPr>
            <a:spLocks noGrp="1"/>
          </p:cNvSpPr>
          <p:nvPr>
            <p:ph type="sldNum" sz="quarter" idx="12"/>
          </p:nvPr>
        </p:nvSpPr>
        <p:spPr/>
        <p:txBody>
          <a:bodyPr/>
          <a:lstStyle/>
          <a:p>
            <a:fld id="{F765F7F1-9215-41C9-858C-8F966DF3ACA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D37639-A800-47F6-93B3-FA6BD2D4C059}" type="datetime1">
              <a:rPr lang="en-US" smtClean="0"/>
              <a:t>4/13/2024</a:t>
            </a:fld>
            <a:endParaRPr lang="en-US"/>
          </a:p>
        </p:txBody>
      </p:sp>
      <p:sp>
        <p:nvSpPr>
          <p:cNvPr id="6" name="Footer Placeholder 5"/>
          <p:cNvSpPr>
            <a:spLocks noGrp="1"/>
          </p:cNvSpPr>
          <p:nvPr>
            <p:ph type="ftr" sz="quarter" idx="11"/>
          </p:nvPr>
        </p:nvSpPr>
        <p:spPr/>
        <p:txBody>
          <a:bodyPr/>
          <a:lstStyle/>
          <a:p>
            <a:r>
              <a:rPr lang="en-US"/>
              <a:t>Uganda National Examinations Board -</a:t>
            </a:r>
          </a:p>
        </p:txBody>
      </p:sp>
      <p:sp>
        <p:nvSpPr>
          <p:cNvPr id="7" name="Slide Number Placeholder 6"/>
          <p:cNvSpPr>
            <a:spLocks noGrp="1"/>
          </p:cNvSpPr>
          <p:nvPr>
            <p:ph type="sldNum" sz="quarter" idx="12"/>
          </p:nvPr>
        </p:nvSpPr>
        <p:spPr/>
        <p:txBody>
          <a:bodyPr/>
          <a:lstStyle/>
          <a:p>
            <a:fld id="{F765F7F1-9215-41C9-858C-8F966DF3ACA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CC540A-A7A6-4047-A4CE-76CD3FBEF949}" type="datetime1">
              <a:rPr lang="en-US" smtClean="0"/>
              <a:t>4/13/2024</a:t>
            </a:fld>
            <a:endParaRPr lang="en-US"/>
          </a:p>
        </p:txBody>
      </p:sp>
      <p:sp>
        <p:nvSpPr>
          <p:cNvPr id="8" name="Footer Placeholder 7"/>
          <p:cNvSpPr>
            <a:spLocks noGrp="1"/>
          </p:cNvSpPr>
          <p:nvPr>
            <p:ph type="ftr" sz="quarter" idx="11"/>
          </p:nvPr>
        </p:nvSpPr>
        <p:spPr/>
        <p:txBody>
          <a:bodyPr/>
          <a:lstStyle/>
          <a:p>
            <a:r>
              <a:rPr lang="en-US"/>
              <a:t>Uganda National Examinations Board -</a:t>
            </a:r>
          </a:p>
        </p:txBody>
      </p:sp>
      <p:sp>
        <p:nvSpPr>
          <p:cNvPr id="9" name="Slide Number Placeholder 8"/>
          <p:cNvSpPr>
            <a:spLocks noGrp="1"/>
          </p:cNvSpPr>
          <p:nvPr>
            <p:ph type="sldNum" sz="quarter" idx="12"/>
          </p:nvPr>
        </p:nvSpPr>
        <p:spPr/>
        <p:txBody>
          <a:bodyPr/>
          <a:lstStyle/>
          <a:p>
            <a:fld id="{F765F7F1-9215-41C9-858C-8F966DF3ACA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6664EB-F4F4-440C-8783-D7099BCB673C}" type="datetime1">
              <a:rPr lang="en-US" smtClean="0"/>
              <a:t>4/13/2024</a:t>
            </a:fld>
            <a:endParaRPr lang="en-US"/>
          </a:p>
        </p:txBody>
      </p:sp>
      <p:sp>
        <p:nvSpPr>
          <p:cNvPr id="4" name="Footer Placeholder 3"/>
          <p:cNvSpPr>
            <a:spLocks noGrp="1"/>
          </p:cNvSpPr>
          <p:nvPr>
            <p:ph type="ftr" sz="quarter" idx="11"/>
          </p:nvPr>
        </p:nvSpPr>
        <p:spPr/>
        <p:txBody>
          <a:bodyPr/>
          <a:lstStyle/>
          <a:p>
            <a:r>
              <a:rPr lang="en-US"/>
              <a:t>Uganda National Examinations Board -</a:t>
            </a:r>
          </a:p>
        </p:txBody>
      </p:sp>
      <p:sp>
        <p:nvSpPr>
          <p:cNvPr id="5" name="Slide Number Placeholder 4"/>
          <p:cNvSpPr>
            <a:spLocks noGrp="1"/>
          </p:cNvSpPr>
          <p:nvPr>
            <p:ph type="sldNum" sz="quarter" idx="12"/>
          </p:nvPr>
        </p:nvSpPr>
        <p:spPr/>
        <p:txBody>
          <a:bodyPr/>
          <a:lstStyle/>
          <a:p>
            <a:fld id="{F765F7F1-9215-41C9-858C-8F966DF3ACA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1AD113-E463-47F7-B74D-4B3D4695421C}" type="datetime1">
              <a:rPr lang="en-US" smtClean="0"/>
              <a:t>4/13/2024</a:t>
            </a:fld>
            <a:endParaRPr lang="en-US"/>
          </a:p>
        </p:txBody>
      </p:sp>
      <p:sp>
        <p:nvSpPr>
          <p:cNvPr id="3" name="Footer Placeholder 2"/>
          <p:cNvSpPr>
            <a:spLocks noGrp="1"/>
          </p:cNvSpPr>
          <p:nvPr>
            <p:ph type="ftr" sz="quarter" idx="11"/>
          </p:nvPr>
        </p:nvSpPr>
        <p:spPr/>
        <p:txBody>
          <a:bodyPr/>
          <a:lstStyle/>
          <a:p>
            <a:r>
              <a:rPr lang="en-US"/>
              <a:t>Uganda National Examinations Board -</a:t>
            </a:r>
          </a:p>
        </p:txBody>
      </p:sp>
      <p:sp>
        <p:nvSpPr>
          <p:cNvPr id="4" name="Slide Number Placeholder 3"/>
          <p:cNvSpPr>
            <a:spLocks noGrp="1"/>
          </p:cNvSpPr>
          <p:nvPr>
            <p:ph type="sldNum" sz="quarter" idx="12"/>
          </p:nvPr>
        </p:nvSpPr>
        <p:spPr/>
        <p:txBody>
          <a:bodyPr/>
          <a:lstStyle/>
          <a:p>
            <a:fld id="{F765F7F1-9215-41C9-858C-8F966DF3ACA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AE22845-1F56-40ED-A37F-044ECA6C6C41}" type="datetime1">
              <a:rPr lang="en-US" smtClean="0"/>
              <a:t>4/13/2024</a:t>
            </a:fld>
            <a:endParaRPr lang="en-US"/>
          </a:p>
        </p:txBody>
      </p:sp>
      <p:sp>
        <p:nvSpPr>
          <p:cNvPr id="6" name="Footer Placeholder 5"/>
          <p:cNvSpPr>
            <a:spLocks noGrp="1"/>
          </p:cNvSpPr>
          <p:nvPr>
            <p:ph type="ftr" sz="quarter" idx="11"/>
          </p:nvPr>
        </p:nvSpPr>
        <p:spPr/>
        <p:txBody>
          <a:bodyPr/>
          <a:lstStyle/>
          <a:p>
            <a:r>
              <a:rPr lang="en-US"/>
              <a:t>Uganda National Examinations Board -</a:t>
            </a:r>
          </a:p>
        </p:txBody>
      </p:sp>
      <p:sp>
        <p:nvSpPr>
          <p:cNvPr id="7" name="Slide Number Placeholder 6"/>
          <p:cNvSpPr>
            <a:spLocks noGrp="1"/>
          </p:cNvSpPr>
          <p:nvPr>
            <p:ph type="sldNum" sz="quarter" idx="12"/>
          </p:nvPr>
        </p:nvSpPr>
        <p:spPr/>
        <p:txBody>
          <a:bodyPr/>
          <a:lstStyle/>
          <a:p>
            <a:fld id="{F765F7F1-9215-41C9-858C-8F966DF3ACA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7DB8519-C9BE-4711-AD6B-DED9F3E72359}" type="datetime1">
              <a:rPr lang="en-US" smtClean="0"/>
              <a:t>4/13/2024</a:t>
            </a:fld>
            <a:endParaRPr lang="en-US"/>
          </a:p>
        </p:txBody>
      </p:sp>
      <p:sp>
        <p:nvSpPr>
          <p:cNvPr id="6" name="Footer Placeholder 5"/>
          <p:cNvSpPr>
            <a:spLocks noGrp="1"/>
          </p:cNvSpPr>
          <p:nvPr>
            <p:ph type="ftr" sz="quarter" idx="11"/>
          </p:nvPr>
        </p:nvSpPr>
        <p:spPr/>
        <p:txBody>
          <a:bodyPr/>
          <a:lstStyle/>
          <a:p>
            <a:r>
              <a:rPr lang="en-US"/>
              <a:t>Uganda National Examinations Board -</a:t>
            </a:r>
          </a:p>
        </p:txBody>
      </p:sp>
      <p:sp>
        <p:nvSpPr>
          <p:cNvPr id="7" name="Slide Number Placeholder 6"/>
          <p:cNvSpPr>
            <a:spLocks noGrp="1"/>
          </p:cNvSpPr>
          <p:nvPr>
            <p:ph type="sldNum" sz="quarter" idx="12"/>
          </p:nvPr>
        </p:nvSpPr>
        <p:spPr/>
        <p:txBody>
          <a:bodyPr/>
          <a:lstStyle/>
          <a:p>
            <a:fld id="{F765F7F1-9215-41C9-858C-8F966DF3ACA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367C850-E07D-4F4E-BD18-8D363B852051}" type="datetime1">
              <a:rPr lang="en-US" smtClean="0"/>
              <a:t>4/13/2024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Uganda National Examinations Board -</a:t>
            </a: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65F7F1-9215-41C9-858C-8F966DF3ACA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528341"/>
          </a:xfrm>
        </p:spPr>
        <p:txBody>
          <a:bodyPr>
            <a:normAutofit/>
          </a:bodyPr>
          <a:lstStyle/>
          <a:p>
            <a:r>
              <a:rPr lang="en-US" sz="2400" b="1" dirty="0">
                <a:latin typeface="Bookman Old Style" panose="02050604050505020204" pitchFamily="18" charset="0"/>
              </a:rPr>
              <a:t/>
            </a:r>
            <a:br>
              <a:rPr lang="en-US" sz="2400" b="1" dirty="0">
                <a:latin typeface="Bookman Old Style" panose="02050604050505020204" pitchFamily="18" charset="0"/>
              </a:rPr>
            </a:br>
            <a:r>
              <a:rPr lang="en-US" sz="2400" b="1" dirty="0">
                <a:latin typeface="Bookman Old Style" panose="02050604050505020204" pitchFamily="18" charset="0"/>
              </a:rPr>
              <a:t>UGANDA NATIONAL EXAMINATIONS BOARD</a:t>
            </a:r>
            <a:endParaRPr lang="en-US" sz="2400" b="1" dirty="0"/>
          </a:p>
        </p:txBody>
      </p:sp>
      <p:sp>
        <p:nvSpPr>
          <p:cNvPr id="3" name="Content Placeholder 2"/>
          <p:cNvSpPr>
            <a:spLocks noGrp="1"/>
          </p:cNvSpPr>
          <p:nvPr>
            <p:ph idx="1"/>
          </p:nvPr>
        </p:nvSpPr>
        <p:spPr/>
        <p:txBody>
          <a:bodyPr>
            <a:normAutofit fontScale="92500" lnSpcReduction="10000"/>
          </a:bodyPr>
          <a:lstStyle/>
          <a:p>
            <a:pPr marL="0" indent="0">
              <a:buNone/>
            </a:pPr>
            <a:endParaRPr lang="en-US" b="1" dirty="0"/>
          </a:p>
          <a:p>
            <a:pPr marL="0" indent="0" algn="ctr">
              <a:buNone/>
            </a:pPr>
            <a:r>
              <a:rPr lang="en-US" sz="3200" b="1" dirty="0"/>
              <a:t>Training of teachers in the implementation of Continuous Assessment  of the New Lower Secondary Curriculum </a:t>
            </a:r>
          </a:p>
          <a:p>
            <a:pPr marL="0" indent="0" algn="ctr">
              <a:buNone/>
            </a:pPr>
            <a:r>
              <a:rPr lang="en-US" sz="3200" b="1" dirty="0"/>
              <a:t>An Overview of Competency </a:t>
            </a:r>
            <a:r>
              <a:rPr lang="en-US" sz="3200" b="1" dirty="0" smtClean="0"/>
              <a:t>Based </a:t>
            </a:r>
            <a:r>
              <a:rPr lang="en-US" sz="3200" b="1" dirty="0"/>
              <a:t>Assessment</a:t>
            </a:r>
            <a:r>
              <a:rPr lang="en-US" b="1" dirty="0"/>
              <a:t/>
            </a:r>
            <a:br>
              <a:rPr lang="en-US" b="1" dirty="0"/>
            </a:br>
            <a:endParaRPr lang="en-US" b="1" dirty="0"/>
          </a:p>
          <a:p>
            <a:pPr marL="0" indent="0" algn="ctr">
              <a:buNone/>
            </a:pPr>
            <a:r>
              <a:rPr lang="en-US" sz="2800" b="1" dirty="0" smtClean="0"/>
              <a:t>April, </a:t>
            </a:r>
            <a:r>
              <a:rPr lang="en-US" sz="2800" b="1" dirty="0"/>
              <a:t>2024</a:t>
            </a:r>
            <a:endParaRPr lang="en-US" sz="2800" dirty="0"/>
          </a:p>
        </p:txBody>
      </p:sp>
      <p:pic>
        <p:nvPicPr>
          <p:cNvPr id="5" name="image1.png"/>
          <p:cNvPicPr/>
          <p:nvPr/>
        </p:nvPicPr>
        <p:blipFill>
          <a:blip r:embed="rId2"/>
          <a:srcRect/>
          <a:stretch>
            <a:fillRect/>
          </a:stretch>
        </p:blipFill>
        <p:spPr>
          <a:xfrm>
            <a:off x="5336240" y="626281"/>
            <a:ext cx="1519517" cy="1196790"/>
          </a:xfrm>
          <a:prstGeom prst="rect">
            <a:avLst/>
          </a:prstGeom>
        </p:spPr>
      </p:pic>
    </p:spTree>
    <p:extLst>
      <p:ext uri="{BB962C8B-B14F-4D97-AF65-F5344CB8AC3E}">
        <p14:creationId xmlns:p14="http://schemas.microsoft.com/office/powerpoint/2010/main" val="2899048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Competency based Assessment (CBA)</a:t>
            </a:r>
          </a:p>
        </p:txBody>
      </p:sp>
      <p:sp>
        <p:nvSpPr>
          <p:cNvPr id="3" name="Content Placeholder 2"/>
          <p:cNvSpPr>
            <a:spLocks noGrp="1"/>
          </p:cNvSpPr>
          <p:nvPr>
            <p:ph idx="1"/>
          </p:nvPr>
        </p:nvSpPr>
        <p:spPr/>
        <p:txBody>
          <a:bodyPr>
            <a:normAutofit lnSpcReduction="10000"/>
          </a:bodyPr>
          <a:lstStyle/>
          <a:p>
            <a:pPr marL="0" indent="0">
              <a:buNone/>
            </a:pPr>
            <a:r>
              <a:rPr lang="en-US" dirty="0">
                <a:solidFill>
                  <a:schemeClr val="tx1"/>
                </a:solidFill>
              </a:rPr>
              <a:t>The holistic learning demanded by the CBC necessitated reforms in assessment to </a:t>
            </a:r>
            <a:r>
              <a:rPr lang="en-US" b="1" dirty="0">
                <a:solidFill>
                  <a:schemeClr val="tx1"/>
                </a:solidFill>
              </a:rPr>
              <a:t>Competency Based Assessment (CBA).</a:t>
            </a:r>
          </a:p>
          <a:p>
            <a:pPr marL="0" indent="0">
              <a:buNone/>
            </a:pPr>
            <a:r>
              <a:rPr lang="en-US" b="1" dirty="0"/>
              <a:t>Competency Based Assessment </a:t>
            </a:r>
            <a:r>
              <a:rPr lang="en-US" dirty="0"/>
              <a:t>is a system used to measure one’s ability on a task. It interests itself in expressing the quality of what is learnt.</a:t>
            </a:r>
          </a:p>
          <a:p>
            <a:pPr marL="0" indent="0">
              <a:buNone/>
            </a:pPr>
            <a:r>
              <a:rPr lang="en-US" b="1" dirty="0"/>
              <a:t>CBA </a:t>
            </a:r>
            <a:r>
              <a:rPr lang="en-US" dirty="0"/>
              <a:t>aims at providing opportunities for a learner to apply the knowledge, skills and values learnt to real world problems and situations.</a:t>
            </a:r>
          </a:p>
          <a:p>
            <a:pPr marL="0" indent="0">
              <a:buNone/>
            </a:pPr>
            <a:r>
              <a:rPr lang="en-US" b="1" dirty="0"/>
              <a:t>CBA</a:t>
            </a:r>
            <a:r>
              <a:rPr lang="en-US" dirty="0"/>
              <a:t> also aims at determining whether the skills acquired are transferable to the world around the learner.</a:t>
            </a:r>
          </a:p>
          <a:p>
            <a:pPr marL="0" indent="0">
              <a:buNone/>
            </a:pPr>
            <a:endParaRPr lang="en-US" dirty="0"/>
          </a:p>
          <a:p>
            <a:pPr marL="0" indent="0">
              <a:buNone/>
            </a:pPr>
            <a:endParaRPr lang="en-US" dirty="0"/>
          </a:p>
          <a:p>
            <a:pPr marL="0" indent="0">
              <a:buNone/>
            </a:pPr>
            <a:endParaRPr lang="en-US" dirty="0"/>
          </a:p>
          <a:p>
            <a:pPr marL="0" indent="0">
              <a:buNone/>
            </a:pPr>
            <a:endParaRPr lang="en-US" b="1" dirty="0">
              <a:solidFill>
                <a:schemeClr val="tx1"/>
              </a:solidFill>
            </a:endParaRPr>
          </a:p>
          <a:p>
            <a:pPr marL="0" indent="0">
              <a:buNone/>
            </a:pPr>
            <a:endParaRPr lang="en-US" b="1" dirty="0">
              <a:solidFill>
                <a:schemeClr val="tx1"/>
              </a:solidFill>
            </a:endParaRPr>
          </a:p>
          <a:p>
            <a:endParaRPr lang="en-US" dirty="0"/>
          </a:p>
        </p:txBody>
      </p:sp>
    </p:spTree>
    <p:extLst>
      <p:ext uri="{BB962C8B-B14F-4D97-AF65-F5344CB8AC3E}">
        <p14:creationId xmlns:p14="http://schemas.microsoft.com/office/powerpoint/2010/main" val="923545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Principles of CBA</a:t>
            </a:r>
          </a:p>
        </p:txBody>
      </p:sp>
      <p:sp>
        <p:nvSpPr>
          <p:cNvPr id="3" name="Content Placeholder 2"/>
          <p:cNvSpPr>
            <a:spLocks noGrp="1"/>
          </p:cNvSpPr>
          <p:nvPr>
            <p:ph idx="1"/>
          </p:nvPr>
        </p:nvSpPr>
        <p:spPr/>
        <p:txBody>
          <a:bodyPr>
            <a:normAutofit/>
          </a:bodyPr>
          <a:lstStyle/>
          <a:p>
            <a:pPr marL="571500" indent="-571500">
              <a:buFont typeface="+mj-lt"/>
              <a:buAutoNum type="romanLcPeriod"/>
            </a:pPr>
            <a:r>
              <a:rPr lang="en-US" sz="2800" b="1" dirty="0"/>
              <a:t>Criteria based</a:t>
            </a:r>
            <a:r>
              <a:rPr lang="en-US" sz="2800" dirty="0"/>
              <a:t>: Judgment about how well a learner does on a task/item is based on predetermined standards which are availed to the learner prior to assessment. </a:t>
            </a:r>
          </a:p>
          <a:p>
            <a:pPr marL="571500" indent="-571500">
              <a:buFont typeface="+mj-lt"/>
              <a:buAutoNum type="romanLcPeriod"/>
            </a:pPr>
            <a:r>
              <a:rPr lang="en-US" sz="2800" b="1" dirty="0"/>
              <a:t>Evidence Based</a:t>
            </a:r>
            <a:r>
              <a:rPr lang="en-US" sz="2800" dirty="0"/>
              <a:t>: It employs research and theory to select what to measure, how to measure it and how to report it.</a:t>
            </a:r>
          </a:p>
          <a:p>
            <a:pPr marL="571500" indent="-571500">
              <a:buFont typeface="+mj-lt"/>
              <a:buAutoNum type="romanLcPeriod"/>
            </a:pPr>
            <a:endParaRPr lang="en-US" sz="3200" b="1" dirty="0"/>
          </a:p>
        </p:txBody>
      </p:sp>
      <p:pic>
        <p:nvPicPr>
          <p:cNvPr id="5" name="image1.png"/>
          <p:cNvPicPr/>
          <p:nvPr/>
        </p:nvPicPr>
        <p:blipFill>
          <a:blip r:embed="rId2"/>
          <a:srcRect/>
          <a:stretch>
            <a:fillRect/>
          </a:stretch>
        </p:blipFill>
        <p:spPr>
          <a:xfrm>
            <a:off x="10116667" y="126251"/>
            <a:ext cx="1582273" cy="1169895"/>
          </a:xfrm>
          <a:prstGeom prst="rect">
            <a:avLst/>
          </a:prstGeom>
        </p:spPr>
      </p:pic>
    </p:spTree>
    <p:extLst>
      <p:ext uri="{BB962C8B-B14F-4D97-AF65-F5344CB8AC3E}">
        <p14:creationId xmlns:p14="http://schemas.microsoft.com/office/powerpoint/2010/main" val="27418182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Principles continued</a:t>
            </a:r>
            <a:endParaRPr lang="en-US" dirty="0"/>
          </a:p>
        </p:txBody>
      </p:sp>
      <p:sp>
        <p:nvSpPr>
          <p:cNvPr id="3" name="Content Placeholder 2"/>
          <p:cNvSpPr>
            <a:spLocks noGrp="1"/>
          </p:cNvSpPr>
          <p:nvPr>
            <p:ph idx="1"/>
          </p:nvPr>
        </p:nvSpPr>
        <p:spPr/>
        <p:txBody>
          <a:bodyPr/>
          <a:lstStyle/>
          <a:p>
            <a:pPr marL="514350" indent="-514350">
              <a:buFont typeface="+mj-lt"/>
              <a:buAutoNum type="romanLcPeriod" startAt="3"/>
            </a:pPr>
            <a:r>
              <a:rPr lang="en-US" b="1" dirty="0"/>
              <a:t>Binary Judgement</a:t>
            </a:r>
            <a:r>
              <a:rPr lang="en-US" dirty="0"/>
              <a:t>: A competency is either achieved or not achieved. For the competency of speaking, you either a speaker or not. There is no half competency</a:t>
            </a:r>
          </a:p>
          <a:p>
            <a:pPr marL="514350" indent="-514350">
              <a:buFont typeface="+mj-lt"/>
              <a:buAutoNum type="romanLcPeriod" startAt="3"/>
            </a:pPr>
            <a:r>
              <a:rPr lang="en-US" b="1" dirty="0"/>
              <a:t>Participatory process</a:t>
            </a:r>
            <a:r>
              <a:rPr lang="en-US" dirty="0"/>
              <a:t>: Learners participate actively in the learning and assessment. They are active contributors.</a:t>
            </a:r>
          </a:p>
          <a:p>
            <a:pPr marL="514350" indent="-514350">
              <a:buFont typeface="+mj-lt"/>
              <a:buAutoNum type="romanLcPeriod" startAt="3"/>
            </a:pPr>
            <a:r>
              <a:rPr lang="en-US" b="1" dirty="0"/>
              <a:t>Feedback oriented</a:t>
            </a:r>
            <a:r>
              <a:rPr lang="en-US" dirty="0"/>
              <a:t>: There should be constant and meaningful feedback on how well the individual learners are progressing.</a:t>
            </a:r>
          </a:p>
          <a:p>
            <a:pPr marL="514350" indent="-514350">
              <a:buFont typeface="+mj-lt"/>
              <a:buAutoNum type="romanLcPeriod" startAt="3"/>
            </a:pPr>
            <a:endParaRPr lang="en-US" dirty="0"/>
          </a:p>
        </p:txBody>
      </p:sp>
    </p:spTree>
    <p:extLst>
      <p:ext uri="{BB962C8B-B14F-4D97-AF65-F5344CB8AC3E}">
        <p14:creationId xmlns:p14="http://schemas.microsoft.com/office/powerpoint/2010/main" val="2037967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712197"/>
          </a:xfrm>
        </p:spPr>
        <p:txBody>
          <a:bodyPr>
            <a:normAutofit fontScale="90000"/>
          </a:bodyPr>
          <a:lstStyle/>
          <a:p>
            <a:r>
              <a:rPr lang="en-US" dirty="0"/>
              <a:t>Assessment components of the NLSC</a:t>
            </a:r>
          </a:p>
        </p:txBody>
      </p:sp>
      <p:sp>
        <p:nvSpPr>
          <p:cNvPr id="3" name="Content Placeholder 2"/>
          <p:cNvSpPr>
            <a:spLocks noGrp="1"/>
          </p:cNvSpPr>
          <p:nvPr>
            <p:ph idx="1"/>
          </p:nvPr>
        </p:nvSpPr>
        <p:spPr>
          <a:xfrm>
            <a:off x="1116106" y="1909482"/>
            <a:ext cx="10112187" cy="4155142"/>
          </a:xfrm>
        </p:spPr>
        <p:txBody>
          <a:bodyPr>
            <a:normAutofit lnSpcReduction="10000"/>
          </a:bodyPr>
          <a:lstStyle/>
          <a:p>
            <a:pPr marL="0" indent="0">
              <a:buNone/>
            </a:pPr>
            <a:r>
              <a:rPr lang="en-US" dirty="0"/>
              <a:t>The NLSC provides for two assessment components;</a:t>
            </a:r>
          </a:p>
          <a:p>
            <a:pPr marL="514350" indent="-514350">
              <a:buFont typeface="+mj-lt"/>
              <a:buAutoNum type="romanLcPeriod"/>
            </a:pPr>
            <a:r>
              <a:rPr lang="en-US" b="1" dirty="0"/>
              <a:t>Continuous Assessment (CA)</a:t>
            </a:r>
            <a:r>
              <a:rPr lang="en-US" dirty="0"/>
              <a:t>: It is a systematic, comprehensive and cumulative gathering of information on a learner’s achievement in the affective, psycho-motor and cognitive domains for purposes of evaluation and final grading. CA consists of the subject </a:t>
            </a:r>
            <a:r>
              <a:rPr lang="en-US" dirty="0" smtClean="0"/>
              <a:t>constituent </a:t>
            </a:r>
            <a:r>
              <a:rPr lang="en-US" dirty="0"/>
              <a:t>and </a:t>
            </a:r>
            <a:r>
              <a:rPr lang="en-US" dirty="0" smtClean="0"/>
              <a:t>project work. </a:t>
            </a:r>
          </a:p>
          <a:p>
            <a:pPr marL="514350" indent="-514350">
              <a:buFont typeface="+mj-lt"/>
              <a:buAutoNum type="romanLcPeriod"/>
            </a:pPr>
            <a:r>
              <a:rPr lang="en-US" b="1" dirty="0" smtClean="0"/>
              <a:t>End </a:t>
            </a:r>
            <a:r>
              <a:rPr lang="en-US" b="1" dirty="0"/>
              <a:t>of cycle assessment:</a:t>
            </a:r>
            <a:r>
              <a:rPr lang="en-US" dirty="0"/>
              <a:t> It’s a summative evaluation of the learner’s achievement at the conclusion of the four year study period.</a:t>
            </a:r>
          </a:p>
          <a:p>
            <a:pPr marL="0" indent="0">
              <a:buNone/>
            </a:pPr>
            <a:r>
              <a:rPr lang="en-US" dirty="0"/>
              <a:t>UNEB has developed a number of assessment instruments </a:t>
            </a:r>
            <a:r>
              <a:rPr lang="en-US" dirty="0" smtClean="0"/>
              <a:t>for </a:t>
            </a:r>
            <a:r>
              <a:rPr lang="en-US" dirty="0" err="1" smtClean="0"/>
              <a:t>EoC</a:t>
            </a:r>
            <a:r>
              <a:rPr lang="en-US" dirty="0" smtClean="0"/>
              <a:t> &amp; CA. The CA instruments were developed to supplement the School based assessment that is already being conducted using </a:t>
            </a:r>
            <a:r>
              <a:rPr lang="en-US" dirty="0" err="1" smtClean="0"/>
              <a:t>AoIs</a:t>
            </a:r>
            <a:r>
              <a:rPr lang="en-US" dirty="0" smtClean="0"/>
              <a:t>.</a:t>
            </a:r>
            <a:endParaRPr lang="en-US" dirty="0"/>
          </a:p>
          <a:p>
            <a:pPr marL="0" indent="0">
              <a:buNone/>
            </a:pPr>
            <a:endParaRPr lang="en-US" dirty="0"/>
          </a:p>
          <a:p>
            <a:pPr marL="514350" indent="-514350">
              <a:buFont typeface="+mj-lt"/>
              <a:buAutoNum type="romanLcPeriod"/>
            </a:pPr>
            <a:endParaRPr lang="en-US" b="1" dirty="0"/>
          </a:p>
        </p:txBody>
      </p:sp>
    </p:spTree>
    <p:extLst>
      <p:ext uri="{BB962C8B-B14F-4D97-AF65-F5344CB8AC3E}">
        <p14:creationId xmlns:p14="http://schemas.microsoft.com/office/powerpoint/2010/main" val="683268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Assessment Instruments</a:t>
            </a:r>
          </a:p>
        </p:txBody>
      </p:sp>
      <p:sp>
        <p:nvSpPr>
          <p:cNvPr id="3" name="Content Placeholder 2"/>
          <p:cNvSpPr>
            <a:spLocks noGrp="1"/>
          </p:cNvSpPr>
          <p:nvPr>
            <p:ph sz="half" idx="1"/>
          </p:nvPr>
        </p:nvSpPr>
        <p:spPr/>
        <p:txBody>
          <a:bodyPr/>
          <a:lstStyle/>
          <a:p>
            <a:pPr marL="0" indent="0">
              <a:buNone/>
            </a:pPr>
            <a:r>
              <a:rPr lang="en-US" b="1" dirty="0"/>
              <a:t>CA Instruments</a:t>
            </a:r>
          </a:p>
          <a:p>
            <a:pPr marL="514350" indent="-514350">
              <a:buFont typeface="+mj-lt"/>
              <a:buAutoNum type="romanLcPeriod"/>
            </a:pPr>
            <a:r>
              <a:rPr lang="en-US" dirty="0"/>
              <a:t>Continuous Assessment Frameworks (CAFs)</a:t>
            </a:r>
          </a:p>
          <a:p>
            <a:pPr marL="514350" indent="-514350">
              <a:buFont typeface="+mj-lt"/>
              <a:buAutoNum type="romanLcPeriod"/>
            </a:pPr>
            <a:r>
              <a:rPr lang="en-US" dirty="0"/>
              <a:t>Project Assessment tool</a:t>
            </a:r>
          </a:p>
          <a:p>
            <a:pPr marL="514350" indent="-514350">
              <a:buFont typeface="+mj-lt"/>
              <a:buAutoNum type="romanLcPeriod"/>
            </a:pPr>
            <a:r>
              <a:rPr lang="en-US" dirty="0"/>
              <a:t>Continuous Assessment Items</a:t>
            </a:r>
          </a:p>
          <a:p>
            <a:pPr marL="514350" indent="-514350">
              <a:buFont typeface="+mj-lt"/>
              <a:buAutoNum type="romanLcPeriod"/>
            </a:pPr>
            <a:r>
              <a:rPr lang="en-US" dirty="0"/>
              <a:t>Observation checklists</a:t>
            </a:r>
          </a:p>
        </p:txBody>
      </p:sp>
      <p:sp>
        <p:nvSpPr>
          <p:cNvPr id="4" name="Content Placeholder 3"/>
          <p:cNvSpPr>
            <a:spLocks noGrp="1"/>
          </p:cNvSpPr>
          <p:nvPr>
            <p:ph sz="half" idx="2"/>
          </p:nvPr>
        </p:nvSpPr>
        <p:spPr/>
        <p:txBody>
          <a:bodyPr/>
          <a:lstStyle/>
          <a:p>
            <a:pPr marL="0" indent="0">
              <a:buNone/>
            </a:pPr>
            <a:r>
              <a:rPr lang="en-US" b="1" dirty="0"/>
              <a:t>EoC Instruments</a:t>
            </a:r>
          </a:p>
          <a:p>
            <a:pPr marL="514350" indent="-514350">
              <a:buFont typeface="+mj-lt"/>
              <a:buAutoNum type="romanLcPeriod"/>
            </a:pPr>
            <a:r>
              <a:rPr lang="en-US" dirty="0"/>
              <a:t>Content frameworks</a:t>
            </a:r>
          </a:p>
          <a:p>
            <a:pPr marL="514350" indent="-514350">
              <a:buFont typeface="+mj-lt"/>
              <a:buAutoNum type="romanLcPeriod"/>
            </a:pPr>
            <a:r>
              <a:rPr lang="en-US" dirty="0"/>
              <a:t>Test frameworks</a:t>
            </a:r>
          </a:p>
          <a:p>
            <a:pPr marL="514350" indent="-514350">
              <a:buFont typeface="+mj-lt"/>
              <a:buAutoNum type="romanLcPeriod"/>
            </a:pPr>
            <a:r>
              <a:rPr lang="en-US" dirty="0"/>
              <a:t>Item specifications</a:t>
            </a:r>
          </a:p>
          <a:p>
            <a:pPr marL="514350" indent="-514350">
              <a:buFont typeface="+mj-lt"/>
              <a:buAutoNum type="romanLcPeriod"/>
            </a:pPr>
            <a:r>
              <a:rPr lang="en-US" dirty="0"/>
              <a:t>EoC Assessment Items</a:t>
            </a:r>
          </a:p>
        </p:txBody>
      </p:sp>
    </p:spTree>
    <p:extLst>
      <p:ext uri="{BB962C8B-B14F-4D97-AF65-F5344CB8AC3E}">
        <p14:creationId xmlns:p14="http://schemas.microsoft.com/office/powerpoint/2010/main" val="3648924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663788"/>
          </a:xfrm>
        </p:spPr>
        <p:txBody>
          <a:bodyPr>
            <a:normAutofit fontScale="90000"/>
          </a:bodyPr>
          <a:lstStyle/>
          <a:p>
            <a:r>
              <a:rPr lang="en-US" dirty="0" smtClean="0"/>
              <a:t>Components of CA</a:t>
            </a:r>
            <a:endParaRPr lang="en-US" dirty="0"/>
          </a:p>
        </p:txBody>
      </p:sp>
      <p:sp>
        <p:nvSpPr>
          <p:cNvPr id="3" name="Content Placeholder 2"/>
          <p:cNvSpPr>
            <a:spLocks noGrp="1"/>
          </p:cNvSpPr>
          <p:nvPr>
            <p:ph idx="1"/>
          </p:nvPr>
        </p:nvSpPr>
        <p:spPr>
          <a:xfrm>
            <a:off x="1295401" y="1345474"/>
            <a:ext cx="9601196" cy="4530395"/>
          </a:xfrm>
        </p:spPr>
        <p:txBody>
          <a:bodyPr>
            <a:normAutofit fontScale="92500" lnSpcReduction="20000"/>
          </a:bodyPr>
          <a:lstStyle/>
          <a:p>
            <a:endParaRPr lang="en-US" b="1" dirty="0" smtClean="0"/>
          </a:p>
          <a:p>
            <a:pPr marL="0" indent="0">
              <a:buNone/>
            </a:pPr>
            <a:r>
              <a:rPr lang="en-US" b="1" dirty="0" smtClean="0"/>
              <a:t>a) Subject Component</a:t>
            </a:r>
          </a:p>
          <a:p>
            <a:pPr marL="514350" indent="-514350">
              <a:buAutoNum type="romanLcParenR"/>
            </a:pPr>
            <a:r>
              <a:rPr lang="en-US" b="1" dirty="0" smtClean="0"/>
              <a:t>Subject component assessed using the Observation Checklist:</a:t>
            </a:r>
            <a:r>
              <a:rPr lang="en-US" dirty="0" smtClean="0"/>
              <a:t> This is the assessment of competencies that are not ably assessed at the end of cycle. These competencies majorly fall in the affective and psychomotor domains.</a:t>
            </a:r>
          </a:p>
          <a:p>
            <a:pPr marL="514350" indent="-514350">
              <a:buAutoNum type="romanLcParenR"/>
            </a:pPr>
            <a:r>
              <a:rPr lang="en-US" b="1" dirty="0" smtClean="0"/>
              <a:t>Subject component assessed using the Activity </a:t>
            </a:r>
            <a:r>
              <a:rPr lang="en-US" b="1" dirty="0"/>
              <a:t>of Integration (</a:t>
            </a:r>
            <a:r>
              <a:rPr lang="en-US" b="1" dirty="0" err="1"/>
              <a:t>AoIs</a:t>
            </a:r>
            <a:r>
              <a:rPr lang="en-US" b="1" dirty="0" smtClean="0"/>
              <a:t>)</a:t>
            </a:r>
          </a:p>
          <a:p>
            <a:pPr lvl="0"/>
            <a:r>
              <a:rPr lang="en-US" dirty="0"/>
              <a:t>This is the end of topic assessment that is meant to assess the learner’s understanding and ability to address a contextualized challenge in society.</a:t>
            </a:r>
          </a:p>
          <a:p>
            <a:pPr lvl="0"/>
            <a:r>
              <a:rPr lang="en-US" dirty="0" err="1"/>
              <a:t>AoIs</a:t>
            </a:r>
            <a:r>
              <a:rPr lang="en-US" dirty="0"/>
              <a:t> shall be developed, </a:t>
            </a:r>
            <a:r>
              <a:rPr lang="en-US" dirty="0" smtClean="0"/>
              <a:t>administered &amp; scored </a:t>
            </a:r>
            <a:r>
              <a:rPr lang="en-US" dirty="0"/>
              <a:t>by subject teachers.</a:t>
            </a:r>
          </a:p>
          <a:p>
            <a:r>
              <a:rPr lang="en-US" dirty="0"/>
              <a:t>Submission of </a:t>
            </a:r>
            <a:r>
              <a:rPr lang="en-US" dirty="0" err="1"/>
              <a:t>AoIs</a:t>
            </a:r>
            <a:r>
              <a:rPr lang="en-US" dirty="0"/>
              <a:t> scores to UNEB shall be done via </a:t>
            </a:r>
            <a:r>
              <a:rPr lang="en-US" dirty="0" smtClean="0"/>
              <a:t>AMIS.</a:t>
            </a:r>
            <a:endParaRPr lang="en-US" dirty="0" smtClean="0"/>
          </a:p>
          <a:p>
            <a:pPr marL="0" lvl="0" indent="0">
              <a:buNone/>
            </a:pPr>
            <a:r>
              <a:rPr lang="en-US" b="1" dirty="0" smtClean="0"/>
              <a:t>b) Project component: </a:t>
            </a:r>
            <a:r>
              <a:rPr lang="en-US" dirty="0" smtClean="0"/>
              <a:t>This is the </a:t>
            </a:r>
            <a:r>
              <a:rPr lang="en-US" dirty="0"/>
              <a:t>assessment of the learner’s achievement on project competencies and skills</a:t>
            </a:r>
          </a:p>
          <a:p>
            <a:pPr marL="0" indent="0">
              <a:buNone/>
            </a:pPr>
            <a:endParaRPr lang="en-US" b="1" dirty="0"/>
          </a:p>
          <a:p>
            <a:endParaRPr lang="en-US" dirty="0"/>
          </a:p>
        </p:txBody>
      </p:sp>
    </p:spTree>
    <p:extLst>
      <p:ext uri="{BB962C8B-B14F-4D97-AF65-F5344CB8AC3E}">
        <p14:creationId xmlns:p14="http://schemas.microsoft.com/office/powerpoint/2010/main" val="4238797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p>
        </p:txBody>
      </p:sp>
      <p:sp>
        <p:nvSpPr>
          <p:cNvPr id="3" name="Content Placeholder 2"/>
          <p:cNvSpPr>
            <a:spLocks noGrp="1"/>
          </p:cNvSpPr>
          <p:nvPr>
            <p:ph idx="1"/>
          </p:nvPr>
        </p:nvSpPr>
        <p:spPr/>
        <p:txBody>
          <a:bodyPr>
            <a:normAutofit/>
          </a:bodyPr>
          <a:lstStyle/>
          <a:p>
            <a:pPr marL="0" indent="0" algn="just">
              <a:buNone/>
            </a:pPr>
            <a:r>
              <a:rPr lang="en-US" sz="2800" dirty="0"/>
              <a:t>The NLSC is targeting to produce graduates who are life long learners and can fit in the dynamic world. Obtaining such  quality of graduates requires implementing holistic learning, valid and reliable assessment  of the NLSC and full participation of all the stakeholders.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793376"/>
            <a:ext cx="9601196" cy="1492623"/>
          </a:xfrm>
        </p:spPr>
        <p:txBody>
          <a:bodyPr>
            <a:normAutofit fontScale="90000"/>
          </a:bodyPr>
          <a:lstStyle/>
          <a:p>
            <a:pPr marL="0" indent="0"/>
            <a:r>
              <a:rPr lang="en-US" dirty="0"/>
              <a:t/>
            </a:r>
            <a:br>
              <a:rPr lang="en-US" dirty="0"/>
            </a:br>
            <a:r>
              <a:rPr lang="en-US" dirty="0"/>
              <a:t>We win as  a team !!</a:t>
            </a:r>
            <a:br>
              <a:rPr lang="en-US" dirty="0"/>
            </a:br>
            <a:r>
              <a:rPr lang="en-US" dirty="0"/>
              <a:t>	Thank you</a:t>
            </a:r>
            <a:br>
              <a:rPr lang="en-US" dirty="0"/>
            </a:br>
            <a:endParaRPr lang="en-US" dirty="0"/>
          </a:p>
        </p:txBody>
      </p:sp>
      <p:pic>
        <p:nvPicPr>
          <p:cNvPr id="5" name="Picture 2" descr="Teamwork Icon. Flat Design. Group of People with Leader Concept, Stock  Vector, Vector And Low Budget Royalty Free Image. Pic. ESY-051774986 |  agefotostoc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62512" y="2622176"/>
            <a:ext cx="3361859" cy="2518149"/>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1.png"/>
          <p:cNvPicPr/>
          <p:nvPr/>
        </p:nvPicPr>
        <p:blipFill>
          <a:blip r:embed="rId3"/>
          <a:srcRect/>
          <a:stretch>
            <a:fillRect/>
          </a:stretch>
        </p:blipFill>
        <p:spPr>
          <a:xfrm>
            <a:off x="10152529" y="161364"/>
            <a:ext cx="1546411" cy="11564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Presentation Outline</a:t>
            </a:r>
          </a:p>
        </p:txBody>
      </p:sp>
      <p:sp>
        <p:nvSpPr>
          <p:cNvPr id="6" name="Content Placeholder 5"/>
          <p:cNvSpPr>
            <a:spLocks noGrp="1"/>
          </p:cNvSpPr>
          <p:nvPr>
            <p:ph idx="1"/>
          </p:nvPr>
        </p:nvSpPr>
        <p:spPr/>
        <p:txBody>
          <a:bodyPr/>
          <a:lstStyle/>
          <a:p>
            <a:pPr marL="514350" indent="-514350">
              <a:buFont typeface="+mj-lt"/>
              <a:buAutoNum type="romanLcPeriod"/>
            </a:pPr>
            <a:r>
              <a:rPr lang="en-US" dirty="0"/>
              <a:t>Educational Assessment</a:t>
            </a:r>
          </a:p>
          <a:p>
            <a:pPr marL="514350" indent="-514350">
              <a:buFont typeface="+mj-lt"/>
              <a:buAutoNum type="romanLcPeriod"/>
            </a:pPr>
            <a:r>
              <a:rPr lang="en-US" dirty="0"/>
              <a:t>Purpose of Assessment</a:t>
            </a:r>
          </a:p>
          <a:p>
            <a:pPr marL="514350" indent="-514350">
              <a:buFont typeface="+mj-lt"/>
              <a:buAutoNum type="romanLcPeriod"/>
            </a:pPr>
            <a:r>
              <a:rPr lang="en-US" dirty="0"/>
              <a:t>Competency- Based Assessment</a:t>
            </a:r>
          </a:p>
          <a:p>
            <a:pPr marL="514350" indent="-514350">
              <a:buFont typeface="+mj-lt"/>
              <a:buAutoNum type="romanLcPeriod"/>
            </a:pPr>
            <a:r>
              <a:rPr lang="en-US" dirty="0"/>
              <a:t>The learning domains</a:t>
            </a:r>
          </a:p>
          <a:p>
            <a:pPr marL="514350" indent="-514350">
              <a:buFont typeface="+mj-lt"/>
              <a:buAutoNum type="romanLcPeriod"/>
            </a:pPr>
            <a:r>
              <a:rPr lang="en-US" dirty="0"/>
              <a:t>Continuous/School -based Assessment (CA/SBA)</a:t>
            </a:r>
          </a:p>
          <a:p>
            <a:pPr marL="514350" indent="-514350">
              <a:buFont typeface="+mj-lt"/>
              <a:buAutoNum type="romanLcPeriod"/>
            </a:pPr>
            <a:r>
              <a:rPr lang="en-US" dirty="0"/>
              <a:t>Assessment instruments for CA/SBA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Educational Assessment</a:t>
            </a:r>
          </a:p>
        </p:txBody>
      </p:sp>
      <p:sp>
        <p:nvSpPr>
          <p:cNvPr id="6" name="Content Placeholder 5"/>
          <p:cNvSpPr>
            <a:spLocks noGrp="1"/>
          </p:cNvSpPr>
          <p:nvPr>
            <p:ph idx="1"/>
          </p:nvPr>
        </p:nvSpPr>
        <p:spPr/>
        <p:txBody>
          <a:bodyPr>
            <a:normAutofit fontScale="95000"/>
          </a:bodyPr>
          <a:lstStyle/>
          <a:p>
            <a:r>
              <a:rPr lang="en-US" dirty="0">
                <a:sym typeface="+mn-ea"/>
              </a:rPr>
              <a:t>It is a process of gathering information about what learners have learned in their educational environments.</a:t>
            </a:r>
            <a:endParaRPr lang="en-US" dirty="0"/>
          </a:p>
          <a:p>
            <a:r>
              <a:rPr lang="en-US" dirty="0">
                <a:sym typeface="+mn-ea"/>
              </a:rPr>
              <a:t>A process of gathering and discussing  information from multiple and diverse sources in order to develop deep understanding of what a learner knows, understands and can do with his/her knowledge as a result of their educational experiences. </a:t>
            </a:r>
          </a:p>
          <a:p>
            <a:r>
              <a:rPr lang="en-US" dirty="0">
                <a:sym typeface="+mn-ea"/>
              </a:rPr>
              <a:t>It involves documenting knowledge, skills, attitudes and beliefs usually in measurable terms.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Purpose of Assessment</a:t>
            </a:r>
          </a:p>
        </p:txBody>
      </p:sp>
      <p:sp>
        <p:nvSpPr>
          <p:cNvPr id="6" name="Content Placeholder 5"/>
          <p:cNvSpPr>
            <a:spLocks noGrp="1"/>
          </p:cNvSpPr>
          <p:nvPr>
            <p:ph idx="1"/>
          </p:nvPr>
        </p:nvSpPr>
        <p:spPr>
          <a:xfrm>
            <a:off x="1295400" y="2557145"/>
            <a:ext cx="9601200" cy="3784600"/>
          </a:xfrm>
        </p:spPr>
        <p:txBody>
          <a:bodyPr>
            <a:normAutofit fontScale="95000"/>
          </a:bodyPr>
          <a:lstStyle/>
          <a:p>
            <a:pPr marL="514350" indent="-514350">
              <a:buFont typeface="+mj-lt"/>
              <a:buAutoNum type="romanLcPeriod"/>
            </a:pPr>
            <a:r>
              <a:rPr lang="en-US" dirty="0">
                <a:sym typeface="+mn-ea"/>
              </a:rPr>
              <a:t>To seek for information about learners’ learning in order to determine: Where the learners are, Where they need to go, How best to get there ( Assessment for learning-Diagnostic &amp; Formative in nature).</a:t>
            </a:r>
          </a:p>
          <a:p>
            <a:pPr marL="514350" indent="-514350">
              <a:buFont typeface="+mj-lt"/>
              <a:buAutoNum type="romanLcPeriod"/>
            </a:pPr>
            <a:r>
              <a:rPr lang="en-US" dirty="0">
                <a:sym typeface="+mn-ea"/>
              </a:rPr>
              <a:t>To provide statements or symbols about how well learners are learning/have learnt (</a:t>
            </a:r>
            <a:r>
              <a:rPr lang="en-US" b="1" dirty="0">
                <a:sym typeface="+mn-ea"/>
              </a:rPr>
              <a:t>Assessment of Learning- </a:t>
            </a:r>
            <a:r>
              <a:rPr lang="en-US" b="1" i="1" dirty="0">
                <a:sym typeface="+mn-ea"/>
              </a:rPr>
              <a:t>Summative in nature).</a:t>
            </a:r>
            <a:endParaRPr lang="en-US" b="1" i="1" dirty="0"/>
          </a:p>
          <a:p>
            <a:pPr marL="514350" indent="-514350">
              <a:buFont typeface="+mj-lt"/>
              <a:buAutoNum type="romanLcPeriod"/>
            </a:pPr>
            <a:r>
              <a:rPr lang="en-US" dirty="0">
                <a:sym typeface="+mn-ea"/>
              </a:rPr>
              <a:t>To develop learners’ capacity to be their own assessors (</a:t>
            </a:r>
            <a:r>
              <a:rPr lang="en-US" b="1" dirty="0">
                <a:sym typeface="+mn-ea"/>
              </a:rPr>
              <a:t>Assessment as Learning- Formative in nature)</a:t>
            </a:r>
            <a:endParaRPr lang="en-US" b="1" dirty="0"/>
          </a:p>
          <a:p>
            <a:pPr marL="514350" indent="-514350">
              <a:buFont typeface="+mj-lt"/>
              <a:buAutoNum type="romanLcPeriod"/>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a:t>Functions of Education Assessment</a:t>
            </a:r>
          </a:p>
        </p:txBody>
      </p:sp>
      <p:sp>
        <p:nvSpPr>
          <p:cNvPr id="6" name="Content Placeholder 5"/>
          <p:cNvSpPr>
            <a:spLocks noGrp="1"/>
          </p:cNvSpPr>
          <p:nvPr>
            <p:ph idx="1"/>
          </p:nvPr>
        </p:nvSpPr>
        <p:spPr>
          <a:xfrm>
            <a:off x="1295401" y="2481943"/>
            <a:ext cx="9601196" cy="3393925"/>
          </a:xfrm>
        </p:spPr>
        <p:txBody>
          <a:bodyPr>
            <a:normAutofit fontScale="97500"/>
          </a:bodyPr>
          <a:lstStyle/>
          <a:p>
            <a:pPr marL="0" indent="0">
              <a:buNone/>
            </a:pPr>
            <a:r>
              <a:rPr lang="en-US" dirty="0">
                <a:sym typeface="+mn-ea"/>
              </a:rPr>
              <a:t>Educational Assessment serves multiple functions to the process of teaching and learning.</a:t>
            </a:r>
          </a:p>
          <a:p>
            <a:pPr marL="514350" indent="-514350">
              <a:buFont typeface="+mj-lt"/>
              <a:buAutoNum type="romanLcPeriod"/>
            </a:pPr>
            <a:r>
              <a:rPr lang="en-US" dirty="0">
                <a:sym typeface="+mn-ea"/>
              </a:rPr>
              <a:t> It determines learners’ grades/abilities.</a:t>
            </a:r>
          </a:p>
          <a:p>
            <a:pPr marL="514350" indent="-514350">
              <a:buFont typeface="+mj-lt"/>
              <a:buAutoNum type="romanLcPeriod"/>
            </a:pPr>
            <a:r>
              <a:rPr lang="en-US" dirty="0">
                <a:sym typeface="+mn-ea"/>
              </a:rPr>
              <a:t>It is used in placement of learner’s for further education and employment</a:t>
            </a:r>
            <a:endParaRPr lang="en-US" dirty="0"/>
          </a:p>
          <a:p>
            <a:pPr marL="514350" indent="-514350">
              <a:buFont typeface="+mj-lt"/>
              <a:buAutoNum type="romanLcPeriod"/>
            </a:pPr>
            <a:r>
              <a:rPr lang="en-US" dirty="0">
                <a:sym typeface="+mn-ea"/>
              </a:rPr>
              <a:t> It  is used to monitor the education system.</a:t>
            </a:r>
          </a:p>
          <a:p>
            <a:pPr marL="514350" indent="-514350">
              <a:buFont typeface="+mj-lt"/>
              <a:buAutoNum type="romanLcPeriod"/>
            </a:pPr>
            <a:r>
              <a:rPr lang="en-US" dirty="0">
                <a:sym typeface="+mn-ea"/>
              </a:rPr>
              <a:t>It used to determine interventions</a:t>
            </a:r>
            <a:endParaRPr lang="en-US" dirty="0"/>
          </a:p>
          <a:p>
            <a:pPr marL="514350" indent="-514350">
              <a:buFont typeface="+mj-lt"/>
              <a:buAutoNum type="romanLcPeriod"/>
            </a:pPr>
            <a:r>
              <a:rPr lang="en-US" dirty="0">
                <a:sym typeface="+mn-ea"/>
              </a:rPr>
              <a:t>It provides individual feedback to the learners, parents and other stakeholders</a:t>
            </a:r>
            <a:endParaRPr lang="en-US" dirty="0"/>
          </a:p>
          <a:p>
            <a:pPr marL="514350" indent="-514350">
              <a:buFont typeface="+mj-lt"/>
              <a:buAutoNum type="romanLcPeriod"/>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84217" y="699247"/>
            <a:ext cx="9812381" cy="712694"/>
          </a:xfrm>
        </p:spPr>
        <p:txBody>
          <a:bodyPr>
            <a:normAutofit fontScale="90000"/>
          </a:bodyPr>
          <a:lstStyle/>
          <a:p>
            <a:pPr algn="l"/>
            <a:r>
              <a:rPr lang="en-US" dirty="0"/>
              <a:t> The New Lower Secondary Curriculum (NLSC)</a:t>
            </a:r>
          </a:p>
        </p:txBody>
      </p:sp>
      <p:sp>
        <p:nvSpPr>
          <p:cNvPr id="6" name="Content Placeholder 5"/>
          <p:cNvSpPr>
            <a:spLocks noGrp="1"/>
          </p:cNvSpPr>
          <p:nvPr>
            <p:ph idx="1"/>
          </p:nvPr>
        </p:nvSpPr>
        <p:spPr>
          <a:xfrm>
            <a:off x="860612" y="1694329"/>
            <a:ext cx="10461811" cy="4289611"/>
          </a:xfrm>
        </p:spPr>
        <p:txBody>
          <a:bodyPr>
            <a:normAutofit fontScale="97500"/>
          </a:bodyPr>
          <a:lstStyle/>
          <a:p>
            <a:pPr marL="514350" indent="-514350">
              <a:buAutoNum type="romanLcParenR"/>
            </a:pPr>
            <a:r>
              <a:rPr lang="en-US" dirty="0"/>
              <a:t>The MoE&amp;S through NCDC rolled out a </a:t>
            </a:r>
            <a:r>
              <a:rPr lang="en-US" b="1" dirty="0"/>
              <a:t>Competency -based Curriculum (CBC)</a:t>
            </a:r>
            <a:r>
              <a:rPr lang="en-US" dirty="0"/>
              <a:t> at the lower secondary level in 2020. </a:t>
            </a:r>
          </a:p>
          <a:p>
            <a:pPr marL="514350" indent="-514350">
              <a:buAutoNum type="romanLcParenR"/>
            </a:pPr>
            <a:r>
              <a:rPr lang="en-US" dirty="0"/>
              <a:t>The new lower secondary curriculum has got a menu of </a:t>
            </a:r>
            <a:r>
              <a:rPr lang="en-US" b="1" dirty="0"/>
              <a:t>36 subjects </a:t>
            </a:r>
            <a:r>
              <a:rPr lang="en-US" dirty="0"/>
              <a:t>categorized into four</a:t>
            </a:r>
            <a:r>
              <a:rPr lang="en-US"/>
              <a:t>; </a:t>
            </a:r>
            <a:r>
              <a:rPr lang="en-US" b="1" smtClean="0"/>
              <a:t>Sciences</a:t>
            </a:r>
            <a:r>
              <a:rPr lang="en-US" smtClean="0"/>
              <a:t> </a:t>
            </a:r>
            <a:r>
              <a:rPr lang="en-US" dirty="0"/>
              <a:t>(5 subjects), </a:t>
            </a:r>
            <a:r>
              <a:rPr lang="en-US" b="1" dirty="0"/>
              <a:t>Languages</a:t>
            </a:r>
            <a:r>
              <a:rPr lang="en-US" dirty="0"/>
              <a:t> (19 subjects), </a:t>
            </a:r>
            <a:r>
              <a:rPr lang="en-US" b="1" dirty="0"/>
              <a:t>Vocational </a:t>
            </a:r>
            <a:r>
              <a:rPr lang="en-US" dirty="0"/>
              <a:t>(8 subjects) and </a:t>
            </a:r>
            <a:r>
              <a:rPr lang="en-US" b="1" dirty="0"/>
              <a:t>Humanities</a:t>
            </a:r>
            <a:r>
              <a:rPr lang="en-US" dirty="0"/>
              <a:t> (4 subjects)</a:t>
            </a:r>
          </a:p>
          <a:p>
            <a:pPr marL="514350" indent="-514350">
              <a:buAutoNum type="romanLcParenR"/>
            </a:pPr>
            <a:r>
              <a:rPr lang="en-US" dirty="0"/>
              <a:t>CBC focuses on what learners can do as a result of their learning experiences. </a:t>
            </a:r>
          </a:p>
          <a:p>
            <a:pPr marL="514350" indent="-514350">
              <a:buAutoNum type="romanLcParenR"/>
            </a:pPr>
            <a:r>
              <a:rPr lang="en-US" dirty="0"/>
              <a:t>The NLSC aims at producing a graduate with the relevant knowledge, skills and values required in the 21</a:t>
            </a:r>
            <a:r>
              <a:rPr lang="en-US" baseline="30000" dirty="0"/>
              <a:t>st</a:t>
            </a:r>
            <a:r>
              <a:rPr lang="en-US" dirty="0"/>
              <a:t> century.</a:t>
            </a:r>
          </a:p>
          <a:p>
            <a:pPr marL="514350" indent="-514350">
              <a:buFont typeface="Arial" panose="020B0604020202020204"/>
              <a:buAutoNum type="romanLcParenR"/>
            </a:pPr>
            <a:r>
              <a:rPr lang="en-US" dirty="0"/>
              <a:t>CBC  requires  holistic learning that engages </a:t>
            </a:r>
            <a:r>
              <a:rPr lang="en-US" b="1" dirty="0"/>
              <a:t>all the learning domains;  cognitive, psychomotor and affective.</a:t>
            </a:r>
          </a:p>
          <a:p>
            <a:pPr marL="514350" indent="-514350">
              <a:buFont typeface="Arial" panose="020B0604020202020204"/>
              <a:buAutoNum type="romanLcParenR"/>
            </a:pPr>
            <a:endParaRPr lang="en-US" b="1" dirty="0"/>
          </a:p>
          <a:p>
            <a:pPr marL="514350" indent="-514350">
              <a:buAutoNum type="romanLcParenR"/>
            </a:pPr>
            <a:endParaRPr lang="en-US" dirty="0"/>
          </a:p>
          <a:p>
            <a:pPr marL="514350" indent="-514350">
              <a:buAutoNum type="romanLcParenR"/>
            </a:pPr>
            <a:endParaRPr lang="en-US" dirty="0"/>
          </a:p>
          <a:p>
            <a:pPr marL="514350" indent="-514350">
              <a:buAutoNum type="romanLcParenR"/>
            </a:pP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624599"/>
          </a:xfrm>
        </p:spPr>
        <p:txBody>
          <a:bodyPr>
            <a:normAutofit fontScale="90000"/>
          </a:bodyPr>
          <a:lstStyle/>
          <a:p>
            <a:r>
              <a:rPr lang="en-US" dirty="0"/>
              <a:t>Insight into the learning Domains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7610073"/>
              </p:ext>
            </p:extLst>
          </p:nvPr>
        </p:nvGraphicFramePr>
        <p:xfrm>
          <a:off x="1295400" y="1606730"/>
          <a:ext cx="9601200" cy="4842305"/>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tblGrid>
              <a:tr h="422029">
                <a:tc>
                  <a:txBody>
                    <a:bodyPr/>
                    <a:lstStyle/>
                    <a:p>
                      <a:r>
                        <a:rPr lang="en-US" dirty="0"/>
                        <a:t>Cognitive Domain (Bloom’s Taxonomy)</a:t>
                      </a:r>
                    </a:p>
                  </a:txBody>
                  <a:tcPr/>
                </a:tc>
                <a:tc>
                  <a:txBody>
                    <a:bodyPr/>
                    <a:lstStyle/>
                    <a:p>
                      <a:r>
                        <a:rPr lang="en-US" dirty="0"/>
                        <a:t>Psychomotor Domain (Dave’s Taxonomy)</a:t>
                      </a:r>
                    </a:p>
                  </a:txBody>
                  <a:tcPr/>
                </a:tc>
                <a:tc>
                  <a:txBody>
                    <a:bodyPr/>
                    <a:lstStyle/>
                    <a:p>
                      <a:r>
                        <a:rPr lang="en-US" dirty="0"/>
                        <a:t>Affective Domain (Krathwohl’s Taxonomy)</a:t>
                      </a:r>
                    </a:p>
                  </a:txBody>
                  <a:tcPr/>
                </a:tc>
                <a:extLst>
                  <a:ext uri="{0D108BD9-81ED-4DB2-BD59-A6C34878D82A}">
                    <a16:rowId xmlns:a16="http://schemas.microsoft.com/office/drawing/2014/main" val="10000"/>
                  </a:ext>
                </a:extLst>
              </a:tr>
              <a:tr h="1277328">
                <a:tc>
                  <a:txBody>
                    <a:bodyPr/>
                    <a:lstStyle/>
                    <a:p>
                      <a:r>
                        <a:rPr lang="en-US" sz="1800" b="0" i="0" kern="1200" dirty="0">
                          <a:solidFill>
                            <a:schemeClr val="dk1"/>
                          </a:solidFill>
                          <a:effectLst/>
                          <a:latin typeface="+mn-lt"/>
                          <a:ea typeface="+mn-ea"/>
                          <a:cs typeface="+mn-cs"/>
                        </a:rPr>
                        <a:t>The cognitive domain aims to develop the mental skills and the acquisition of knowledge of the learner.</a:t>
                      </a:r>
                      <a:endParaRPr lang="en-US" dirty="0"/>
                    </a:p>
                  </a:txBody>
                  <a:tcPr/>
                </a:tc>
                <a:tc>
                  <a:txBody>
                    <a:bodyPr/>
                    <a:lstStyle/>
                    <a:p>
                      <a:r>
                        <a:rPr lang="en-US" dirty="0"/>
                        <a:t>The</a:t>
                      </a:r>
                      <a:r>
                        <a:rPr lang="en-US" baseline="0" dirty="0"/>
                        <a:t> domain aims to develop </a:t>
                      </a:r>
                      <a:r>
                        <a:rPr lang="en-US" dirty="0"/>
                        <a:t>the use and coordination of muscles  to perform tasks / activities.</a:t>
                      </a:r>
                    </a:p>
                  </a:txBody>
                  <a:tcPr/>
                </a:tc>
                <a:tc>
                  <a:txBody>
                    <a:bodyPr/>
                    <a:lstStyle/>
                    <a:p>
                      <a:r>
                        <a:rPr lang="en-US" dirty="0"/>
                        <a:t>The domain deals with feelings, attitudes, values</a:t>
                      </a:r>
                      <a:r>
                        <a:rPr lang="en-US" baseline="0" dirty="0"/>
                        <a:t> and behaviours.</a:t>
                      </a:r>
                      <a:endParaRPr lang="en-US" dirty="0"/>
                    </a:p>
                  </a:txBody>
                  <a:tcPr/>
                </a:tc>
                <a:extLst>
                  <a:ext uri="{0D108BD9-81ED-4DB2-BD59-A6C34878D82A}">
                    <a16:rowId xmlns:a16="http://schemas.microsoft.com/office/drawing/2014/main" val="10001"/>
                  </a:ext>
                </a:extLst>
              </a:tr>
              <a:tr h="1572096">
                <a:tc>
                  <a:txBody>
                    <a:bodyPr/>
                    <a:lstStyle/>
                    <a:p>
                      <a:endParaRPr lang="en-US" dirty="0"/>
                    </a:p>
                  </a:txBody>
                  <a:tcPr/>
                </a:tc>
                <a:tc>
                  <a:txBody>
                    <a:bodyPr/>
                    <a:lstStyle/>
                    <a:p>
                      <a:r>
                        <a:rPr lang="en-US" dirty="0"/>
                        <a:t>It works in conjunction with the cognitive domain i.e. the mental processes</a:t>
                      </a:r>
                    </a:p>
                  </a:txBody>
                  <a:tcPr/>
                </a:tc>
                <a:tc>
                  <a:txBody>
                    <a:bodyPr/>
                    <a:lstStyle/>
                    <a:p>
                      <a:r>
                        <a:rPr lang="en-US" dirty="0"/>
                        <a:t>The behavior exhibited by someone is a reflection of ones values, feelings, emotions which are a function of the affective domain. </a:t>
                      </a:r>
                    </a:p>
                  </a:txBody>
                  <a:tcPr/>
                </a:tc>
                <a:extLst>
                  <a:ext uri="{0D108BD9-81ED-4DB2-BD59-A6C34878D82A}">
                    <a16:rowId xmlns:a16="http://schemas.microsoft.com/office/drawing/2014/main" val="10002"/>
                  </a:ext>
                </a:extLst>
              </a:tr>
              <a:tr h="1352801">
                <a:tc>
                  <a:txBody>
                    <a:bodyPr/>
                    <a:lstStyle/>
                    <a:p>
                      <a:r>
                        <a:rPr lang="en-US" dirty="0"/>
                        <a:t>It has the six levels of ability namely, </a:t>
                      </a:r>
                      <a:r>
                        <a:rPr lang="en-US" sz="1800" b="0" i="0" kern="1200" dirty="0">
                          <a:solidFill>
                            <a:schemeClr val="dk1"/>
                          </a:solidFill>
                          <a:effectLst/>
                          <a:latin typeface="+mn-lt"/>
                          <a:ea typeface="+mn-ea"/>
                          <a:cs typeface="+mn-cs"/>
                        </a:rPr>
                        <a:t>knowledge, understanding, applying, analyzing, evaluating, and creating</a:t>
                      </a:r>
                      <a:endParaRPr lang="en-US" dirty="0"/>
                    </a:p>
                  </a:txBody>
                  <a:tcPr/>
                </a:tc>
                <a:tc>
                  <a:txBody>
                    <a:bodyPr/>
                    <a:lstStyle/>
                    <a:p>
                      <a:r>
                        <a:rPr lang="en-US" dirty="0"/>
                        <a:t>It  has five levels of ability namely, imitation, manipulation, precision, articulation and naturalization.</a:t>
                      </a:r>
                    </a:p>
                  </a:txBody>
                  <a:tcPr/>
                </a:tc>
                <a:tc>
                  <a:txBody>
                    <a:bodyPr/>
                    <a:lstStyle/>
                    <a:p>
                      <a:r>
                        <a:rPr lang="en-US" dirty="0"/>
                        <a:t>Krathwohl’s  classifies the domain into five levels of ability namely;</a:t>
                      </a:r>
                    </a:p>
                    <a:p>
                      <a:r>
                        <a:rPr lang="en-US" dirty="0"/>
                        <a:t>Receiving, responding, valuing, organizing and characterization</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53143"/>
            <a:ext cx="9601196" cy="1108421"/>
          </a:xfrm>
        </p:spPr>
        <p:txBody>
          <a:bodyPr>
            <a:normAutofit/>
          </a:bodyPr>
          <a:lstStyle/>
          <a:p>
            <a:r>
              <a:rPr lang="en-US" dirty="0"/>
              <a:t>Insight into the learning Domains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70209505"/>
              </p:ext>
            </p:extLst>
          </p:nvPr>
        </p:nvGraphicFramePr>
        <p:xfrm>
          <a:off x="849086" y="1541417"/>
          <a:ext cx="10358844" cy="4573062"/>
        </p:xfrm>
        <a:graphic>
          <a:graphicData uri="http://schemas.openxmlformats.org/drawingml/2006/table">
            <a:tbl>
              <a:tblPr firstRow="1" bandRow="1">
                <a:tableStyleId>{5C22544A-7EE6-4342-B048-85BDC9FD1C3A}</a:tableStyleId>
              </a:tblPr>
              <a:tblGrid>
                <a:gridCol w="3452948">
                  <a:extLst>
                    <a:ext uri="{9D8B030D-6E8A-4147-A177-3AD203B41FA5}">
                      <a16:colId xmlns:a16="http://schemas.microsoft.com/office/drawing/2014/main" val="20000"/>
                    </a:ext>
                  </a:extLst>
                </a:gridCol>
                <a:gridCol w="3452948">
                  <a:extLst>
                    <a:ext uri="{9D8B030D-6E8A-4147-A177-3AD203B41FA5}">
                      <a16:colId xmlns:a16="http://schemas.microsoft.com/office/drawing/2014/main" val="20001"/>
                    </a:ext>
                  </a:extLst>
                </a:gridCol>
                <a:gridCol w="3452948">
                  <a:extLst>
                    <a:ext uri="{9D8B030D-6E8A-4147-A177-3AD203B41FA5}">
                      <a16:colId xmlns:a16="http://schemas.microsoft.com/office/drawing/2014/main" val="20002"/>
                    </a:ext>
                  </a:extLst>
                </a:gridCol>
              </a:tblGrid>
              <a:tr h="456137">
                <a:tc>
                  <a:txBody>
                    <a:bodyPr/>
                    <a:lstStyle/>
                    <a:p>
                      <a:r>
                        <a:rPr lang="en-US" sz="2400" dirty="0"/>
                        <a:t>Cognitive Domain</a:t>
                      </a:r>
                    </a:p>
                  </a:txBody>
                  <a:tcPr/>
                </a:tc>
                <a:tc>
                  <a:txBody>
                    <a:bodyPr/>
                    <a:lstStyle/>
                    <a:p>
                      <a:r>
                        <a:rPr lang="en-US" sz="2400"/>
                        <a:t>Psychomotor Domain</a:t>
                      </a:r>
                      <a:endParaRPr lang="en-US" sz="2400" dirty="0"/>
                    </a:p>
                  </a:txBody>
                  <a:tcPr/>
                </a:tc>
                <a:tc>
                  <a:txBody>
                    <a:bodyPr/>
                    <a:lstStyle/>
                    <a:p>
                      <a:r>
                        <a:rPr lang="en-US" sz="2400"/>
                        <a:t>Affective Domain</a:t>
                      </a:r>
                      <a:endParaRPr lang="en-US" sz="2400" dirty="0"/>
                    </a:p>
                  </a:txBody>
                  <a:tcPr/>
                </a:tc>
                <a:extLst>
                  <a:ext uri="{0D108BD9-81ED-4DB2-BD59-A6C34878D82A}">
                    <a16:rowId xmlns:a16="http://schemas.microsoft.com/office/drawing/2014/main" val="10000"/>
                  </a:ext>
                </a:extLst>
              </a:tr>
              <a:tr h="1282498">
                <a:tc>
                  <a:txBody>
                    <a:bodyPr/>
                    <a:lstStyle/>
                    <a:p>
                      <a:r>
                        <a:rPr lang="en-US" sz="2400" dirty="0"/>
                        <a:t>Conceptual Knowledge (Recalls</a:t>
                      </a:r>
                      <a:r>
                        <a:rPr lang="en-US" sz="2400" baseline="0" dirty="0"/>
                        <a:t> facts and basic concepts)</a:t>
                      </a:r>
                      <a:endParaRPr lang="en-US" sz="2400" dirty="0"/>
                    </a:p>
                  </a:txBody>
                  <a:tcPr/>
                </a:tc>
                <a:tc>
                  <a:txBody>
                    <a:bodyPr/>
                    <a:lstStyle/>
                    <a:p>
                      <a:r>
                        <a:rPr lang="en-US" sz="2400" dirty="0"/>
                        <a:t>Imitation (A learner observes and </a:t>
                      </a:r>
                      <a:r>
                        <a:rPr lang="en-US" sz="2400" baseline="0" dirty="0"/>
                        <a:t> replicates </a:t>
                      </a:r>
                      <a:r>
                        <a:rPr lang="en-US" sz="2400" dirty="0"/>
                        <a:t>actions).</a:t>
                      </a:r>
                    </a:p>
                  </a:txBody>
                  <a:tcPr/>
                </a:tc>
                <a:tc>
                  <a:txBody>
                    <a:bodyPr/>
                    <a:lstStyle/>
                    <a:p>
                      <a:r>
                        <a:rPr lang="en-US" sz="2400" dirty="0"/>
                        <a:t>Receiving  (Receives information from  context/situation)</a:t>
                      </a:r>
                    </a:p>
                  </a:txBody>
                  <a:tcPr/>
                </a:tc>
                <a:extLst>
                  <a:ext uri="{0D108BD9-81ED-4DB2-BD59-A6C34878D82A}">
                    <a16:rowId xmlns:a16="http://schemas.microsoft.com/office/drawing/2014/main" val="10001"/>
                  </a:ext>
                </a:extLst>
              </a:tr>
              <a:tr h="1282498">
                <a:tc>
                  <a:txBody>
                    <a:bodyPr/>
                    <a:lstStyle/>
                    <a:p>
                      <a:r>
                        <a:rPr lang="en-US" sz="2400" dirty="0"/>
                        <a:t>Conceptual Understanding (Explains ideas or concepts)</a:t>
                      </a:r>
                    </a:p>
                  </a:txBody>
                  <a:tcPr/>
                </a:tc>
                <a:tc>
                  <a:txBody>
                    <a:bodyPr/>
                    <a:lstStyle/>
                    <a:p>
                      <a:r>
                        <a:rPr lang="en-US" sz="2400" dirty="0"/>
                        <a:t>Manipulation (Performs following instructions).</a:t>
                      </a:r>
                    </a:p>
                  </a:txBody>
                  <a:tcPr/>
                </a:tc>
                <a:tc>
                  <a:txBody>
                    <a:bodyPr/>
                    <a:lstStyle/>
                    <a:p>
                      <a:r>
                        <a:rPr lang="en-US" sz="2400" dirty="0"/>
                        <a:t>Responding (Reacts to information received)</a:t>
                      </a:r>
                    </a:p>
                  </a:txBody>
                  <a:tcPr/>
                </a:tc>
                <a:extLst>
                  <a:ext uri="{0D108BD9-81ED-4DB2-BD59-A6C34878D82A}">
                    <a16:rowId xmlns:a16="http://schemas.microsoft.com/office/drawing/2014/main" val="10002"/>
                  </a:ext>
                </a:extLst>
              </a:tr>
              <a:tr h="1550866">
                <a:tc>
                  <a:txBody>
                    <a:bodyPr/>
                    <a:lstStyle/>
                    <a:p>
                      <a:r>
                        <a:rPr lang="en-US" sz="2400" dirty="0"/>
                        <a:t>Applying learnt Knowledge (Uses information</a:t>
                      </a:r>
                      <a:r>
                        <a:rPr lang="en-US" sz="2400" baseline="0" dirty="0"/>
                        <a:t> in new situations)</a:t>
                      </a:r>
                      <a:endParaRPr lang="en-US" sz="2400" dirty="0"/>
                    </a:p>
                  </a:txBody>
                  <a:tcPr/>
                </a:tc>
                <a:tc>
                  <a:txBody>
                    <a:bodyPr/>
                    <a:lstStyle/>
                    <a:p>
                      <a:r>
                        <a:rPr lang="en-US" sz="2400" dirty="0"/>
                        <a:t>Precision (Works independently without support).</a:t>
                      </a:r>
                    </a:p>
                  </a:txBody>
                  <a:tcPr/>
                </a:tc>
                <a:tc>
                  <a:txBody>
                    <a:bodyPr/>
                    <a:lstStyle/>
                    <a:p>
                      <a:r>
                        <a:rPr lang="en-US" sz="2400" dirty="0"/>
                        <a:t>Valuing ( Demonstrates</a:t>
                      </a:r>
                      <a:r>
                        <a:rPr lang="en-US" sz="2400" baseline="0" dirty="0"/>
                        <a:t> </a:t>
                      </a:r>
                      <a:r>
                        <a:rPr lang="en-US" sz="2400" dirty="0"/>
                        <a:t>behavior)</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497044"/>
          </a:xfrm>
        </p:spPr>
        <p:txBody>
          <a:bodyPr>
            <a:noAutofit/>
          </a:bodyPr>
          <a:lstStyle/>
          <a:p>
            <a:r>
              <a:rPr lang="en-US" sz="3200" dirty="0"/>
              <a:t>Insight into the learning Domains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0260848"/>
              </p:ext>
            </p:extLst>
          </p:nvPr>
        </p:nvGraphicFramePr>
        <p:xfrm>
          <a:off x="966652" y="1685109"/>
          <a:ext cx="10215154" cy="4506686"/>
        </p:xfrm>
        <a:graphic>
          <a:graphicData uri="http://schemas.openxmlformats.org/drawingml/2006/table">
            <a:tbl>
              <a:tblPr firstRow="1" bandRow="1">
                <a:tableStyleId>{5C22544A-7EE6-4342-B048-85BDC9FD1C3A}</a:tableStyleId>
              </a:tblPr>
              <a:tblGrid>
                <a:gridCol w="3427234">
                  <a:extLst>
                    <a:ext uri="{9D8B030D-6E8A-4147-A177-3AD203B41FA5}">
                      <a16:colId xmlns:a16="http://schemas.microsoft.com/office/drawing/2014/main" val="20000"/>
                    </a:ext>
                  </a:extLst>
                </a:gridCol>
                <a:gridCol w="3393960">
                  <a:extLst>
                    <a:ext uri="{9D8B030D-6E8A-4147-A177-3AD203B41FA5}">
                      <a16:colId xmlns:a16="http://schemas.microsoft.com/office/drawing/2014/main" val="20001"/>
                    </a:ext>
                  </a:extLst>
                </a:gridCol>
                <a:gridCol w="3393960">
                  <a:extLst>
                    <a:ext uri="{9D8B030D-6E8A-4147-A177-3AD203B41FA5}">
                      <a16:colId xmlns:a16="http://schemas.microsoft.com/office/drawing/2014/main" val="20002"/>
                    </a:ext>
                  </a:extLst>
                </a:gridCol>
              </a:tblGrid>
              <a:tr h="536729">
                <a:tc>
                  <a:txBody>
                    <a:bodyPr/>
                    <a:lstStyle/>
                    <a:p>
                      <a:r>
                        <a:rPr lang="en-US" sz="2400" dirty="0"/>
                        <a:t>Cognitive</a:t>
                      </a:r>
                    </a:p>
                  </a:txBody>
                  <a:tcPr/>
                </a:tc>
                <a:tc>
                  <a:txBody>
                    <a:bodyPr/>
                    <a:lstStyle/>
                    <a:p>
                      <a:r>
                        <a:rPr lang="en-US" sz="2400" dirty="0"/>
                        <a:t>Psychomotor</a:t>
                      </a:r>
                    </a:p>
                  </a:txBody>
                  <a:tcPr/>
                </a:tc>
                <a:tc>
                  <a:txBody>
                    <a:bodyPr/>
                    <a:lstStyle/>
                    <a:p>
                      <a:r>
                        <a:rPr lang="en-US" sz="2400" dirty="0"/>
                        <a:t>Affective</a:t>
                      </a:r>
                    </a:p>
                  </a:txBody>
                  <a:tcPr/>
                </a:tc>
                <a:extLst>
                  <a:ext uri="{0D108BD9-81ED-4DB2-BD59-A6C34878D82A}">
                    <a16:rowId xmlns:a16="http://schemas.microsoft.com/office/drawing/2014/main" val="10000"/>
                  </a:ext>
                </a:extLst>
              </a:tr>
              <a:tr h="1569518">
                <a:tc>
                  <a:txBody>
                    <a:bodyPr/>
                    <a:lstStyle/>
                    <a:p>
                      <a:r>
                        <a:rPr lang="en-US" sz="2400" dirty="0"/>
                        <a:t>Analysis</a:t>
                      </a:r>
                      <a:r>
                        <a:rPr lang="en-US" sz="2400" baseline="0" dirty="0"/>
                        <a:t> (Draws connections of ideas)</a:t>
                      </a:r>
                      <a:endParaRPr lang="en-US" sz="2400" dirty="0"/>
                    </a:p>
                  </a:txBody>
                  <a:tcPr/>
                </a:tc>
                <a:tc>
                  <a:txBody>
                    <a:bodyPr/>
                    <a:lstStyle/>
                    <a:p>
                      <a:r>
                        <a:rPr lang="en-US" sz="2400" dirty="0"/>
                        <a:t>Articulation (Uses</a:t>
                      </a:r>
                      <a:r>
                        <a:rPr lang="en-US" sz="2400" baseline="0" dirty="0"/>
                        <a:t> multiple methods and actions to perform a task accurately</a:t>
                      </a:r>
                      <a:r>
                        <a:rPr lang="en-US" sz="2400" dirty="0"/>
                        <a:t>)</a:t>
                      </a:r>
                    </a:p>
                  </a:txBody>
                  <a:tcPr/>
                </a:tc>
                <a:tc>
                  <a:txBody>
                    <a:bodyPr/>
                    <a:lstStyle/>
                    <a:p>
                      <a:r>
                        <a:rPr lang="en-US" sz="2400" dirty="0"/>
                        <a:t>Organization (Advocates/lobbies for behavior)</a:t>
                      </a:r>
                    </a:p>
                  </a:txBody>
                  <a:tcPr/>
                </a:tc>
                <a:extLst>
                  <a:ext uri="{0D108BD9-81ED-4DB2-BD59-A6C34878D82A}">
                    <a16:rowId xmlns:a16="http://schemas.microsoft.com/office/drawing/2014/main" val="10001"/>
                  </a:ext>
                </a:extLst>
              </a:tr>
              <a:tr h="1569518">
                <a:tc>
                  <a:txBody>
                    <a:bodyPr/>
                    <a:lstStyle/>
                    <a:p>
                      <a:r>
                        <a:rPr lang="en-US" sz="2400" dirty="0"/>
                        <a:t>Evaluation (Justifies a decision)</a:t>
                      </a:r>
                    </a:p>
                  </a:txBody>
                  <a:tcPr/>
                </a:tc>
                <a:tc>
                  <a:txBody>
                    <a:bodyPr/>
                    <a:lstStyle/>
                    <a:p>
                      <a:r>
                        <a:rPr lang="en-US" sz="2400" dirty="0"/>
                        <a:t>Naturalization (Performs</a:t>
                      </a:r>
                      <a:r>
                        <a:rPr lang="en-US" sz="2400" baseline="0" dirty="0"/>
                        <a:t> a task with ease (less physical or mental involvement </a:t>
                      </a:r>
                      <a:r>
                        <a:rPr lang="en-US" sz="2400" dirty="0"/>
                        <a:t>)</a:t>
                      </a:r>
                    </a:p>
                  </a:txBody>
                  <a:tcPr/>
                </a:tc>
                <a:tc>
                  <a:txBody>
                    <a:bodyPr/>
                    <a:lstStyle/>
                    <a:p>
                      <a:r>
                        <a:rPr lang="en-US" sz="2400" dirty="0"/>
                        <a:t>Characterization(Becomes characterized/defined by behavior)</a:t>
                      </a:r>
                    </a:p>
                  </a:txBody>
                  <a:tcPr/>
                </a:tc>
                <a:extLst>
                  <a:ext uri="{0D108BD9-81ED-4DB2-BD59-A6C34878D82A}">
                    <a16:rowId xmlns:a16="http://schemas.microsoft.com/office/drawing/2014/main" val="10002"/>
                  </a:ext>
                </a:extLst>
              </a:tr>
              <a:tr h="830921">
                <a:tc>
                  <a:txBody>
                    <a:bodyPr/>
                    <a:lstStyle/>
                    <a:p>
                      <a:r>
                        <a:rPr lang="en-US" sz="2400" dirty="0"/>
                        <a:t>Creation (Produce new or original product)</a:t>
                      </a:r>
                    </a:p>
                  </a:txBody>
                  <a:tcPr/>
                </a:tc>
                <a:tc>
                  <a:txBody>
                    <a:bodyPr/>
                    <a:lstStyle/>
                    <a:p>
                      <a:r>
                        <a:rPr lang="en-US" dirty="0"/>
                        <a:t>N/A</a:t>
                      </a:r>
                    </a:p>
                  </a:txBody>
                  <a:tcPr/>
                </a:tc>
                <a:tc>
                  <a:txBody>
                    <a:bodyPr/>
                    <a:lstStyle/>
                    <a:p>
                      <a:r>
                        <a:rPr lang="en-US" dirty="0"/>
                        <a:t>N/A</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1751</TotalTime>
  <Words>1206</Words>
  <Application>Microsoft Office PowerPoint</Application>
  <PresentationFormat>Widescreen</PresentationFormat>
  <Paragraphs>118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Bookman Old Style</vt:lpstr>
      <vt:lpstr>Calibri</vt:lpstr>
      <vt:lpstr>Garamond</vt:lpstr>
      <vt:lpstr>Organic</vt:lpstr>
      <vt:lpstr> UGANDA NATIONAL EXAMINATIONS BOARD</vt:lpstr>
      <vt:lpstr>Presentation Outline</vt:lpstr>
      <vt:lpstr>Educational Assessment</vt:lpstr>
      <vt:lpstr>Purpose of Assessment</vt:lpstr>
      <vt:lpstr>Functions of Education Assessment</vt:lpstr>
      <vt:lpstr> The New Lower Secondary Curriculum (NLSC)</vt:lpstr>
      <vt:lpstr>Insight into the learning Domains</vt:lpstr>
      <vt:lpstr>Insight into the learning Domains</vt:lpstr>
      <vt:lpstr>Insight into the learning Domains</vt:lpstr>
      <vt:lpstr>Competency based Assessment (CBA)</vt:lpstr>
      <vt:lpstr>Principles of CBA</vt:lpstr>
      <vt:lpstr>Principles continued</vt:lpstr>
      <vt:lpstr>Assessment components of the NLSC</vt:lpstr>
      <vt:lpstr>Assessment Instruments</vt:lpstr>
      <vt:lpstr>Components of CA</vt:lpstr>
      <vt:lpstr>Conclusion </vt:lpstr>
      <vt:lpstr> We win as  a team !!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Assessment tool</dc:title>
  <dc:creator>Grace K. Mbabazi</dc:creator>
  <cp:lastModifiedBy>Christine Zawedde</cp:lastModifiedBy>
  <cp:revision>119</cp:revision>
  <cp:lastPrinted>2024-04-13T12:22:07Z</cp:lastPrinted>
  <dcterms:created xsi:type="dcterms:W3CDTF">2023-09-27T08:58:00Z</dcterms:created>
  <dcterms:modified xsi:type="dcterms:W3CDTF">2024-04-13T15:44:16Z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8A14E54DC23B4AC6B695DBFADC2E6787_13</vt:lpwstr>
  </property>
  <property fmtid="{D5CDD505-2E9C-101B-9397-08002B2CF9AE}" pid="3" name="KSOProductBuildVer">
    <vt:lpwstr>1033-12.2.0.13215</vt:lpwstr>
  </property>
</Properties>
</file>