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22"/>
  </p:notesMasterIdLst>
  <p:sldIdLst>
    <p:sldId id="278" r:id="rId2"/>
    <p:sldId id="270" r:id="rId3"/>
    <p:sldId id="280" r:id="rId4"/>
    <p:sldId id="289" r:id="rId5"/>
    <p:sldId id="295" r:id="rId6"/>
    <p:sldId id="290" r:id="rId7"/>
    <p:sldId id="292" r:id="rId8"/>
    <p:sldId id="282" r:id="rId9"/>
    <p:sldId id="285" r:id="rId10"/>
    <p:sldId id="293" r:id="rId11"/>
    <p:sldId id="291" r:id="rId12"/>
    <p:sldId id="287" r:id="rId13"/>
    <p:sldId id="273" r:id="rId14"/>
    <p:sldId id="274" r:id="rId15"/>
    <p:sldId id="279" r:id="rId16"/>
    <p:sldId id="275" r:id="rId17"/>
    <p:sldId id="277" r:id="rId18"/>
    <p:sldId id="288" r:id="rId19"/>
    <p:sldId id="266" r:id="rId20"/>
    <p:sldId id="265" r:id="rId21"/>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B3B65782-C1D0-4F15-B763-12099BD6980D}" type="datetimeFigureOut">
              <a:rPr lang="en-US" smtClean="0"/>
              <a:t>4/4/2024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508FA3E9-26F4-4A0F-878A-17854F1361A4}" type="slidenum">
              <a:rPr lang="en-US" smtClean="0"/>
              <a:t>‹#›</a:t>
            </a:fld>
            <a:endParaRPr lang="en-US"/>
          </a:p>
        </p:txBody>
      </p:sp>
    </p:spTree>
    <p:extLst>
      <p:ext uri="{BB962C8B-B14F-4D97-AF65-F5344CB8AC3E}">
        <p14:creationId xmlns:p14="http://schemas.microsoft.com/office/powerpoint/2010/main" val="1213829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763DFAEE-F6B7-44B2-9BF8-3FF4B58060A7}" type="datetime1">
              <a:rPr lang="en-US" smtClean="0"/>
              <a:t>4/4/2024</a:t>
            </a:fld>
            <a:endParaRPr lang="en-US"/>
          </a:p>
        </p:txBody>
      </p:sp>
      <p:sp>
        <p:nvSpPr>
          <p:cNvPr id="5" name="Footer Placeholder 4"/>
          <p:cNvSpPr>
            <a:spLocks noGrp="1"/>
          </p:cNvSpPr>
          <p:nvPr>
            <p:ph type="ftr" sz="quarter" idx="11"/>
          </p:nvPr>
        </p:nvSpPr>
        <p:spPr>
          <a:xfrm>
            <a:off x="2692397" y="5037663"/>
            <a:ext cx="5214635" cy="279400"/>
          </a:xfrm>
        </p:spPr>
        <p:txBody>
          <a:bodyPr/>
          <a:lstStyle/>
          <a:p>
            <a:r>
              <a:rPr lang="en-US"/>
              <a:t>Uganda National Examinations Board -Project Assessment Tools</a:t>
            </a:r>
          </a:p>
        </p:txBody>
      </p:sp>
      <p:sp>
        <p:nvSpPr>
          <p:cNvPr id="6" name="Slide Number Placeholder 5"/>
          <p:cNvSpPr>
            <a:spLocks noGrp="1"/>
          </p:cNvSpPr>
          <p:nvPr>
            <p:ph type="sldNum" sz="quarter" idx="12"/>
          </p:nvPr>
        </p:nvSpPr>
        <p:spPr>
          <a:xfrm>
            <a:off x="8956900" y="5037663"/>
            <a:ext cx="551167" cy="279400"/>
          </a:xfrm>
        </p:spPr>
        <p:txBody>
          <a:bodyPr/>
          <a:lstStyle/>
          <a:p>
            <a:fld id="{F765F7F1-9215-41C9-858C-8F966DF3ACAF}"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48641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E4F81E9-1ADD-4852-B73F-AED224FA66B6}" type="datetime1">
              <a:rPr lang="en-US" smtClean="0"/>
              <a:t>4/4/2024</a:t>
            </a:fld>
            <a:endParaRPr lang="en-US"/>
          </a:p>
        </p:txBody>
      </p:sp>
      <p:sp>
        <p:nvSpPr>
          <p:cNvPr id="6" name="Footer Placeholder 5"/>
          <p:cNvSpPr>
            <a:spLocks noGrp="1"/>
          </p:cNvSpPr>
          <p:nvPr>
            <p:ph type="ftr" sz="quarter" idx="11"/>
          </p:nvPr>
        </p:nvSpPr>
        <p:spPr/>
        <p:txBody>
          <a:bodyPr/>
          <a:lstStyle/>
          <a:p>
            <a:r>
              <a:rPr lang="en-US"/>
              <a:t>Uganda National Examinations Board -Project Assessment Tools</a:t>
            </a:r>
          </a:p>
        </p:txBody>
      </p:sp>
      <p:sp>
        <p:nvSpPr>
          <p:cNvPr id="7" name="Slide Number Placeholder 6"/>
          <p:cNvSpPr>
            <a:spLocks noGrp="1"/>
          </p:cNvSpPr>
          <p:nvPr>
            <p:ph type="sldNum" sz="quarter" idx="12"/>
          </p:nvPr>
        </p:nvSpPr>
        <p:spPr/>
        <p:txBody>
          <a:bodyPr/>
          <a:lstStyle/>
          <a:p>
            <a:fld id="{F765F7F1-9215-41C9-858C-8F966DF3ACAF}" type="slidenum">
              <a:rPr lang="en-US" smtClean="0"/>
              <a:t>‹#›</a:t>
            </a:fld>
            <a:endParaRPr lang="en-US"/>
          </a:p>
        </p:txBody>
      </p:sp>
    </p:spTree>
    <p:extLst>
      <p:ext uri="{BB962C8B-B14F-4D97-AF65-F5344CB8AC3E}">
        <p14:creationId xmlns:p14="http://schemas.microsoft.com/office/powerpoint/2010/main" val="2669932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B3670B7-537E-4F2B-B4F2-958482BB622B}" type="datetime1">
              <a:rPr lang="en-US" smtClean="0"/>
              <a:t>4/4/2024</a:t>
            </a:fld>
            <a:endParaRPr lang="en-US"/>
          </a:p>
        </p:txBody>
      </p:sp>
      <p:sp>
        <p:nvSpPr>
          <p:cNvPr id="5" name="Footer Placeholder 4"/>
          <p:cNvSpPr>
            <a:spLocks noGrp="1"/>
          </p:cNvSpPr>
          <p:nvPr>
            <p:ph type="ftr" sz="quarter" idx="11"/>
          </p:nvPr>
        </p:nvSpPr>
        <p:spPr/>
        <p:txBody>
          <a:bodyPr/>
          <a:lstStyle/>
          <a:p>
            <a:r>
              <a:rPr lang="en-US"/>
              <a:t>Uganda National Examinations Board -Project Assessment Tools</a:t>
            </a:r>
          </a:p>
        </p:txBody>
      </p:sp>
      <p:sp>
        <p:nvSpPr>
          <p:cNvPr id="6" name="Slide Number Placeholder 5"/>
          <p:cNvSpPr>
            <a:spLocks noGrp="1"/>
          </p:cNvSpPr>
          <p:nvPr>
            <p:ph type="sldNum" sz="quarter" idx="12"/>
          </p:nvPr>
        </p:nvSpPr>
        <p:spPr/>
        <p:txBody>
          <a:bodyPr/>
          <a:lstStyle/>
          <a:p>
            <a:fld id="{F765F7F1-9215-41C9-858C-8F966DF3ACAF}"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90039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A212D1F-FF6F-46DA-B820-C186D25E78F9}" type="datetime1">
              <a:rPr lang="en-US" smtClean="0"/>
              <a:t>4/4/2024</a:t>
            </a:fld>
            <a:endParaRPr lang="en-US"/>
          </a:p>
        </p:txBody>
      </p:sp>
      <p:sp>
        <p:nvSpPr>
          <p:cNvPr id="5" name="Footer Placeholder 4"/>
          <p:cNvSpPr>
            <a:spLocks noGrp="1"/>
          </p:cNvSpPr>
          <p:nvPr>
            <p:ph type="ftr" sz="quarter" idx="11"/>
          </p:nvPr>
        </p:nvSpPr>
        <p:spPr/>
        <p:txBody>
          <a:bodyPr/>
          <a:lstStyle/>
          <a:p>
            <a:r>
              <a:rPr lang="en-US"/>
              <a:t>Uganda National Examinations Board -Project Assessment Tools</a:t>
            </a:r>
          </a:p>
        </p:txBody>
      </p:sp>
      <p:sp>
        <p:nvSpPr>
          <p:cNvPr id="6" name="Slide Number Placeholder 5"/>
          <p:cNvSpPr>
            <a:spLocks noGrp="1"/>
          </p:cNvSpPr>
          <p:nvPr>
            <p:ph type="sldNum" sz="quarter" idx="12"/>
          </p:nvPr>
        </p:nvSpPr>
        <p:spPr/>
        <p:txBody>
          <a:bodyPr/>
          <a:lstStyle/>
          <a:p>
            <a:fld id="{F765F7F1-9215-41C9-858C-8F966DF3ACAF}"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871501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54B1201-F0A8-45A0-BF1D-93044BB478C6}" type="datetime1">
              <a:rPr lang="en-US" smtClean="0"/>
              <a:t>4/4/2024</a:t>
            </a:fld>
            <a:endParaRPr lang="en-US"/>
          </a:p>
        </p:txBody>
      </p:sp>
      <p:sp>
        <p:nvSpPr>
          <p:cNvPr id="5" name="Footer Placeholder 4"/>
          <p:cNvSpPr>
            <a:spLocks noGrp="1"/>
          </p:cNvSpPr>
          <p:nvPr>
            <p:ph type="ftr" sz="quarter" idx="11"/>
          </p:nvPr>
        </p:nvSpPr>
        <p:spPr/>
        <p:txBody>
          <a:bodyPr/>
          <a:lstStyle/>
          <a:p>
            <a:r>
              <a:rPr lang="en-US"/>
              <a:t>Uganda National Examinations Board -Project Assessment Tools</a:t>
            </a:r>
          </a:p>
        </p:txBody>
      </p:sp>
      <p:sp>
        <p:nvSpPr>
          <p:cNvPr id="6" name="Slide Number Placeholder 5"/>
          <p:cNvSpPr>
            <a:spLocks noGrp="1"/>
          </p:cNvSpPr>
          <p:nvPr>
            <p:ph type="sldNum" sz="quarter" idx="12"/>
          </p:nvPr>
        </p:nvSpPr>
        <p:spPr/>
        <p:txBody>
          <a:bodyPr/>
          <a:lstStyle/>
          <a:p>
            <a:fld id="{F765F7F1-9215-41C9-858C-8F966DF3ACAF}" type="slidenum">
              <a:rPr lang="en-US" smtClean="0"/>
              <a:t>‹#›</a:t>
            </a:fld>
            <a:endParaRPr lang="en-US"/>
          </a:p>
        </p:txBody>
      </p:sp>
    </p:spTree>
    <p:extLst>
      <p:ext uri="{BB962C8B-B14F-4D97-AF65-F5344CB8AC3E}">
        <p14:creationId xmlns:p14="http://schemas.microsoft.com/office/powerpoint/2010/main" val="23616378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C8D72D5-2F4A-4F17-8EBB-B3709BD5D26E}" type="datetime1">
              <a:rPr lang="en-US" smtClean="0"/>
              <a:t>4/4/2024</a:t>
            </a:fld>
            <a:endParaRPr lang="en-US"/>
          </a:p>
        </p:txBody>
      </p:sp>
      <p:sp>
        <p:nvSpPr>
          <p:cNvPr id="5" name="Footer Placeholder 4"/>
          <p:cNvSpPr>
            <a:spLocks noGrp="1"/>
          </p:cNvSpPr>
          <p:nvPr>
            <p:ph type="ftr" sz="quarter" idx="11"/>
          </p:nvPr>
        </p:nvSpPr>
        <p:spPr/>
        <p:txBody>
          <a:bodyPr/>
          <a:lstStyle/>
          <a:p>
            <a:r>
              <a:rPr lang="en-US"/>
              <a:t>Uganda National Examinations Board -Project Assessment Tools</a:t>
            </a:r>
          </a:p>
        </p:txBody>
      </p:sp>
      <p:sp>
        <p:nvSpPr>
          <p:cNvPr id="6" name="Slide Number Placeholder 5"/>
          <p:cNvSpPr>
            <a:spLocks noGrp="1"/>
          </p:cNvSpPr>
          <p:nvPr>
            <p:ph type="sldNum" sz="quarter" idx="12"/>
          </p:nvPr>
        </p:nvSpPr>
        <p:spPr/>
        <p:txBody>
          <a:bodyPr/>
          <a:lstStyle/>
          <a:p>
            <a:fld id="{F765F7F1-9215-41C9-858C-8F966DF3ACAF}"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789989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945E9C4-AA3E-40C7-86B3-5812F6E5CE6A}" type="datetime1">
              <a:rPr lang="en-US" smtClean="0"/>
              <a:t>4/4/2024</a:t>
            </a:fld>
            <a:endParaRPr lang="en-US"/>
          </a:p>
        </p:txBody>
      </p:sp>
      <p:sp>
        <p:nvSpPr>
          <p:cNvPr id="5" name="Footer Placeholder 4"/>
          <p:cNvSpPr>
            <a:spLocks noGrp="1"/>
          </p:cNvSpPr>
          <p:nvPr>
            <p:ph type="ftr" sz="quarter" idx="11"/>
          </p:nvPr>
        </p:nvSpPr>
        <p:spPr/>
        <p:txBody>
          <a:bodyPr/>
          <a:lstStyle/>
          <a:p>
            <a:r>
              <a:rPr lang="en-US"/>
              <a:t>Uganda National Examinations Board -Project Assessment Tools</a:t>
            </a:r>
          </a:p>
        </p:txBody>
      </p:sp>
      <p:sp>
        <p:nvSpPr>
          <p:cNvPr id="6" name="Slide Number Placeholder 5"/>
          <p:cNvSpPr>
            <a:spLocks noGrp="1"/>
          </p:cNvSpPr>
          <p:nvPr>
            <p:ph type="sldNum" sz="quarter" idx="12"/>
          </p:nvPr>
        </p:nvSpPr>
        <p:spPr/>
        <p:txBody>
          <a:bodyPr/>
          <a:lstStyle/>
          <a:p>
            <a:fld id="{F765F7F1-9215-41C9-858C-8F966DF3ACAF}"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49545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AA276B-7BA7-4E8C-8159-171D1608886E}" type="datetime1">
              <a:rPr lang="en-US" smtClean="0"/>
              <a:t>4/4/2024</a:t>
            </a:fld>
            <a:endParaRPr lang="en-US"/>
          </a:p>
        </p:txBody>
      </p:sp>
      <p:sp>
        <p:nvSpPr>
          <p:cNvPr id="5" name="Footer Placeholder 4"/>
          <p:cNvSpPr>
            <a:spLocks noGrp="1"/>
          </p:cNvSpPr>
          <p:nvPr>
            <p:ph type="ftr" sz="quarter" idx="11"/>
          </p:nvPr>
        </p:nvSpPr>
        <p:spPr/>
        <p:txBody>
          <a:bodyPr/>
          <a:lstStyle/>
          <a:p>
            <a:r>
              <a:rPr lang="en-US"/>
              <a:t>Uganda National Examinations Board -Project Assessment Tools</a:t>
            </a:r>
          </a:p>
        </p:txBody>
      </p:sp>
      <p:sp>
        <p:nvSpPr>
          <p:cNvPr id="6" name="Slide Number Placeholder 5"/>
          <p:cNvSpPr>
            <a:spLocks noGrp="1"/>
          </p:cNvSpPr>
          <p:nvPr>
            <p:ph type="sldNum" sz="quarter" idx="12"/>
          </p:nvPr>
        </p:nvSpPr>
        <p:spPr/>
        <p:txBody>
          <a:bodyPr/>
          <a:lstStyle/>
          <a:p>
            <a:fld id="{F765F7F1-9215-41C9-858C-8F966DF3ACAF}"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112869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7E6347-FC88-48A4-BF80-BFF47F1B7701}" type="datetime1">
              <a:rPr lang="en-US" smtClean="0"/>
              <a:t>4/4/2024</a:t>
            </a:fld>
            <a:endParaRPr lang="en-US"/>
          </a:p>
        </p:txBody>
      </p:sp>
      <p:sp>
        <p:nvSpPr>
          <p:cNvPr id="5" name="Footer Placeholder 4"/>
          <p:cNvSpPr>
            <a:spLocks noGrp="1"/>
          </p:cNvSpPr>
          <p:nvPr>
            <p:ph type="ftr" sz="quarter" idx="11"/>
          </p:nvPr>
        </p:nvSpPr>
        <p:spPr/>
        <p:txBody>
          <a:bodyPr/>
          <a:lstStyle/>
          <a:p>
            <a:r>
              <a:rPr lang="en-US"/>
              <a:t>Uganda National Examinations Board -Project Assessment Tools</a:t>
            </a:r>
          </a:p>
        </p:txBody>
      </p:sp>
      <p:sp>
        <p:nvSpPr>
          <p:cNvPr id="6" name="Slide Number Placeholder 5"/>
          <p:cNvSpPr>
            <a:spLocks noGrp="1"/>
          </p:cNvSpPr>
          <p:nvPr>
            <p:ph type="sldNum" sz="quarter" idx="12"/>
          </p:nvPr>
        </p:nvSpPr>
        <p:spPr/>
        <p:txBody>
          <a:bodyPr/>
          <a:lstStyle/>
          <a:p>
            <a:fld id="{F765F7F1-9215-41C9-858C-8F966DF3ACAF}"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00496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37B913-7915-4C79-9539-5E57B6BF1DDF}" type="datetime1">
              <a:rPr lang="en-US" smtClean="0"/>
              <a:t>4/4/2024</a:t>
            </a:fld>
            <a:endParaRPr lang="en-US"/>
          </a:p>
        </p:txBody>
      </p:sp>
      <p:sp>
        <p:nvSpPr>
          <p:cNvPr id="5" name="Footer Placeholder 4"/>
          <p:cNvSpPr>
            <a:spLocks noGrp="1"/>
          </p:cNvSpPr>
          <p:nvPr>
            <p:ph type="ftr" sz="quarter" idx="11"/>
          </p:nvPr>
        </p:nvSpPr>
        <p:spPr/>
        <p:txBody>
          <a:bodyPr/>
          <a:lstStyle/>
          <a:p>
            <a:r>
              <a:rPr lang="en-US"/>
              <a:t>Uganda National Examinations Board -Project Assessment Tools</a:t>
            </a:r>
          </a:p>
        </p:txBody>
      </p:sp>
      <p:sp>
        <p:nvSpPr>
          <p:cNvPr id="6" name="Slide Number Placeholder 5"/>
          <p:cNvSpPr>
            <a:spLocks noGrp="1"/>
          </p:cNvSpPr>
          <p:nvPr>
            <p:ph type="sldNum" sz="quarter" idx="12"/>
          </p:nvPr>
        </p:nvSpPr>
        <p:spPr/>
        <p:txBody>
          <a:bodyPr/>
          <a:lstStyle/>
          <a:p>
            <a:fld id="{F765F7F1-9215-41C9-858C-8F966DF3ACAF}" type="slidenum">
              <a:rPr lang="en-US" smtClean="0"/>
              <a:t>‹#›</a:t>
            </a:fld>
            <a:endParaRPr lang="en-US"/>
          </a:p>
        </p:txBody>
      </p:sp>
    </p:spTree>
    <p:extLst>
      <p:ext uri="{BB962C8B-B14F-4D97-AF65-F5344CB8AC3E}">
        <p14:creationId xmlns:p14="http://schemas.microsoft.com/office/powerpoint/2010/main" val="3097326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D6F0F37-6067-4006-A5F0-E5E891F000D1}" type="datetime1">
              <a:rPr lang="en-US" smtClean="0"/>
              <a:t>4/4/2024</a:t>
            </a:fld>
            <a:endParaRPr lang="en-US"/>
          </a:p>
        </p:txBody>
      </p:sp>
      <p:sp>
        <p:nvSpPr>
          <p:cNvPr id="5" name="Footer Placeholder 4"/>
          <p:cNvSpPr>
            <a:spLocks noGrp="1"/>
          </p:cNvSpPr>
          <p:nvPr>
            <p:ph type="ftr" sz="quarter" idx="11"/>
          </p:nvPr>
        </p:nvSpPr>
        <p:spPr/>
        <p:txBody>
          <a:bodyPr/>
          <a:lstStyle/>
          <a:p>
            <a:r>
              <a:rPr lang="en-US"/>
              <a:t>Uganda National Examinations Board -Project Assessment Tools</a:t>
            </a:r>
          </a:p>
        </p:txBody>
      </p:sp>
      <p:sp>
        <p:nvSpPr>
          <p:cNvPr id="6" name="Slide Number Placeholder 5"/>
          <p:cNvSpPr>
            <a:spLocks noGrp="1"/>
          </p:cNvSpPr>
          <p:nvPr>
            <p:ph type="sldNum" sz="quarter" idx="12"/>
          </p:nvPr>
        </p:nvSpPr>
        <p:spPr/>
        <p:txBody>
          <a:bodyPr/>
          <a:lstStyle/>
          <a:p>
            <a:fld id="{F765F7F1-9215-41C9-858C-8F966DF3ACAF}"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40484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F233B0-CA85-42F9-A1B9-5EC1556F708E}" type="datetime1">
              <a:rPr lang="en-US" smtClean="0"/>
              <a:t>4/4/2024</a:t>
            </a:fld>
            <a:endParaRPr lang="en-US"/>
          </a:p>
        </p:txBody>
      </p:sp>
      <p:sp>
        <p:nvSpPr>
          <p:cNvPr id="6" name="Footer Placeholder 5"/>
          <p:cNvSpPr>
            <a:spLocks noGrp="1"/>
          </p:cNvSpPr>
          <p:nvPr>
            <p:ph type="ftr" sz="quarter" idx="11"/>
          </p:nvPr>
        </p:nvSpPr>
        <p:spPr/>
        <p:txBody>
          <a:bodyPr/>
          <a:lstStyle/>
          <a:p>
            <a:r>
              <a:rPr lang="en-US"/>
              <a:t>Uganda National Examinations Board -Project Assessment Tools</a:t>
            </a:r>
          </a:p>
        </p:txBody>
      </p:sp>
      <p:sp>
        <p:nvSpPr>
          <p:cNvPr id="7" name="Slide Number Placeholder 6"/>
          <p:cNvSpPr>
            <a:spLocks noGrp="1"/>
          </p:cNvSpPr>
          <p:nvPr>
            <p:ph type="sldNum" sz="quarter" idx="12"/>
          </p:nvPr>
        </p:nvSpPr>
        <p:spPr/>
        <p:txBody>
          <a:bodyPr/>
          <a:lstStyle/>
          <a:p>
            <a:fld id="{F765F7F1-9215-41C9-858C-8F966DF3ACAF}" type="slidenum">
              <a:rPr lang="en-US" smtClean="0"/>
              <a:t>‹#›</a:t>
            </a:fld>
            <a:endParaRPr lang="en-US"/>
          </a:p>
        </p:txBody>
      </p:sp>
    </p:spTree>
    <p:extLst>
      <p:ext uri="{BB962C8B-B14F-4D97-AF65-F5344CB8AC3E}">
        <p14:creationId xmlns:p14="http://schemas.microsoft.com/office/powerpoint/2010/main" val="1237091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A027AD-94C1-49A6-AD71-2D81BBACDB8A}" type="datetime1">
              <a:rPr lang="en-US" smtClean="0"/>
              <a:t>4/4/2024</a:t>
            </a:fld>
            <a:endParaRPr lang="en-US"/>
          </a:p>
        </p:txBody>
      </p:sp>
      <p:sp>
        <p:nvSpPr>
          <p:cNvPr id="8" name="Footer Placeholder 7"/>
          <p:cNvSpPr>
            <a:spLocks noGrp="1"/>
          </p:cNvSpPr>
          <p:nvPr>
            <p:ph type="ftr" sz="quarter" idx="11"/>
          </p:nvPr>
        </p:nvSpPr>
        <p:spPr/>
        <p:txBody>
          <a:bodyPr/>
          <a:lstStyle/>
          <a:p>
            <a:r>
              <a:rPr lang="en-US"/>
              <a:t>Uganda National Examinations Board -Project Assessment Tools</a:t>
            </a:r>
          </a:p>
        </p:txBody>
      </p:sp>
      <p:sp>
        <p:nvSpPr>
          <p:cNvPr id="9" name="Slide Number Placeholder 8"/>
          <p:cNvSpPr>
            <a:spLocks noGrp="1"/>
          </p:cNvSpPr>
          <p:nvPr>
            <p:ph type="sldNum" sz="quarter" idx="12"/>
          </p:nvPr>
        </p:nvSpPr>
        <p:spPr/>
        <p:txBody>
          <a:bodyPr/>
          <a:lstStyle/>
          <a:p>
            <a:fld id="{F765F7F1-9215-41C9-858C-8F966DF3ACAF}"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57472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07B2E1-0A4C-4E95-8387-84E23DAB207B}" type="datetime1">
              <a:rPr lang="en-US" smtClean="0"/>
              <a:t>4/4/2024</a:t>
            </a:fld>
            <a:endParaRPr lang="en-US"/>
          </a:p>
        </p:txBody>
      </p:sp>
      <p:sp>
        <p:nvSpPr>
          <p:cNvPr id="4" name="Footer Placeholder 3"/>
          <p:cNvSpPr>
            <a:spLocks noGrp="1"/>
          </p:cNvSpPr>
          <p:nvPr>
            <p:ph type="ftr" sz="quarter" idx="11"/>
          </p:nvPr>
        </p:nvSpPr>
        <p:spPr/>
        <p:txBody>
          <a:bodyPr/>
          <a:lstStyle/>
          <a:p>
            <a:r>
              <a:rPr lang="en-US"/>
              <a:t>Uganda National Examinations Board -Project Assessment Tools</a:t>
            </a:r>
          </a:p>
        </p:txBody>
      </p:sp>
      <p:sp>
        <p:nvSpPr>
          <p:cNvPr id="5" name="Slide Number Placeholder 4"/>
          <p:cNvSpPr>
            <a:spLocks noGrp="1"/>
          </p:cNvSpPr>
          <p:nvPr>
            <p:ph type="sldNum" sz="quarter" idx="12"/>
          </p:nvPr>
        </p:nvSpPr>
        <p:spPr/>
        <p:txBody>
          <a:bodyPr/>
          <a:lstStyle/>
          <a:p>
            <a:fld id="{F765F7F1-9215-41C9-858C-8F966DF3ACAF}"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55044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38AC48-2843-401E-9141-73AEE2D59D09}" type="datetime1">
              <a:rPr lang="en-US" smtClean="0"/>
              <a:t>4/4/2024</a:t>
            </a:fld>
            <a:endParaRPr lang="en-US"/>
          </a:p>
        </p:txBody>
      </p:sp>
      <p:sp>
        <p:nvSpPr>
          <p:cNvPr id="3" name="Footer Placeholder 2"/>
          <p:cNvSpPr>
            <a:spLocks noGrp="1"/>
          </p:cNvSpPr>
          <p:nvPr>
            <p:ph type="ftr" sz="quarter" idx="11"/>
          </p:nvPr>
        </p:nvSpPr>
        <p:spPr/>
        <p:txBody>
          <a:bodyPr/>
          <a:lstStyle/>
          <a:p>
            <a:r>
              <a:rPr lang="en-US"/>
              <a:t>Uganda National Examinations Board -Project Assessment Tools</a:t>
            </a:r>
          </a:p>
        </p:txBody>
      </p:sp>
      <p:sp>
        <p:nvSpPr>
          <p:cNvPr id="4" name="Slide Number Placeholder 3"/>
          <p:cNvSpPr>
            <a:spLocks noGrp="1"/>
          </p:cNvSpPr>
          <p:nvPr>
            <p:ph type="sldNum" sz="quarter" idx="12"/>
          </p:nvPr>
        </p:nvSpPr>
        <p:spPr/>
        <p:txBody>
          <a:bodyPr/>
          <a:lstStyle/>
          <a:p>
            <a:fld id="{F765F7F1-9215-41C9-858C-8F966DF3ACAF}" type="slidenum">
              <a:rPr lang="en-US" smtClean="0"/>
              <a:t>‹#›</a:t>
            </a:fld>
            <a:endParaRPr lang="en-US"/>
          </a:p>
        </p:txBody>
      </p:sp>
    </p:spTree>
    <p:extLst>
      <p:ext uri="{BB962C8B-B14F-4D97-AF65-F5344CB8AC3E}">
        <p14:creationId xmlns:p14="http://schemas.microsoft.com/office/powerpoint/2010/main" val="56354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7E0E986-A9A3-4CAA-8C50-BD9E3DEAEFA2}" type="datetime1">
              <a:rPr lang="en-US" smtClean="0"/>
              <a:t>4/4/2024</a:t>
            </a:fld>
            <a:endParaRPr lang="en-US"/>
          </a:p>
        </p:txBody>
      </p:sp>
      <p:sp>
        <p:nvSpPr>
          <p:cNvPr id="6" name="Footer Placeholder 5"/>
          <p:cNvSpPr>
            <a:spLocks noGrp="1"/>
          </p:cNvSpPr>
          <p:nvPr>
            <p:ph type="ftr" sz="quarter" idx="11"/>
          </p:nvPr>
        </p:nvSpPr>
        <p:spPr/>
        <p:txBody>
          <a:bodyPr/>
          <a:lstStyle/>
          <a:p>
            <a:r>
              <a:rPr lang="en-US"/>
              <a:t>Uganda National Examinations Board -Project Assessment Tools</a:t>
            </a:r>
          </a:p>
        </p:txBody>
      </p:sp>
      <p:sp>
        <p:nvSpPr>
          <p:cNvPr id="7" name="Slide Number Placeholder 6"/>
          <p:cNvSpPr>
            <a:spLocks noGrp="1"/>
          </p:cNvSpPr>
          <p:nvPr>
            <p:ph type="sldNum" sz="quarter" idx="12"/>
          </p:nvPr>
        </p:nvSpPr>
        <p:spPr/>
        <p:txBody>
          <a:bodyPr/>
          <a:lstStyle/>
          <a:p>
            <a:fld id="{F765F7F1-9215-41C9-858C-8F966DF3ACAF}"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05734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5003C33-1FEA-4AFE-A411-6108035B7F52}" type="datetime1">
              <a:rPr lang="en-US" smtClean="0"/>
              <a:t>4/4/2024</a:t>
            </a:fld>
            <a:endParaRPr lang="en-US"/>
          </a:p>
        </p:txBody>
      </p:sp>
      <p:sp>
        <p:nvSpPr>
          <p:cNvPr id="6" name="Footer Placeholder 5"/>
          <p:cNvSpPr>
            <a:spLocks noGrp="1"/>
          </p:cNvSpPr>
          <p:nvPr>
            <p:ph type="ftr" sz="quarter" idx="11"/>
          </p:nvPr>
        </p:nvSpPr>
        <p:spPr/>
        <p:txBody>
          <a:bodyPr/>
          <a:lstStyle/>
          <a:p>
            <a:r>
              <a:rPr lang="en-US"/>
              <a:t>Uganda National Examinations Board -Project Assessment Tools</a:t>
            </a:r>
          </a:p>
        </p:txBody>
      </p:sp>
      <p:sp>
        <p:nvSpPr>
          <p:cNvPr id="7" name="Slide Number Placeholder 6"/>
          <p:cNvSpPr>
            <a:spLocks noGrp="1"/>
          </p:cNvSpPr>
          <p:nvPr>
            <p:ph type="sldNum" sz="quarter" idx="12"/>
          </p:nvPr>
        </p:nvSpPr>
        <p:spPr/>
        <p:txBody>
          <a:bodyPr/>
          <a:lstStyle/>
          <a:p>
            <a:fld id="{F765F7F1-9215-41C9-858C-8F966DF3ACAF}" type="slidenum">
              <a:rPr lang="en-US" smtClean="0"/>
              <a:t>‹#›</a:t>
            </a:fld>
            <a:endParaRPr lang="en-US"/>
          </a:p>
        </p:txBody>
      </p:sp>
    </p:spTree>
    <p:extLst>
      <p:ext uri="{BB962C8B-B14F-4D97-AF65-F5344CB8AC3E}">
        <p14:creationId xmlns:p14="http://schemas.microsoft.com/office/powerpoint/2010/main" val="445642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0A14A35-EC03-4865-AE70-4A9D14B60A5D}" type="datetime1">
              <a:rPr lang="en-US" smtClean="0"/>
              <a:t>4/4/2024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Uganda National Examinations Board -Project Assessment Tools</a:t>
            </a:r>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765F7F1-9215-41C9-858C-8F966DF3ACAF}" type="slidenum">
              <a:rPr lang="en-US" smtClean="0"/>
              <a:t>‹#›</a:t>
            </a:fld>
            <a:endParaRPr lang="en-US"/>
          </a:p>
        </p:txBody>
      </p:sp>
    </p:spTree>
    <p:extLst>
      <p:ext uri="{BB962C8B-B14F-4D97-AF65-F5344CB8AC3E}">
        <p14:creationId xmlns:p14="http://schemas.microsoft.com/office/powerpoint/2010/main" val="276528073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b="1" dirty="0"/>
              <a:t/>
            </a:r>
            <a:br>
              <a:rPr lang="en-US" sz="2800" b="1" dirty="0"/>
            </a:br>
            <a:r>
              <a:rPr lang="en-US" sz="2800" b="1" dirty="0"/>
              <a:t>UGANDA NATIONAL EXAMINATIONS BOARD</a:t>
            </a:r>
            <a:br>
              <a:rPr lang="en-US" sz="2800" b="1" dirty="0"/>
            </a:br>
            <a:endParaRPr lang="en-US" sz="2800" dirty="0"/>
          </a:p>
        </p:txBody>
      </p:sp>
      <p:sp>
        <p:nvSpPr>
          <p:cNvPr id="3" name="Content Placeholder 2"/>
          <p:cNvSpPr>
            <a:spLocks noGrp="1"/>
          </p:cNvSpPr>
          <p:nvPr>
            <p:ph idx="1"/>
          </p:nvPr>
        </p:nvSpPr>
        <p:spPr/>
        <p:txBody>
          <a:bodyPr>
            <a:normAutofit fontScale="92500" lnSpcReduction="20000"/>
          </a:bodyPr>
          <a:lstStyle/>
          <a:p>
            <a:pPr marL="0" indent="0" algn="ctr">
              <a:buNone/>
            </a:pPr>
            <a:r>
              <a:rPr lang="en-US" sz="3600" b="1" dirty="0"/>
              <a:t>Training of teachers in the implementation of Continuous Assessment  of the NLSC:</a:t>
            </a:r>
          </a:p>
          <a:p>
            <a:pPr algn="ctr"/>
            <a:endParaRPr lang="en-US" sz="3600" b="1" dirty="0"/>
          </a:p>
          <a:p>
            <a:pPr marL="0" indent="0" algn="ctr">
              <a:buNone/>
            </a:pPr>
            <a:r>
              <a:rPr lang="en-US" sz="3600" b="1" dirty="0"/>
              <a:t>The Project Assessment under the NLSC </a:t>
            </a:r>
          </a:p>
          <a:p>
            <a:pPr marL="0" indent="0" algn="ctr">
              <a:buNone/>
            </a:pPr>
            <a:endParaRPr lang="en-US" sz="3600" b="1" dirty="0"/>
          </a:p>
          <a:p>
            <a:pPr marL="0" indent="0" algn="ctr">
              <a:buNone/>
            </a:pPr>
            <a:r>
              <a:rPr lang="en-US" sz="3200" b="1" smtClean="0"/>
              <a:t>April</a:t>
            </a:r>
            <a:r>
              <a:rPr lang="en-US" sz="3200" b="1" smtClean="0"/>
              <a:t>, </a:t>
            </a:r>
            <a:r>
              <a:rPr lang="en-US" sz="3200" b="1" dirty="0"/>
              <a:t>2024</a:t>
            </a:r>
          </a:p>
          <a:p>
            <a:endParaRPr lang="en-US" dirty="0"/>
          </a:p>
        </p:txBody>
      </p:sp>
      <p:pic>
        <p:nvPicPr>
          <p:cNvPr id="5" name="image1.png">
            <a:extLst>
              <a:ext uri="{FF2B5EF4-FFF2-40B4-BE49-F238E27FC236}">
                <a16:creationId xmlns:a16="http://schemas.microsoft.com/office/drawing/2014/main" id="{CDD2DD09-E79D-4F35-BBDF-7B2DA6F70397}"/>
              </a:ext>
            </a:extLst>
          </p:cNvPr>
          <p:cNvPicPr/>
          <p:nvPr/>
        </p:nvPicPr>
        <p:blipFill>
          <a:blip r:embed="rId2"/>
          <a:srcRect/>
          <a:stretch>
            <a:fillRect/>
          </a:stretch>
        </p:blipFill>
        <p:spPr>
          <a:xfrm>
            <a:off x="5257864" y="352951"/>
            <a:ext cx="1273566" cy="1165231"/>
          </a:xfrm>
          <a:prstGeom prst="rect">
            <a:avLst/>
          </a:prstGeom>
          <a:ln/>
        </p:spPr>
      </p:pic>
    </p:spTree>
    <p:extLst>
      <p:ext uri="{BB962C8B-B14F-4D97-AF65-F5344CB8AC3E}">
        <p14:creationId xmlns:p14="http://schemas.microsoft.com/office/powerpoint/2010/main" val="6235853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92C7B-3D38-4E69-BB9B-9C1BFCCBFEF5}"/>
              </a:ext>
            </a:extLst>
          </p:cNvPr>
          <p:cNvSpPr>
            <a:spLocks noGrp="1"/>
          </p:cNvSpPr>
          <p:nvPr>
            <p:ph type="title"/>
          </p:nvPr>
        </p:nvSpPr>
        <p:spPr>
          <a:xfrm>
            <a:off x="1089212" y="806824"/>
            <a:ext cx="10004612" cy="1546411"/>
          </a:xfrm>
        </p:spPr>
        <p:txBody>
          <a:bodyPr/>
          <a:lstStyle/>
          <a:p>
            <a:r>
              <a:rPr lang="en-US" b="1" dirty="0"/>
              <a:t>Types of Projects for the NLSC </a:t>
            </a:r>
            <a:r>
              <a:rPr lang="en-US" b="1" dirty="0" err="1"/>
              <a:t>Cntd</a:t>
            </a:r>
            <a:r>
              <a:rPr lang="en-US" b="1" dirty="0"/>
              <a:t>’</a:t>
            </a:r>
            <a:br>
              <a:rPr lang="en-US" b="1" dirty="0"/>
            </a:br>
            <a:r>
              <a:rPr lang="en-US" sz="3600" b="1" u="sng" dirty="0"/>
              <a:t>Simple non-routine projects</a:t>
            </a:r>
            <a:endParaRPr lang="en-US" sz="3600" u="sng" dirty="0"/>
          </a:p>
        </p:txBody>
      </p:sp>
      <p:sp>
        <p:nvSpPr>
          <p:cNvPr id="3" name="Content Placeholder 2">
            <a:extLst>
              <a:ext uri="{FF2B5EF4-FFF2-40B4-BE49-F238E27FC236}">
                <a16:creationId xmlns:a16="http://schemas.microsoft.com/office/drawing/2014/main" id="{128005C3-3229-4E92-9747-3CDDC6B5B2CE}"/>
              </a:ext>
            </a:extLst>
          </p:cNvPr>
          <p:cNvSpPr>
            <a:spLocks noGrp="1"/>
          </p:cNvSpPr>
          <p:nvPr>
            <p:ph idx="1"/>
          </p:nvPr>
        </p:nvSpPr>
        <p:spPr/>
        <p:txBody>
          <a:bodyPr/>
          <a:lstStyle/>
          <a:p>
            <a:pPr marL="0" indent="0">
              <a:buNone/>
            </a:pPr>
            <a:r>
              <a:rPr lang="en-US" dirty="0">
                <a:latin typeface="Bookman Old Style" panose="02050604050505020204" pitchFamily="18" charset="0"/>
              </a:rPr>
              <a:t>iii) Simple and non routine projects involves independent inquiry, innovation, creativity, problem solving and other generic skills in order to formulate a solution to the problem/challenge identified. Thus promoting the development of skills beyond rote learning.  </a:t>
            </a:r>
          </a:p>
          <a:p>
            <a:pPr marL="0" indent="0">
              <a:buNone/>
            </a:pPr>
            <a:r>
              <a:rPr lang="en-US" dirty="0">
                <a:latin typeface="Bookman Old Style" panose="02050604050505020204" pitchFamily="18" charset="0"/>
              </a:rPr>
              <a:t>iv) The projects require the learners to demonstrate the application of knowledge and skills from different subject disciplines from the start to completion of the project.</a:t>
            </a:r>
          </a:p>
          <a:p>
            <a:pPr marL="0" indent="0">
              <a:buNone/>
            </a:pPr>
            <a:endParaRPr lang="en-US" dirty="0">
              <a:latin typeface="Bookman Old Style" panose="02050604050505020204" pitchFamily="18" charset="0"/>
            </a:endParaRPr>
          </a:p>
          <a:p>
            <a:pPr marL="0" indent="0">
              <a:buNone/>
            </a:pPr>
            <a:endParaRPr lang="en-US" dirty="0">
              <a:latin typeface="Bookman Old Style" panose="02050604050505020204" pitchFamily="18" charset="0"/>
            </a:endParaRPr>
          </a:p>
          <a:p>
            <a:pPr marL="0" indent="0">
              <a:buNone/>
            </a:pPr>
            <a:endParaRPr lang="en-US" dirty="0"/>
          </a:p>
        </p:txBody>
      </p:sp>
    </p:spTree>
    <p:extLst>
      <p:ext uri="{BB962C8B-B14F-4D97-AF65-F5344CB8AC3E}">
        <p14:creationId xmlns:p14="http://schemas.microsoft.com/office/powerpoint/2010/main" val="550503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ACAE6-59A7-460A-B6E9-6E851DE68B17}"/>
              </a:ext>
            </a:extLst>
          </p:cNvPr>
          <p:cNvSpPr>
            <a:spLocks noGrp="1"/>
          </p:cNvSpPr>
          <p:nvPr>
            <p:ph type="title"/>
          </p:nvPr>
        </p:nvSpPr>
        <p:spPr>
          <a:xfrm>
            <a:off x="847165" y="982133"/>
            <a:ext cx="10408023" cy="792880"/>
          </a:xfrm>
        </p:spPr>
        <p:txBody>
          <a:bodyPr/>
          <a:lstStyle/>
          <a:p>
            <a:r>
              <a:rPr lang="en-US" b="1" dirty="0"/>
              <a:t>Types of Projects for the NLSC </a:t>
            </a:r>
            <a:r>
              <a:rPr lang="en-US" b="1" dirty="0" err="1"/>
              <a:t>Cntd</a:t>
            </a:r>
            <a:r>
              <a:rPr lang="en-US" b="1" dirty="0"/>
              <a:t>’</a:t>
            </a:r>
            <a:endParaRPr lang="en-US" dirty="0"/>
          </a:p>
        </p:txBody>
      </p:sp>
      <p:sp>
        <p:nvSpPr>
          <p:cNvPr id="3" name="Content Placeholder 2">
            <a:extLst>
              <a:ext uri="{FF2B5EF4-FFF2-40B4-BE49-F238E27FC236}">
                <a16:creationId xmlns:a16="http://schemas.microsoft.com/office/drawing/2014/main" id="{BABFEF05-CAB0-4952-9C48-C86E374C2E44}"/>
              </a:ext>
            </a:extLst>
          </p:cNvPr>
          <p:cNvSpPr>
            <a:spLocks noGrp="1"/>
          </p:cNvSpPr>
          <p:nvPr>
            <p:ph idx="1"/>
          </p:nvPr>
        </p:nvSpPr>
        <p:spPr>
          <a:xfrm>
            <a:off x="847164" y="2556932"/>
            <a:ext cx="10408023" cy="3318936"/>
          </a:xfrm>
        </p:spPr>
        <p:txBody>
          <a:bodyPr>
            <a:normAutofit/>
          </a:bodyPr>
          <a:lstStyle/>
          <a:p>
            <a:pPr marL="0" indent="0">
              <a:buNone/>
            </a:pPr>
            <a:r>
              <a:rPr lang="en-US" sz="2800" dirty="0">
                <a:latin typeface="Bookman Old Style" panose="02050604050505020204" pitchFamily="18" charset="0"/>
              </a:rPr>
              <a:t>While routine projects emphasize following established procedures and reinforcing basic concepts, simple non routine stimulate creativity, critical thinking and problem solving skills by presenting tasks that require learners to apply their knowledge in new and flexible ways.</a:t>
            </a:r>
          </a:p>
        </p:txBody>
      </p:sp>
    </p:spTree>
    <p:extLst>
      <p:ext uri="{BB962C8B-B14F-4D97-AF65-F5344CB8AC3E}">
        <p14:creationId xmlns:p14="http://schemas.microsoft.com/office/powerpoint/2010/main" val="78242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2C8A1-4F45-43A9-8137-EA13C4B6DFB4}"/>
              </a:ext>
            </a:extLst>
          </p:cNvPr>
          <p:cNvSpPr>
            <a:spLocks noGrp="1"/>
          </p:cNvSpPr>
          <p:nvPr>
            <p:ph type="title"/>
          </p:nvPr>
        </p:nvSpPr>
        <p:spPr>
          <a:xfrm>
            <a:off x="1295402" y="982132"/>
            <a:ext cx="9601196" cy="658409"/>
          </a:xfrm>
        </p:spPr>
        <p:txBody>
          <a:bodyPr>
            <a:normAutofit fontScale="90000"/>
          </a:bodyPr>
          <a:lstStyle/>
          <a:p>
            <a:r>
              <a:rPr lang="en-US" b="1" dirty="0"/>
              <a:t>The Project Assessment Instrument</a:t>
            </a:r>
            <a:endParaRPr lang="en-US" dirty="0"/>
          </a:p>
        </p:txBody>
      </p:sp>
      <p:sp>
        <p:nvSpPr>
          <p:cNvPr id="3" name="Content Placeholder 2">
            <a:extLst>
              <a:ext uri="{FF2B5EF4-FFF2-40B4-BE49-F238E27FC236}">
                <a16:creationId xmlns:a16="http://schemas.microsoft.com/office/drawing/2014/main" id="{05697009-ADF9-4A05-BCB7-DAFC47B4A69B}"/>
              </a:ext>
            </a:extLst>
          </p:cNvPr>
          <p:cNvSpPr>
            <a:spLocks noGrp="1"/>
          </p:cNvSpPr>
          <p:nvPr>
            <p:ph idx="1"/>
          </p:nvPr>
        </p:nvSpPr>
        <p:spPr>
          <a:xfrm>
            <a:off x="914400" y="1640541"/>
            <a:ext cx="10367681" cy="4235327"/>
          </a:xfrm>
        </p:spPr>
        <p:txBody>
          <a:bodyPr/>
          <a:lstStyle/>
          <a:p>
            <a:pPr marL="0" indent="0">
              <a:buNone/>
            </a:pPr>
            <a:endParaRPr lang="en-US" dirty="0"/>
          </a:p>
          <a:p>
            <a:pPr marL="0" indent="0">
              <a:buNone/>
            </a:pPr>
            <a:endParaRPr lang="en-US" dirty="0"/>
          </a:p>
          <a:p>
            <a:pPr marL="0" indent="0">
              <a:buNone/>
            </a:pPr>
            <a:r>
              <a:rPr lang="en-US" dirty="0"/>
              <a:t>It is an instrument that guides the assessment of the learner’s achievement on project competencies or skills as a result their learning experiences.</a:t>
            </a:r>
          </a:p>
          <a:p>
            <a:pPr marL="0" indent="0">
              <a:buNone/>
            </a:pPr>
            <a:endParaRPr lang="en-US" dirty="0"/>
          </a:p>
        </p:txBody>
      </p:sp>
    </p:spTree>
    <p:extLst>
      <p:ext uri="{BB962C8B-B14F-4D97-AF65-F5344CB8AC3E}">
        <p14:creationId xmlns:p14="http://schemas.microsoft.com/office/powerpoint/2010/main" val="2355016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Structure of the Project Assessment Instrument </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sz="2800" b="1" dirty="0"/>
              <a:t>The Project assessment instrument comprises of;</a:t>
            </a:r>
          </a:p>
          <a:p>
            <a:pPr marL="0" indent="0">
              <a:buNone/>
            </a:pPr>
            <a:r>
              <a:rPr lang="en-US" sz="2400" b="1" dirty="0" err="1"/>
              <a:t>i</a:t>
            </a:r>
            <a:r>
              <a:rPr lang="en-US" sz="2400" b="1" dirty="0"/>
              <a:t>) The Project Theme: </a:t>
            </a:r>
            <a:r>
              <a:rPr lang="en-US" sz="2400" dirty="0"/>
              <a:t> This </a:t>
            </a:r>
            <a:r>
              <a:rPr lang="en-US" dirty="0"/>
              <a:t>is</a:t>
            </a:r>
            <a:r>
              <a:rPr lang="en-US" sz="2400" dirty="0"/>
              <a:t> a statement that gives the major idea to guide project </a:t>
            </a:r>
            <a:r>
              <a:rPr lang="en-US" dirty="0"/>
              <a:t>ideas</a:t>
            </a:r>
            <a:r>
              <a:rPr lang="en-US" sz="2400" dirty="0"/>
              <a:t> of learners for a specific period.</a:t>
            </a:r>
            <a:endParaRPr lang="en-US" sz="2400" b="1" dirty="0"/>
          </a:p>
          <a:p>
            <a:pPr marL="0" indent="0">
              <a:buNone/>
            </a:pPr>
            <a:r>
              <a:rPr lang="en-US" dirty="0"/>
              <a:t>ii) </a:t>
            </a:r>
            <a:r>
              <a:rPr lang="en-US" sz="2400" b="1" dirty="0"/>
              <a:t>A </a:t>
            </a:r>
            <a:r>
              <a:rPr lang="en-US" b="1" dirty="0"/>
              <a:t>c</a:t>
            </a:r>
            <a:r>
              <a:rPr lang="en-US" sz="2400" b="1" dirty="0"/>
              <a:t>ompetency</a:t>
            </a:r>
            <a:r>
              <a:rPr lang="en-US" sz="2400" dirty="0"/>
              <a:t>: A set of demonstrable knowledge, skills, values and behaviors that the learner should acquire as a result of their learning experiences.</a:t>
            </a:r>
          </a:p>
          <a:p>
            <a:pPr marL="0" indent="0">
              <a:buNone/>
            </a:pPr>
            <a:r>
              <a:rPr lang="en-US" sz="1800" b="1" dirty="0"/>
              <a:t>iii) </a:t>
            </a:r>
            <a:r>
              <a:rPr lang="en-US" b="1" dirty="0"/>
              <a:t>A c</a:t>
            </a:r>
            <a:r>
              <a:rPr lang="en-US" sz="2400" b="1" dirty="0"/>
              <a:t>ompetence: </a:t>
            </a:r>
            <a:r>
              <a:rPr lang="en-US" sz="2400" dirty="0"/>
              <a:t>What a learner knows, understands and can do.</a:t>
            </a:r>
            <a:r>
              <a:rPr lang="en-US" sz="2400" b="1" dirty="0"/>
              <a:t> </a:t>
            </a:r>
          </a:p>
          <a:p>
            <a:pPr marL="0" indent="0">
              <a:buNone/>
            </a:pPr>
            <a:r>
              <a:rPr lang="en-US" sz="2400" b="1" dirty="0"/>
              <a:t>iv) Indicators</a:t>
            </a:r>
            <a:r>
              <a:rPr lang="en-US" sz="2400" dirty="0"/>
              <a:t>: These are </a:t>
            </a:r>
            <a:r>
              <a:rPr lang="en-US" sz="2400" b="1" dirty="0"/>
              <a:t>characteristics</a:t>
            </a:r>
            <a:r>
              <a:rPr lang="en-US" sz="2400" dirty="0"/>
              <a:t> which a learner displays as evidence for acquiring a competence. </a:t>
            </a:r>
          </a:p>
          <a:p>
            <a:endParaRPr lang="en-US" sz="2400" dirty="0"/>
          </a:p>
        </p:txBody>
      </p:sp>
    </p:spTree>
    <p:extLst>
      <p:ext uri="{BB962C8B-B14F-4D97-AF65-F5344CB8AC3E}">
        <p14:creationId xmlns:p14="http://schemas.microsoft.com/office/powerpoint/2010/main" val="827011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Structure of the Project Assessment Instrument  continued</a:t>
            </a:r>
            <a:endParaRPr lang="en-US" dirty="0"/>
          </a:p>
        </p:txBody>
      </p:sp>
      <p:sp>
        <p:nvSpPr>
          <p:cNvPr id="3" name="Content Placeholder 2"/>
          <p:cNvSpPr>
            <a:spLocks noGrp="1"/>
          </p:cNvSpPr>
          <p:nvPr>
            <p:ph idx="1"/>
          </p:nvPr>
        </p:nvSpPr>
        <p:spPr/>
        <p:txBody>
          <a:bodyPr>
            <a:normAutofit/>
          </a:bodyPr>
          <a:lstStyle/>
          <a:p>
            <a:r>
              <a:rPr lang="en-US" sz="2800" b="1" dirty="0"/>
              <a:t>Project Theme</a:t>
            </a:r>
            <a:r>
              <a:rPr lang="en-US" sz="2800" dirty="0"/>
              <a:t>: Environmental sustainability; a responsibility for all.</a:t>
            </a:r>
          </a:p>
          <a:p>
            <a:endParaRPr lang="en-US" sz="2800" dirty="0"/>
          </a:p>
          <a:p>
            <a:pPr fontAlgn="t"/>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629379501"/>
              </p:ext>
            </p:extLst>
          </p:nvPr>
        </p:nvGraphicFramePr>
        <p:xfrm>
          <a:off x="1188722" y="2285999"/>
          <a:ext cx="10228216" cy="3627643"/>
        </p:xfrm>
        <a:graphic>
          <a:graphicData uri="http://schemas.openxmlformats.org/drawingml/2006/table">
            <a:tbl>
              <a:tblPr firstRow="1" bandRow="1">
                <a:tableStyleId>{5C22544A-7EE6-4342-B048-85BDC9FD1C3A}</a:tableStyleId>
              </a:tblPr>
              <a:tblGrid>
                <a:gridCol w="2295608">
                  <a:extLst>
                    <a:ext uri="{9D8B030D-6E8A-4147-A177-3AD203B41FA5}">
                      <a16:colId xmlns:a16="http://schemas.microsoft.com/office/drawing/2014/main" val="1850311753"/>
                    </a:ext>
                  </a:extLst>
                </a:gridCol>
                <a:gridCol w="3417908">
                  <a:extLst>
                    <a:ext uri="{9D8B030D-6E8A-4147-A177-3AD203B41FA5}">
                      <a16:colId xmlns:a16="http://schemas.microsoft.com/office/drawing/2014/main" val="704575454"/>
                    </a:ext>
                  </a:extLst>
                </a:gridCol>
                <a:gridCol w="4514700">
                  <a:extLst>
                    <a:ext uri="{9D8B030D-6E8A-4147-A177-3AD203B41FA5}">
                      <a16:colId xmlns:a16="http://schemas.microsoft.com/office/drawing/2014/main" val="4097120409"/>
                    </a:ext>
                  </a:extLst>
                </a:gridCol>
              </a:tblGrid>
              <a:tr h="6723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a:t>Competency</a:t>
                      </a:r>
                    </a:p>
                    <a:p>
                      <a:endParaRPr lang="en-US" sz="2800" dirty="0"/>
                    </a:p>
                  </a:txBody>
                  <a:tcPr/>
                </a:tc>
                <a:tc>
                  <a:txBody>
                    <a:bodyPr/>
                    <a:lstStyle/>
                    <a:p>
                      <a:r>
                        <a:rPr lang="en-US" sz="2800" dirty="0"/>
                        <a:t>Competence/Skills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a:t>Indicators</a:t>
                      </a:r>
                    </a:p>
                    <a:p>
                      <a:endParaRPr lang="en-US" sz="2800" dirty="0"/>
                    </a:p>
                  </a:txBody>
                  <a:tcPr/>
                </a:tc>
                <a:extLst>
                  <a:ext uri="{0D108BD9-81ED-4DB2-BD59-A6C34878D82A}">
                    <a16:rowId xmlns:a16="http://schemas.microsoft.com/office/drawing/2014/main" val="2149924886"/>
                  </a:ext>
                </a:extLst>
              </a:tr>
              <a:tr h="268276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b="1" dirty="0"/>
                        <a:t>Project</a:t>
                      </a:r>
                      <a:r>
                        <a:rPr lang="en-US" sz="3200" b="1" baseline="0" dirty="0"/>
                        <a:t> Planning</a:t>
                      </a:r>
                      <a:endParaRPr lang="en-US" sz="3200" b="1" dirty="0"/>
                    </a:p>
                    <a:p>
                      <a:endParaRPr lang="en-US" sz="32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200" b="1" kern="1200" dirty="0">
                          <a:solidFill>
                            <a:schemeClr val="dk1"/>
                          </a:solidFill>
                          <a:effectLst/>
                          <a:latin typeface="+mn-lt"/>
                          <a:ea typeface="+mn-ea"/>
                          <a:cs typeface="+mn-cs"/>
                        </a:rPr>
                        <a:t>Identifies a project</a:t>
                      </a:r>
                      <a:endParaRPr lang="en-US" sz="3200" kern="1200" dirty="0">
                        <a:solidFill>
                          <a:schemeClr val="dk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The Learner identifies the problem the project intends to solve.</a:t>
                      </a:r>
                      <a:endParaRPr lang="en-US" sz="1800" kern="1200" dirty="0">
                        <a:solidFill>
                          <a:schemeClr val="dk1"/>
                        </a:solidFill>
                        <a:effectLst/>
                        <a:latin typeface="+mn-lt"/>
                        <a:ea typeface="+mn-ea"/>
                        <a:cs typeface="+mn-cs"/>
                      </a:endParaRPr>
                    </a:p>
                    <a:p>
                      <a:endParaRPr lang="en-US" sz="3200" dirty="0"/>
                    </a:p>
                  </a:txBody>
                  <a:tcPr/>
                </a:tc>
                <a:tc>
                  <a:txBody>
                    <a:bodyPr/>
                    <a:lstStyle/>
                    <a:p>
                      <a:r>
                        <a:rPr lang="en-US" sz="2000" b="1" kern="1200" dirty="0">
                          <a:solidFill>
                            <a:schemeClr val="dk1"/>
                          </a:solidFill>
                          <a:effectLst/>
                          <a:latin typeface="+mn-lt"/>
                          <a:ea typeface="+mn-ea"/>
                          <a:cs typeface="+mn-cs"/>
                        </a:rPr>
                        <a:t>The Learner;</a:t>
                      </a:r>
                    </a:p>
                    <a:p>
                      <a:pPr lvl="0"/>
                      <a:r>
                        <a:rPr lang="en-US" sz="1600" kern="1200" dirty="0" err="1">
                          <a:solidFill>
                            <a:schemeClr val="dk1"/>
                          </a:solidFill>
                          <a:effectLst/>
                          <a:latin typeface="+mn-lt"/>
                          <a:ea typeface="+mn-ea"/>
                          <a:cs typeface="+mn-cs"/>
                        </a:rPr>
                        <a:t>i</a:t>
                      </a:r>
                      <a:r>
                        <a:rPr lang="en-US" sz="1600" kern="1200" dirty="0">
                          <a:solidFill>
                            <a:schemeClr val="dk1"/>
                          </a:solidFill>
                          <a:effectLst/>
                          <a:latin typeface="+mn-lt"/>
                          <a:ea typeface="+mn-ea"/>
                          <a:cs typeface="+mn-cs"/>
                        </a:rPr>
                        <a:t>) </a:t>
                      </a:r>
                      <a:r>
                        <a:rPr lang="en-US" sz="1800" kern="1200" dirty="0">
                          <a:solidFill>
                            <a:schemeClr val="dk1"/>
                          </a:solidFill>
                          <a:effectLst/>
                          <a:latin typeface="+mn-lt"/>
                          <a:ea typeface="+mn-ea"/>
                          <a:cs typeface="+mn-cs"/>
                        </a:rPr>
                        <a:t>Reviews literature.</a:t>
                      </a:r>
                    </a:p>
                    <a:p>
                      <a:pPr lvl="0"/>
                      <a:r>
                        <a:rPr lang="en-US" sz="1800" kern="1200" dirty="0">
                          <a:solidFill>
                            <a:schemeClr val="dk1"/>
                          </a:solidFill>
                          <a:effectLst/>
                          <a:latin typeface="+mn-lt"/>
                          <a:ea typeface="+mn-ea"/>
                          <a:cs typeface="+mn-cs"/>
                        </a:rPr>
                        <a:t>ii) Consults other internal school community members (Teachers, peers, lab</a:t>
                      </a:r>
                      <a:r>
                        <a:rPr lang="en-US" sz="1800" kern="1200" baseline="0" dirty="0">
                          <a:solidFill>
                            <a:schemeClr val="dk1"/>
                          </a:solidFill>
                          <a:effectLst/>
                          <a:latin typeface="+mn-lt"/>
                          <a:ea typeface="+mn-ea"/>
                          <a:cs typeface="+mn-cs"/>
                        </a:rPr>
                        <a:t>oratory technicians etc.)</a:t>
                      </a:r>
                      <a:endParaRPr lang="en-US" sz="1800" kern="1200" dirty="0">
                        <a:solidFill>
                          <a:schemeClr val="dk1"/>
                        </a:solidFill>
                        <a:effectLst/>
                        <a:latin typeface="+mn-lt"/>
                        <a:ea typeface="+mn-ea"/>
                        <a:cs typeface="+mn-cs"/>
                      </a:endParaRPr>
                    </a:p>
                    <a:p>
                      <a:pPr lvl="0"/>
                      <a:r>
                        <a:rPr lang="en-US" sz="1800" kern="1200" dirty="0">
                          <a:solidFill>
                            <a:schemeClr val="dk1"/>
                          </a:solidFill>
                          <a:effectLst/>
                          <a:latin typeface="+mn-lt"/>
                          <a:ea typeface="+mn-ea"/>
                          <a:cs typeface="+mn-cs"/>
                        </a:rPr>
                        <a:t>ii) Consults external community members with knowledge, experience or interest in the project to be undertaken </a:t>
                      </a:r>
                    </a:p>
                  </a:txBody>
                  <a:tcPr/>
                </a:tc>
                <a:extLst>
                  <a:ext uri="{0D108BD9-81ED-4DB2-BD59-A6C34878D82A}">
                    <a16:rowId xmlns:a16="http://schemas.microsoft.com/office/drawing/2014/main" val="2464341160"/>
                  </a:ext>
                </a:extLst>
              </a:tr>
            </a:tbl>
          </a:graphicData>
        </a:graphic>
      </p:graphicFrame>
    </p:spTree>
    <p:extLst>
      <p:ext uri="{BB962C8B-B14F-4D97-AF65-F5344CB8AC3E}">
        <p14:creationId xmlns:p14="http://schemas.microsoft.com/office/powerpoint/2010/main" val="1093478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Structure of the Project Assessment Instrument  continued</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57891137"/>
              </p:ext>
            </p:extLst>
          </p:nvPr>
        </p:nvGraphicFramePr>
        <p:xfrm>
          <a:off x="874059" y="2557463"/>
          <a:ext cx="10649556" cy="3558616"/>
        </p:xfrm>
        <a:graphic>
          <a:graphicData uri="http://schemas.openxmlformats.org/drawingml/2006/table">
            <a:tbl>
              <a:tblPr firstRow="1" bandRow="1">
                <a:tableStyleId>{5C22544A-7EE6-4342-B048-85BDC9FD1C3A}</a:tableStyleId>
              </a:tblPr>
              <a:tblGrid>
                <a:gridCol w="2390173">
                  <a:extLst>
                    <a:ext uri="{9D8B030D-6E8A-4147-A177-3AD203B41FA5}">
                      <a16:colId xmlns:a16="http://schemas.microsoft.com/office/drawing/2014/main" val="97403805"/>
                    </a:ext>
                  </a:extLst>
                </a:gridCol>
                <a:gridCol w="3558705">
                  <a:extLst>
                    <a:ext uri="{9D8B030D-6E8A-4147-A177-3AD203B41FA5}">
                      <a16:colId xmlns:a16="http://schemas.microsoft.com/office/drawing/2014/main" val="901629936"/>
                    </a:ext>
                  </a:extLst>
                </a:gridCol>
                <a:gridCol w="4700678">
                  <a:extLst>
                    <a:ext uri="{9D8B030D-6E8A-4147-A177-3AD203B41FA5}">
                      <a16:colId xmlns:a16="http://schemas.microsoft.com/office/drawing/2014/main" val="1181299007"/>
                    </a:ext>
                  </a:extLst>
                </a:gridCol>
              </a:tblGrid>
              <a:tr h="99829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a:t>Competency</a:t>
                      </a:r>
                    </a:p>
                    <a:p>
                      <a:endParaRPr lang="en-US" sz="2800" dirty="0"/>
                    </a:p>
                  </a:txBody>
                  <a:tcPr/>
                </a:tc>
                <a:tc>
                  <a:txBody>
                    <a:bodyPr/>
                    <a:lstStyle/>
                    <a:p>
                      <a:r>
                        <a:rPr lang="en-US" sz="2800" dirty="0"/>
                        <a:t>Competence/Skills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a:t>Indicators</a:t>
                      </a:r>
                    </a:p>
                    <a:p>
                      <a:endParaRPr lang="en-US" sz="2800" dirty="0"/>
                    </a:p>
                  </a:txBody>
                  <a:tcPr/>
                </a:tc>
                <a:extLst>
                  <a:ext uri="{0D108BD9-81ED-4DB2-BD59-A6C34878D82A}">
                    <a16:rowId xmlns:a16="http://schemas.microsoft.com/office/drawing/2014/main" val="3226584230"/>
                  </a:ext>
                </a:extLst>
              </a:tr>
              <a:tr h="244743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200" b="1" dirty="0"/>
                        <a:t>Project</a:t>
                      </a:r>
                      <a:r>
                        <a:rPr lang="en-US" sz="3200" b="1" baseline="0" dirty="0"/>
                        <a:t> Planning</a:t>
                      </a:r>
                      <a:endParaRPr lang="en-US" sz="3200" b="1" dirty="0"/>
                    </a:p>
                    <a:p>
                      <a:endParaRPr lang="en-US" sz="3200" b="1" dirty="0"/>
                    </a:p>
                  </a:txBody>
                  <a:tcPr/>
                </a:tc>
                <a:tc>
                  <a:txBody>
                    <a:bodyPr/>
                    <a:lstStyle/>
                    <a:p>
                      <a:r>
                        <a:rPr lang="en-US" sz="3200" b="1" dirty="0"/>
                        <a:t>2. Develops a project title</a:t>
                      </a:r>
                    </a:p>
                  </a:txBody>
                  <a:tcPr/>
                </a:tc>
                <a:tc>
                  <a:txBody>
                    <a:bodyPr/>
                    <a:lstStyle/>
                    <a:p>
                      <a:pPr marL="0" lvl="0" indent="0">
                        <a:buFont typeface="+mj-lt"/>
                        <a:buNone/>
                      </a:pPr>
                      <a:r>
                        <a:rPr lang="en-US" sz="1800" kern="1200" dirty="0">
                          <a:solidFill>
                            <a:schemeClr val="dk1"/>
                          </a:solidFill>
                          <a:effectLst/>
                          <a:latin typeface="+mn-lt"/>
                          <a:ea typeface="+mn-ea"/>
                          <a:cs typeface="+mn-cs"/>
                        </a:rPr>
                        <a:t>The learner develops a project title that;</a:t>
                      </a:r>
                    </a:p>
                    <a:p>
                      <a:pPr marL="400050" lvl="0" indent="-400050">
                        <a:buFont typeface="+mj-lt"/>
                        <a:buAutoNum type="romanLcPeriod"/>
                      </a:pPr>
                      <a:r>
                        <a:rPr lang="en-US" sz="1800" kern="1200" dirty="0">
                          <a:solidFill>
                            <a:schemeClr val="dk1"/>
                          </a:solidFill>
                          <a:effectLst/>
                          <a:latin typeface="+mn-lt"/>
                          <a:ea typeface="+mn-ea"/>
                          <a:cs typeface="+mn-cs"/>
                        </a:rPr>
                        <a:t>reflects the problem the project intends to solve.</a:t>
                      </a:r>
                    </a:p>
                    <a:p>
                      <a:pPr marL="400050" lvl="0" indent="-400050">
                        <a:buFont typeface="+mj-lt"/>
                        <a:buAutoNum type="romanLcPeriod"/>
                      </a:pPr>
                      <a:r>
                        <a:rPr lang="en-US" sz="1800" kern="1200" dirty="0">
                          <a:solidFill>
                            <a:schemeClr val="dk1"/>
                          </a:solidFill>
                          <a:effectLst/>
                          <a:latin typeface="+mn-lt"/>
                          <a:ea typeface="+mn-ea"/>
                          <a:cs typeface="+mn-cs"/>
                        </a:rPr>
                        <a:t>is related to the theme.</a:t>
                      </a:r>
                    </a:p>
                    <a:p>
                      <a:pPr marL="400050" lvl="0" indent="-400050">
                        <a:buFont typeface="+mj-lt"/>
                        <a:buAutoNum type="romanLcPeriod"/>
                      </a:pPr>
                      <a:r>
                        <a:rPr lang="en-US" sz="1800" kern="1200" dirty="0">
                          <a:solidFill>
                            <a:schemeClr val="dk1"/>
                          </a:solidFill>
                          <a:effectLst/>
                          <a:latin typeface="+mn-lt"/>
                          <a:ea typeface="+mn-ea"/>
                          <a:cs typeface="+mn-cs"/>
                        </a:rPr>
                        <a:t>has the acceptable number of words 7-25 </a:t>
                      </a:r>
                    </a:p>
                    <a:p>
                      <a:pPr marL="400050" lvl="0" indent="-400050">
                        <a:buFont typeface="+mj-lt"/>
                        <a:buAutoNum type="romanLcPeriod"/>
                      </a:pPr>
                      <a:r>
                        <a:rPr lang="en-US" sz="1800" kern="1200" dirty="0">
                          <a:solidFill>
                            <a:schemeClr val="dk1"/>
                          </a:solidFill>
                          <a:effectLst/>
                          <a:latin typeface="+mn-lt"/>
                          <a:ea typeface="+mn-ea"/>
                          <a:cs typeface="+mn-cs"/>
                        </a:rPr>
                        <a:t>The Learner not assessed (transferred to another school,  passed away, dropped out of school, sick, suspended others specify).</a:t>
                      </a:r>
                    </a:p>
                    <a:p>
                      <a:pPr marL="0" indent="0">
                        <a:buFont typeface="+mj-lt"/>
                        <a:buNone/>
                      </a:pPr>
                      <a:endParaRPr lang="en-US" sz="1800" kern="1200" dirty="0">
                        <a:solidFill>
                          <a:schemeClr val="dk1"/>
                        </a:solidFill>
                        <a:effectLst/>
                        <a:latin typeface="+mn-lt"/>
                        <a:ea typeface="+mn-ea"/>
                        <a:cs typeface="+mn-cs"/>
                      </a:endParaRPr>
                    </a:p>
                  </a:txBody>
                  <a:tcPr/>
                </a:tc>
                <a:extLst>
                  <a:ext uri="{0D108BD9-81ED-4DB2-BD59-A6C34878D82A}">
                    <a16:rowId xmlns:a16="http://schemas.microsoft.com/office/drawing/2014/main" val="1041419881"/>
                  </a:ext>
                </a:extLst>
              </a:tr>
            </a:tbl>
          </a:graphicData>
        </a:graphic>
      </p:graphicFrame>
    </p:spTree>
    <p:extLst>
      <p:ext uri="{BB962C8B-B14F-4D97-AF65-F5344CB8AC3E}">
        <p14:creationId xmlns:p14="http://schemas.microsoft.com/office/powerpoint/2010/main" val="179720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Use of the Instrument in Assessment</a:t>
            </a:r>
          </a:p>
        </p:txBody>
      </p:sp>
      <p:sp>
        <p:nvSpPr>
          <p:cNvPr id="3" name="Content Placeholder 2"/>
          <p:cNvSpPr>
            <a:spLocks noGrp="1"/>
          </p:cNvSpPr>
          <p:nvPr>
            <p:ph idx="1"/>
          </p:nvPr>
        </p:nvSpPr>
        <p:spPr>
          <a:xfrm>
            <a:off x="914400" y="2556932"/>
            <a:ext cx="10354235" cy="3534586"/>
          </a:xfrm>
        </p:spPr>
        <p:txBody>
          <a:bodyPr>
            <a:normAutofit lnSpcReduction="10000"/>
          </a:bodyPr>
          <a:lstStyle/>
          <a:p>
            <a:pPr marL="0" indent="0">
              <a:buNone/>
            </a:pPr>
            <a:r>
              <a:rPr lang="en-US" sz="3200" dirty="0">
                <a:latin typeface="Bookman Old Style" panose="02050604050505020204" pitchFamily="18" charset="0"/>
              </a:rPr>
              <a:t>The project assessment instrument is used to;</a:t>
            </a:r>
          </a:p>
          <a:p>
            <a:pPr marL="571500" indent="-571500">
              <a:buFont typeface="+mj-lt"/>
              <a:buAutoNum type="romanLcPeriod"/>
            </a:pPr>
            <a:r>
              <a:rPr lang="en-US" sz="3200" dirty="0">
                <a:latin typeface="Bookman Old Style" panose="02050604050505020204" pitchFamily="18" charset="0"/>
              </a:rPr>
              <a:t>Standardize assessment of projects. </a:t>
            </a:r>
          </a:p>
          <a:p>
            <a:pPr marL="571500" indent="-571500">
              <a:buFont typeface="+mj-lt"/>
              <a:buAutoNum type="romanLcPeriod"/>
            </a:pPr>
            <a:r>
              <a:rPr lang="en-US" sz="3200" dirty="0">
                <a:latin typeface="Bookman Old Style" panose="02050604050505020204" pitchFamily="18" charset="0"/>
              </a:rPr>
              <a:t>Guide the teacher and the learners on the competencies to be assessed.</a:t>
            </a:r>
          </a:p>
          <a:p>
            <a:pPr marL="571500" indent="-571500">
              <a:buFont typeface="+mj-lt"/>
              <a:buAutoNum type="romanLcPeriod"/>
            </a:pPr>
            <a:r>
              <a:rPr lang="en-US" sz="3200" dirty="0">
                <a:latin typeface="Bookman Old Style" panose="02050604050505020204" pitchFamily="18" charset="0"/>
              </a:rPr>
              <a:t>Evaluate the learner’s achievement on the project.</a:t>
            </a:r>
          </a:p>
          <a:p>
            <a:pPr marL="0" indent="0">
              <a:buNone/>
            </a:pPr>
            <a:endParaRPr lang="en-US" dirty="0"/>
          </a:p>
          <a:p>
            <a:endParaRPr lang="en-US" dirty="0"/>
          </a:p>
        </p:txBody>
      </p:sp>
    </p:spTree>
    <p:extLst>
      <p:ext uri="{BB962C8B-B14F-4D97-AF65-F5344CB8AC3E}">
        <p14:creationId xmlns:p14="http://schemas.microsoft.com/office/powerpoint/2010/main" val="26556604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940797"/>
          </a:xfrm>
        </p:spPr>
        <p:txBody>
          <a:bodyPr/>
          <a:lstStyle/>
          <a:p>
            <a:r>
              <a:rPr lang="en-US" dirty="0">
                <a:latin typeface="Bookman Old Style" panose="02050604050505020204" pitchFamily="18" charset="0"/>
              </a:rPr>
              <a:t>Records on project work</a:t>
            </a:r>
          </a:p>
        </p:txBody>
      </p:sp>
      <p:sp>
        <p:nvSpPr>
          <p:cNvPr id="3" name="Content Placeholder 2"/>
          <p:cNvSpPr>
            <a:spLocks noGrp="1"/>
          </p:cNvSpPr>
          <p:nvPr>
            <p:ph idx="1"/>
          </p:nvPr>
        </p:nvSpPr>
        <p:spPr>
          <a:xfrm>
            <a:off x="1035424" y="1721225"/>
            <a:ext cx="10219764" cy="4154644"/>
          </a:xfrm>
        </p:spPr>
        <p:txBody>
          <a:bodyPr>
            <a:normAutofit lnSpcReduction="10000"/>
          </a:bodyPr>
          <a:lstStyle/>
          <a:p>
            <a:pPr marL="0" indent="0">
              <a:buNone/>
            </a:pPr>
            <a:r>
              <a:rPr lang="en-US" dirty="0"/>
              <a:t>Every learner is required to keep all records/documents used at all the project stages as evidence of work done. Such </a:t>
            </a:r>
            <a:r>
              <a:rPr lang="en-US"/>
              <a:t>records will </a:t>
            </a:r>
            <a:r>
              <a:rPr lang="en-US" dirty="0"/>
              <a:t>include but not limited to:</a:t>
            </a:r>
          </a:p>
          <a:p>
            <a:pPr marL="514350" lvl="0" indent="-514350">
              <a:buFont typeface="+mj-lt"/>
              <a:buAutoNum type="romanLcPeriod"/>
            </a:pPr>
            <a:r>
              <a:rPr lang="en-US" dirty="0"/>
              <a:t>A project plan</a:t>
            </a:r>
          </a:p>
          <a:p>
            <a:pPr marL="514350" lvl="0" indent="-514350">
              <a:buFont typeface="+mj-lt"/>
              <a:buAutoNum type="romanLcPeriod"/>
            </a:pPr>
            <a:r>
              <a:rPr lang="en-US" dirty="0"/>
              <a:t>A budget</a:t>
            </a:r>
          </a:p>
          <a:p>
            <a:pPr marL="514350" lvl="0" indent="-514350">
              <a:buFont typeface="+mj-lt"/>
              <a:buAutoNum type="romanLcPeriod"/>
            </a:pPr>
            <a:r>
              <a:rPr lang="en-US" dirty="0"/>
              <a:t> An activity schedule.</a:t>
            </a:r>
          </a:p>
          <a:p>
            <a:pPr marL="514350" lvl="0" indent="-514350">
              <a:buFont typeface="+mj-lt"/>
              <a:buAutoNum type="romanLcPeriod"/>
            </a:pPr>
            <a:r>
              <a:rPr lang="en-US" dirty="0"/>
              <a:t>Stakeholder engagement documents (letters, reports, pictures, recordings, minutes etc.)</a:t>
            </a:r>
          </a:p>
          <a:p>
            <a:pPr marL="514350" lvl="0" indent="-514350">
              <a:buFont typeface="+mj-lt"/>
              <a:buAutoNum type="romanLcPeriod"/>
            </a:pPr>
            <a:r>
              <a:rPr lang="en-US" dirty="0"/>
              <a:t>Evidence of the project facilitator’s interaction with the learner through out the project etc.</a:t>
            </a:r>
          </a:p>
          <a:p>
            <a:pPr marL="514350" indent="-514350">
              <a:buFont typeface="+mj-lt"/>
              <a:buAutoNum type="romanLcPeriod"/>
            </a:pPr>
            <a:endParaRPr lang="en-US" dirty="0"/>
          </a:p>
        </p:txBody>
      </p:sp>
    </p:spTree>
    <p:extLst>
      <p:ext uri="{BB962C8B-B14F-4D97-AF65-F5344CB8AC3E}">
        <p14:creationId xmlns:p14="http://schemas.microsoft.com/office/powerpoint/2010/main" val="8938314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742B6-099A-4174-94A9-8E848D69088A}"/>
              </a:ext>
            </a:extLst>
          </p:cNvPr>
          <p:cNvSpPr>
            <a:spLocks noGrp="1"/>
          </p:cNvSpPr>
          <p:nvPr>
            <p:ph type="title"/>
          </p:nvPr>
        </p:nvSpPr>
        <p:spPr>
          <a:xfrm>
            <a:off x="753035" y="982132"/>
            <a:ext cx="10582835" cy="1303867"/>
          </a:xfrm>
        </p:spPr>
        <p:txBody>
          <a:bodyPr>
            <a:normAutofit fontScale="90000"/>
          </a:bodyPr>
          <a:lstStyle/>
          <a:p>
            <a:r>
              <a:rPr lang="en-US" dirty="0"/>
              <a:t>Submission of Learners achievement on project skills</a:t>
            </a:r>
          </a:p>
        </p:txBody>
      </p:sp>
      <p:sp>
        <p:nvSpPr>
          <p:cNvPr id="3" name="Content Placeholder 2">
            <a:extLst>
              <a:ext uri="{FF2B5EF4-FFF2-40B4-BE49-F238E27FC236}">
                <a16:creationId xmlns:a16="http://schemas.microsoft.com/office/drawing/2014/main" id="{C75A6E93-EF1E-46DE-9260-CF56E4543B23}"/>
              </a:ext>
            </a:extLst>
          </p:cNvPr>
          <p:cNvSpPr>
            <a:spLocks noGrp="1"/>
          </p:cNvSpPr>
          <p:nvPr>
            <p:ph idx="1"/>
          </p:nvPr>
        </p:nvSpPr>
        <p:spPr/>
        <p:txBody>
          <a:bodyPr/>
          <a:lstStyle/>
          <a:p>
            <a:pPr marL="0" indent="0">
              <a:buNone/>
            </a:pPr>
            <a:r>
              <a:rPr lang="en-US" sz="2800" dirty="0"/>
              <a:t>The project achievement shall be submitted to UNEB based on the following timelines</a:t>
            </a:r>
          </a:p>
          <a:p>
            <a:pPr marL="0" indent="0">
              <a:buNone/>
            </a:pPr>
            <a:endParaRPr lang="en-US" sz="2800" dirty="0"/>
          </a:p>
          <a:p>
            <a:pPr marL="0" indent="0">
              <a:buNone/>
            </a:pPr>
            <a:endParaRPr lang="en-US" dirty="0"/>
          </a:p>
          <a:p>
            <a:pPr marL="0" indent="0">
              <a:buNone/>
            </a:pPr>
            <a:endParaRPr lang="en-US" dirty="0"/>
          </a:p>
          <a:p>
            <a:endParaRPr lang="en-US" dirty="0"/>
          </a:p>
        </p:txBody>
      </p:sp>
      <p:graphicFrame>
        <p:nvGraphicFramePr>
          <p:cNvPr id="4" name="Table 3">
            <a:extLst>
              <a:ext uri="{FF2B5EF4-FFF2-40B4-BE49-F238E27FC236}">
                <a16:creationId xmlns:a16="http://schemas.microsoft.com/office/drawing/2014/main" id="{BBBB7811-5407-4743-A93E-C58631669893}"/>
              </a:ext>
            </a:extLst>
          </p:cNvPr>
          <p:cNvGraphicFramePr>
            <a:graphicFrameLocks noGrp="1"/>
          </p:cNvGraphicFramePr>
          <p:nvPr>
            <p:extLst>
              <p:ext uri="{D42A27DB-BD31-4B8C-83A1-F6EECF244321}">
                <p14:modId xmlns:p14="http://schemas.microsoft.com/office/powerpoint/2010/main" val="3572211145"/>
              </p:ext>
            </p:extLst>
          </p:nvPr>
        </p:nvGraphicFramePr>
        <p:xfrm>
          <a:off x="1183341" y="3563471"/>
          <a:ext cx="10152530" cy="2637552"/>
        </p:xfrm>
        <a:graphic>
          <a:graphicData uri="http://schemas.openxmlformats.org/drawingml/2006/table">
            <a:tbl>
              <a:tblPr firstRow="1" bandRow="1">
                <a:tableStyleId>{5C22544A-7EE6-4342-B048-85BDC9FD1C3A}</a:tableStyleId>
              </a:tblPr>
              <a:tblGrid>
                <a:gridCol w="736093">
                  <a:extLst>
                    <a:ext uri="{9D8B030D-6E8A-4147-A177-3AD203B41FA5}">
                      <a16:colId xmlns:a16="http://schemas.microsoft.com/office/drawing/2014/main" val="1495545605"/>
                    </a:ext>
                  </a:extLst>
                </a:gridCol>
                <a:gridCol w="4725543">
                  <a:extLst>
                    <a:ext uri="{9D8B030D-6E8A-4147-A177-3AD203B41FA5}">
                      <a16:colId xmlns:a16="http://schemas.microsoft.com/office/drawing/2014/main" val="2635631075"/>
                    </a:ext>
                  </a:extLst>
                </a:gridCol>
                <a:gridCol w="4690894">
                  <a:extLst>
                    <a:ext uri="{9D8B030D-6E8A-4147-A177-3AD203B41FA5}">
                      <a16:colId xmlns:a16="http://schemas.microsoft.com/office/drawing/2014/main" val="1139243305"/>
                    </a:ext>
                  </a:extLst>
                </a:gridCol>
              </a:tblGrid>
              <a:tr h="453222">
                <a:tc>
                  <a:txBody>
                    <a:bodyPr/>
                    <a:lstStyle/>
                    <a:p>
                      <a:r>
                        <a:rPr lang="en-US" dirty="0"/>
                        <a:t>S/n</a:t>
                      </a:r>
                    </a:p>
                  </a:txBody>
                  <a:tcPr/>
                </a:tc>
                <a:tc>
                  <a:txBody>
                    <a:bodyPr/>
                    <a:lstStyle/>
                    <a:p>
                      <a:r>
                        <a:rPr lang="en-US" dirty="0"/>
                        <a:t>Project Competency</a:t>
                      </a:r>
                    </a:p>
                  </a:txBody>
                  <a:tcPr/>
                </a:tc>
                <a:tc>
                  <a:txBody>
                    <a:bodyPr/>
                    <a:lstStyle/>
                    <a:p>
                      <a:r>
                        <a:rPr lang="en-US" dirty="0"/>
                        <a:t>Submission timelines</a:t>
                      </a:r>
                    </a:p>
                  </a:txBody>
                  <a:tcPr/>
                </a:tc>
                <a:extLst>
                  <a:ext uri="{0D108BD9-81ED-4DB2-BD59-A6C34878D82A}">
                    <a16:rowId xmlns:a16="http://schemas.microsoft.com/office/drawing/2014/main" val="4013044899"/>
                  </a:ext>
                </a:extLst>
              </a:tr>
              <a:tr h="619725">
                <a:tc>
                  <a:txBody>
                    <a:bodyPr/>
                    <a:lstStyle/>
                    <a:p>
                      <a:r>
                        <a:rPr lang="en-US" sz="2800" dirty="0"/>
                        <a:t>1</a:t>
                      </a:r>
                    </a:p>
                  </a:txBody>
                  <a:tcPr/>
                </a:tc>
                <a:tc>
                  <a:txBody>
                    <a:bodyPr/>
                    <a:lstStyle/>
                    <a:p>
                      <a:r>
                        <a:rPr lang="en-US" sz="2800" dirty="0"/>
                        <a:t>Project Planning</a:t>
                      </a:r>
                    </a:p>
                  </a:txBody>
                  <a:tcPr/>
                </a:tc>
                <a:tc>
                  <a:txBody>
                    <a:bodyPr/>
                    <a:lstStyle/>
                    <a:p>
                      <a:r>
                        <a:rPr lang="en-US" sz="2800" dirty="0"/>
                        <a:t>By Term 2 of S.3</a:t>
                      </a:r>
                    </a:p>
                  </a:txBody>
                  <a:tcPr/>
                </a:tc>
                <a:extLst>
                  <a:ext uri="{0D108BD9-81ED-4DB2-BD59-A6C34878D82A}">
                    <a16:rowId xmlns:a16="http://schemas.microsoft.com/office/drawing/2014/main" val="1220381230"/>
                  </a:ext>
                </a:extLst>
              </a:tr>
              <a:tr h="619725">
                <a:tc>
                  <a:txBody>
                    <a:bodyPr/>
                    <a:lstStyle/>
                    <a:p>
                      <a:r>
                        <a:rPr lang="en-US" sz="2800" dirty="0"/>
                        <a:t>2.</a:t>
                      </a:r>
                    </a:p>
                  </a:txBody>
                  <a:tcPr/>
                </a:tc>
                <a:tc>
                  <a:txBody>
                    <a:bodyPr/>
                    <a:lstStyle/>
                    <a:p>
                      <a:r>
                        <a:rPr lang="en-US" sz="2800" dirty="0"/>
                        <a:t>Project implementation</a:t>
                      </a:r>
                    </a:p>
                  </a:txBody>
                  <a:tcPr/>
                </a:tc>
                <a:tc>
                  <a:txBody>
                    <a:bodyPr/>
                    <a:lstStyle/>
                    <a:p>
                      <a:r>
                        <a:rPr lang="en-US" sz="2800" dirty="0"/>
                        <a:t>By Term 1 of S.4</a:t>
                      </a:r>
                    </a:p>
                  </a:txBody>
                  <a:tcPr/>
                </a:tc>
                <a:extLst>
                  <a:ext uri="{0D108BD9-81ED-4DB2-BD59-A6C34878D82A}">
                    <a16:rowId xmlns:a16="http://schemas.microsoft.com/office/drawing/2014/main" val="938262353"/>
                  </a:ext>
                </a:extLst>
              </a:tr>
              <a:tr h="619725">
                <a:tc>
                  <a:txBody>
                    <a:bodyPr/>
                    <a:lstStyle/>
                    <a:p>
                      <a:r>
                        <a:rPr lang="en-US" sz="2800" dirty="0"/>
                        <a:t>3.</a:t>
                      </a:r>
                    </a:p>
                  </a:txBody>
                  <a:tcPr/>
                </a:tc>
                <a:tc>
                  <a:txBody>
                    <a:bodyPr/>
                    <a:lstStyle/>
                    <a:p>
                      <a:r>
                        <a:rPr lang="en-US" sz="2800" dirty="0"/>
                        <a:t>Project reporting and dissemination</a:t>
                      </a:r>
                    </a:p>
                  </a:txBody>
                  <a:tcPr/>
                </a:tc>
                <a:tc>
                  <a:txBody>
                    <a:bodyPr/>
                    <a:lstStyle/>
                    <a:p>
                      <a:r>
                        <a:rPr lang="en-US" sz="2800" dirty="0"/>
                        <a:t>By Term 2 of S.4</a:t>
                      </a:r>
                    </a:p>
                  </a:txBody>
                  <a:tcPr/>
                </a:tc>
                <a:extLst>
                  <a:ext uri="{0D108BD9-81ED-4DB2-BD59-A6C34878D82A}">
                    <a16:rowId xmlns:a16="http://schemas.microsoft.com/office/drawing/2014/main" val="3944657897"/>
                  </a:ext>
                </a:extLst>
              </a:tr>
            </a:tbl>
          </a:graphicData>
        </a:graphic>
      </p:graphicFrame>
    </p:spTree>
    <p:extLst>
      <p:ext uri="{BB962C8B-B14F-4D97-AF65-F5344CB8AC3E}">
        <p14:creationId xmlns:p14="http://schemas.microsoft.com/office/powerpoint/2010/main" val="6261292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E9BB8-7E8C-449E-9E13-EC4D54B1B1C7}"/>
              </a:ext>
            </a:extLst>
          </p:cNvPr>
          <p:cNvSpPr>
            <a:spLocks noGrp="1"/>
          </p:cNvSpPr>
          <p:nvPr>
            <p:ph type="title"/>
          </p:nvPr>
        </p:nvSpPr>
        <p:spPr>
          <a:xfrm>
            <a:off x="1295401" y="554566"/>
            <a:ext cx="9601196" cy="1303867"/>
          </a:xfrm>
        </p:spPr>
        <p:txBody>
          <a:bodyPr>
            <a:normAutofit/>
          </a:bodyPr>
          <a:lstStyle/>
          <a:p>
            <a:r>
              <a:rPr lang="en-US" sz="5400" b="1" dirty="0"/>
              <a:t>Conclusion</a:t>
            </a:r>
          </a:p>
        </p:txBody>
      </p:sp>
      <p:sp>
        <p:nvSpPr>
          <p:cNvPr id="3" name="Content Placeholder 2">
            <a:extLst>
              <a:ext uri="{FF2B5EF4-FFF2-40B4-BE49-F238E27FC236}">
                <a16:creationId xmlns:a16="http://schemas.microsoft.com/office/drawing/2014/main" id="{98AA3114-9D68-4AB1-AEC4-59102FFC4DF6}"/>
              </a:ext>
            </a:extLst>
          </p:cNvPr>
          <p:cNvSpPr>
            <a:spLocks noGrp="1"/>
          </p:cNvSpPr>
          <p:nvPr>
            <p:ph idx="1"/>
          </p:nvPr>
        </p:nvSpPr>
        <p:spPr>
          <a:xfrm>
            <a:off x="1400175" y="2377441"/>
            <a:ext cx="9696447" cy="3095896"/>
          </a:xfrm>
        </p:spPr>
        <p:txBody>
          <a:bodyPr>
            <a:normAutofit/>
          </a:bodyPr>
          <a:lstStyle/>
          <a:p>
            <a:pPr marL="0" indent="0">
              <a:buNone/>
            </a:pPr>
            <a:r>
              <a:rPr lang="en-US" sz="2800" dirty="0"/>
              <a:t>Project work is one of the curriculum requirements of the New Lower Secondary Curriculum without which learners shall not be graded. School administrators and teachers are called upon to ensure that learners are assessed in project work in line with the assessment modalities provided by UNEB.</a:t>
            </a:r>
          </a:p>
        </p:txBody>
      </p:sp>
    </p:spTree>
    <p:extLst>
      <p:ext uri="{BB962C8B-B14F-4D97-AF65-F5344CB8AC3E}">
        <p14:creationId xmlns:p14="http://schemas.microsoft.com/office/powerpoint/2010/main" val="595957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781354"/>
          </a:xfrm>
        </p:spPr>
        <p:txBody>
          <a:bodyPr/>
          <a:lstStyle/>
          <a:p>
            <a:r>
              <a:rPr lang="en-US" dirty="0"/>
              <a:t>Presentation outline</a:t>
            </a:r>
          </a:p>
        </p:txBody>
      </p:sp>
      <p:sp>
        <p:nvSpPr>
          <p:cNvPr id="3" name="Content Placeholder 2"/>
          <p:cNvSpPr>
            <a:spLocks noGrp="1"/>
          </p:cNvSpPr>
          <p:nvPr>
            <p:ph idx="1"/>
          </p:nvPr>
        </p:nvSpPr>
        <p:spPr>
          <a:xfrm>
            <a:off x="1295401" y="1640540"/>
            <a:ext cx="9601196" cy="4235327"/>
          </a:xfrm>
        </p:spPr>
        <p:txBody>
          <a:bodyPr>
            <a:normAutofit fontScale="92500" lnSpcReduction="10000"/>
          </a:bodyPr>
          <a:lstStyle/>
          <a:p>
            <a:pPr marL="0" indent="0">
              <a:buNone/>
            </a:pPr>
            <a:endParaRPr lang="en-US" sz="2800" dirty="0"/>
          </a:p>
          <a:p>
            <a:pPr marL="0" indent="0">
              <a:buNone/>
            </a:pPr>
            <a:endParaRPr lang="en-US" sz="2800" dirty="0"/>
          </a:p>
          <a:p>
            <a:pPr marL="571500" indent="-571500">
              <a:buAutoNum type="romanLcParenR"/>
            </a:pPr>
            <a:r>
              <a:rPr lang="en-US" sz="2800" dirty="0"/>
              <a:t>An overview of projects under the NLSC</a:t>
            </a:r>
          </a:p>
          <a:p>
            <a:pPr marL="571500" indent="-571500">
              <a:buAutoNum type="romanLcParenR"/>
            </a:pPr>
            <a:r>
              <a:rPr lang="en-US" sz="2800" dirty="0"/>
              <a:t>Types of projects for the NLSC.</a:t>
            </a:r>
          </a:p>
          <a:p>
            <a:pPr marL="571500" indent="-571500">
              <a:buAutoNum type="romanLcParenR"/>
            </a:pPr>
            <a:r>
              <a:rPr lang="en-US" sz="2800" dirty="0"/>
              <a:t>The project assessment instrument</a:t>
            </a:r>
          </a:p>
          <a:p>
            <a:pPr marL="571500" indent="-571500">
              <a:buAutoNum type="romanLcParenR"/>
            </a:pPr>
            <a:r>
              <a:rPr lang="en-US" sz="2800" dirty="0"/>
              <a:t>The structure of the project assessment instrument</a:t>
            </a:r>
          </a:p>
          <a:p>
            <a:pPr marL="571500" indent="-571500">
              <a:buAutoNum type="romanLcParenR"/>
            </a:pPr>
            <a:r>
              <a:rPr lang="en-US" sz="2800" dirty="0"/>
              <a:t>Using the project Assessment Instrument</a:t>
            </a:r>
          </a:p>
          <a:p>
            <a:pPr marL="571500" indent="-571500">
              <a:buAutoNum type="romanLcParenR"/>
            </a:pPr>
            <a:r>
              <a:rPr lang="en-US" sz="2800" dirty="0"/>
              <a:t>Conclusion</a:t>
            </a:r>
          </a:p>
          <a:p>
            <a:pPr marL="571500" indent="-571500">
              <a:buAutoNum type="romanLcParenR"/>
            </a:pPr>
            <a:endParaRPr lang="en-US" sz="2800" dirty="0"/>
          </a:p>
          <a:p>
            <a:pPr marL="0" indent="0">
              <a:buNone/>
            </a:pPr>
            <a:endParaRPr lang="en-US" sz="2800" dirty="0"/>
          </a:p>
        </p:txBody>
      </p:sp>
    </p:spTree>
    <p:extLst>
      <p:ext uri="{BB962C8B-B14F-4D97-AF65-F5344CB8AC3E}">
        <p14:creationId xmlns:p14="http://schemas.microsoft.com/office/powerpoint/2010/main" val="8459687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E2728-35ED-4055-B07B-7A33856578AB}"/>
              </a:ext>
            </a:extLst>
          </p:cNvPr>
          <p:cNvSpPr>
            <a:spLocks noGrp="1"/>
          </p:cNvSpPr>
          <p:nvPr>
            <p:ph type="title"/>
          </p:nvPr>
        </p:nvSpPr>
        <p:spPr>
          <a:xfrm>
            <a:off x="1295402" y="496390"/>
            <a:ext cx="9601196" cy="1789610"/>
          </a:xfrm>
        </p:spPr>
        <p:txBody>
          <a:bodyPr>
            <a:normAutofit fontScale="90000"/>
          </a:bodyPr>
          <a:lstStyle/>
          <a:p>
            <a:pPr marL="0" indent="0" algn="ctr"/>
            <a:r>
              <a:rPr lang="en-US" dirty="0"/>
              <a:t/>
            </a:r>
            <a:br>
              <a:rPr lang="en-US" dirty="0"/>
            </a:br>
            <a:r>
              <a:rPr lang="en-US" dirty="0"/>
              <a:t>We win as  a team !!</a:t>
            </a:r>
            <a:br>
              <a:rPr lang="en-US" dirty="0"/>
            </a:br>
            <a:r>
              <a:rPr lang="en-US" dirty="0"/>
              <a:t>Thank you for listening</a:t>
            </a:r>
            <a:br>
              <a:rPr lang="en-US" dirty="0"/>
            </a:br>
            <a:endParaRPr lang="en-US" dirty="0"/>
          </a:p>
        </p:txBody>
      </p:sp>
      <p:pic>
        <p:nvPicPr>
          <p:cNvPr id="5" name="Picture 2" descr="Teamwork Icon. Flat Design. Group of People with Leader Concept, Stock  Vector, Vector And Low Budget Royalty Free Image. Pic. ESY-051774986 |  agefotostock">
            <a:extLst>
              <a:ext uri="{FF2B5EF4-FFF2-40B4-BE49-F238E27FC236}">
                <a16:creationId xmlns:a16="http://schemas.microsoft.com/office/drawing/2014/main" id="{12851A1E-E64F-479C-B11A-E312B5BC471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862512" y="3292475"/>
            <a:ext cx="2466975" cy="1847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31040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54925-CE8A-4C34-9EA4-C462B448D7CC}"/>
              </a:ext>
            </a:extLst>
          </p:cNvPr>
          <p:cNvSpPr>
            <a:spLocks noGrp="1"/>
          </p:cNvSpPr>
          <p:nvPr>
            <p:ph type="title"/>
          </p:nvPr>
        </p:nvSpPr>
        <p:spPr>
          <a:xfrm>
            <a:off x="779929" y="779930"/>
            <a:ext cx="10676965" cy="833717"/>
          </a:xfrm>
        </p:spPr>
        <p:txBody>
          <a:bodyPr>
            <a:normAutofit/>
          </a:bodyPr>
          <a:lstStyle/>
          <a:p>
            <a:r>
              <a:rPr lang="en-US" b="1" dirty="0"/>
              <a:t>An overview of projects under the NLSC</a:t>
            </a:r>
          </a:p>
        </p:txBody>
      </p:sp>
      <p:sp>
        <p:nvSpPr>
          <p:cNvPr id="3" name="Content Placeholder 2">
            <a:extLst>
              <a:ext uri="{FF2B5EF4-FFF2-40B4-BE49-F238E27FC236}">
                <a16:creationId xmlns:a16="http://schemas.microsoft.com/office/drawing/2014/main" id="{B3B38FD9-088B-406E-B061-E8EB62FC66D8}"/>
              </a:ext>
            </a:extLst>
          </p:cNvPr>
          <p:cNvSpPr>
            <a:spLocks noGrp="1"/>
          </p:cNvSpPr>
          <p:nvPr>
            <p:ph idx="1"/>
          </p:nvPr>
        </p:nvSpPr>
        <p:spPr>
          <a:xfrm>
            <a:off x="779929" y="1223681"/>
            <a:ext cx="10632142" cy="5002307"/>
          </a:xfrm>
        </p:spPr>
        <p:txBody>
          <a:bodyPr>
            <a:normAutofit fontScale="85000" lnSpcReduction="10000"/>
          </a:bodyPr>
          <a:lstStyle/>
          <a:p>
            <a:pPr marL="0" indent="0">
              <a:buNone/>
            </a:pPr>
            <a:endParaRPr lang="en-US" dirty="0">
              <a:latin typeface="Bookman Old Style" panose="02050604050505020204" pitchFamily="18" charset="0"/>
            </a:endParaRPr>
          </a:p>
          <a:p>
            <a:pPr marL="0" indent="0">
              <a:buNone/>
            </a:pPr>
            <a:r>
              <a:rPr lang="en-US" dirty="0">
                <a:latin typeface="Bookman Old Style" panose="02050604050505020204" pitchFamily="18" charset="0"/>
              </a:rPr>
              <a:t>The New lower secondary curriculum requires learners to acquire project skills  during the four years of the lower secondary cycle.</a:t>
            </a:r>
          </a:p>
          <a:p>
            <a:pPr marL="0" indent="0">
              <a:buNone/>
            </a:pPr>
            <a:endParaRPr lang="en-US" dirty="0">
              <a:latin typeface="Bookman Old Style" panose="02050604050505020204" pitchFamily="18" charset="0"/>
            </a:endParaRPr>
          </a:p>
          <a:p>
            <a:pPr marL="0" indent="0">
              <a:buNone/>
            </a:pPr>
            <a:r>
              <a:rPr lang="en-US" dirty="0">
                <a:latin typeface="Bookman Old Style" panose="02050604050505020204" pitchFamily="18" charset="0"/>
              </a:rPr>
              <a:t>The learners are required to undertake projects from senior one to senior four.</a:t>
            </a:r>
          </a:p>
          <a:p>
            <a:pPr marL="0" indent="0">
              <a:buNone/>
            </a:pPr>
            <a:r>
              <a:rPr lang="en-US" b="1" dirty="0">
                <a:latin typeface="Bookman Old Style" panose="02050604050505020204" pitchFamily="18" charset="0"/>
              </a:rPr>
              <a:t>                              </a:t>
            </a:r>
            <a:r>
              <a:rPr lang="en-US" b="1" u="sng" dirty="0">
                <a:latin typeface="Bookman Old Style" panose="02050604050505020204" pitchFamily="18" charset="0"/>
              </a:rPr>
              <a:t>Projects from S.1 to S.2</a:t>
            </a:r>
          </a:p>
          <a:p>
            <a:pPr marL="514350" indent="-514350">
              <a:buFont typeface="+mj-lt"/>
              <a:buAutoNum type="romanLcPeriod"/>
            </a:pPr>
            <a:r>
              <a:rPr lang="en-US" dirty="0">
                <a:latin typeface="Bookman Old Style" panose="02050604050505020204" pitchFamily="18" charset="0"/>
              </a:rPr>
              <a:t>The learner shall be required to do one project in every subject offered for the first two years i.e. from S. 1 to S. 2.</a:t>
            </a:r>
          </a:p>
          <a:p>
            <a:pPr marL="514350" indent="-514350">
              <a:buFont typeface="+mj-lt"/>
              <a:buAutoNum type="romanLcPeriod"/>
            </a:pPr>
            <a:r>
              <a:rPr lang="en-US" dirty="0">
                <a:latin typeface="Bookman Old Style" panose="02050604050505020204" pitchFamily="18" charset="0"/>
              </a:rPr>
              <a:t>If the learner is offering 12 subjects, they will carry out 12 projects by the end of S.2.</a:t>
            </a:r>
          </a:p>
          <a:p>
            <a:pPr marL="514350" indent="-514350">
              <a:buFont typeface="+mj-lt"/>
              <a:buAutoNum type="romanLcPeriod"/>
            </a:pPr>
            <a:r>
              <a:rPr lang="en-US" dirty="0">
                <a:latin typeface="Bookman Old Style" panose="02050604050505020204" pitchFamily="18" charset="0"/>
              </a:rPr>
              <a:t>S.1 and S.2 learners will carry out  </a:t>
            </a:r>
            <a:r>
              <a:rPr lang="en-US" b="1" dirty="0">
                <a:latin typeface="Bookman Old Style" panose="02050604050505020204" pitchFamily="18" charset="0"/>
              </a:rPr>
              <a:t>simple routine </a:t>
            </a:r>
            <a:r>
              <a:rPr lang="en-US" dirty="0">
                <a:latin typeface="Bookman Old Style" panose="02050604050505020204" pitchFamily="18" charset="0"/>
              </a:rPr>
              <a:t>projects.</a:t>
            </a:r>
          </a:p>
          <a:p>
            <a:pPr marL="514350" indent="-514350">
              <a:buFont typeface="+mj-lt"/>
              <a:buAutoNum type="romanLcPeriod"/>
            </a:pPr>
            <a:r>
              <a:rPr lang="en-US" dirty="0">
                <a:latin typeface="Bookman Old Style" panose="02050604050505020204" pitchFamily="18" charset="0"/>
              </a:rPr>
              <a:t>The projects for S.1 &amp; S. 2 may be carried out in a group setting or individually.</a:t>
            </a:r>
          </a:p>
          <a:p>
            <a:pPr marL="514350" indent="-514350">
              <a:buFont typeface="+mj-lt"/>
              <a:buAutoNum type="romanLcPeriod"/>
            </a:pPr>
            <a:endParaRPr lang="en-US" dirty="0">
              <a:latin typeface="Bookman Old Style" panose="02050604050505020204" pitchFamily="18" charset="0"/>
            </a:endParaRPr>
          </a:p>
          <a:p>
            <a:pPr marL="514350" indent="-514350">
              <a:buFont typeface="+mj-lt"/>
              <a:buAutoNum type="romanLcPeriod"/>
            </a:pPr>
            <a:endParaRPr lang="en-US" dirty="0">
              <a:latin typeface="Bookman Old Style" panose="02050604050505020204" pitchFamily="18" charset="0"/>
            </a:endParaRPr>
          </a:p>
          <a:p>
            <a:pPr marL="514350" indent="-514350">
              <a:buFont typeface="+mj-lt"/>
              <a:buAutoNum type="romanLcPeriod"/>
            </a:pPr>
            <a:endParaRPr lang="en-US" dirty="0">
              <a:latin typeface="Bookman Old Style" panose="02050604050505020204" pitchFamily="18" charset="0"/>
            </a:endParaRPr>
          </a:p>
          <a:p>
            <a:pPr marL="0" indent="0">
              <a:buNone/>
            </a:pPr>
            <a:endParaRPr lang="en-US" dirty="0"/>
          </a:p>
        </p:txBody>
      </p:sp>
    </p:spTree>
    <p:extLst>
      <p:ext uri="{BB962C8B-B14F-4D97-AF65-F5344CB8AC3E}">
        <p14:creationId xmlns:p14="http://schemas.microsoft.com/office/powerpoint/2010/main" val="1833366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0551A-A745-45A4-A8F2-77FC1EB98FBE}"/>
              </a:ext>
            </a:extLst>
          </p:cNvPr>
          <p:cNvSpPr>
            <a:spLocks noGrp="1"/>
          </p:cNvSpPr>
          <p:nvPr>
            <p:ph type="title"/>
          </p:nvPr>
        </p:nvSpPr>
        <p:spPr>
          <a:xfrm>
            <a:off x="954741" y="982132"/>
            <a:ext cx="9941857" cy="1303867"/>
          </a:xfrm>
        </p:spPr>
        <p:txBody>
          <a:bodyPr>
            <a:normAutofit/>
          </a:bodyPr>
          <a:lstStyle/>
          <a:p>
            <a:r>
              <a:rPr lang="en-US" b="1" dirty="0"/>
              <a:t>An overview of projects under the NLSC</a:t>
            </a:r>
            <a:endParaRPr lang="en-US" dirty="0"/>
          </a:p>
        </p:txBody>
      </p:sp>
      <p:sp>
        <p:nvSpPr>
          <p:cNvPr id="3" name="Content Placeholder 2">
            <a:extLst>
              <a:ext uri="{FF2B5EF4-FFF2-40B4-BE49-F238E27FC236}">
                <a16:creationId xmlns:a16="http://schemas.microsoft.com/office/drawing/2014/main" id="{EFC0600F-54E2-474D-BD94-ABFC8E6E4DC0}"/>
              </a:ext>
            </a:extLst>
          </p:cNvPr>
          <p:cNvSpPr>
            <a:spLocks noGrp="1"/>
          </p:cNvSpPr>
          <p:nvPr>
            <p:ph idx="1"/>
          </p:nvPr>
        </p:nvSpPr>
        <p:spPr>
          <a:xfrm>
            <a:off x="954741" y="2556931"/>
            <a:ext cx="10282516" cy="3548033"/>
          </a:xfrm>
        </p:spPr>
        <p:txBody>
          <a:bodyPr>
            <a:normAutofit/>
          </a:bodyPr>
          <a:lstStyle/>
          <a:p>
            <a:pPr marL="0" indent="0">
              <a:buNone/>
            </a:pPr>
            <a:r>
              <a:rPr lang="en-US" dirty="0">
                <a:latin typeface="Bookman Old Style" panose="02050604050505020204" pitchFamily="18" charset="0"/>
              </a:rPr>
              <a:t>v. If the learner is offering 12 subjects, they will carry out 12 projects by the end of S.2.</a:t>
            </a:r>
          </a:p>
          <a:p>
            <a:pPr marL="0" indent="0">
              <a:buNone/>
            </a:pPr>
            <a:r>
              <a:rPr lang="en-US" dirty="0">
                <a:latin typeface="Bookman Old Style" panose="02050604050505020204" pitchFamily="18" charset="0"/>
              </a:rPr>
              <a:t>vi. Learners shall carry out 2 projects per term, each project in a different subject from S.1 to S.2 (6 terms).</a:t>
            </a:r>
          </a:p>
          <a:p>
            <a:pPr marL="0" indent="0">
              <a:buNone/>
            </a:pPr>
            <a:r>
              <a:rPr lang="en-US" dirty="0">
                <a:latin typeface="Bookman Old Style" panose="02050604050505020204" pitchFamily="18" charset="0"/>
              </a:rPr>
              <a:t>vii. The projects from S.1 to S.2 shall be guided by learning outcomes and topics under a particular theme(s) of a given term in which the project is being carried out. </a:t>
            </a:r>
          </a:p>
          <a:p>
            <a:pPr marL="0" indent="0" algn="ctr">
              <a:buNone/>
            </a:pPr>
            <a:r>
              <a:rPr lang="en-US" dirty="0">
                <a:latin typeface="Bookman Old Style" panose="02050604050505020204" pitchFamily="18" charset="0"/>
              </a:rPr>
              <a:t> </a:t>
            </a:r>
            <a:endParaRPr lang="en-US" dirty="0"/>
          </a:p>
        </p:txBody>
      </p:sp>
    </p:spTree>
    <p:extLst>
      <p:ext uri="{BB962C8B-B14F-4D97-AF65-F5344CB8AC3E}">
        <p14:creationId xmlns:p14="http://schemas.microsoft.com/office/powerpoint/2010/main" val="717719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78D31-5809-404B-BEE7-6830690F264D}"/>
              </a:ext>
            </a:extLst>
          </p:cNvPr>
          <p:cNvSpPr>
            <a:spLocks noGrp="1"/>
          </p:cNvSpPr>
          <p:nvPr>
            <p:ph type="title"/>
          </p:nvPr>
        </p:nvSpPr>
        <p:spPr/>
        <p:txBody>
          <a:bodyPr>
            <a:normAutofit fontScale="90000"/>
          </a:bodyPr>
          <a:lstStyle/>
          <a:p>
            <a:r>
              <a:rPr lang="en-US" b="1" dirty="0"/>
              <a:t>An overview of projects under the NLSC</a:t>
            </a:r>
            <a:endParaRPr lang="en-US" dirty="0"/>
          </a:p>
        </p:txBody>
      </p:sp>
      <p:sp>
        <p:nvSpPr>
          <p:cNvPr id="3" name="Content Placeholder 2">
            <a:extLst>
              <a:ext uri="{FF2B5EF4-FFF2-40B4-BE49-F238E27FC236}">
                <a16:creationId xmlns:a16="http://schemas.microsoft.com/office/drawing/2014/main" id="{C9921D60-8918-45CA-B042-BD67D2D0FF07}"/>
              </a:ext>
            </a:extLst>
          </p:cNvPr>
          <p:cNvSpPr>
            <a:spLocks noGrp="1"/>
          </p:cNvSpPr>
          <p:nvPr>
            <p:ph idx="1"/>
          </p:nvPr>
        </p:nvSpPr>
        <p:spPr/>
        <p:txBody>
          <a:bodyPr>
            <a:normAutofit fontScale="92500" lnSpcReduction="20000"/>
          </a:bodyPr>
          <a:lstStyle/>
          <a:p>
            <a:pPr marL="0" indent="0" algn="ctr">
              <a:buNone/>
            </a:pPr>
            <a:r>
              <a:rPr lang="en-US" b="1" u="sng" dirty="0">
                <a:latin typeface="Bookman Old Style" panose="02050604050505020204" pitchFamily="18" charset="0"/>
              </a:rPr>
              <a:t>Projects from S.3 to S.4</a:t>
            </a:r>
          </a:p>
          <a:p>
            <a:pPr marL="514350" indent="-514350">
              <a:buAutoNum type="romanLcParenR"/>
            </a:pPr>
            <a:r>
              <a:rPr lang="en-US" dirty="0">
                <a:latin typeface="Bookman Old Style" panose="02050604050505020204" pitchFamily="18" charset="0"/>
              </a:rPr>
              <a:t>The learner shall be required carry out </a:t>
            </a:r>
            <a:r>
              <a:rPr lang="en-US" b="1" dirty="0">
                <a:latin typeface="Bookman Old Style" panose="02050604050505020204" pitchFamily="18" charset="0"/>
              </a:rPr>
              <a:t>one integrated project</a:t>
            </a:r>
            <a:r>
              <a:rPr lang="en-US" dirty="0">
                <a:latin typeface="Bookman Old Style" panose="02050604050505020204" pitchFamily="18" charset="0"/>
              </a:rPr>
              <a:t> from S.3 to S.4. This project shall run from S.3 term 1 to S.4 term 2.</a:t>
            </a:r>
          </a:p>
          <a:p>
            <a:pPr marL="514350" indent="-514350">
              <a:buAutoNum type="romanLcParenR"/>
            </a:pPr>
            <a:r>
              <a:rPr lang="en-US" dirty="0">
                <a:latin typeface="Bookman Old Style" panose="02050604050505020204" pitchFamily="18" charset="0"/>
              </a:rPr>
              <a:t>The learner from S.3 to S.4 shall carry out simple non-routine project.</a:t>
            </a:r>
          </a:p>
          <a:p>
            <a:pPr marL="514350" indent="-514350">
              <a:buAutoNum type="romanLcParenR"/>
            </a:pPr>
            <a:r>
              <a:rPr lang="en-US" dirty="0">
                <a:latin typeface="Bookman Old Style" panose="02050604050505020204" pitchFamily="18" charset="0"/>
              </a:rPr>
              <a:t>The projects from S.3 to S.4 shall be done individually.</a:t>
            </a:r>
          </a:p>
          <a:p>
            <a:pPr marL="514350" indent="-514350">
              <a:buAutoNum type="romanLcParenR"/>
            </a:pPr>
            <a:r>
              <a:rPr lang="en-US" dirty="0">
                <a:latin typeface="Bookman Old Style" panose="02050604050505020204" pitchFamily="18" charset="0"/>
              </a:rPr>
              <a:t>Project work from S.3 will be guided by a theme provided by UNEB on annual basis.</a:t>
            </a:r>
            <a:endParaRPr lang="en-US" b="1" u="sng" dirty="0">
              <a:latin typeface="Bookman Old Style" panose="02050604050505020204" pitchFamily="18" charset="0"/>
            </a:endParaRPr>
          </a:p>
        </p:txBody>
      </p:sp>
    </p:spTree>
    <p:extLst>
      <p:ext uri="{BB962C8B-B14F-4D97-AF65-F5344CB8AC3E}">
        <p14:creationId xmlns:p14="http://schemas.microsoft.com/office/powerpoint/2010/main" val="1974162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4DC97-F60B-415C-8E07-7F10CCCE7C61}"/>
              </a:ext>
            </a:extLst>
          </p:cNvPr>
          <p:cNvSpPr>
            <a:spLocks noGrp="1"/>
          </p:cNvSpPr>
          <p:nvPr>
            <p:ph type="title"/>
          </p:nvPr>
        </p:nvSpPr>
        <p:spPr>
          <a:xfrm>
            <a:off x="1295402" y="982133"/>
            <a:ext cx="9601196" cy="967692"/>
          </a:xfrm>
        </p:spPr>
        <p:txBody>
          <a:bodyPr/>
          <a:lstStyle/>
          <a:p>
            <a:r>
              <a:rPr lang="en-US" b="1" dirty="0"/>
              <a:t>Types of Projects for the NLSC</a:t>
            </a:r>
            <a:endParaRPr lang="en-US" dirty="0"/>
          </a:p>
        </p:txBody>
      </p:sp>
      <p:sp>
        <p:nvSpPr>
          <p:cNvPr id="3" name="Content Placeholder 2">
            <a:extLst>
              <a:ext uri="{FF2B5EF4-FFF2-40B4-BE49-F238E27FC236}">
                <a16:creationId xmlns:a16="http://schemas.microsoft.com/office/drawing/2014/main" id="{959B33DC-02E1-4093-AF7D-EE05F10A6983}"/>
              </a:ext>
            </a:extLst>
          </p:cNvPr>
          <p:cNvSpPr>
            <a:spLocks noGrp="1"/>
          </p:cNvSpPr>
          <p:nvPr>
            <p:ph idx="1"/>
          </p:nvPr>
        </p:nvSpPr>
        <p:spPr>
          <a:xfrm>
            <a:off x="914400" y="2556931"/>
            <a:ext cx="10475259" cy="3601821"/>
          </a:xfrm>
        </p:spPr>
        <p:txBody>
          <a:bodyPr>
            <a:normAutofit fontScale="85000" lnSpcReduction="20000"/>
          </a:bodyPr>
          <a:lstStyle/>
          <a:p>
            <a:pPr marL="0" indent="0">
              <a:buNone/>
            </a:pPr>
            <a:r>
              <a:rPr lang="en-US" sz="3000" dirty="0">
                <a:latin typeface="Bookman Old Style" panose="02050604050505020204" pitchFamily="18" charset="0"/>
              </a:rPr>
              <a:t>The following are the types of projects to be done under the NLSC;</a:t>
            </a:r>
          </a:p>
          <a:p>
            <a:pPr marL="0" indent="0" algn="ctr">
              <a:buNone/>
            </a:pPr>
            <a:r>
              <a:rPr lang="en-US" sz="3800" b="1" u="sng" dirty="0"/>
              <a:t>Simple routine projects</a:t>
            </a:r>
            <a:r>
              <a:rPr lang="en-US" sz="3200" b="1" dirty="0"/>
              <a:t> </a:t>
            </a:r>
          </a:p>
          <a:p>
            <a:pPr marL="514350" indent="-514350">
              <a:buAutoNum type="romanLcParenR"/>
            </a:pPr>
            <a:r>
              <a:rPr lang="en-US" dirty="0">
                <a:latin typeface="Bookman Old Style" panose="02050604050505020204" pitchFamily="18" charset="0"/>
              </a:rPr>
              <a:t>These projects typically follow a predictable &amp; established process or set of instructions. </a:t>
            </a:r>
          </a:p>
          <a:p>
            <a:pPr marL="514350" indent="-514350">
              <a:buAutoNum type="romanLcParenR"/>
            </a:pPr>
            <a:r>
              <a:rPr lang="en-US" dirty="0">
                <a:latin typeface="Bookman Old Style" panose="02050604050505020204" pitchFamily="18" charset="0"/>
              </a:rPr>
              <a:t>The steps involved in completing the project are repetitive and familiar to the learners.</a:t>
            </a:r>
          </a:p>
          <a:p>
            <a:pPr marL="514350" indent="-514350">
              <a:buAutoNum type="romanLcParenR"/>
            </a:pPr>
            <a:r>
              <a:rPr lang="en-US" dirty="0">
                <a:latin typeface="Bookman Old Style" panose="02050604050505020204" pitchFamily="18" charset="0"/>
              </a:rPr>
              <a:t>The primary goal is often to reinforce knowledge and skills acquired during the teaching and learning process and to develop the learner’s ability to follow instructions and execute tasks correctly.</a:t>
            </a:r>
          </a:p>
          <a:p>
            <a:pPr marL="0" indent="0">
              <a:buNone/>
            </a:pPr>
            <a:endParaRPr lang="en-US" b="1" dirty="0"/>
          </a:p>
          <a:p>
            <a:endParaRPr lang="en-US" dirty="0"/>
          </a:p>
        </p:txBody>
      </p:sp>
    </p:spTree>
    <p:extLst>
      <p:ext uri="{BB962C8B-B14F-4D97-AF65-F5344CB8AC3E}">
        <p14:creationId xmlns:p14="http://schemas.microsoft.com/office/powerpoint/2010/main" val="3442906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02E41-688A-40B6-80C8-778CC5621CCE}"/>
              </a:ext>
            </a:extLst>
          </p:cNvPr>
          <p:cNvSpPr>
            <a:spLocks noGrp="1"/>
          </p:cNvSpPr>
          <p:nvPr>
            <p:ph type="title"/>
          </p:nvPr>
        </p:nvSpPr>
        <p:spPr>
          <a:xfrm>
            <a:off x="1295402" y="982132"/>
            <a:ext cx="9601196" cy="940797"/>
          </a:xfrm>
        </p:spPr>
        <p:txBody>
          <a:bodyPr/>
          <a:lstStyle/>
          <a:p>
            <a:r>
              <a:rPr lang="en-US" b="1" dirty="0"/>
              <a:t>Types of Projects for the NLSC</a:t>
            </a:r>
            <a:endParaRPr lang="en-US" dirty="0"/>
          </a:p>
        </p:txBody>
      </p:sp>
      <p:sp>
        <p:nvSpPr>
          <p:cNvPr id="3" name="Content Placeholder 2">
            <a:extLst>
              <a:ext uri="{FF2B5EF4-FFF2-40B4-BE49-F238E27FC236}">
                <a16:creationId xmlns:a16="http://schemas.microsoft.com/office/drawing/2014/main" id="{E00A9796-B415-41BB-A38D-1D8C1456F15B}"/>
              </a:ext>
            </a:extLst>
          </p:cNvPr>
          <p:cNvSpPr>
            <a:spLocks noGrp="1"/>
          </p:cNvSpPr>
          <p:nvPr>
            <p:ph idx="1"/>
          </p:nvPr>
        </p:nvSpPr>
        <p:spPr/>
        <p:txBody>
          <a:bodyPr/>
          <a:lstStyle/>
          <a:p>
            <a:pPr marL="0" indent="0" algn="ctr">
              <a:buNone/>
            </a:pPr>
            <a:r>
              <a:rPr lang="en-US" sz="3200" b="1" u="sng" dirty="0"/>
              <a:t>Simple routine projects</a:t>
            </a:r>
            <a:endParaRPr lang="en-US" sz="3200" dirty="0">
              <a:latin typeface="Bookman Old Style" panose="02050604050505020204" pitchFamily="18" charset="0"/>
            </a:endParaRPr>
          </a:p>
          <a:p>
            <a:pPr marL="0" indent="0">
              <a:buNone/>
            </a:pPr>
            <a:r>
              <a:rPr lang="en-US" dirty="0">
                <a:latin typeface="Bookman Old Style" panose="02050604050505020204" pitchFamily="18" charset="0"/>
              </a:rPr>
              <a:t>iv) Examples of such projects include experiments with well defined procedures, book reviews, developing maps for a given location/use of campus to locate places, identifying ones origin among others.</a:t>
            </a:r>
          </a:p>
          <a:p>
            <a:pPr marL="0" indent="0">
              <a:buNone/>
            </a:pPr>
            <a:r>
              <a:rPr lang="en-US" dirty="0">
                <a:latin typeface="Bookman Old Style" panose="02050604050505020204" pitchFamily="18" charset="0"/>
              </a:rPr>
              <a:t>v) The projects take short time. i.e. the project could be done within a term.</a:t>
            </a:r>
          </a:p>
          <a:p>
            <a:pPr marL="0" indent="0">
              <a:buNone/>
            </a:pPr>
            <a:endParaRPr lang="en-US" dirty="0"/>
          </a:p>
        </p:txBody>
      </p:sp>
    </p:spTree>
    <p:extLst>
      <p:ext uri="{BB962C8B-B14F-4D97-AF65-F5344CB8AC3E}">
        <p14:creationId xmlns:p14="http://schemas.microsoft.com/office/powerpoint/2010/main" val="1328559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5231-0EAE-4FBF-92AD-10A85796851D}"/>
              </a:ext>
            </a:extLst>
          </p:cNvPr>
          <p:cNvSpPr>
            <a:spLocks noGrp="1"/>
          </p:cNvSpPr>
          <p:nvPr>
            <p:ph type="title"/>
          </p:nvPr>
        </p:nvSpPr>
        <p:spPr>
          <a:xfrm>
            <a:off x="896471" y="699248"/>
            <a:ext cx="10264588" cy="1465728"/>
          </a:xfrm>
        </p:spPr>
        <p:txBody>
          <a:bodyPr>
            <a:normAutofit fontScale="90000"/>
          </a:bodyPr>
          <a:lstStyle/>
          <a:p>
            <a:r>
              <a:rPr lang="en-US" b="1" dirty="0"/>
              <a:t>Types of Projects for the NLSC</a:t>
            </a:r>
            <a:br>
              <a:rPr lang="en-US" b="1" dirty="0"/>
            </a:br>
            <a:r>
              <a:rPr lang="en-US" sz="3600" b="1" u="sng" dirty="0">
                <a:latin typeface="Bookman Old Style" panose="02050604050505020204" pitchFamily="18" charset="0"/>
              </a:rPr>
              <a:t>Simple routine projects</a:t>
            </a:r>
            <a:r>
              <a:rPr lang="en-US" dirty="0">
                <a:latin typeface="Bookman Old Style" panose="02050604050505020204" pitchFamily="18" charset="0"/>
              </a:rPr>
              <a:t/>
            </a:r>
            <a:br>
              <a:rPr lang="en-US" dirty="0">
                <a:latin typeface="Bookman Old Style" panose="02050604050505020204" pitchFamily="18" charset="0"/>
              </a:rPr>
            </a:br>
            <a:endParaRPr lang="en-US" b="1" dirty="0"/>
          </a:p>
        </p:txBody>
      </p:sp>
      <p:sp>
        <p:nvSpPr>
          <p:cNvPr id="3" name="Content Placeholder 2">
            <a:extLst>
              <a:ext uri="{FF2B5EF4-FFF2-40B4-BE49-F238E27FC236}">
                <a16:creationId xmlns:a16="http://schemas.microsoft.com/office/drawing/2014/main" id="{4B23FF1A-B433-4C75-90C1-DFBB26104723}"/>
              </a:ext>
            </a:extLst>
          </p:cNvPr>
          <p:cNvSpPr>
            <a:spLocks noGrp="1"/>
          </p:cNvSpPr>
          <p:nvPr>
            <p:ph idx="1"/>
          </p:nvPr>
        </p:nvSpPr>
        <p:spPr>
          <a:xfrm>
            <a:off x="896471" y="1761566"/>
            <a:ext cx="10399058" cy="4020670"/>
          </a:xfrm>
        </p:spPr>
        <p:txBody>
          <a:bodyPr>
            <a:normAutofit/>
          </a:bodyPr>
          <a:lstStyle/>
          <a:p>
            <a:pPr marL="0" indent="0">
              <a:buNone/>
            </a:pPr>
            <a:endParaRPr lang="en-US" b="1" dirty="0"/>
          </a:p>
          <a:p>
            <a:pPr marL="0" indent="0">
              <a:buNone/>
            </a:pPr>
            <a:endParaRPr lang="en-US" b="1" dirty="0"/>
          </a:p>
          <a:p>
            <a:pPr marL="0" indent="0">
              <a:buNone/>
            </a:pPr>
            <a:r>
              <a:rPr lang="en-US" dirty="0">
                <a:latin typeface="Bookman Old Style" panose="02050604050505020204" pitchFamily="18" charset="0"/>
              </a:rPr>
              <a:t>vi) The purpose of simple routine projects is to develop project skills in learners namely; project planning, project implementation, project reporting and dissemination.</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64448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23F9C-E5B7-4D5C-9B34-1E080DE19A4C}"/>
              </a:ext>
            </a:extLst>
          </p:cNvPr>
          <p:cNvSpPr>
            <a:spLocks noGrp="1"/>
          </p:cNvSpPr>
          <p:nvPr>
            <p:ph type="title"/>
          </p:nvPr>
        </p:nvSpPr>
        <p:spPr>
          <a:xfrm>
            <a:off x="1295402" y="658906"/>
            <a:ext cx="9601196" cy="1438835"/>
          </a:xfrm>
        </p:spPr>
        <p:txBody>
          <a:bodyPr>
            <a:normAutofit fontScale="90000"/>
          </a:bodyPr>
          <a:lstStyle/>
          <a:p>
            <a:r>
              <a:rPr lang="en-US" b="1" dirty="0"/>
              <a:t/>
            </a:r>
            <a:br>
              <a:rPr lang="en-US" b="1" dirty="0"/>
            </a:br>
            <a:r>
              <a:rPr lang="en-US" b="1" dirty="0"/>
              <a:t/>
            </a:r>
            <a:br>
              <a:rPr lang="en-US" b="1" dirty="0"/>
            </a:br>
            <a:r>
              <a:rPr lang="en-US" b="1" dirty="0"/>
              <a:t>Types of Projects for the NLSC </a:t>
            </a:r>
            <a:r>
              <a:rPr lang="en-US" b="1" dirty="0" err="1"/>
              <a:t>Cntd</a:t>
            </a:r>
            <a:r>
              <a:rPr lang="en-US" b="1" dirty="0"/>
              <a:t>’</a:t>
            </a:r>
            <a:br>
              <a:rPr lang="en-US" b="1" dirty="0"/>
            </a:br>
            <a:r>
              <a:rPr lang="en-US" sz="4000" b="1" u="sng" dirty="0"/>
              <a:t>Simple &amp; non-routine</a:t>
            </a:r>
            <a:r>
              <a:rPr lang="en-US" sz="4000" u="sng" dirty="0"/>
              <a:t>  </a:t>
            </a:r>
            <a:r>
              <a:rPr lang="en-US" sz="4000" b="1" u="sng" dirty="0"/>
              <a:t>projects</a:t>
            </a:r>
            <a:r>
              <a:rPr lang="en-US" sz="9600" b="1" u="sng" dirty="0"/>
              <a:t/>
            </a:r>
            <a:br>
              <a:rPr lang="en-US" sz="9600" b="1" u="sng" dirty="0"/>
            </a:br>
            <a:r>
              <a:rPr lang="en-US" b="1" dirty="0"/>
              <a:t/>
            </a:r>
            <a:br>
              <a:rPr lang="en-US" b="1" dirty="0"/>
            </a:br>
            <a:endParaRPr lang="en-US" b="1" dirty="0"/>
          </a:p>
        </p:txBody>
      </p:sp>
      <p:sp>
        <p:nvSpPr>
          <p:cNvPr id="3" name="Content Placeholder 2">
            <a:extLst>
              <a:ext uri="{FF2B5EF4-FFF2-40B4-BE49-F238E27FC236}">
                <a16:creationId xmlns:a16="http://schemas.microsoft.com/office/drawing/2014/main" id="{56C14960-F31F-4F17-8B0F-49678890E62A}"/>
              </a:ext>
            </a:extLst>
          </p:cNvPr>
          <p:cNvSpPr>
            <a:spLocks noGrp="1"/>
          </p:cNvSpPr>
          <p:nvPr>
            <p:ph idx="1"/>
          </p:nvPr>
        </p:nvSpPr>
        <p:spPr>
          <a:xfrm>
            <a:off x="820271" y="2487705"/>
            <a:ext cx="10596282" cy="3818965"/>
          </a:xfrm>
        </p:spPr>
        <p:txBody>
          <a:bodyPr>
            <a:normAutofit fontScale="25000" lnSpcReduction="20000"/>
          </a:bodyPr>
          <a:lstStyle/>
          <a:p>
            <a:pPr marL="0" indent="0" algn="ctr">
              <a:buNone/>
            </a:pPr>
            <a:endParaRPr lang="en-US" sz="9600" u="sng" dirty="0">
              <a:latin typeface="Bookman Old Style" panose="02050604050505020204" pitchFamily="18" charset="0"/>
            </a:endParaRPr>
          </a:p>
          <a:p>
            <a:pPr marL="0" indent="0">
              <a:buNone/>
            </a:pPr>
            <a:r>
              <a:rPr lang="en-US" sz="9600" dirty="0" err="1">
                <a:latin typeface="Bookman Old Style" panose="02050604050505020204" pitchFamily="18" charset="0"/>
              </a:rPr>
              <a:t>i</a:t>
            </a:r>
            <a:r>
              <a:rPr lang="en-US" sz="9600" dirty="0">
                <a:latin typeface="Bookman Old Style" panose="02050604050505020204" pitchFamily="18" charset="0"/>
              </a:rPr>
              <a:t>) These projects require the learner to identify a problem or challenge and formulate a solution to the identified problem.</a:t>
            </a:r>
          </a:p>
          <a:p>
            <a:pPr marL="1371600" indent="-1371600">
              <a:buAutoNum type="romanLcParenR"/>
            </a:pPr>
            <a:endParaRPr lang="en-US" sz="9600" dirty="0">
              <a:latin typeface="Bookman Old Style" panose="02050604050505020204" pitchFamily="18" charset="0"/>
            </a:endParaRPr>
          </a:p>
          <a:p>
            <a:pPr marL="0" indent="0">
              <a:buNone/>
            </a:pPr>
            <a:r>
              <a:rPr lang="en-US" sz="9600" dirty="0">
                <a:latin typeface="Bookman Old Style" panose="02050604050505020204" pitchFamily="18" charset="0"/>
              </a:rPr>
              <a:t> ii) The steps to complete the project may not be as clearly defined thus requiring the learner to make decisions and adjust their method or plan accordingly.</a:t>
            </a:r>
          </a:p>
          <a:p>
            <a:pPr marL="0" indent="0">
              <a:buNone/>
            </a:pPr>
            <a:r>
              <a:rPr lang="en-US" sz="9600" dirty="0">
                <a:latin typeface="Bookman Old Style" panose="02050604050505020204" pitchFamily="18" charset="0"/>
              </a:rPr>
              <a:t> </a:t>
            </a:r>
          </a:p>
          <a:p>
            <a:pPr marL="0" indent="0">
              <a:buNone/>
            </a:pPr>
            <a:r>
              <a:rPr lang="en-US" sz="9600" dirty="0">
                <a:latin typeface="Bookman Old Style" panose="02050604050505020204" pitchFamily="18" charset="0"/>
              </a:rPr>
              <a:t>   </a:t>
            </a:r>
            <a:endParaRPr lang="en-US" dirty="0"/>
          </a:p>
          <a:p>
            <a:pPr marL="0" indent="0">
              <a:buNone/>
            </a:pPr>
            <a:r>
              <a:rPr lang="en-US" dirty="0"/>
              <a:t>  </a:t>
            </a:r>
          </a:p>
          <a:p>
            <a:pPr marL="0" indent="0">
              <a:buNone/>
            </a:pPr>
            <a:r>
              <a:rPr lang="en-US" dirty="0"/>
              <a:t> </a:t>
            </a:r>
          </a:p>
        </p:txBody>
      </p:sp>
    </p:spTree>
    <p:extLst>
      <p:ext uri="{BB962C8B-B14F-4D97-AF65-F5344CB8AC3E}">
        <p14:creationId xmlns:p14="http://schemas.microsoft.com/office/powerpoint/2010/main" val="176530484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3543</TotalTime>
  <Words>1209</Words>
  <Application>Microsoft Office PowerPoint</Application>
  <PresentationFormat>Widescreen</PresentationFormat>
  <Paragraphs>131</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Bookman Old Style</vt:lpstr>
      <vt:lpstr>Calibri</vt:lpstr>
      <vt:lpstr>Garamond</vt:lpstr>
      <vt:lpstr>Organic</vt:lpstr>
      <vt:lpstr> UGANDA NATIONAL EXAMINATIONS BOARD </vt:lpstr>
      <vt:lpstr>Presentation outline</vt:lpstr>
      <vt:lpstr>An overview of projects under the NLSC</vt:lpstr>
      <vt:lpstr>An overview of projects under the NLSC</vt:lpstr>
      <vt:lpstr>An overview of projects under the NLSC</vt:lpstr>
      <vt:lpstr>Types of Projects for the NLSC</vt:lpstr>
      <vt:lpstr>Types of Projects for the NLSC</vt:lpstr>
      <vt:lpstr>Types of Projects for the NLSC Simple routine projects </vt:lpstr>
      <vt:lpstr>  Types of Projects for the NLSC Cntd’ Simple &amp; non-routine  projects  </vt:lpstr>
      <vt:lpstr>Types of Projects for the NLSC Cntd’ Simple non-routine projects</vt:lpstr>
      <vt:lpstr>Types of Projects for the NLSC Cntd’</vt:lpstr>
      <vt:lpstr>The Project Assessment Instrument</vt:lpstr>
      <vt:lpstr>Structure of the Project Assessment Instrument </vt:lpstr>
      <vt:lpstr>Structure of the Project Assessment Instrument  continued</vt:lpstr>
      <vt:lpstr>Structure of the Project Assessment Instrument  continued</vt:lpstr>
      <vt:lpstr>Use of the Instrument in Assessment</vt:lpstr>
      <vt:lpstr>Records on project work</vt:lpstr>
      <vt:lpstr>Submission of Learners achievement on project skills</vt:lpstr>
      <vt:lpstr>Conclusion</vt:lpstr>
      <vt:lpstr> We win as  a team !! Thank you for listening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Assessment tool</dc:title>
  <dc:creator>Grace K. Mbabazi</dc:creator>
  <cp:lastModifiedBy>Christine Zawedde</cp:lastModifiedBy>
  <cp:revision>124</cp:revision>
  <cp:lastPrinted>2024-03-26T15:00:17Z</cp:lastPrinted>
  <dcterms:created xsi:type="dcterms:W3CDTF">2023-09-27T08:58:17Z</dcterms:created>
  <dcterms:modified xsi:type="dcterms:W3CDTF">2024-04-04T10:19:38Z</dcterms:modified>
</cp:coreProperties>
</file>