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7" r:id="rId3"/>
    <p:sldId id="258" r:id="rId4"/>
    <p:sldId id="283" r:id="rId5"/>
    <p:sldId id="282" r:id="rId6"/>
    <p:sldId id="278" r:id="rId7"/>
    <p:sldId id="277" r:id="rId8"/>
    <p:sldId id="276" r:id="rId9"/>
    <p:sldId id="260" r:id="rId10"/>
    <p:sldId id="284" r:id="rId11"/>
    <p:sldId id="280" r:id="rId12"/>
    <p:sldId id="287" r:id="rId13"/>
    <p:sldId id="279" r:id="rId14"/>
    <p:sldId id="285" r:id="rId15"/>
    <p:sldId id="281" r:id="rId16"/>
    <p:sldId id="286" r:id="rId17"/>
    <p:sldId id="272" r:id="rId18"/>
    <p:sldId id="274" r:id="rId1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AFFB9B-9FB8-469E-96F9-4D32314110B6}" type="datetimeFigureOut">
              <a:rPr lang="en-US" smtClean="0"/>
              <a:t>4/4/2024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56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42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4B9363-8B87-41B7-9F8E-64519CBB8F34}"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671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EF5746-5284-4951-9F37-7AE924EDBCB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811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398B29-7265-4A65-A2A4-6703C057B7C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47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9633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3401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24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36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3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66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362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84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375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76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313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BB1C6-BF8F-4481-8AB2-603A1C8A906A}" type="datetimeFigureOut">
              <a:rPr lang="en-US" smtClean="0"/>
              <a:t>4/4/2024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98091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657148" y="253542"/>
            <a:ext cx="2120057" cy="1736757"/>
          </a:xfrm>
          <a:prstGeom prst="rect">
            <a:avLst/>
          </a:prstGeom>
          <a:noFill/>
          <a:ln>
            <a:noFill/>
          </a:ln>
        </p:spPr>
      </p:pic>
      <p:sp>
        <p:nvSpPr>
          <p:cNvPr id="6" name="Rectangle 5"/>
          <p:cNvSpPr/>
          <p:nvPr/>
        </p:nvSpPr>
        <p:spPr>
          <a:xfrm>
            <a:off x="875213" y="1990299"/>
            <a:ext cx="10162902" cy="584775"/>
          </a:xfrm>
          <a:prstGeom prst="rect">
            <a:avLst/>
          </a:prstGeom>
        </p:spPr>
        <p:txBody>
          <a:bodyPr wrap="square">
            <a:spAutoFit/>
          </a:bodyPr>
          <a:lstStyle/>
          <a:p>
            <a:r>
              <a:rPr lang="en-US" sz="3200" b="1" dirty="0"/>
              <a:t>UGANDA NATIONAL EXAMINATIONS BOARD</a:t>
            </a:r>
            <a:endParaRPr lang="en-US" sz="3200" dirty="0"/>
          </a:p>
        </p:txBody>
      </p:sp>
      <p:sp>
        <p:nvSpPr>
          <p:cNvPr id="7" name="Rectangle 6"/>
          <p:cNvSpPr/>
          <p:nvPr/>
        </p:nvSpPr>
        <p:spPr>
          <a:xfrm>
            <a:off x="1645922" y="3148371"/>
            <a:ext cx="8621483" cy="3385542"/>
          </a:xfrm>
          <a:prstGeom prst="rect">
            <a:avLst/>
          </a:prstGeom>
        </p:spPr>
        <p:txBody>
          <a:bodyPr wrap="square">
            <a:spAutoFit/>
          </a:bodyPr>
          <a:lstStyle/>
          <a:p>
            <a:pPr algn="ctr"/>
            <a:r>
              <a:rPr lang="en-US" sz="3200" b="1" dirty="0"/>
              <a:t>Training of teachers in the implementation of Continuous Assessment  of the NLSC:</a:t>
            </a:r>
          </a:p>
          <a:p>
            <a:pPr algn="ctr"/>
            <a:endParaRPr lang="en-US" sz="3200" b="1" dirty="0"/>
          </a:p>
          <a:p>
            <a:r>
              <a:rPr lang="en-US" sz="3200" b="1" dirty="0"/>
              <a:t>The Continuous Assessment Framework (CAF) </a:t>
            </a:r>
          </a:p>
          <a:p>
            <a:pPr algn="ctr"/>
            <a:endParaRPr lang="en-US" sz="3200" b="1" dirty="0"/>
          </a:p>
          <a:p>
            <a:pPr algn="ctr"/>
            <a:r>
              <a:rPr lang="en-US" sz="3600" b="1" smtClean="0"/>
              <a:t>April, </a:t>
            </a:r>
            <a:r>
              <a:rPr lang="en-US" sz="3600" b="1" dirty="0"/>
              <a:t>2024</a:t>
            </a:r>
          </a:p>
          <a:p>
            <a:pPr algn="ctr"/>
            <a:endParaRPr lang="en-US" b="1" dirty="0"/>
          </a:p>
        </p:txBody>
      </p:sp>
    </p:spTree>
    <p:extLst>
      <p:ext uri="{BB962C8B-B14F-4D97-AF65-F5344CB8AC3E}">
        <p14:creationId xmlns:p14="http://schemas.microsoft.com/office/powerpoint/2010/main" val="1866080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BA81-3B4E-4063-AEDD-E3A1C495BDF2}"/>
              </a:ext>
            </a:extLst>
          </p:cNvPr>
          <p:cNvSpPr>
            <a:spLocks noGrp="1"/>
          </p:cNvSpPr>
          <p:nvPr>
            <p:ph type="title"/>
          </p:nvPr>
        </p:nvSpPr>
        <p:spPr>
          <a:xfrm>
            <a:off x="1295402" y="765313"/>
            <a:ext cx="9601196" cy="477078"/>
          </a:xfrm>
        </p:spPr>
        <p:txBody>
          <a:bodyPr>
            <a:normAutofit fontScale="90000"/>
          </a:bodyPr>
          <a:lstStyle/>
          <a:p>
            <a:r>
              <a:rPr lang="en-US" b="1" u="sng" dirty="0">
                <a:solidFill>
                  <a:schemeClr val="tx1"/>
                </a:solidFill>
              </a:rPr>
              <a:t>The structure of CAF </a:t>
            </a:r>
            <a:r>
              <a:rPr lang="en-US" b="1" u="sng" dirty="0" err="1">
                <a:solidFill>
                  <a:schemeClr val="tx1"/>
                </a:solidFill>
              </a:rPr>
              <a:t>con’t</a:t>
            </a:r>
            <a:endParaRPr lang="en-US" dirty="0"/>
          </a:p>
        </p:txBody>
      </p:sp>
      <p:graphicFrame>
        <p:nvGraphicFramePr>
          <p:cNvPr id="4" name="Content Placeholder 3">
            <a:extLst>
              <a:ext uri="{FF2B5EF4-FFF2-40B4-BE49-F238E27FC236}">
                <a16:creationId xmlns:a16="http://schemas.microsoft.com/office/drawing/2014/main" id="{945591B4-2317-45E5-9EC9-4816F95F1354}"/>
              </a:ext>
            </a:extLst>
          </p:cNvPr>
          <p:cNvGraphicFramePr>
            <a:graphicFrameLocks noGrp="1"/>
          </p:cNvGraphicFramePr>
          <p:nvPr>
            <p:ph idx="1"/>
            <p:extLst>
              <p:ext uri="{D42A27DB-BD31-4B8C-83A1-F6EECF244321}">
                <p14:modId xmlns:p14="http://schemas.microsoft.com/office/powerpoint/2010/main" val="2291366722"/>
              </p:ext>
            </p:extLst>
          </p:nvPr>
        </p:nvGraphicFramePr>
        <p:xfrm>
          <a:off x="1295399" y="1341783"/>
          <a:ext cx="10214114" cy="4911943"/>
        </p:xfrm>
        <a:graphic>
          <a:graphicData uri="http://schemas.openxmlformats.org/drawingml/2006/table">
            <a:tbl>
              <a:tblPr firstRow="1" bandRow="1">
                <a:tableStyleId>{5C22544A-7EE6-4342-B048-85BDC9FD1C3A}</a:tableStyleId>
              </a:tblPr>
              <a:tblGrid>
                <a:gridCol w="1118336">
                  <a:extLst>
                    <a:ext uri="{9D8B030D-6E8A-4147-A177-3AD203B41FA5}">
                      <a16:colId xmlns:a16="http://schemas.microsoft.com/office/drawing/2014/main" val="3480209905"/>
                    </a:ext>
                  </a:extLst>
                </a:gridCol>
                <a:gridCol w="1118336">
                  <a:extLst>
                    <a:ext uri="{9D8B030D-6E8A-4147-A177-3AD203B41FA5}">
                      <a16:colId xmlns:a16="http://schemas.microsoft.com/office/drawing/2014/main" val="4197834827"/>
                    </a:ext>
                  </a:extLst>
                </a:gridCol>
                <a:gridCol w="1118336">
                  <a:extLst>
                    <a:ext uri="{9D8B030D-6E8A-4147-A177-3AD203B41FA5}">
                      <a16:colId xmlns:a16="http://schemas.microsoft.com/office/drawing/2014/main" val="3053424727"/>
                    </a:ext>
                  </a:extLst>
                </a:gridCol>
                <a:gridCol w="1118336">
                  <a:extLst>
                    <a:ext uri="{9D8B030D-6E8A-4147-A177-3AD203B41FA5}">
                      <a16:colId xmlns:a16="http://schemas.microsoft.com/office/drawing/2014/main" val="1486300312"/>
                    </a:ext>
                  </a:extLst>
                </a:gridCol>
                <a:gridCol w="1118336">
                  <a:extLst>
                    <a:ext uri="{9D8B030D-6E8A-4147-A177-3AD203B41FA5}">
                      <a16:colId xmlns:a16="http://schemas.microsoft.com/office/drawing/2014/main" val="2128094893"/>
                    </a:ext>
                  </a:extLst>
                </a:gridCol>
                <a:gridCol w="1118336">
                  <a:extLst>
                    <a:ext uri="{9D8B030D-6E8A-4147-A177-3AD203B41FA5}">
                      <a16:colId xmlns:a16="http://schemas.microsoft.com/office/drawing/2014/main" val="492088132"/>
                    </a:ext>
                  </a:extLst>
                </a:gridCol>
                <a:gridCol w="1357246">
                  <a:extLst>
                    <a:ext uri="{9D8B030D-6E8A-4147-A177-3AD203B41FA5}">
                      <a16:colId xmlns:a16="http://schemas.microsoft.com/office/drawing/2014/main" val="1444326743"/>
                    </a:ext>
                  </a:extLst>
                </a:gridCol>
                <a:gridCol w="1262269">
                  <a:extLst>
                    <a:ext uri="{9D8B030D-6E8A-4147-A177-3AD203B41FA5}">
                      <a16:colId xmlns:a16="http://schemas.microsoft.com/office/drawing/2014/main" val="2321506894"/>
                    </a:ext>
                  </a:extLst>
                </a:gridCol>
                <a:gridCol w="884583">
                  <a:extLst>
                    <a:ext uri="{9D8B030D-6E8A-4147-A177-3AD203B41FA5}">
                      <a16:colId xmlns:a16="http://schemas.microsoft.com/office/drawing/2014/main" val="3256149704"/>
                    </a:ext>
                  </a:extLst>
                </a:gridCol>
              </a:tblGrid>
              <a:tr h="365597">
                <a:tc>
                  <a:txBody>
                    <a:bodyPr/>
                    <a:lstStyle/>
                    <a:p>
                      <a:r>
                        <a:rPr lang="en-US" dirty="0"/>
                        <a:t>Theme</a:t>
                      </a:r>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Outcomes</a:t>
                      </a:r>
                    </a:p>
                    <a:p>
                      <a:pPr marL="0" marR="0">
                        <a:lnSpc>
                          <a:spcPct val="107000"/>
                        </a:lnSpc>
                        <a:spcBef>
                          <a:spcPts val="0"/>
                        </a:spcBef>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975" marR="53975" marT="0" marB="0"/>
                </a:tc>
                <a:tc>
                  <a:txBody>
                    <a:bodyPr/>
                    <a:lstStyle/>
                    <a:p>
                      <a:r>
                        <a:rPr lang="en-US" dirty="0"/>
                        <a:t>Competency</a:t>
                      </a:r>
                    </a:p>
                  </a:txBody>
                  <a:tcPr/>
                </a:tc>
                <a:tc>
                  <a:txBody>
                    <a:bodyPr/>
                    <a:lstStyle/>
                    <a:p>
                      <a:r>
                        <a:rPr lang="en-US" dirty="0"/>
                        <a:t>Receiving</a:t>
                      </a:r>
                    </a:p>
                  </a:txBody>
                  <a:tcPr/>
                </a:tc>
                <a:tc>
                  <a:txBody>
                    <a:bodyPr/>
                    <a:lstStyle/>
                    <a:p>
                      <a:r>
                        <a:rPr lang="en-US" dirty="0"/>
                        <a:t>Responding</a:t>
                      </a:r>
                    </a:p>
                  </a:txBody>
                  <a:tcPr/>
                </a:tc>
                <a:tc>
                  <a:txBody>
                    <a:bodyPr/>
                    <a:lstStyle/>
                    <a:p>
                      <a:r>
                        <a:rPr lang="en-US" dirty="0"/>
                        <a:t>Valuing</a:t>
                      </a:r>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Organization</a:t>
                      </a: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Characterization</a:t>
                      </a:r>
                    </a:p>
                  </a:txBody>
                  <a:tcPr marL="53975" marR="53975" marT="0" marB="0"/>
                </a:tc>
                <a:extLst>
                  <a:ext uri="{0D108BD9-81ED-4DB2-BD59-A6C34878D82A}">
                    <a16:rowId xmlns:a16="http://schemas.microsoft.com/office/drawing/2014/main" val="3424347502"/>
                  </a:ext>
                </a:extLst>
              </a:tr>
              <a:tr h="4146768">
                <a:tc>
                  <a:txBody>
                    <a:bodyPr/>
                    <a:lstStyle/>
                    <a:p>
                      <a:r>
                        <a:rPr lang="en-US" b="1" dirty="0"/>
                        <a:t>Forestry and Irrigation in Africa and other parts of the world</a:t>
                      </a:r>
                    </a:p>
                  </a:txBody>
                  <a:tcPr/>
                </a:tc>
                <a:tc>
                  <a:txBody>
                    <a:bodyPr/>
                    <a:lstStyle/>
                    <a:p>
                      <a:r>
                        <a:rPr lang="en-US" dirty="0"/>
                        <a:t>Forests, forest resources and Forestry in Africa.</a:t>
                      </a:r>
                    </a:p>
                    <a:p>
                      <a:r>
                        <a:rPr lang="en-US" dirty="0"/>
                        <a:t>Senior Three</a:t>
                      </a:r>
                    </a:p>
                    <a:p>
                      <a:r>
                        <a:rPr lang="en-US" dirty="0"/>
                        <a:t>Term 3</a:t>
                      </a:r>
                    </a:p>
                    <a:p>
                      <a:r>
                        <a:rPr lang="en-US" dirty="0"/>
                        <a:t>p.56</a:t>
                      </a:r>
                    </a:p>
                  </a:txBody>
                  <a:tcPr/>
                </a:tc>
                <a:tc>
                  <a:txBody>
                    <a:bodyPr/>
                    <a:lstStyle/>
                    <a:p>
                      <a:r>
                        <a:rPr lang="en-US" sz="1600" dirty="0"/>
                        <a:t>Appreciates the need to preserve the natural environment</a:t>
                      </a:r>
                    </a:p>
                    <a:p>
                      <a:r>
                        <a:rPr lang="en-US" sz="1600" dirty="0"/>
                        <a:t>Appreciates the dangers of overuse of natural sources, deforestation and over fishing.</a:t>
                      </a:r>
                    </a:p>
                  </a:txBody>
                  <a:tcPr/>
                </a:tc>
                <a:tc>
                  <a:txBody>
                    <a:bodyPr/>
                    <a:lstStyle/>
                    <a:p>
                      <a:r>
                        <a:rPr lang="en-US" dirty="0"/>
                        <a:t>Appreciates the need to preserve the natural environment.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3. Listening to (teacher, peers, meteorologists, audio, audio-visual recordings)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4.Consulting peers, meteorologists</a:t>
                      </a:r>
                    </a:p>
                    <a:p>
                      <a:endParaRPr lang="en-US" dirty="0"/>
                    </a:p>
                  </a:txBody>
                  <a:tcPr/>
                </a:tc>
                <a:tc>
                  <a:txBody>
                    <a:bodyPr/>
                    <a:lstStyle/>
                    <a:p>
                      <a:r>
                        <a:rPr lang="en-US" sz="1400" kern="1200" dirty="0">
                          <a:solidFill>
                            <a:schemeClr val="dk1"/>
                          </a:solidFill>
                          <a:effectLst/>
                          <a:latin typeface="+mn-lt"/>
                          <a:ea typeface="+mn-ea"/>
                          <a:cs typeface="+mn-cs"/>
                        </a:rPr>
                        <a:t>3. Makes notes on preservation of the natural environment</a:t>
                      </a:r>
                    </a:p>
                    <a:p>
                      <a:r>
                        <a:rPr lang="en-US" sz="1400" kern="1200" dirty="0">
                          <a:solidFill>
                            <a:schemeClr val="dk1"/>
                          </a:solidFill>
                          <a:effectLst/>
                          <a:latin typeface="+mn-lt"/>
                          <a:ea typeface="+mn-ea"/>
                          <a:cs typeface="+mn-cs"/>
                        </a:rPr>
                        <a:t>4. Discusses on preservation of the natural environment</a:t>
                      </a:r>
                    </a:p>
                    <a:p>
                      <a:endParaRPr lang="en-US" dirty="0"/>
                    </a:p>
                  </a:txBody>
                  <a:tcPr/>
                </a:tc>
                <a:tc>
                  <a:txBody>
                    <a:bodyPr/>
                    <a:lstStyle/>
                    <a:p>
                      <a:r>
                        <a:rPr lang="en-US" dirty="0"/>
                        <a:t>3.</a:t>
                      </a:r>
                      <a:r>
                        <a:rPr lang="en-US" sz="1400" dirty="0"/>
                        <a:t>Uses pathways</a:t>
                      </a:r>
                    </a:p>
                    <a:p>
                      <a:r>
                        <a:rPr lang="en-US" sz="1400" dirty="0"/>
                        <a:t>4. Digs trenches to direct running water.</a:t>
                      </a:r>
                    </a:p>
                    <a:p>
                      <a:r>
                        <a:rPr lang="en-US" sz="1400" dirty="0"/>
                        <a:t>5. Recycles synthetic materials</a:t>
                      </a:r>
                    </a:p>
                    <a:p>
                      <a:r>
                        <a:rPr lang="en-US" sz="1400" dirty="0"/>
                        <a:t>6. Disposes wastes in designated areas.</a:t>
                      </a:r>
                    </a:p>
                    <a:p>
                      <a:r>
                        <a:rPr lang="en-US" sz="1400" dirty="0"/>
                        <a:t>7.Writes articles that promote environmental preservation.</a:t>
                      </a:r>
                    </a:p>
                    <a:p>
                      <a:r>
                        <a:rPr lang="en-US" sz="1400" dirty="0"/>
                        <a:t>8. Dredges water sources.</a:t>
                      </a:r>
                    </a:p>
                  </a:txBody>
                  <a:tcPr/>
                </a:tc>
                <a:tc>
                  <a:txBody>
                    <a:bodyPr/>
                    <a:lstStyle/>
                    <a:p>
                      <a:r>
                        <a:rPr lang="en-US" dirty="0"/>
                        <a:t>5. </a:t>
                      </a:r>
                      <a:r>
                        <a:rPr lang="en-US" sz="1400" dirty="0"/>
                        <a:t>Recycles synthetic materials</a:t>
                      </a:r>
                    </a:p>
                    <a:p>
                      <a:r>
                        <a:rPr lang="en-US" sz="1400" dirty="0"/>
                        <a:t>6. Disposes wastes in designated areas.</a:t>
                      </a:r>
                    </a:p>
                    <a:p>
                      <a:r>
                        <a:rPr lang="en-US" sz="1400" dirty="0"/>
                        <a:t>7. Writes articles that promote environmental preservation</a:t>
                      </a:r>
                      <a:r>
                        <a:rPr lang="en-US" dirty="0"/>
                        <a:t>.</a:t>
                      </a:r>
                    </a:p>
                    <a:p>
                      <a:r>
                        <a:rPr lang="en-US" sz="1400" dirty="0"/>
                        <a:t>8</a:t>
                      </a:r>
                      <a:r>
                        <a:rPr lang="en-US" dirty="0"/>
                        <a:t>.</a:t>
                      </a:r>
                      <a:r>
                        <a:rPr lang="en-US" sz="1400" dirty="0"/>
                        <a:t>Dredges water sources</a:t>
                      </a:r>
                    </a:p>
                  </a:txBody>
                  <a:tcPr/>
                </a:tc>
                <a:tc>
                  <a:txBody>
                    <a:bodyPr/>
                    <a:lstStyle/>
                    <a:p>
                      <a:endParaRPr lang="en-US" dirty="0"/>
                    </a:p>
                  </a:txBody>
                  <a:tcPr/>
                </a:tc>
                <a:extLst>
                  <a:ext uri="{0D108BD9-81ED-4DB2-BD59-A6C34878D82A}">
                    <a16:rowId xmlns:a16="http://schemas.microsoft.com/office/drawing/2014/main" val="3002188977"/>
                  </a:ext>
                </a:extLst>
              </a:tr>
            </a:tbl>
          </a:graphicData>
        </a:graphic>
      </p:graphicFrame>
    </p:spTree>
    <p:extLst>
      <p:ext uri="{BB962C8B-B14F-4D97-AF65-F5344CB8AC3E}">
        <p14:creationId xmlns:p14="http://schemas.microsoft.com/office/powerpoint/2010/main" val="55379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4599"/>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6986380"/>
              </p:ext>
            </p:extLst>
          </p:nvPr>
        </p:nvGraphicFramePr>
        <p:xfrm>
          <a:off x="849089" y="824948"/>
          <a:ext cx="10607038" cy="14235580"/>
        </p:xfrm>
        <a:graphic>
          <a:graphicData uri="http://schemas.openxmlformats.org/drawingml/2006/table">
            <a:tbl>
              <a:tblPr firstRow="1" bandRow="1">
                <a:tableStyleId>{5C22544A-7EE6-4342-B048-85BDC9FD1C3A}</a:tableStyleId>
              </a:tblPr>
              <a:tblGrid>
                <a:gridCol w="1007789">
                  <a:extLst>
                    <a:ext uri="{9D8B030D-6E8A-4147-A177-3AD203B41FA5}">
                      <a16:colId xmlns:a16="http://schemas.microsoft.com/office/drawing/2014/main" val="1956257432"/>
                    </a:ext>
                  </a:extLst>
                </a:gridCol>
                <a:gridCol w="1039057">
                  <a:extLst>
                    <a:ext uri="{9D8B030D-6E8A-4147-A177-3AD203B41FA5}">
                      <a16:colId xmlns:a16="http://schemas.microsoft.com/office/drawing/2014/main" val="174342025"/>
                    </a:ext>
                  </a:extLst>
                </a:gridCol>
                <a:gridCol w="1327682">
                  <a:extLst>
                    <a:ext uri="{9D8B030D-6E8A-4147-A177-3AD203B41FA5}">
                      <a16:colId xmlns:a16="http://schemas.microsoft.com/office/drawing/2014/main" val="3569833242"/>
                    </a:ext>
                  </a:extLst>
                </a:gridCol>
                <a:gridCol w="924853">
                  <a:extLst>
                    <a:ext uri="{9D8B030D-6E8A-4147-A177-3AD203B41FA5}">
                      <a16:colId xmlns:a16="http://schemas.microsoft.com/office/drawing/2014/main" val="448643118"/>
                    </a:ext>
                  </a:extLst>
                </a:gridCol>
                <a:gridCol w="1441173">
                  <a:extLst>
                    <a:ext uri="{9D8B030D-6E8A-4147-A177-3AD203B41FA5}">
                      <a16:colId xmlns:a16="http://schemas.microsoft.com/office/drawing/2014/main" val="2360844579"/>
                    </a:ext>
                  </a:extLst>
                </a:gridCol>
                <a:gridCol w="1330804">
                  <a:extLst>
                    <a:ext uri="{9D8B030D-6E8A-4147-A177-3AD203B41FA5}">
                      <a16:colId xmlns:a16="http://schemas.microsoft.com/office/drawing/2014/main" val="3553966079"/>
                    </a:ext>
                  </a:extLst>
                </a:gridCol>
                <a:gridCol w="1178560">
                  <a:extLst>
                    <a:ext uri="{9D8B030D-6E8A-4147-A177-3AD203B41FA5}">
                      <a16:colId xmlns:a16="http://schemas.microsoft.com/office/drawing/2014/main" val="3319052188"/>
                    </a:ext>
                  </a:extLst>
                </a:gridCol>
                <a:gridCol w="1178560">
                  <a:extLst>
                    <a:ext uri="{9D8B030D-6E8A-4147-A177-3AD203B41FA5}">
                      <a16:colId xmlns:a16="http://schemas.microsoft.com/office/drawing/2014/main" val="2850360469"/>
                    </a:ext>
                  </a:extLst>
                </a:gridCol>
                <a:gridCol w="1178560">
                  <a:extLst>
                    <a:ext uri="{9D8B030D-6E8A-4147-A177-3AD203B41FA5}">
                      <a16:colId xmlns:a16="http://schemas.microsoft.com/office/drawing/2014/main" val="1355394453"/>
                    </a:ext>
                  </a:extLst>
                </a:gridCol>
              </a:tblGrid>
              <a:tr h="925616">
                <a:tc rowSpan="2">
                  <a:txBody>
                    <a:bodyPr/>
                    <a:lstStyle/>
                    <a:p>
                      <a:r>
                        <a:rPr lang="en-US" dirty="0"/>
                        <a:t>Theme</a:t>
                      </a:r>
                    </a:p>
                  </a:txBody>
                  <a:tcPr/>
                </a:tc>
                <a:tc rowSpan="2">
                  <a:txBody>
                    <a:bodyPr/>
                    <a:lstStyle/>
                    <a:p>
                      <a:r>
                        <a:rPr lang="en-US" dirty="0"/>
                        <a:t>Topic</a:t>
                      </a:r>
                    </a:p>
                  </a:txBody>
                  <a:tcPr/>
                </a:tc>
                <a:tc rowSpan="2">
                  <a:txBody>
                    <a:bodyPr/>
                    <a:lstStyle/>
                    <a:p>
                      <a:r>
                        <a:rPr lang="en-US" dirty="0"/>
                        <a:t>Learning</a:t>
                      </a:r>
                      <a:r>
                        <a:rPr lang="en-US" baseline="0" dirty="0"/>
                        <a:t> Outcomes</a:t>
                      </a:r>
                      <a:endParaRPr lang="en-US" dirty="0"/>
                    </a:p>
                  </a:txBody>
                  <a:tcPr/>
                </a:tc>
                <a:tc rowSpan="2">
                  <a:txBody>
                    <a:bodyPr/>
                    <a:lstStyle/>
                    <a:p>
                      <a:r>
                        <a:rPr lang="en-US" dirty="0"/>
                        <a:t>Competency</a:t>
                      </a:r>
                    </a:p>
                  </a:txBody>
                  <a:tcPr/>
                </a:tc>
                <a:tc gridSpan="5">
                  <a:txBody>
                    <a:bodyPr/>
                    <a:lstStyle/>
                    <a:p>
                      <a:r>
                        <a:rPr lang="en-US" sz="2400" dirty="0">
                          <a:latin typeface="+mn-lt"/>
                        </a:rPr>
                        <a:t>Levels</a:t>
                      </a:r>
                      <a:r>
                        <a:rPr lang="en-US" sz="2400" dirty="0"/>
                        <a:t> of the learning domains to be Assessed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7490901"/>
                  </a:ext>
                </a:extLst>
              </a:tr>
              <a:tr h="452288">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Receiving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Responding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Valuing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Organization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Characterization</a:t>
                      </a:r>
                    </a:p>
                  </a:txBody>
                  <a:tcPr/>
                </a:tc>
                <a:extLst>
                  <a:ext uri="{0D108BD9-81ED-4DB2-BD59-A6C34878D82A}">
                    <a16:rowId xmlns:a16="http://schemas.microsoft.com/office/drawing/2014/main" val="3351586416"/>
                  </a:ext>
                </a:extLst>
              </a:tr>
              <a:tr h="12452841">
                <a:tc>
                  <a:txBody>
                    <a:bodyPr/>
                    <a:lstStyle/>
                    <a:p>
                      <a:pPr marL="0" marR="0">
                        <a:lnSpc>
                          <a:spcPct val="107000"/>
                        </a:lnSpc>
                        <a:spcBef>
                          <a:spcPts val="0"/>
                        </a:spcBef>
                        <a:spcAft>
                          <a:spcPts val="0"/>
                        </a:spcAft>
                      </a:pPr>
                      <a:r>
                        <a:rPr lang="en-US" sz="1200" b="1" dirty="0">
                          <a:solidFill>
                            <a:srgbClr val="231F20"/>
                          </a:solidFill>
                          <a:effectLst/>
                          <a:latin typeface="Bookman Old Style" panose="02050604050505020204" pitchFamily="18" charset="0"/>
                          <a:ea typeface="Calibri" panose="020F0502020204030204" pitchFamily="34" charset="0"/>
                          <a:cs typeface="Times New Roman" panose="02020603050405020304" pitchFamily="18" charset="0"/>
                        </a:rPr>
                        <a:t>Generic skills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Critical thinking and problem solving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Demonstrate Critical thinking and problem solving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gn="l">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Demonstrates Critical thinking &amp; problem solving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400" kern="1200" dirty="0">
                          <a:solidFill>
                            <a:schemeClr val="dk1"/>
                          </a:solidFill>
                          <a:effectLst/>
                          <a:latin typeface="+mn-lt"/>
                          <a:ea typeface="+mn-ea"/>
                          <a:cs typeface="+mn-cs"/>
                        </a:rPr>
                        <a:t>The learner receives information about critical thinking and problem solving:(Planning and carrying out investigations, Sorting and analyzing Information, Identifying problems and ways forward, predicting out comes and making reasoned decisions, Evaluating different solutions)</a:t>
                      </a:r>
                    </a:p>
                    <a:p>
                      <a:pPr marL="0" marR="0">
                        <a:lnSpc>
                          <a:spcPct val="107000"/>
                        </a:lnSpc>
                        <a:spcBef>
                          <a:spcPts val="0"/>
                        </a:spcBef>
                        <a:spcAft>
                          <a:spcPts val="0"/>
                        </a:spcAft>
                      </a:pPr>
                      <a:r>
                        <a:rPr lang="en-US" sz="1400" b="1" kern="1200" dirty="0">
                          <a:solidFill>
                            <a:schemeClr val="dk1"/>
                          </a:solidFill>
                          <a:effectLst/>
                          <a:latin typeface="+mn-lt"/>
                          <a:ea typeface="+mn-ea"/>
                          <a:cs typeface="+mn-cs"/>
                        </a:rPr>
                        <a:t>Through:</a:t>
                      </a:r>
                    </a:p>
                  </a:txBody>
                  <a:tcPr marL="53975" marR="53975" marT="0" marB="0"/>
                </a:tc>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The learner reacts to information about critical thinking and problem solving:</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(Planning and carrying out investigations, Sorting and analyzing information, Identifying problems and ways forward, Predicting out comes and making reasoned decisions, Evaluating different solutions) and; </a:t>
                      </a:r>
                    </a:p>
                    <a:p>
                      <a:pPr marL="342900" marR="0" indent="-342900" algn="l" defTabSz="457200" rtl="0" eaLnBrk="1" fontAlgn="auto" latinLnBrk="0" hangingPunct="1">
                        <a:lnSpc>
                          <a:spcPct val="107000"/>
                        </a:lnSpc>
                        <a:spcBef>
                          <a:spcPts val="0"/>
                        </a:spcBef>
                        <a:spcAft>
                          <a:spcPts val="0"/>
                        </a:spcAft>
                        <a:buClrTx/>
                        <a:buSzTx/>
                        <a:buFontTx/>
                        <a:buAutoNum type="arabicPeriod"/>
                        <a:tabLst/>
                        <a:defRPr/>
                      </a:pPr>
                      <a:r>
                        <a:rPr lang="en-US" sz="1400" kern="1200" dirty="0">
                          <a:solidFill>
                            <a:schemeClr val="dk1"/>
                          </a:solidFill>
                          <a:effectLst/>
                          <a:latin typeface="+mn-lt"/>
                          <a:ea typeface="+mn-ea"/>
                          <a:cs typeface="+mn-cs"/>
                        </a:rPr>
                        <a:t>Asks relevant questions</a:t>
                      </a:r>
                    </a:p>
                    <a:p>
                      <a:pPr marL="342900" marR="0" indent="-342900" algn="l" defTabSz="457200" rtl="0" eaLnBrk="1" fontAlgn="auto" latinLnBrk="0" hangingPunct="1">
                        <a:lnSpc>
                          <a:spcPct val="107000"/>
                        </a:lnSpc>
                        <a:spcBef>
                          <a:spcPts val="0"/>
                        </a:spcBef>
                        <a:spcAft>
                          <a:spcPts val="0"/>
                        </a:spcAft>
                        <a:buClrTx/>
                        <a:buSzTx/>
                        <a:buFontTx/>
                        <a:buAutoNum type="arabicPeriod"/>
                        <a:tabLst/>
                        <a:defRPr/>
                      </a:pPr>
                      <a:r>
                        <a:rPr lang="en-US" sz="1400" kern="1200" dirty="0">
                          <a:solidFill>
                            <a:schemeClr val="dk1"/>
                          </a:solidFill>
                          <a:effectLst/>
                          <a:latin typeface="+mn-lt"/>
                          <a:ea typeface="+mn-ea"/>
                          <a:cs typeface="+mn-cs"/>
                        </a:rPr>
                        <a:t>Researches</a:t>
                      </a:r>
                    </a:p>
                    <a:p>
                      <a:pPr marL="342900" marR="0" indent="-342900" algn="l" defTabSz="457200" rtl="0" eaLnBrk="1" fontAlgn="auto" latinLnBrk="0" hangingPunct="1">
                        <a:lnSpc>
                          <a:spcPct val="107000"/>
                        </a:lnSpc>
                        <a:spcBef>
                          <a:spcPts val="0"/>
                        </a:spcBef>
                        <a:spcAft>
                          <a:spcPts val="0"/>
                        </a:spcAft>
                        <a:buClrTx/>
                        <a:buSzTx/>
                        <a:buFontTx/>
                        <a:buAutoNum type="arabicPeriod"/>
                        <a:tabLst/>
                        <a:defRPr/>
                      </a:pPr>
                      <a:r>
                        <a:rPr lang="en-US" sz="1400" kern="1200" dirty="0">
                          <a:solidFill>
                            <a:schemeClr val="dk1"/>
                          </a:solidFill>
                          <a:effectLst/>
                          <a:latin typeface="+mn-lt"/>
                          <a:ea typeface="+mn-ea"/>
                          <a:cs typeface="+mn-cs"/>
                        </a:rPr>
                        <a:t>Discusses with others </a:t>
                      </a:r>
                    </a:p>
                    <a:p>
                      <a:pPr marL="342900" marR="0" indent="-342900" algn="l" defTabSz="457200" rtl="0" eaLnBrk="1" fontAlgn="auto" latinLnBrk="0" hangingPunct="1">
                        <a:lnSpc>
                          <a:spcPct val="107000"/>
                        </a:lnSpc>
                        <a:spcBef>
                          <a:spcPts val="0"/>
                        </a:spcBef>
                        <a:spcAft>
                          <a:spcPts val="0"/>
                        </a:spcAft>
                        <a:buClrTx/>
                        <a:buSzTx/>
                        <a:buFontTx/>
                        <a:buAutoNum type="arabicPeriod"/>
                        <a:tabLst/>
                        <a:defRPr/>
                      </a:pPr>
                      <a:r>
                        <a:rPr lang="en-US" sz="1400" kern="1200" dirty="0">
                          <a:solidFill>
                            <a:schemeClr val="dk1"/>
                          </a:solidFill>
                          <a:effectLst/>
                          <a:latin typeface="+mn-lt"/>
                          <a:ea typeface="+mn-ea"/>
                          <a:cs typeface="+mn-cs"/>
                        </a:rPr>
                        <a:t>Responds to questions</a:t>
                      </a:r>
                    </a:p>
                    <a:p>
                      <a:pPr marL="0" marR="0" indent="0" algn="l" defTabSz="457200" rtl="0" eaLnBrk="1" fontAlgn="auto" latinLnBrk="0" hangingPunct="1">
                        <a:lnSpc>
                          <a:spcPct val="107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txBody>
                  <a:tcPr marL="53975" marR="53975" marT="0" marB="0"/>
                </a:tc>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The learner demonstrates behavior that reflects critical thinking and problem solving and;</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1.Plans and carries out investigations while preserving the natural environment.</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2. Sorts and analyzes information while preserving the natural environment.</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3. Identifies problems and ways forward in preserving the natural environment.</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4. Predicts out comes and makes reasonable decisions while preserving the natural environment.</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5. Evaluates different solutions while</a:t>
                      </a:r>
                    </a:p>
                  </a:txBody>
                  <a:tcPr marL="53975" marR="53975" marT="0" marB="0"/>
                </a:tc>
                <a:tc>
                  <a:txBody>
                    <a:bodyPr/>
                    <a:lstStyle/>
                    <a:p>
                      <a:pPr marL="0" marR="0">
                        <a:lnSpc>
                          <a:spcPct val="107000"/>
                        </a:lnSpc>
                        <a:spcBef>
                          <a:spcPts val="0"/>
                        </a:spcBef>
                        <a:spcAft>
                          <a:spcPts val="0"/>
                        </a:spcAft>
                      </a:pPr>
                      <a:r>
                        <a:rPr lang="en-US" sz="1400" kern="1200" dirty="0">
                          <a:solidFill>
                            <a:schemeClr val="dk1"/>
                          </a:solidFill>
                          <a:effectLst/>
                          <a:latin typeface="+mn-lt"/>
                          <a:ea typeface="+mn-ea"/>
                          <a:cs typeface="+mn-cs"/>
                        </a:rPr>
                        <a:t>The learner influences others to demonstrate critical thinking and problem solving and; </a:t>
                      </a:r>
                    </a:p>
                    <a:p>
                      <a:pPr marL="400050" indent="-400050">
                        <a:buAutoNum type="romanLcParenBoth"/>
                      </a:pPr>
                      <a:r>
                        <a:rPr lang="en-US" sz="1400" kern="1200" dirty="0">
                          <a:solidFill>
                            <a:schemeClr val="dk1"/>
                          </a:solidFill>
                          <a:effectLst/>
                          <a:latin typeface="+mn-lt"/>
                          <a:ea typeface="+mn-ea"/>
                          <a:cs typeface="+mn-cs"/>
                        </a:rPr>
                        <a:t>Encourages</a:t>
                      </a:r>
                    </a:p>
                    <a:p>
                      <a:pPr marL="400050" indent="-400050">
                        <a:buAutoNum type="romanLcParenBoth"/>
                      </a:pPr>
                      <a:r>
                        <a:rPr lang="en-US" sz="1400" kern="1200" dirty="0">
                          <a:solidFill>
                            <a:schemeClr val="dk1"/>
                          </a:solidFill>
                          <a:effectLst/>
                          <a:latin typeface="+mn-lt"/>
                          <a:ea typeface="+mn-ea"/>
                          <a:cs typeface="+mn-cs"/>
                        </a:rPr>
                        <a:t>Sensitizes</a:t>
                      </a:r>
                    </a:p>
                    <a:p>
                      <a:pPr marL="400050" indent="-400050">
                        <a:buAutoNum type="romanLcParenBoth"/>
                      </a:pPr>
                      <a:r>
                        <a:rPr lang="en-US" sz="1400" kern="1200" dirty="0">
                          <a:solidFill>
                            <a:schemeClr val="dk1"/>
                          </a:solidFill>
                          <a:effectLst/>
                          <a:latin typeface="+mn-lt"/>
                          <a:ea typeface="+mn-ea"/>
                          <a:cs typeface="+mn-cs"/>
                        </a:rPr>
                        <a:t>Counsels</a:t>
                      </a:r>
                    </a:p>
                    <a:p>
                      <a:pPr marL="400050" indent="-400050">
                        <a:buAutoNum type="romanLcParenBoth"/>
                      </a:pPr>
                      <a:r>
                        <a:rPr lang="en-US" sz="1400" kern="1200" dirty="0">
                          <a:solidFill>
                            <a:schemeClr val="dk1"/>
                          </a:solidFill>
                          <a:effectLst/>
                          <a:latin typeface="+mn-lt"/>
                          <a:ea typeface="+mn-ea"/>
                          <a:cs typeface="+mn-cs"/>
                        </a:rPr>
                        <a:t>Reminds</a:t>
                      </a:r>
                    </a:p>
                    <a:p>
                      <a:pPr marL="400050" indent="-400050">
                        <a:buAutoNum type="romanLcParenBoth"/>
                      </a:pPr>
                      <a:r>
                        <a:rPr lang="en-US" sz="1400" kern="1200" dirty="0">
                          <a:solidFill>
                            <a:schemeClr val="dk1"/>
                          </a:solidFill>
                          <a:effectLst/>
                          <a:latin typeface="+mn-lt"/>
                          <a:ea typeface="+mn-ea"/>
                          <a:cs typeface="+mn-cs"/>
                        </a:rPr>
                        <a:t>Motivates</a:t>
                      </a:r>
                    </a:p>
                    <a:p>
                      <a:pPr marL="400050" indent="-400050">
                        <a:buAutoNum type="romanLcParenBoth"/>
                      </a:pPr>
                      <a:r>
                        <a:rPr lang="en-US" sz="1400" kern="1200" dirty="0">
                          <a:solidFill>
                            <a:schemeClr val="dk1"/>
                          </a:solidFill>
                          <a:effectLst/>
                          <a:latin typeface="+mn-lt"/>
                          <a:ea typeface="+mn-ea"/>
                          <a:cs typeface="+mn-cs"/>
                        </a:rPr>
                        <a:t>Guides</a:t>
                      </a:r>
                    </a:p>
                    <a:p>
                      <a:pPr marL="400050" indent="-400050">
                        <a:buAutoNum type="romanLcParenBoth"/>
                      </a:pPr>
                      <a:r>
                        <a:rPr lang="en-US" sz="1400" kern="1200" dirty="0">
                          <a:solidFill>
                            <a:schemeClr val="dk1"/>
                          </a:solidFill>
                          <a:effectLst/>
                          <a:latin typeface="+mn-lt"/>
                          <a:ea typeface="+mn-ea"/>
                          <a:cs typeface="+mn-cs"/>
                        </a:rPr>
                        <a:t>Supports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kern="1200" dirty="0">
                          <a:solidFill>
                            <a:schemeClr val="dk1"/>
                          </a:solidFill>
                          <a:effectLst/>
                          <a:latin typeface="+mn-lt"/>
                          <a:ea typeface="+mn-ea"/>
                          <a:cs typeface="+mn-cs"/>
                        </a:rPr>
                        <a:t>others to:</a:t>
                      </a:r>
                    </a:p>
                    <a:p>
                      <a:pPr marL="0" marR="0">
                        <a:lnSpc>
                          <a:spcPct val="107000"/>
                        </a:lnSpc>
                        <a:spcBef>
                          <a:spcPts val="0"/>
                        </a:spcBef>
                        <a:spcAft>
                          <a:spcPts val="0"/>
                        </a:spcAft>
                      </a:pPr>
                      <a:r>
                        <a:rPr lang="en-US" sz="1400" kern="1200" dirty="0">
                          <a:solidFill>
                            <a:schemeClr val="dk1"/>
                          </a:solidFill>
                          <a:effectLst/>
                          <a:latin typeface="+mn-lt"/>
                          <a:ea typeface="+mn-ea"/>
                          <a:cs typeface="+mn-cs"/>
                        </a:rPr>
                        <a:t>(Plan and carry out investigations, Sort and analyze information, Identify problems and ways forward, Predict out comes and making reasoned decisions, Evaluate different solutions)</a:t>
                      </a:r>
                    </a:p>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r>
                        <a:rPr lang="en-US" sz="1400" kern="1200" dirty="0">
                          <a:solidFill>
                            <a:schemeClr val="dk1"/>
                          </a:solidFill>
                          <a:effectLst/>
                          <a:latin typeface="+mn-lt"/>
                          <a:ea typeface="+mn-ea"/>
                          <a:cs typeface="+mn-cs"/>
                        </a:rPr>
                        <a:t>The learner consistently demonstrates critical thinking and problem solving and;</a:t>
                      </a:r>
                    </a:p>
                    <a:p>
                      <a:r>
                        <a:rPr lang="en-US" sz="1400" kern="1200" dirty="0">
                          <a:solidFill>
                            <a:schemeClr val="dk1"/>
                          </a:solidFill>
                          <a:effectLst/>
                          <a:latin typeface="+mn-lt"/>
                          <a:ea typeface="+mn-ea"/>
                          <a:cs typeface="+mn-cs"/>
                        </a:rPr>
                        <a:t> 1. Plans and carries out investigations</a:t>
                      </a:r>
                    </a:p>
                    <a:p>
                      <a:r>
                        <a:rPr lang="en-US" sz="1400" kern="1200" dirty="0">
                          <a:solidFill>
                            <a:schemeClr val="dk1"/>
                          </a:solidFill>
                          <a:effectLst/>
                          <a:latin typeface="+mn-lt"/>
                          <a:ea typeface="+mn-ea"/>
                          <a:cs typeface="+mn-cs"/>
                        </a:rPr>
                        <a:t>2. Sorts and analyzes information.</a:t>
                      </a:r>
                    </a:p>
                    <a:p>
                      <a:r>
                        <a:rPr lang="en-US" sz="1400" kern="1200" dirty="0">
                          <a:solidFill>
                            <a:schemeClr val="dk1"/>
                          </a:solidFill>
                          <a:effectLst/>
                          <a:latin typeface="+mn-lt"/>
                          <a:ea typeface="+mn-ea"/>
                          <a:cs typeface="+mn-cs"/>
                        </a:rPr>
                        <a:t>3. Identifies problems and ways forward</a:t>
                      </a:r>
                    </a:p>
                    <a:p>
                      <a:r>
                        <a:rPr lang="en-US" sz="1400" kern="1200" dirty="0">
                          <a:solidFill>
                            <a:schemeClr val="dk1"/>
                          </a:solidFill>
                          <a:effectLst/>
                          <a:latin typeface="+mn-lt"/>
                          <a:ea typeface="+mn-ea"/>
                          <a:cs typeface="+mn-cs"/>
                        </a:rPr>
                        <a:t>4. Predicts out come and makes reasoned decisions</a:t>
                      </a:r>
                    </a:p>
                    <a:p>
                      <a:endParaRPr lang="en-US"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5. Evaluates different solutions</a:t>
                      </a:r>
                    </a:p>
                  </a:txBody>
                  <a:tcPr marL="53975" marR="53975" marT="0" marB="0"/>
                </a:tc>
                <a:extLst>
                  <a:ext uri="{0D108BD9-81ED-4DB2-BD59-A6C34878D82A}">
                    <a16:rowId xmlns:a16="http://schemas.microsoft.com/office/drawing/2014/main" val="3464984362"/>
                  </a:ext>
                </a:extLst>
              </a:tr>
            </a:tbl>
          </a:graphicData>
        </a:graphic>
      </p:graphicFrame>
    </p:spTree>
    <p:extLst>
      <p:ext uri="{BB962C8B-B14F-4D97-AF65-F5344CB8AC3E}">
        <p14:creationId xmlns:p14="http://schemas.microsoft.com/office/powerpoint/2010/main" val="73139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C5EC-C12E-4001-92D6-0F7676D9B47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0F6753B1-2E75-4C6F-929A-18F2146247E6}"/>
              </a:ext>
            </a:extLst>
          </p:cNvPr>
          <p:cNvGraphicFramePr>
            <a:graphicFrameLocks noGrp="1"/>
          </p:cNvGraphicFramePr>
          <p:nvPr>
            <p:ph idx="1"/>
            <p:extLst>
              <p:ext uri="{D42A27DB-BD31-4B8C-83A1-F6EECF244321}">
                <p14:modId xmlns:p14="http://schemas.microsoft.com/office/powerpoint/2010/main" val="1099186594"/>
              </p:ext>
            </p:extLst>
          </p:nvPr>
        </p:nvGraphicFramePr>
        <p:xfrm>
          <a:off x="795129" y="854765"/>
          <a:ext cx="10624932" cy="6237669"/>
        </p:xfrm>
        <a:graphic>
          <a:graphicData uri="http://schemas.openxmlformats.org/drawingml/2006/table">
            <a:tbl>
              <a:tblPr firstRow="1" bandRow="1">
                <a:tableStyleId>{5C22544A-7EE6-4342-B048-85BDC9FD1C3A}</a:tableStyleId>
              </a:tblPr>
              <a:tblGrid>
                <a:gridCol w="1180548">
                  <a:extLst>
                    <a:ext uri="{9D8B030D-6E8A-4147-A177-3AD203B41FA5}">
                      <a16:colId xmlns:a16="http://schemas.microsoft.com/office/drawing/2014/main" val="3424761340"/>
                    </a:ext>
                  </a:extLst>
                </a:gridCol>
                <a:gridCol w="1180548">
                  <a:extLst>
                    <a:ext uri="{9D8B030D-6E8A-4147-A177-3AD203B41FA5}">
                      <a16:colId xmlns:a16="http://schemas.microsoft.com/office/drawing/2014/main" val="1905587839"/>
                    </a:ext>
                  </a:extLst>
                </a:gridCol>
                <a:gridCol w="1180548">
                  <a:extLst>
                    <a:ext uri="{9D8B030D-6E8A-4147-A177-3AD203B41FA5}">
                      <a16:colId xmlns:a16="http://schemas.microsoft.com/office/drawing/2014/main" val="149106406"/>
                    </a:ext>
                  </a:extLst>
                </a:gridCol>
                <a:gridCol w="1180548">
                  <a:extLst>
                    <a:ext uri="{9D8B030D-6E8A-4147-A177-3AD203B41FA5}">
                      <a16:colId xmlns:a16="http://schemas.microsoft.com/office/drawing/2014/main" val="784119721"/>
                    </a:ext>
                  </a:extLst>
                </a:gridCol>
                <a:gridCol w="1180548">
                  <a:extLst>
                    <a:ext uri="{9D8B030D-6E8A-4147-A177-3AD203B41FA5}">
                      <a16:colId xmlns:a16="http://schemas.microsoft.com/office/drawing/2014/main" val="1998139568"/>
                    </a:ext>
                  </a:extLst>
                </a:gridCol>
                <a:gridCol w="1064592">
                  <a:extLst>
                    <a:ext uri="{9D8B030D-6E8A-4147-A177-3AD203B41FA5}">
                      <a16:colId xmlns:a16="http://schemas.microsoft.com/office/drawing/2014/main" val="1924909889"/>
                    </a:ext>
                  </a:extLst>
                </a:gridCol>
                <a:gridCol w="1296504">
                  <a:extLst>
                    <a:ext uri="{9D8B030D-6E8A-4147-A177-3AD203B41FA5}">
                      <a16:colId xmlns:a16="http://schemas.microsoft.com/office/drawing/2014/main" val="458617634"/>
                    </a:ext>
                  </a:extLst>
                </a:gridCol>
                <a:gridCol w="1180548">
                  <a:extLst>
                    <a:ext uri="{9D8B030D-6E8A-4147-A177-3AD203B41FA5}">
                      <a16:colId xmlns:a16="http://schemas.microsoft.com/office/drawing/2014/main" val="2809531335"/>
                    </a:ext>
                  </a:extLst>
                </a:gridCol>
                <a:gridCol w="1180548">
                  <a:extLst>
                    <a:ext uri="{9D8B030D-6E8A-4147-A177-3AD203B41FA5}">
                      <a16:colId xmlns:a16="http://schemas.microsoft.com/office/drawing/2014/main" val="3376985973"/>
                    </a:ext>
                  </a:extLst>
                </a:gridCol>
              </a:tblGrid>
              <a:tr h="728834">
                <a:tc>
                  <a:txBody>
                    <a:bodyPr/>
                    <a:lstStyle/>
                    <a:p>
                      <a:r>
                        <a:rPr lang="en-US" dirty="0"/>
                        <a:t>Theme</a:t>
                      </a:r>
                    </a:p>
                  </a:txBody>
                  <a:tcPr/>
                </a:tc>
                <a:tc>
                  <a:txBody>
                    <a:bodyPr/>
                    <a:lstStyle/>
                    <a:p>
                      <a:r>
                        <a:rPr lang="en-US" dirty="0"/>
                        <a:t>Topic</a:t>
                      </a:r>
                    </a:p>
                  </a:txBody>
                  <a:tcPr/>
                </a:tc>
                <a:tc>
                  <a:txBody>
                    <a:bodyPr/>
                    <a:lstStyle/>
                    <a:p>
                      <a:r>
                        <a:rPr lang="en-US" dirty="0"/>
                        <a:t>Learning</a:t>
                      </a:r>
                      <a:r>
                        <a:rPr lang="en-US" baseline="0" dirty="0"/>
                        <a:t> Outcomes</a:t>
                      </a:r>
                      <a:endParaRPr lang="en-US" dirty="0"/>
                    </a:p>
                  </a:txBody>
                  <a:tcPr/>
                </a:tc>
                <a:tc>
                  <a:txBody>
                    <a:bodyPr/>
                    <a:lstStyle/>
                    <a:p>
                      <a:r>
                        <a:rPr lang="en-US" dirty="0"/>
                        <a:t>Competency</a:t>
                      </a:r>
                    </a:p>
                  </a:txBody>
                  <a:tcPr/>
                </a:tc>
                <a:tc>
                  <a:txBody>
                    <a:bodyPr/>
                    <a:lstStyle/>
                    <a:p>
                      <a:r>
                        <a:rPr lang="en-US" dirty="0"/>
                        <a:t>Receiving</a:t>
                      </a:r>
                    </a:p>
                  </a:txBody>
                  <a:tcPr/>
                </a:tc>
                <a:tc>
                  <a:txBody>
                    <a:bodyPr/>
                    <a:lstStyle/>
                    <a:p>
                      <a:r>
                        <a:rPr lang="en-US" dirty="0"/>
                        <a:t>Responding</a:t>
                      </a:r>
                    </a:p>
                  </a:txBody>
                  <a:tcPr/>
                </a:tc>
                <a:tc>
                  <a:txBody>
                    <a:bodyPr/>
                    <a:lstStyle/>
                    <a:p>
                      <a:r>
                        <a:rPr lang="en-US" dirty="0"/>
                        <a:t>Valuing</a:t>
                      </a:r>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Organization</a:t>
                      </a: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Characterization</a:t>
                      </a:r>
                    </a:p>
                  </a:txBody>
                  <a:tcPr marL="53975" marR="53975" marT="0" marB="0"/>
                </a:tc>
                <a:extLst>
                  <a:ext uri="{0D108BD9-81ED-4DB2-BD59-A6C34878D82A}">
                    <a16:rowId xmlns:a16="http://schemas.microsoft.com/office/drawing/2014/main" val="2451528224"/>
                  </a:ext>
                </a:extLst>
              </a:tr>
              <a:tr h="5015984">
                <a:tc>
                  <a:txBody>
                    <a:bodyPr/>
                    <a:lstStyle/>
                    <a:p>
                      <a:r>
                        <a:rPr lang="en-US" dirty="0"/>
                        <a:t>Generic Skills</a:t>
                      </a:r>
                    </a:p>
                  </a:txBody>
                  <a:tcPr/>
                </a:tc>
                <a:tc>
                  <a:txBody>
                    <a:bodyPr/>
                    <a:lstStyle/>
                    <a:p>
                      <a:r>
                        <a:rPr lang="en-US" dirty="0"/>
                        <a:t>Critical thinking and problem solving</a:t>
                      </a:r>
                    </a:p>
                  </a:txBody>
                  <a:tcPr/>
                </a:tc>
                <a:tc>
                  <a:txBody>
                    <a:bodyPr/>
                    <a:lstStyle/>
                    <a:p>
                      <a:r>
                        <a:rPr lang="en-US" dirty="0"/>
                        <a:t>Demonstrate critical thinking and problem solving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Demonstrates critical thinking and problem solving</a:t>
                      </a:r>
                    </a:p>
                    <a:p>
                      <a:endParaRPr lang="en-US" dirty="0"/>
                    </a:p>
                  </a:txBody>
                  <a:tcPr/>
                </a:tc>
                <a:tc>
                  <a:txBody>
                    <a:bodyPr/>
                    <a:lstStyle/>
                    <a:p>
                      <a:pPr marL="0" marR="0" indent="0">
                        <a:lnSpc>
                          <a:spcPct val="107000"/>
                        </a:lnSpc>
                        <a:spcBef>
                          <a:spcPts val="0"/>
                        </a:spcBef>
                        <a:spcAft>
                          <a:spcPts val="0"/>
                        </a:spcAft>
                        <a:buNone/>
                      </a:pPr>
                      <a:r>
                        <a:rPr lang="en-US" sz="1600" kern="1200" dirty="0">
                          <a:solidFill>
                            <a:schemeClr val="dk1"/>
                          </a:solidFill>
                          <a:effectLst/>
                          <a:latin typeface="+mn-lt"/>
                          <a:ea typeface="+mn-ea"/>
                          <a:cs typeface="+mn-cs"/>
                        </a:rPr>
                        <a:t>1.Reading</a:t>
                      </a:r>
                    </a:p>
                    <a:p>
                      <a:pPr marL="0" marR="0" indent="0">
                        <a:lnSpc>
                          <a:spcPct val="107000"/>
                        </a:lnSpc>
                        <a:spcBef>
                          <a:spcPts val="0"/>
                        </a:spcBef>
                        <a:spcAft>
                          <a:spcPts val="0"/>
                        </a:spcAft>
                        <a:buNone/>
                      </a:pPr>
                      <a:r>
                        <a:rPr lang="en-US" sz="1600" kern="1200" dirty="0">
                          <a:solidFill>
                            <a:schemeClr val="dk1"/>
                          </a:solidFill>
                          <a:effectLst/>
                          <a:latin typeface="+mn-lt"/>
                          <a:ea typeface="+mn-ea"/>
                          <a:cs typeface="+mn-cs"/>
                        </a:rPr>
                        <a:t>2.Making site visits</a:t>
                      </a:r>
                    </a:p>
                    <a:p>
                      <a:pPr marL="0" marR="0" indent="0">
                        <a:lnSpc>
                          <a:spcPct val="107000"/>
                        </a:lnSpc>
                        <a:spcBef>
                          <a:spcPts val="0"/>
                        </a:spcBef>
                        <a:spcAft>
                          <a:spcPts val="0"/>
                        </a:spcAft>
                        <a:buNone/>
                      </a:pPr>
                      <a:r>
                        <a:rPr lang="en-US" sz="1600" kern="1200" dirty="0">
                          <a:solidFill>
                            <a:schemeClr val="dk1"/>
                          </a:solidFill>
                          <a:effectLst/>
                          <a:latin typeface="+mn-lt"/>
                          <a:ea typeface="+mn-ea"/>
                          <a:cs typeface="+mn-cs"/>
                        </a:rPr>
                        <a:t>3. Listening to (teacher, peers, audio, or audio-visual recordings</a:t>
                      </a:r>
                    </a:p>
                    <a:p>
                      <a:pPr marL="0" marR="0" indent="0">
                        <a:lnSpc>
                          <a:spcPct val="107000"/>
                        </a:lnSpc>
                        <a:spcBef>
                          <a:spcPts val="0"/>
                        </a:spcBef>
                        <a:spcAft>
                          <a:spcPts val="0"/>
                        </a:spcAft>
                        <a:buNone/>
                      </a:pPr>
                      <a:r>
                        <a:rPr lang="en-US" sz="1600" kern="1200" dirty="0">
                          <a:solidFill>
                            <a:schemeClr val="dk1"/>
                          </a:solidFill>
                          <a:effectLst/>
                          <a:latin typeface="+mn-lt"/>
                          <a:ea typeface="+mn-ea"/>
                          <a:cs typeface="+mn-cs"/>
                        </a:rPr>
                        <a:t>4. Consulting peers, meteorologists</a:t>
                      </a:r>
                      <a:endParaRPr lang="en-US" sz="1600" dirty="0"/>
                    </a:p>
                  </a:txBody>
                  <a:tcPr/>
                </a:tc>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and; </a:t>
                      </a:r>
                    </a:p>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1.Asks relevant questions</a:t>
                      </a:r>
                    </a:p>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2.Researches</a:t>
                      </a:r>
                    </a:p>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3.Discusses with others </a:t>
                      </a:r>
                    </a:p>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4.Responds to questions</a:t>
                      </a:r>
                    </a:p>
                    <a:p>
                      <a:endParaRPr lang="en-US" dirty="0"/>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3.Identifies problems and ways forward in preserving the natural environment.</a:t>
                      </a:r>
                    </a:p>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4. Predicts out comes and makes reasonable decisions while preserving the natural environment.</a:t>
                      </a:r>
                    </a:p>
                    <a:p>
                      <a:pPr marL="0" marR="0" indent="0" algn="l" defTabSz="457200"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mn-lt"/>
                          <a:ea typeface="+mn-ea"/>
                          <a:cs typeface="+mn-cs"/>
                        </a:rPr>
                        <a:t>5.Evaluates different solutions while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-Plan and carry out investigations,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-Sort and analyze information,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problems and ways forward,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-Predict out comes and making reasoned decisions,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 -Evaluate different solutions)</a:t>
                      </a:r>
                    </a:p>
                    <a:p>
                      <a:endParaRPr lang="en-US" dirty="0"/>
                    </a:p>
                  </a:txBody>
                  <a:tcPr/>
                </a:tc>
                <a:tc>
                  <a:txBody>
                    <a:bodyPr/>
                    <a:lstStyle/>
                    <a:p>
                      <a:r>
                        <a:rPr lang="en-US" sz="1800" kern="1200" dirty="0">
                          <a:solidFill>
                            <a:schemeClr val="dk1"/>
                          </a:solidFill>
                          <a:effectLst/>
                          <a:latin typeface="+mn-lt"/>
                          <a:ea typeface="+mn-ea"/>
                          <a:cs typeface="+mn-cs"/>
                        </a:rPr>
                        <a:t>4. </a:t>
                      </a:r>
                      <a:r>
                        <a:rPr lang="en-US" sz="1600" kern="1200" dirty="0">
                          <a:solidFill>
                            <a:schemeClr val="dk1"/>
                          </a:solidFill>
                          <a:effectLst/>
                          <a:latin typeface="+mn-lt"/>
                          <a:ea typeface="+mn-ea"/>
                          <a:cs typeface="+mn-cs"/>
                        </a:rPr>
                        <a:t>Predicts out come and makes reasoned decisions</a:t>
                      </a:r>
                    </a:p>
                    <a:p>
                      <a:r>
                        <a:rPr lang="en-US" sz="1600" kern="1200" dirty="0">
                          <a:solidFill>
                            <a:schemeClr val="dk1"/>
                          </a:solidFill>
                          <a:effectLst/>
                          <a:latin typeface="+mn-lt"/>
                          <a:ea typeface="+mn-ea"/>
                          <a:cs typeface="+mn-cs"/>
                        </a:rPr>
                        <a:t>5. Evaluates different solutions</a:t>
                      </a:r>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2250520438"/>
                  </a:ext>
                </a:extLst>
              </a:tr>
            </a:tbl>
          </a:graphicData>
        </a:graphic>
      </p:graphicFrame>
    </p:spTree>
    <p:extLst>
      <p:ext uri="{BB962C8B-B14F-4D97-AF65-F5344CB8AC3E}">
        <p14:creationId xmlns:p14="http://schemas.microsoft.com/office/powerpoint/2010/main" val="58639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8078046"/>
              </p:ext>
            </p:extLst>
          </p:nvPr>
        </p:nvGraphicFramePr>
        <p:xfrm>
          <a:off x="498565" y="574768"/>
          <a:ext cx="10672357" cy="5823775"/>
        </p:xfrm>
        <a:graphic>
          <a:graphicData uri="http://schemas.openxmlformats.org/drawingml/2006/table">
            <a:tbl>
              <a:tblPr firstRow="1" bandRow="1">
                <a:tableStyleId>{5C22544A-7EE6-4342-B048-85BDC9FD1C3A}</a:tableStyleId>
              </a:tblPr>
              <a:tblGrid>
                <a:gridCol w="964142">
                  <a:extLst>
                    <a:ext uri="{9D8B030D-6E8A-4147-A177-3AD203B41FA5}">
                      <a16:colId xmlns:a16="http://schemas.microsoft.com/office/drawing/2014/main" val="1967555853"/>
                    </a:ext>
                  </a:extLst>
                </a:gridCol>
                <a:gridCol w="879991">
                  <a:extLst>
                    <a:ext uri="{9D8B030D-6E8A-4147-A177-3AD203B41FA5}">
                      <a16:colId xmlns:a16="http://schemas.microsoft.com/office/drawing/2014/main" val="3362751156"/>
                    </a:ext>
                  </a:extLst>
                </a:gridCol>
                <a:gridCol w="1185693">
                  <a:extLst>
                    <a:ext uri="{9D8B030D-6E8A-4147-A177-3AD203B41FA5}">
                      <a16:colId xmlns:a16="http://schemas.microsoft.com/office/drawing/2014/main" val="2284228748"/>
                    </a:ext>
                  </a:extLst>
                </a:gridCol>
                <a:gridCol w="1252615">
                  <a:extLst>
                    <a:ext uri="{9D8B030D-6E8A-4147-A177-3AD203B41FA5}">
                      <a16:colId xmlns:a16="http://schemas.microsoft.com/office/drawing/2014/main" val="3178552602"/>
                    </a:ext>
                  </a:extLst>
                </a:gridCol>
                <a:gridCol w="1202351">
                  <a:extLst>
                    <a:ext uri="{9D8B030D-6E8A-4147-A177-3AD203B41FA5}">
                      <a16:colId xmlns:a16="http://schemas.microsoft.com/office/drawing/2014/main" val="469060009"/>
                    </a:ext>
                  </a:extLst>
                </a:gridCol>
                <a:gridCol w="1344906">
                  <a:extLst>
                    <a:ext uri="{9D8B030D-6E8A-4147-A177-3AD203B41FA5}">
                      <a16:colId xmlns:a16="http://schemas.microsoft.com/office/drawing/2014/main" val="2297512348"/>
                    </a:ext>
                  </a:extLst>
                </a:gridCol>
                <a:gridCol w="1070302">
                  <a:extLst>
                    <a:ext uri="{9D8B030D-6E8A-4147-A177-3AD203B41FA5}">
                      <a16:colId xmlns:a16="http://schemas.microsoft.com/office/drawing/2014/main" val="3105814153"/>
                    </a:ext>
                  </a:extLst>
                </a:gridCol>
                <a:gridCol w="1310211">
                  <a:extLst>
                    <a:ext uri="{9D8B030D-6E8A-4147-A177-3AD203B41FA5}">
                      <a16:colId xmlns:a16="http://schemas.microsoft.com/office/drawing/2014/main" val="228820316"/>
                    </a:ext>
                  </a:extLst>
                </a:gridCol>
                <a:gridCol w="1462146">
                  <a:extLst>
                    <a:ext uri="{9D8B030D-6E8A-4147-A177-3AD203B41FA5}">
                      <a16:colId xmlns:a16="http://schemas.microsoft.com/office/drawing/2014/main" val="1090358110"/>
                    </a:ext>
                  </a:extLst>
                </a:gridCol>
              </a:tblGrid>
              <a:tr h="932484">
                <a:tc gridSpan="3">
                  <a:txBody>
                    <a:bodyPr/>
                    <a:lstStyle/>
                    <a:p>
                      <a:pPr marL="0" marR="0">
                        <a:lnSpc>
                          <a:spcPct val="107000"/>
                        </a:lnSpc>
                        <a:spcBef>
                          <a:spcPts val="0"/>
                        </a:spcBef>
                        <a:spcAft>
                          <a:spcPts val="0"/>
                        </a:spcAft>
                      </a:pPr>
                      <a:r>
                        <a:rPr lang="en-US" sz="2400" dirty="0">
                          <a:effectLst/>
                          <a:latin typeface="+mn-lt"/>
                          <a:ea typeface="Calibri" panose="020F0502020204030204" pitchFamily="34" charset="0"/>
                          <a:cs typeface="Times New Roman" panose="02020603050405020304" pitchFamily="18" charset="0"/>
                        </a:rPr>
                        <a:t>These are derived</a:t>
                      </a:r>
                      <a:r>
                        <a:rPr lang="en-US" sz="2400" baseline="0" dirty="0">
                          <a:effectLst/>
                          <a:latin typeface="+mn-lt"/>
                          <a:ea typeface="Calibri" panose="020F0502020204030204" pitchFamily="34" charset="0"/>
                          <a:cs typeface="Times New Roman" panose="02020603050405020304" pitchFamily="18" charset="0"/>
                        </a:rPr>
                        <a:t> from the Curriculum</a:t>
                      </a:r>
                      <a:endParaRPr lang="en-US" sz="2400" dirty="0">
                        <a:effectLst/>
                        <a:latin typeface="+mn-lt"/>
                        <a:ea typeface="Calibri" panose="020F0502020204030204" pitchFamily="34" charset="0"/>
                        <a:cs typeface="Times New Roman" panose="02020603050405020304" pitchFamily="18" charset="0"/>
                      </a:endParaRPr>
                    </a:p>
                  </a:txBody>
                  <a:tcPr marL="53975" marR="53975" marT="0" marB="0"/>
                </a:tc>
                <a:tc hMerge="1">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hMerge="1">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Domain</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Psychomotor</a:t>
                      </a:r>
                    </a:p>
                  </a:txBody>
                  <a:tcPr marL="53975" marR="53975" marT="0" marB="0"/>
                </a:tc>
                <a:tc gridSpan="5">
                  <a:txBody>
                    <a:bodyPr/>
                    <a:lstStyle/>
                    <a:p>
                      <a:r>
                        <a:rPr lang="en-US" sz="2800" dirty="0">
                          <a:latin typeface="+mn-lt"/>
                        </a:rPr>
                        <a:t>Levels</a:t>
                      </a:r>
                      <a:r>
                        <a:rPr lang="en-US" sz="2800" dirty="0"/>
                        <a:t> of the learning domains to be Assessed.</a:t>
                      </a:r>
                    </a:p>
                  </a:txBody>
                  <a:tcPr marL="53975" marR="5397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4268665"/>
                  </a:ext>
                </a:extLst>
              </a:tr>
              <a:tr h="493839">
                <a:tc rowSpan="2">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Language Skill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rowSpan="2">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Theme/</a:t>
                      </a:r>
                    </a:p>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Topic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rowSpan="2">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rowSpan="2">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Competency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gridSpan="5">
                  <a:txBody>
                    <a:bodyPr/>
                    <a:lstStyle/>
                    <a:p>
                      <a:r>
                        <a:rPr lang="en-US" sz="2400" b="1" kern="1200" dirty="0">
                          <a:solidFill>
                            <a:schemeClr val="lt1"/>
                          </a:solidFill>
                          <a:effectLst/>
                          <a:latin typeface="+mn-lt"/>
                          <a:ea typeface="+mn-ea"/>
                          <a:cs typeface="+mn-cs"/>
                        </a:rPr>
                        <a:t>Levels of Ability</a:t>
                      </a:r>
                      <a:endParaRPr lang="en-US" sz="2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9108663"/>
                  </a:ext>
                </a:extLst>
              </a:tr>
              <a:tr h="248020">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Imitation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Manipulation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Articulation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Naturalization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extLst>
                  <a:ext uri="{0D108BD9-81ED-4DB2-BD59-A6C34878D82A}">
                    <a16:rowId xmlns:a16="http://schemas.microsoft.com/office/drawing/2014/main" val="4012516932"/>
                  </a:ext>
                </a:extLst>
              </a:tr>
              <a:tr h="3731584">
                <a:tc>
                  <a:txBody>
                    <a:bodyPr/>
                    <a:lstStyle/>
                    <a:p>
                      <a:pPr marL="0" marR="0" algn="l">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Speaking</a:t>
                      </a:r>
                    </a:p>
                  </a:txBody>
                  <a:tcPr marL="68580" marR="68580" marT="0" marB="0"/>
                </a:tc>
                <a:tc>
                  <a:txBody>
                    <a:bodyPr/>
                    <a:lstStyle/>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S.3 term 3</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Patriotism</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Further Education</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Banking and Money</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Patriotism</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Express Patriotic feelings.</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language related to patriotism</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of Adverbs of degree</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regular &amp; irregular adjectives, degradable &amp; upgradable adjectives, nouns phrases and noun phrase modifier</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Speaks /signs </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Imitating a facilitator/ speaker/peer/signer or audio visual recording speaking or signing information related to  </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Patriotism, Further Education, Banking and money the learner;</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Delivers the main ideas.</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Provides the supporting details of the main ideas.</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Following instructions from the facilitator/ peers/ friends audio or video recording to speak or sign information related to Patriotism, Further Education, Banking and money the learner:</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1.Delivers the main ideas</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2.Provides the supporting details of the idea.</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3.Conveys the speakers feelings/attitudes/purpose/opinion</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Speaking or signing information independently but with minimal errors about Patriotism, Further Education,</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Banking and money the learner:</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Delivers the main ideas</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Provides the supporting details of the main ideas.</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Speaking or signing information creatively about Patriotism, Further Education, Banking and Money the learner:</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Delivers the main ideas.</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Provides the supporting details of the main ideas.</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Conveys the speakers feelings/attitudes/purpose/opinion</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Organizes the information coherently.</a:t>
                      </a:r>
                    </a:p>
                    <a:p>
                      <a:pPr marL="228600" marR="0" indent="-228600" algn="l">
                        <a:lnSpc>
                          <a:spcPct val="107000"/>
                        </a:lnSpc>
                        <a:spcBef>
                          <a:spcPts val="0"/>
                        </a:spcBef>
                        <a:spcAft>
                          <a:spcPts val="0"/>
                        </a:spcAf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gn="l">
                        <a:lnSpc>
                          <a:spcPct val="107000"/>
                        </a:lnSpc>
                        <a:spcBef>
                          <a:spcPts val="0"/>
                        </a:spcBef>
                        <a:spcAft>
                          <a:spcPts val="0"/>
                        </a:spcAf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Speaking or signing information with ease, the learner:</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Delivers the main ideas</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Provides the supporting details of the main ideas.</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Conveys the speakers feelings/attitudes/purpose/opinion</a:t>
                      </a:r>
                    </a:p>
                    <a:p>
                      <a:pPr marL="228600" marR="0" lvl="0" indent="-228600" algn="l" defTabSz="457200" rtl="0" eaLnBrk="1" fontAlgn="auto" latinLnBrk="0" hangingPunct="1">
                        <a:lnSpc>
                          <a:spcPct val="107000"/>
                        </a:lnSpc>
                        <a:spcBef>
                          <a:spcPts val="0"/>
                        </a:spcBef>
                        <a:spcAft>
                          <a:spcPts val="0"/>
                        </a:spcAft>
                        <a:buClrTx/>
                        <a:buSzTx/>
                        <a:buFontTx/>
                        <a:buAutoNum type="arabicPeriod"/>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Organizes the information coherently.</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Speaks within the allotted time.</a:t>
                      </a:r>
                    </a:p>
                    <a:p>
                      <a:pPr marL="228600" marR="0" indent="-228600" algn="l">
                        <a:lnSpc>
                          <a:spcPct val="107000"/>
                        </a:lnSpc>
                        <a:spcBef>
                          <a:spcPts val="0"/>
                        </a:spcBef>
                        <a:spcAft>
                          <a:spcPts val="0"/>
                        </a:spcAft>
                        <a:buAutoNum type="arabi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Pronounces the words correctly/ articulately.</a:t>
                      </a:r>
                    </a:p>
                    <a:p>
                      <a:pPr marL="228600" marR="0" indent="-228600" algn="l">
                        <a:lnSpc>
                          <a:spcPct val="107000"/>
                        </a:lnSpc>
                        <a:spcBef>
                          <a:spcPts val="0"/>
                        </a:spcBef>
                        <a:spcAft>
                          <a:spcPts val="0"/>
                        </a:spcAft>
                        <a:buAutoNum type="arabicPeriod"/>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1170291"/>
                  </a:ext>
                </a:extLst>
              </a:tr>
            </a:tbl>
          </a:graphicData>
        </a:graphic>
      </p:graphicFrame>
    </p:spTree>
    <p:extLst>
      <p:ext uri="{BB962C8B-B14F-4D97-AF65-F5344CB8AC3E}">
        <p14:creationId xmlns:p14="http://schemas.microsoft.com/office/powerpoint/2010/main" val="140959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9196-3E28-415D-8717-83CE13A60FC7}"/>
              </a:ext>
            </a:extLst>
          </p:cNvPr>
          <p:cNvSpPr>
            <a:spLocks noGrp="1"/>
          </p:cNvSpPr>
          <p:nvPr>
            <p:ph type="title"/>
          </p:nvPr>
        </p:nvSpPr>
        <p:spPr>
          <a:xfrm>
            <a:off x="1295402" y="695739"/>
            <a:ext cx="9601196" cy="467139"/>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AD449181-2F94-4666-8111-67A4772F6A20}"/>
              </a:ext>
            </a:extLst>
          </p:cNvPr>
          <p:cNvGraphicFramePr>
            <a:graphicFrameLocks noGrp="1"/>
          </p:cNvGraphicFramePr>
          <p:nvPr>
            <p:ph idx="1"/>
            <p:extLst>
              <p:ext uri="{D42A27DB-BD31-4B8C-83A1-F6EECF244321}">
                <p14:modId xmlns:p14="http://schemas.microsoft.com/office/powerpoint/2010/main" val="4102984152"/>
              </p:ext>
            </p:extLst>
          </p:nvPr>
        </p:nvGraphicFramePr>
        <p:xfrm>
          <a:off x="844826" y="695740"/>
          <a:ext cx="10585174" cy="5439238"/>
        </p:xfrm>
        <a:graphic>
          <a:graphicData uri="http://schemas.openxmlformats.org/drawingml/2006/table">
            <a:tbl>
              <a:tblPr firstRow="1" bandRow="1">
                <a:tableStyleId>{5C22544A-7EE6-4342-B048-85BDC9FD1C3A}</a:tableStyleId>
              </a:tblPr>
              <a:tblGrid>
                <a:gridCol w="934278">
                  <a:extLst>
                    <a:ext uri="{9D8B030D-6E8A-4147-A177-3AD203B41FA5}">
                      <a16:colId xmlns:a16="http://schemas.microsoft.com/office/drawing/2014/main" val="2366486185"/>
                    </a:ext>
                  </a:extLst>
                </a:gridCol>
                <a:gridCol w="964096">
                  <a:extLst>
                    <a:ext uri="{9D8B030D-6E8A-4147-A177-3AD203B41FA5}">
                      <a16:colId xmlns:a16="http://schemas.microsoft.com/office/drawing/2014/main" val="3560896543"/>
                    </a:ext>
                  </a:extLst>
                </a:gridCol>
                <a:gridCol w="1123122">
                  <a:extLst>
                    <a:ext uri="{9D8B030D-6E8A-4147-A177-3AD203B41FA5}">
                      <a16:colId xmlns:a16="http://schemas.microsoft.com/office/drawing/2014/main" val="1873547701"/>
                    </a:ext>
                  </a:extLst>
                </a:gridCol>
                <a:gridCol w="904461">
                  <a:extLst>
                    <a:ext uri="{9D8B030D-6E8A-4147-A177-3AD203B41FA5}">
                      <a16:colId xmlns:a16="http://schemas.microsoft.com/office/drawing/2014/main" val="2910052170"/>
                    </a:ext>
                  </a:extLst>
                </a:gridCol>
                <a:gridCol w="1669774">
                  <a:extLst>
                    <a:ext uri="{9D8B030D-6E8A-4147-A177-3AD203B41FA5}">
                      <a16:colId xmlns:a16="http://schemas.microsoft.com/office/drawing/2014/main" val="518788846"/>
                    </a:ext>
                  </a:extLst>
                </a:gridCol>
                <a:gridCol w="1371600">
                  <a:extLst>
                    <a:ext uri="{9D8B030D-6E8A-4147-A177-3AD203B41FA5}">
                      <a16:colId xmlns:a16="http://schemas.microsoft.com/office/drawing/2014/main" val="2547953897"/>
                    </a:ext>
                  </a:extLst>
                </a:gridCol>
                <a:gridCol w="1589393">
                  <a:extLst>
                    <a:ext uri="{9D8B030D-6E8A-4147-A177-3AD203B41FA5}">
                      <a16:colId xmlns:a16="http://schemas.microsoft.com/office/drawing/2014/main" val="4145533828"/>
                    </a:ext>
                  </a:extLst>
                </a:gridCol>
                <a:gridCol w="1104111">
                  <a:extLst>
                    <a:ext uri="{9D8B030D-6E8A-4147-A177-3AD203B41FA5}">
                      <a16:colId xmlns:a16="http://schemas.microsoft.com/office/drawing/2014/main" val="657539392"/>
                    </a:ext>
                  </a:extLst>
                </a:gridCol>
                <a:gridCol w="924339">
                  <a:extLst>
                    <a:ext uri="{9D8B030D-6E8A-4147-A177-3AD203B41FA5}">
                      <a16:colId xmlns:a16="http://schemas.microsoft.com/office/drawing/2014/main" val="3148102801"/>
                    </a:ext>
                  </a:extLst>
                </a:gridCol>
              </a:tblGrid>
              <a:tr h="649179">
                <a:tc>
                  <a:txBody>
                    <a:bodyPr/>
                    <a:lstStyle/>
                    <a:p>
                      <a:r>
                        <a:rPr lang="en-US" dirty="0"/>
                        <a:t>Language Skill</a:t>
                      </a:r>
                    </a:p>
                  </a:txBody>
                  <a:tcPr/>
                </a:tc>
                <a:tc>
                  <a:txBody>
                    <a:bodyPr/>
                    <a:lstStyle/>
                    <a:p>
                      <a:r>
                        <a:rPr lang="en-US" dirty="0"/>
                        <a:t>Theme/Topic</a:t>
                      </a:r>
                    </a:p>
                  </a:txBody>
                  <a:tcPr/>
                </a:tc>
                <a:tc>
                  <a:txBody>
                    <a:bodyPr/>
                    <a:lstStyle/>
                    <a:p>
                      <a:r>
                        <a:rPr lang="en-US" dirty="0"/>
                        <a:t>Learning Outcome</a:t>
                      </a:r>
                    </a:p>
                  </a:txBody>
                  <a:tcPr/>
                </a:tc>
                <a:tc>
                  <a:txBody>
                    <a:bodyPr/>
                    <a:lstStyle/>
                    <a:p>
                      <a:r>
                        <a:rPr lang="en-US" dirty="0"/>
                        <a:t>Competences</a:t>
                      </a:r>
                    </a:p>
                  </a:txBody>
                  <a:tcPr/>
                </a:tc>
                <a:tc>
                  <a:txBody>
                    <a:bodyPr/>
                    <a:lstStyle/>
                    <a:p>
                      <a:r>
                        <a:rPr lang="en-US" dirty="0"/>
                        <a:t>Imitation</a:t>
                      </a:r>
                    </a:p>
                  </a:txBody>
                  <a:tcPr/>
                </a:tc>
                <a:tc>
                  <a:txBody>
                    <a:bodyPr/>
                    <a:lstStyle/>
                    <a:p>
                      <a:r>
                        <a:rPr lang="en-US" dirty="0"/>
                        <a:t>Manipulation</a:t>
                      </a:r>
                    </a:p>
                  </a:txBody>
                  <a:tcPr/>
                </a:tc>
                <a:tc>
                  <a:txBody>
                    <a:bodyPr/>
                    <a:lstStyle/>
                    <a:p>
                      <a:r>
                        <a:rPr lang="en-US" dirty="0"/>
                        <a:t>Precision</a:t>
                      </a:r>
                    </a:p>
                  </a:txBody>
                  <a:tcPr/>
                </a:tc>
                <a:tc>
                  <a:txBody>
                    <a:bodyPr/>
                    <a:lstStyle/>
                    <a:p>
                      <a:r>
                        <a:rPr lang="en-US" dirty="0"/>
                        <a:t>Articulation</a:t>
                      </a:r>
                    </a:p>
                  </a:txBody>
                  <a:tcPr/>
                </a:tc>
                <a:tc>
                  <a:txBody>
                    <a:bodyPr/>
                    <a:lstStyle/>
                    <a:p>
                      <a:r>
                        <a:rPr lang="en-US" dirty="0"/>
                        <a:t>Naturalization</a:t>
                      </a:r>
                    </a:p>
                  </a:txBody>
                  <a:tcPr/>
                </a:tc>
                <a:extLst>
                  <a:ext uri="{0D108BD9-81ED-4DB2-BD59-A6C34878D82A}">
                    <a16:rowId xmlns:a16="http://schemas.microsoft.com/office/drawing/2014/main" val="3409797707"/>
                  </a:ext>
                </a:extLst>
              </a:tr>
              <a:tr h="4588743">
                <a:tc>
                  <a:txBody>
                    <a:bodyPr/>
                    <a:lstStyle/>
                    <a:p>
                      <a:r>
                        <a:rPr lang="en-US" dirty="0"/>
                        <a:t>Speaking</a:t>
                      </a:r>
                    </a:p>
                  </a:txBody>
                  <a:tcPr/>
                </a:tc>
                <a:tc>
                  <a:txBody>
                    <a:bodyPr/>
                    <a:lstStyle/>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S.3 term 3</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Patriotism</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Further Education</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Banking and Money</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Patriotism</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Express Patriotic feelings.</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language related to patriotism</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of Adverbs of degree</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regular &amp; irregular adjectives, degradable &amp; upgradable adjectives, nouns phrases and noun phrase modifier</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Speaks /signs </a:t>
                      </a: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3. Conveys the speakers feelings/attitudes/purpose/opinion</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4. Organizes the information coherently/logically.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5.Speaks within the allotted time.</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6. Pronounces the words correctly/ articulately.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7. Projects the voice appropriately.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8. Uses appropriate intonation</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9. Uses body language  non verbal cues.</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10. Uses tenses &amp; tense agreements correctly.</a:t>
                      </a:r>
                    </a:p>
                    <a:p>
                      <a:endParaRPr lang="en-US" dirty="0"/>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4.Organizes the information coherently/logically.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5.Speaks within the allotted time.</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6. Pronounces the words correctly/ articulately.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7. Projects the voice appropriately.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8. Uses appropriate intonation</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9. Uses body language  non verbal cues.</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10. Uses tenses &amp; tense agreements correctly.</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3.Conveys the speakers feelings/attitudes/purpose/opinion</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4. Organizes the information coherently/logically.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5.Speaks within the allotted time.</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6. Pronounces the words correctly/ articulately.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7. Projects the voice appropriately.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8. Uses appropriate intonation</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9. Uses body language  non verbal cues.</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10. Uses tenses &amp; tense agreements correctly.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5.Speaks within the allotted time.</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6.Pronounces the words correctly/ articulately.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7.Projects the voice appropriately.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8. Uses appropriate intonation</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9. Uses body language  non verbal cues.</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10. Uses tenses &amp; tense agreements correctly.</a:t>
                      </a:r>
                    </a:p>
                    <a:p>
                      <a:pPr marL="0" marR="0" indent="0" algn="l">
                        <a:lnSpc>
                          <a:spcPct val="107000"/>
                        </a:lnSpc>
                        <a:spcBef>
                          <a:spcPts val="0"/>
                        </a:spcBef>
                        <a:spcAft>
                          <a:spcPts val="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a:txBody>
                  <a:tcPr/>
                </a:tc>
                <a:tc>
                  <a:txBody>
                    <a:bodyPr/>
                    <a:lstStyle/>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7. Projects the voice appropriately.</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8. Uses appropriate intonation</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9. Uses body language  non verbal cues.</a:t>
                      </a:r>
                    </a:p>
                    <a:p>
                      <a:pPr marL="0"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10. Uses tenses &amp; tense agreements correctly.</a:t>
                      </a:r>
                    </a:p>
                    <a:p>
                      <a:endParaRPr lang="en-US" dirty="0"/>
                    </a:p>
                  </a:txBody>
                  <a:tcPr/>
                </a:tc>
                <a:extLst>
                  <a:ext uri="{0D108BD9-81ED-4DB2-BD59-A6C34878D82A}">
                    <a16:rowId xmlns:a16="http://schemas.microsoft.com/office/drawing/2014/main" val="1129922880"/>
                  </a:ext>
                </a:extLst>
              </a:tr>
            </a:tbl>
          </a:graphicData>
        </a:graphic>
      </p:graphicFrame>
    </p:spTree>
    <p:extLst>
      <p:ext uri="{BB962C8B-B14F-4D97-AF65-F5344CB8AC3E}">
        <p14:creationId xmlns:p14="http://schemas.microsoft.com/office/powerpoint/2010/main" val="250086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72353"/>
            <a:ext cx="9601196" cy="363071"/>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6053054"/>
              </p:ext>
            </p:extLst>
          </p:nvPr>
        </p:nvGraphicFramePr>
        <p:xfrm>
          <a:off x="900953" y="672353"/>
          <a:ext cx="10475259" cy="6072759"/>
        </p:xfrm>
        <a:graphic>
          <a:graphicData uri="http://schemas.openxmlformats.org/drawingml/2006/table">
            <a:tbl>
              <a:tblPr firstRow="1" bandRow="1">
                <a:tableStyleId>{5C22544A-7EE6-4342-B048-85BDC9FD1C3A}</a:tableStyleId>
              </a:tblPr>
              <a:tblGrid>
                <a:gridCol w="729064">
                  <a:extLst>
                    <a:ext uri="{9D8B030D-6E8A-4147-A177-3AD203B41FA5}">
                      <a16:colId xmlns:a16="http://schemas.microsoft.com/office/drawing/2014/main" val="2163123476"/>
                    </a:ext>
                  </a:extLst>
                </a:gridCol>
                <a:gridCol w="1023731">
                  <a:extLst>
                    <a:ext uri="{9D8B030D-6E8A-4147-A177-3AD203B41FA5}">
                      <a16:colId xmlns:a16="http://schemas.microsoft.com/office/drawing/2014/main" val="2680240026"/>
                    </a:ext>
                  </a:extLst>
                </a:gridCol>
                <a:gridCol w="974035">
                  <a:extLst>
                    <a:ext uri="{9D8B030D-6E8A-4147-A177-3AD203B41FA5}">
                      <a16:colId xmlns:a16="http://schemas.microsoft.com/office/drawing/2014/main" val="546091925"/>
                    </a:ext>
                  </a:extLst>
                </a:gridCol>
                <a:gridCol w="974034">
                  <a:extLst>
                    <a:ext uri="{9D8B030D-6E8A-4147-A177-3AD203B41FA5}">
                      <a16:colId xmlns:a16="http://schemas.microsoft.com/office/drawing/2014/main" val="1753943603"/>
                    </a:ext>
                  </a:extLst>
                </a:gridCol>
                <a:gridCol w="1808922">
                  <a:extLst>
                    <a:ext uri="{9D8B030D-6E8A-4147-A177-3AD203B41FA5}">
                      <a16:colId xmlns:a16="http://schemas.microsoft.com/office/drawing/2014/main" val="3470409884"/>
                    </a:ext>
                  </a:extLst>
                </a:gridCol>
                <a:gridCol w="1341783">
                  <a:extLst>
                    <a:ext uri="{9D8B030D-6E8A-4147-A177-3AD203B41FA5}">
                      <a16:colId xmlns:a16="http://schemas.microsoft.com/office/drawing/2014/main" val="3125760506"/>
                    </a:ext>
                  </a:extLst>
                </a:gridCol>
                <a:gridCol w="1192730">
                  <a:extLst>
                    <a:ext uri="{9D8B030D-6E8A-4147-A177-3AD203B41FA5}">
                      <a16:colId xmlns:a16="http://schemas.microsoft.com/office/drawing/2014/main" val="3350479178"/>
                    </a:ext>
                  </a:extLst>
                </a:gridCol>
                <a:gridCol w="1335127">
                  <a:extLst>
                    <a:ext uri="{9D8B030D-6E8A-4147-A177-3AD203B41FA5}">
                      <a16:colId xmlns:a16="http://schemas.microsoft.com/office/drawing/2014/main" val="3329719699"/>
                    </a:ext>
                  </a:extLst>
                </a:gridCol>
                <a:gridCol w="1095833">
                  <a:extLst>
                    <a:ext uri="{9D8B030D-6E8A-4147-A177-3AD203B41FA5}">
                      <a16:colId xmlns:a16="http://schemas.microsoft.com/office/drawing/2014/main" val="1058780946"/>
                    </a:ext>
                  </a:extLst>
                </a:gridCol>
              </a:tblGrid>
              <a:tr h="497135">
                <a:tc rowSpan="2">
                  <a:txBody>
                    <a:bodyPr/>
                    <a:lstStyle/>
                    <a:p>
                      <a:r>
                        <a:rPr lang="en-US" dirty="0"/>
                        <a:t>Language Skill</a:t>
                      </a:r>
                    </a:p>
                  </a:txBody>
                  <a:tcPr/>
                </a:tc>
                <a:tc rowSpan="2">
                  <a:txBody>
                    <a:bodyPr/>
                    <a:lstStyle/>
                    <a:p>
                      <a:r>
                        <a:rPr lang="en-US" dirty="0"/>
                        <a:t>Theme/</a:t>
                      </a:r>
                    </a:p>
                    <a:p>
                      <a:r>
                        <a:rPr lang="en-US" dirty="0"/>
                        <a:t>Topic</a:t>
                      </a:r>
                    </a:p>
                  </a:txBody>
                  <a:tcPr/>
                </a:tc>
                <a:tc rowSpan="2">
                  <a:txBody>
                    <a:bodyPr/>
                    <a:lstStyle/>
                    <a:p>
                      <a:r>
                        <a:rPr lang="en-US" dirty="0"/>
                        <a:t>Learning</a:t>
                      </a:r>
                      <a:r>
                        <a:rPr lang="en-US" baseline="0" dirty="0"/>
                        <a:t> Outcomes</a:t>
                      </a:r>
                      <a:endParaRPr lang="en-US" dirty="0"/>
                    </a:p>
                  </a:txBody>
                  <a:tcPr/>
                </a:tc>
                <a:tc rowSpan="2">
                  <a:txBody>
                    <a:bodyPr/>
                    <a:lstStyle/>
                    <a:p>
                      <a:r>
                        <a:rPr lang="en-US" dirty="0"/>
                        <a:t>Competency</a:t>
                      </a:r>
                    </a:p>
                  </a:txBody>
                  <a:tcPr/>
                </a:tc>
                <a:tc gridSpan="5">
                  <a:txBody>
                    <a:bodyPr/>
                    <a:lstStyle/>
                    <a:p>
                      <a:r>
                        <a:rPr lang="en-US" sz="2400" dirty="0">
                          <a:latin typeface="+mn-lt"/>
                        </a:rPr>
                        <a:t>Levels</a:t>
                      </a:r>
                      <a:r>
                        <a:rPr lang="en-US" sz="2400" dirty="0"/>
                        <a:t> of the learning domains to be Assessed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31045642"/>
                  </a:ext>
                </a:extLst>
              </a:tr>
              <a:tr h="619555">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Imitation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Manipulation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Articulation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Naturalization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435787292"/>
                  </a:ext>
                </a:extLst>
              </a:tr>
              <a:tr h="4336386">
                <a:tc>
                  <a:txBody>
                    <a:bodyPr/>
                    <a:lstStyle/>
                    <a:p>
                      <a:pPr marL="0" marR="0" algn="l">
                        <a:lnSpc>
                          <a:spcPct val="107000"/>
                        </a:lnSpc>
                        <a:spcBef>
                          <a:spcPts val="0"/>
                        </a:spcBef>
                        <a:spcAft>
                          <a:spcPts val="0"/>
                        </a:spcAft>
                      </a:pPr>
                      <a:r>
                        <a:rPr lang="en-US" sz="1600" b="0" dirty="0">
                          <a:effectLst/>
                          <a:latin typeface="Bookman Old Style" panose="02050604050505020204" pitchFamily="18" charset="0"/>
                          <a:ea typeface="Calibri" panose="020F0502020204030204" pitchFamily="34" charset="0"/>
                          <a:cs typeface="Times New Roman" panose="02020603050405020304" pitchFamily="18" charset="0"/>
                        </a:rPr>
                        <a:t>Speaking</a:t>
                      </a:r>
                    </a:p>
                  </a:txBody>
                  <a:tcPr marL="68580" marR="68580" marT="0" marB="0"/>
                </a:tc>
                <a:tc>
                  <a:txBody>
                    <a:bodyPr/>
                    <a:lstStyle/>
                    <a:p>
                      <a:pPr marL="0" marR="0" algn="l">
                        <a:lnSpc>
                          <a:spcPct val="107000"/>
                        </a:lnSpc>
                        <a:spcBef>
                          <a:spcPts val="0"/>
                        </a:spcBef>
                        <a:spcAft>
                          <a:spcPts val="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Communication</a:t>
                      </a:r>
                    </a:p>
                  </a:txBody>
                  <a:tcPr marL="68580" marR="68580" marT="0" marB="0"/>
                </a:tc>
                <a:tc>
                  <a:txBody>
                    <a:bodyPr/>
                    <a:lstStyle/>
                    <a:p>
                      <a:pPr marL="0" marR="0" algn="l">
                        <a:lnSpc>
                          <a:spcPct val="107000"/>
                        </a:lnSpc>
                        <a:spcBef>
                          <a:spcPts val="0"/>
                        </a:spcBef>
                        <a:spcAft>
                          <a:spcPts val="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The learner should be able to exhibit communication skills</a:t>
                      </a:r>
                    </a:p>
                  </a:txBody>
                  <a:tcPr marL="68580" marR="68580" marT="0" marB="0"/>
                </a:tc>
                <a:tc>
                  <a:txBody>
                    <a:bodyPr/>
                    <a:lstStyle/>
                    <a:p>
                      <a:pPr marL="0" marR="0" algn="l">
                        <a:lnSpc>
                          <a:spcPct val="107000"/>
                        </a:lnSpc>
                        <a:spcBef>
                          <a:spcPts val="0"/>
                        </a:spcBef>
                        <a:spcAft>
                          <a:spcPts val="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Exhibits communication skills</a:t>
                      </a:r>
                    </a:p>
                  </a:txBody>
                  <a:tcPr marL="68580" marR="68580" marT="0" marB="0"/>
                </a:tc>
                <a:tc>
                  <a:txBody>
                    <a:bodyPr/>
                    <a:lstStyle/>
                    <a:p>
                      <a:pPr marL="57785"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Imitating the teacher /peers/audio /audio visual recording/other speakers exhibiting communication skills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the learner</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57785"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1.Listems /observes  attentively with comprehension to others speaking.</a:t>
                      </a:r>
                    </a:p>
                    <a:p>
                      <a:pPr marL="57785"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 Talks/signs confidently and explains things clearly.</a:t>
                      </a:r>
                    </a:p>
                    <a:p>
                      <a:pPr marL="57785"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3.Reads accurately and fluently about a given topic</a:t>
                      </a:r>
                    </a:p>
                  </a:txBody>
                  <a:tcPr marL="68580" marR="68580" marT="0" marB="0"/>
                </a:tc>
                <a:tc>
                  <a:txBody>
                    <a:bodyPr/>
                    <a:lstStyle/>
                    <a:p>
                      <a:pPr marL="57785" marR="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Following instructions /guidance from the teacher/ peers/ video recording to exhibit communication skills, the learner: He/She; </a:t>
                      </a:r>
                    </a:p>
                    <a:p>
                      <a:pPr marL="57785" marR="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 Listens/observes attentively with comprehension to others speaking/signing</a:t>
                      </a:r>
                    </a:p>
                    <a:p>
                      <a:pPr marL="57785" marR="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2.Talks/signs confidently and explains things clearly about a given topic.</a:t>
                      </a:r>
                    </a:p>
                    <a:p>
                      <a:pPr marL="57785" marR="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3.Reads accurately and fluently about a given topic</a:t>
                      </a:r>
                    </a:p>
                  </a:txBody>
                  <a:tcPr marL="68580" marR="68580" marT="0" marB="0"/>
                </a:tc>
                <a:tc>
                  <a:txBody>
                    <a:bodyPr/>
                    <a:lstStyle/>
                    <a:p>
                      <a:pPr marL="57785" marR="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Exhibiting communication skills independently, the learner:</a:t>
                      </a:r>
                    </a:p>
                    <a:p>
                      <a:pPr marL="57785"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1.Listens/observes attentively with comprehension to others speaking/signing.</a:t>
                      </a:r>
                    </a:p>
                    <a:p>
                      <a:pPr marL="57785"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2.Talks/signs confidently and explains things clearly about a given topic.</a:t>
                      </a:r>
                    </a:p>
                    <a:p>
                      <a:pPr marL="57785"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3.Reads accurately and fluently bout a given topic.</a:t>
                      </a:r>
                    </a:p>
                  </a:txBody>
                  <a:tcPr marL="68580" marR="68580" marT="0" marB="0"/>
                </a:tc>
                <a:tc>
                  <a:txBody>
                    <a:bodyPr/>
                    <a:lstStyle/>
                    <a:p>
                      <a:pPr marL="57785"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Exhibiting communication skills creatively, the learner:</a:t>
                      </a:r>
                    </a:p>
                    <a:p>
                      <a:pPr marL="57785" marR="0" indent="0" algn="l">
                        <a:lnSpc>
                          <a:spcPct val="107000"/>
                        </a:lnSpc>
                        <a:spcBef>
                          <a:spcPts val="0"/>
                        </a:spcBef>
                        <a:spcAft>
                          <a:spcPts val="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1.Listens/observes attentively with comprehension to others speaking/signing.</a:t>
                      </a:r>
                    </a:p>
                    <a:p>
                      <a:pPr marL="57785" marR="0" indent="0" algn="l">
                        <a:lnSpc>
                          <a:spcPct val="107000"/>
                        </a:lnSpc>
                        <a:spcBef>
                          <a:spcPts val="0"/>
                        </a:spcBef>
                        <a:spcAft>
                          <a:spcPts val="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2. Talks/signs confidently and explains things clearly about a given topic.</a:t>
                      </a:r>
                    </a:p>
                    <a:p>
                      <a:pPr marL="57785" marR="0" indent="0" algn="l">
                        <a:lnSpc>
                          <a:spcPct val="107000"/>
                        </a:lnSpc>
                        <a:spcBef>
                          <a:spcPts val="0"/>
                        </a:spcBef>
                        <a:spcAft>
                          <a:spcPts val="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3. Reads accurately and fluently bout a given topic.</a:t>
                      </a:r>
                    </a:p>
                  </a:txBody>
                  <a:tcPr marL="68580" marR="68580" marT="0" marB="0"/>
                </a:tc>
                <a:tc>
                  <a:txBody>
                    <a:bodyPr/>
                    <a:lstStyle/>
                    <a:p>
                      <a:pPr marL="57785" marR="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Exhibiting communication skills with ease, the learner:</a:t>
                      </a:r>
                    </a:p>
                    <a:p>
                      <a:pPr marL="57785"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1.Listens/observes attentively with comprehension to others speaking/signing.</a:t>
                      </a:r>
                    </a:p>
                    <a:p>
                      <a:pPr marL="57785"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2. Talks/signs confidently and explains things clearly about a given topic.</a:t>
                      </a:r>
                    </a:p>
                    <a:p>
                      <a:pPr marL="57785" marR="0" indent="0" algn="l">
                        <a:lnSpc>
                          <a:spcPct val="107000"/>
                        </a:lnSpc>
                        <a:spcBef>
                          <a:spcPts val="0"/>
                        </a:spcBef>
                        <a:spcAft>
                          <a:spcPts val="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3.Reads accurately and fluently about a given topic.</a:t>
                      </a:r>
                    </a:p>
                  </a:txBody>
                  <a:tcPr marL="68580" marR="68580" marT="0" marB="0"/>
                </a:tc>
                <a:extLst>
                  <a:ext uri="{0D108BD9-81ED-4DB2-BD59-A6C34878D82A}">
                    <a16:rowId xmlns:a16="http://schemas.microsoft.com/office/drawing/2014/main" val="1331514031"/>
                  </a:ext>
                </a:extLst>
              </a:tr>
            </a:tbl>
          </a:graphicData>
        </a:graphic>
      </p:graphicFrame>
    </p:spTree>
    <p:extLst>
      <p:ext uri="{BB962C8B-B14F-4D97-AF65-F5344CB8AC3E}">
        <p14:creationId xmlns:p14="http://schemas.microsoft.com/office/powerpoint/2010/main" val="91666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4528-8C8C-4F63-B06B-3E4D5AC3D58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7819C7A-56D7-48AF-A81D-57874E8D673B}"/>
              </a:ext>
            </a:extLst>
          </p:cNvPr>
          <p:cNvGraphicFramePr>
            <a:graphicFrameLocks noGrp="1"/>
          </p:cNvGraphicFramePr>
          <p:nvPr>
            <p:ph idx="1"/>
            <p:extLst>
              <p:ext uri="{D42A27DB-BD31-4B8C-83A1-F6EECF244321}">
                <p14:modId xmlns:p14="http://schemas.microsoft.com/office/powerpoint/2010/main" val="2482768406"/>
              </p:ext>
            </p:extLst>
          </p:nvPr>
        </p:nvGraphicFramePr>
        <p:xfrm>
          <a:off x="1295399" y="1242391"/>
          <a:ext cx="10164420" cy="5302235"/>
        </p:xfrm>
        <a:graphic>
          <a:graphicData uri="http://schemas.openxmlformats.org/drawingml/2006/table">
            <a:tbl>
              <a:tblPr firstRow="1" bandRow="1">
                <a:tableStyleId>{5C22544A-7EE6-4342-B048-85BDC9FD1C3A}</a:tableStyleId>
              </a:tblPr>
              <a:tblGrid>
                <a:gridCol w="1129380">
                  <a:extLst>
                    <a:ext uri="{9D8B030D-6E8A-4147-A177-3AD203B41FA5}">
                      <a16:colId xmlns:a16="http://schemas.microsoft.com/office/drawing/2014/main" val="1408908946"/>
                    </a:ext>
                  </a:extLst>
                </a:gridCol>
                <a:gridCol w="1129380">
                  <a:extLst>
                    <a:ext uri="{9D8B030D-6E8A-4147-A177-3AD203B41FA5}">
                      <a16:colId xmlns:a16="http://schemas.microsoft.com/office/drawing/2014/main" val="2686654921"/>
                    </a:ext>
                  </a:extLst>
                </a:gridCol>
                <a:gridCol w="1129380">
                  <a:extLst>
                    <a:ext uri="{9D8B030D-6E8A-4147-A177-3AD203B41FA5}">
                      <a16:colId xmlns:a16="http://schemas.microsoft.com/office/drawing/2014/main" val="3169456741"/>
                    </a:ext>
                  </a:extLst>
                </a:gridCol>
                <a:gridCol w="1129380">
                  <a:extLst>
                    <a:ext uri="{9D8B030D-6E8A-4147-A177-3AD203B41FA5}">
                      <a16:colId xmlns:a16="http://schemas.microsoft.com/office/drawing/2014/main" val="3935728523"/>
                    </a:ext>
                  </a:extLst>
                </a:gridCol>
                <a:gridCol w="1129380">
                  <a:extLst>
                    <a:ext uri="{9D8B030D-6E8A-4147-A177-3AD203B41FA5}">
                      <a16:colId xmlns:a16="http://schemas.microsoft.com/office/drawing/2014/main" val="1356737284"/>
                    </a:ext>
                  </a:extLst>
                </a:gridCol>
                <a:gridCol w="1129380">
                  <a:extLst>
                    <a:ext uri="{9D8B030D-6E8A-4147-A177-3AD203B41FA5}">
                      <a16:colId xmlns:a16="http://schemas.microsoft.com/office/drawing/2014/main" val="3590260667"/>
                    </a:ext>
                  </a:extLst>
                </a:gridCol>
                <a:gridCol w="1129380">
                  <a:extLst>
                    <a:ext uri="{9D8B030D-6E8A-4147-A177-3AD203B41FA5}">
                      <a16:colId xmlns:a16="http://schemas.microsoft.com/office/drawing/2014/main" val="3684776263"/>
                    </a:ext>
                  </a:extLst>
                </a:gridCol>
                <a:gridCol w="1129380">
                  <a:extLst>
                    <a:ext uri="{9D8B030D-6E8A-4147-A177-3AD203B41FA5}">
                      <a16:colId xmlns:a16="http://schemas.microsoft.com/office/drawing/2014/main" val="1835770449"/>
                    </a:ext>
                  </a:extLst>
                </a:gridCol>
                <a:gridCol w="1129380">
                  <a:extLst>
                    <a:ext uri="{9D8B030D-6E8A-4147-A177-3AD203B41FA5}">
                      <a16:colId xmlns:a16="http://schemas.microsoft.com/office/drawing/2014/main" val="874079494"/>
                    </a:ext>
                  </a:extLst>
                </a:gridCol>
              </a:tblGrid>
              <a:tr h="460226">
                <a:tc>
                  <a:txBody>
                    <a:bodyPr/>
                    <a:lstStyle/>
                    <a:p>
                      <a:r>
                        <a:rPr lang="en-US" dirty="0"/>
                        <a:t>Language Skill</a:t>
                      </a:r>
                    </a:p>
                  </a:txBody>
                  <a:tcPr/>
                </a:tc>
                <a:tc>
                  <a:txBody>
                    <a:bodyPr/>
                    <a:lstStyle/>
                    <a:p>
                      <a:r>
                        <a:rPr lang="en-US" dirty="0"/>
                        <a:t>Theme/Topic</a:t>
                      </a:r>
                    </a:p>
                  </a:txBody>
                  <a:tcPr/>
                </a:tc>
                <a:tc>
                  <a:txBody>
                    <a:bodyPr/>
                    <a:lstStyle/>
                    <a:p>
                      <a:r>
                        <a:rPr lang="en-US" dirty="0"/>
                        <a:t>Learning outcomes</a:t>
                      </a:r>
                    </a:p>
                  </a:txBody>
                  <a:tcPr/>
                </a:tc>
                <a:tc>
                  <a:txBody>
                    <a:bodyPr/>
                    <a:lstStyle/>
                    <a:p>
                      <a:r>
                        <a:rPr lang="en-US" dirty="0"/>
                        <a:t>Competences</a:t>
                      </a:r>
                    </a:p>
                  </a:txBody>
                  <a:tcPr/>
                </a:tc>
                <a:tc>
                  <a: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Imitation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Manipulation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Articulation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Naturalization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985119240"/>
                  </a:ext>
                </a:extLst>
              </a:tr>
              <a:tr h="4272519">
                <a:tc>
                  <a:txBody>
                    <a:bodyPr/>
                    <a:lstStyle/>
                    <a:p>
                      <a:r>
                        <a:rPr lang="en-US" dirty="0"/>
                        <a:t>Speaking</a:t>
                      </a:r>
                    </a:p>
                  </a:txBody>
                  <a:tcPr/>
                </a:tc>
                <a:tc>
                  <a:txBody>
                    <a:bodyPr/>
                    <a:lstStyle/>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S.3 term 3</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Patriotism</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Further Education</a:t>
                      </a:r>
                    </a:p>
                    <a:p>
                      <a:pPr marL="0" marR="0" algn="l">
                        <a:lnSpc>
                          <a:spcPct val="107000"/>
                        </a:lnSpc>
                        <a:spcBef>
                          <a:spcPts val="0"/>
                        </a:spcBef>
                        <a:spcAft>
                          <a:spcPts val="0"/>
                        </a:spcAft>
                      </a:pPr>
                      <a:endParaRPr lang="en-US"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dirty="0">
                          <a:effectLst/>
                          <a:latin typeface="Bookman Old Style" panose="02050604050505020204" pitchFamily="18" charset="0"/>
                          <a:ea typeface="Calibri" panose="020F0502020204030204" pitchFamily="34" charset="0"/>
                          <a:cs typeface="Times New Roman" panose="02020603050405020304" pitchFamily="18" charset="0"/>
                        </a:rPr>
                        <a:t>Banking and Money</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Patriotism</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Express Patriotic feelings.</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language related to patriotism</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of Adverbs of degree</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 regular &amp; irregular adjectives, degradable &amp; upgradable adjectives, nouns phrases and noun phrase modifier</a:t>
                      </a:r>
                    </a:p>
                  </a:txBody>
                  <a:tcPr marL="68580" marR="68580" marT="0" marB="0"/>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Speaks /signs </a:t>
                      </a:r>
                    </a:p>
                  </a:txBody>
                  <a:tcPr marL="68580" marR="68580" marT="0" marB="0"/>
                </a:tc>
                <a:tc>
                  <a:txBody>
                    <a:bodyPr/>
                    <a:lstStyle/>
                    <a:p>
                      <a:pPr marL="57785" marR="0" algn="l">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4.Writes and presents coherently about a given topic</a:t>
                      </a:r>
                    </a:p>
                    <a:p>
                      <a:pPr marL="57785" marR="0" algn="l">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5.Uses a range of media to communicate ideas about a given topic.</a:t>
                      </a:r>
                    </a:p>
                    <a:p>
                      <a:endParaRPr lang="en-US" sz="1600" dirty="0"/>
                    </a:p>
                  </a:txBody>
                  <a:tcPr/>
                </a:tc>
                <a:tc>
                  <a:txBody>
                    <a:bodyPr/>
                    <a:lstStyle/>
                    <a:p>
                      <a:pPr marL="57785" marR="0" algn="l">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4.Writes and presents coherently about a given topic</a:t>
                      </a:r>
                    </a:p>
                    <a:p>
                      <a:pPr marL="57785" marR="0" algn="l">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5.Uses a range of media to communicate ideas about a given topic.</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4.Writes and presents coherently about a given topic.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5.Uses a range of media to communicate ideas about a given topic.</a:t>
                      </a:r>
                    </a:p>
                    <a:p>
                      <a:endParaRPr lang="en-US" sz="1600" dirty="0"/>
                    </a:p>
                  </a:txBody>
                  <a:tcPr/>
                </a:tc>
                <a:tc>
                  <a:txBody>
                    <a:bodyPr/>
                    <a:lstStyle/>
                    <a:p>
                      <a:pPr marL="57785" marR="0" indent="0" algn="l">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4. Writes and presents coherently about a given topic.</a:t>
                      </a:r>
                    </a:p>
                    <a:p>
                      <a:pPr marL="57785" marR="0" indent="0" algn="l">
                        <a:lnSpc>
                          <a:spcPct val="107000"/>
                        </a:lnSpc>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5. Uses a range of media to communicate ideas about a given topic.</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4.Writes and presents coherently about a given topic.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5. Use a range of media to communicate ideas about a given topic.</a:t>
                      </a:r>
                    </a:p>
                    <a:p>
                      <a:endParaRPr lang="en-US" sz="1600" dirty="0"/>
                    </a:p>
                  </a:txBody>
                  <a:tcPr/>
                </a:tc>
                <a:extLst>
                  <a:ext uri="{0D108BD9-81ED-4DB2-BD59-A6C34878D82A}">
                    <a16:rowId xmlns:a16="http://schemas.microsoft.com/office/drawing/2014/main" val="2949328998"/>
                  </a:ext>
                </a:extLst>
              </a:tr>
              <a:tr h="26663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93692306"/>
                  </a:ext>
                </a:extLst>
              </a:tr>
            </a:tbl>
          </a:graphicData>
        </a:graphic>
      </p:graphicFrame>
    </p:spTree>
    <p:extLst>
      <p:ext uri="{BB962C8B-B14F-4D97-AF65-F5344CB8AC3E}">
        <p14:creationId xmlns:p14="http://schemas.microsoft.com/office/powerpoint/2010/main" val="314840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59731"/>
          </a:xfrm>
        </p:spPr>
        <p:txBody>
          <a:bodyPr/>
          <a:lstStyle/>
          <a:p>
            <a:r>
              <a:rPr lang="en-US" dirty="0"/>
              <a:t>Uses of CAF in Assessment</a:t>
            </a:r>
          </a:p>
        </p:txBody>
      </p:sp>
      <p:sp>
        <p:nvSpPr>
          <p:cNvPr id="3" name="Content Placeholder 2"/>
          <p:cNvSpPr>
            <a:spLocks noGrp="1"/>
          </p:cNvSpPr>
          <p:nvPr>
            <p:ph idx="1"/>
          </p:nvPr>
        </p:nvSpPr>
        <p:spPr>
          <a:xfrm>
            <a:off x="1295401" y="1841863"/>
            <a:ext cx="9601196" cy="4034005"/>
          </a:xfrm>
        </p:spPr>
        <p:txBody>
          <a:bodyPr>
            <a:normAutofit fontScale="92500" lnSpcReduction="10000"/>
          </a:bodyPr>
          <a:lstStyle/>
          <a:p>
            <a:pPr marL="0" indent="0">
              <a:buNone/>
            </a:pPr>
            <a:endParaRPr lang="en-US" dirty="0"/>
          </a:p>
          <a:p>
            <a:pPr marL="0" indent="0">
              <a:buNone/>
            </a:pPr>
            <a:endParaRPr lang="en-US" dirty="0"/>
          </a:p>
          <a:p>
            <a:pPr marL="0" indent="0">
              <a:buNone/>
            </a:pPr>
            <a:r>
              <a:rPr lang="en-US" dirty="0"/>
              <a:t>The CAF standardizes assessment and is used to:</a:t>
            </a:r>
          </a:p>
          <a:p>
            <a:pPr marL="514350" indent="-514350">
              <a:buAutoNum type="romanLcParenR"/>
            </a:pPr>
            <a:r>
              <a:rPr lang="en-US" dirty="0"/>
              <a:t>Provide the competencies and the generic skills to be assessed.</a:t>
            </a:r>
          </a:p>
          <a:p>
            <a:pPr marL="514350" indent="-514350">
              <a:buAutoNum type="romanLcParenR"/>
            </a:pPr>
            <a:r>
              <a:rPr lang="en-US" dirty="0"/>
              <a:t>Guide the teacher on when to conduct the assessment (class and term).</a:t>
            </a:r>
          </a:p>
          <a:p>
            <a:pPr marL="514350" indent="-514350">
              <a:buAutoNum type="romanLcParenR"/>
            </a:pPr>
            <a:r>
              <a:rPr lang="en-US" dirty="0"/>
              <a:t>Determine the learning domain of the competency/skill to be assessed.</a:t>
            </a:r>
          </a:p>
          <a:p>
            <a:pPr marL="514350" indent="-514350">
              <a:buFont typeface="Arial"/>
              <a:buAutoNum type="romanLcParenR"/>
            </a:pPr>
            <a:r>
              <a:rPr lang="en-US" dirty="0"/>
              <a:t>Guide the teacher on item development. </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91885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Every subject teacher is required to use the CAF to develop items which will prompt the learner to demonstrate the evidence of acquisition of the subject competency and the associated generic skill being assessed.</a:t>
            </a:r>
          </a:p>
          <a:p>
            <a:r>
              <a:rPr lang="en-US" dirty="0"/>
              <a:t>The teachers are expected to report on the learner’s achievement based on what the teacher has observed the learner do.</a:t>
            </a:r>
          </a:p>
        </p:txBody>
      </p:sp>
    </p:spTree>
    <p:extLst>
      <p:ext uri="{BB962C8B-B14F-4D97-AF65-F5344CB8AC3E}">
        <p14:creationId xmlns:p14="http://schemas.microsoft.com/office/powerpoint/2010/main" val="203957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46668"/>
          </a:xfrm>
        </p:spPr>
        <p:txBody>
          <a:bodyPr/>
          <a:lstStyle/>
          <a:p>
            <a:r>
              <a:rPr lang="en-US" cap="none" dirty="0">
                <a:effectLst>
                  <a:outerShdw blurRad="38100" dist="38100" dir="2700000" algn="tl">
                    <a:srgbClr val="000000">
                      <a:alpha val="43137"/>
                    </a:srgbClr>
                  </a:outerShdw>
                </a:effectLst>
              </a:rPr>
              <a:t>Presentation outline</a:t>
            </a:r>
            <a:endParaRPr lang="en-US" dirty="0"/>
          </a:p>
        </p:txBody>
      </p:sp>
      <p:sp>
        <p:nvSpPr>
          <p:cNvPr id="3" name="Content Placeholder 2"/>
          <p:cNvSpPr>
            <a:spLocks noGrp="1"/>
          </p:cNvSpPr>
          <p:nvPr>
            <p:ph idx="1"/>
          </p:nvPr>
        </p:nvSpPr>
        <p:spPr>
          <a:xfrm>
            <a:off x="1295401" y="1959429"/>
            <a:ext cx="9601196" cy="3916439"/>
          </a:xfrm>
        </p:spPr>
        <p:txBody>
          <a:bodyPr>
            <a:normAutofit/>
          </a:bodyPr>
          <a:lstStyle/>
          <a:p>
            <a:pPr marL="0" indent="0">
              <a:buNone/>
            </a:pPr>
            <a:endParaRPr lang="en-US" b="1" dirty="0"/>
          </a:p>
          <a:p>
            <a:pPr marL="514350" indent="-514350">
              <a:buAutoNum type="romanLcParenR"/>
            </a:pPr>
            <a:r>
              <a:rPr lang="en-US" dirty="0"/>
              <a:t>The CAF as an assessment tool.</a:t>
            </a:r>
          </a:p>
          <a:p>
            <a:pPr marL="514350" indent="-514350">
              <a:buAutoNum type="romanLcParenR"/>
            </a:pPr>
            <a:r>
              <a:rPr lang="en-US" dirty="0"/>
              <a:t>Development of the CAF</a:t>
            </a:r>
          </a:p>
          <a:p>
            <a:pPr marL="0" indent="0">
              <a:buNone/>
            </a:pPr>
            <a:r>
              <a:rPr lang="en-US" dirty="0"/>
              <a:t>ii) Structure of the CAF.</a:t>
            </a:r>
          </a:p>
          <a:p>
            <a:pPr marL="0" indent="0">
              <a:buNone/>
            </a:pPr>
            <a:r>
              <a:rPr lang="en-US" cap="none" dirty="0"/>
              <a:t>iii) </a:t>
            </a:r>
            <a:r>
              <a:rPr lang="en-US" dirty="0"/>
              <a:t>Use of the CAF in assessment</a:t>
            </a:r>
          </a:p>
        </p:txBody>
      </p:sp>
    </p:spTree>
    <p:extLst>
      <p:ext uri="{BB962C8B-B14F-4D97-AF65-F5344CB8AC3E}">
        <p14:creationId xmlns:p14="http://schemas.microsoft.com/office/powerpoint/2010/main" val="305263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586256"/>
          </a:xfrm>
        </p:spPr>
        <p:txBody>
          <a:bodyPr>
            <a:normAutofit fontScale="90000"/>
          </a:bodyPr>
          <a:lstStyle/>
          <a:p>
            <a:r>
              <a:rPr lang="en-US" dirty="0"/>
              <a:t>The CAFs were developed based on Dave’s &amp; Krathwohl's theories </a:t>
            </a:r>
            <a:br>
              <a:rPr lang="en-US" dirty="0"/>
            </a:br>
            <a:endParaRPr lang="en-US" dirty="0">
              <a:solidFill>
                <a:schemeClr val="tx1"/>
              </a:solidFill>
            </a:endParaRPr>
          </a:p>
        </p:txBody>
      </p:sp>
      <p:sp>
        <p:nvSpPr>
          <p:cNvPr id="3" name="Content Placeholder 2"/>
          <p:cNvSpPr>
            <a:spLocks noGrp="1"/>
          </p:cNvSpPr>
          <p:nvPr>
            <p:ph idx="1"/>
          </p:nvPr>
        </p:nvSpPr>
        <p:spPr>
          <a:xfrm>
            <a:off x="1295401" y="2024743"/>
            <a:ext cx="9601195" cy="3851125"/>
          </a:xfrm>
        </p:spPr>
        <p:txBody>
          <a:bodyPr>
            <a:normAutofit/>
          </a:bodyPr>
          <a:lstStyle/>
          <a:p>
            <a:pPr marL="0" indent="0">
              <a:buNone/>
            </a:pPr>
            <a:endParaRPr lang="en-US" dirty="0"/>
          </a:p>
          <a:p>
            <a:pPr marL="0" indent="0">
              <a:buNone/>
            </a:pPr>
            <a:r>
              <a:rPr lang="en-US" dirty="0"/>
              <a:t>It is an instrument that guides the teacher on the subject competencies to assess at school on a termly basis as derived from the Learning outcomes in the curriculum.</a:t>
            </a:r>
          </a:p>
          <a:p>
            <a:pPr marL="0" indent="0">
              <a:buNone/>
            </a:pPr>
            <a:endParaRPr lang="en-US" dirty="0"/>
          </a:p>
        </p:txBody>
      </p:sp>
    </p:spTree>
    <p:extLst>
      <p:ext uri="{BB962C8B-B14F-4D97-AF65-F5344CB8AC3E}">
        <p14:creationId xmlns:p14="http://schemas.microsoft.com/office/powerpoint/2010/main" val="293667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5681-2C9E-40B0-9796-EC5DF5B2386A}"/>
              </a:ext>
            </a:extLst>
          </p:cNvPr>
          <p:cNvSpPr>
            <a:spLocks noGrp="1"/>
          </p:cNvSpPr>
          <p:nvPr>
            <p:ph type="title"/>
          </p:nvPr>
        </p:nvSpPr>
        <p:spPr>
          <a:xfrm>
            <a:off x="1295402" y="982132"/>
            <a:ext cx="9601196" cy="779433"/>
          </a:xfrm>
        </p:spPr>
        <p:txBody>
          <a:bodyPr>
            <a:normAutofit/>
          </a:bodyPr>
          <a:lstStyle/>
          <a:p>
            <a:r>
              <a:rPr lang="en-US" dirty="0"/>
              <a:t>Development of CAFs</a:t>
            </a:r>
          </a:p>
        </p:txBody>
      </p:sp>
      <p:sp>
        <p:nvSpPr>
          <p:cNvPr id="3" name="Content Placeholder 2">
            <a:extLst>
              <a:ext uri="{FF2B5EF4-FFF2-40B4-BE49-F238E27FC236}">
                <a16:creationId xmlns:a16="http://schemas.microsoft.com/office/drawing/2014/main" id="{1F65CE27-1408-4D7C-A561-45EE14B22B50}"/>
              </a:ext>
            </a:extLst>
          </p:cNvPr>
          <p:cNvSpPr>
            <a:spLocks noGrp="1"/>
          </p:cNvSpPr>
          <p:nvPr>
            <p:ph idx="1"/>
          </p:nvPr>
        </p:nvSpPr>
        <p:spPr>
          <a:xfrm>
            <a:off x="1295401" y="1600200"/>
            <a:ext cx="9601196" cy="4518212"/>
          </a:xfrm>
        </p:spPr>
        <p:txBody>
          <a:bodyPr>
            <a:normAutofit fontScale="92500"/>
          </a:bodyPr>
          <a:lstStyle/>
          <a:p>
            <a:pPr marL="0" indent="0">
              <a:buNone/>
            </a:pPr>
            <a:r>
              <a:rPr lang="en-US" dirty="0"/>
              <a:t>The Development of CAF was based on the Dave’s and Krathwohl’s taxonomies.</a:t>
            </a:r>
          </a:p>
          <a:p>
            <a:pPr marL="0" indent="0">
              <a:buNone/>
            </a:pPr>
            <a:r>
              <a:rPr lang="en-US" dirty="0"/>
              <a:t>The two taxonomies give the levels of the competency in the stages of learning from initial exposure to final mastery.</a:t>
            </a:r>
            <a:endParaRPr lang="en-US" b="1" dirty="0"/>
          </a:p>
          <a:p>
            <a:pPr marL="0" indent="0">
              <a:buNone/>
            </a:pPr>
            <a:r>
              <a:rPr lang="en-US" b="1" dirty="0"/>
              <a:t>Dave’s</a:t>
            </a:r>
            <a:r>
              <a:rPr lang="en-US" dirty="0"/>
              <a:t> </a:t>
            </a:r>
            <a:r>
              <a:rPr lang="en-US" b="1" dirty="0"/>
              <a:t>Taxonomy</a:t>
            </a:r>
            <a:r>
              <a:rPr lang="en-US" dirty="0"/>
              <a:t> for the psychomotor domain deals with  physical movement, coordination and use of motor skills. </a:t>
            </a:r>
          </a:p>
          <a:p>
            <a:pPr marL="0" indent="0">
              <a:buNone/>
            </a:pPr>
            <a:r>
              <a:rPr lang="en-US" dirty="0"/>
              <a:t>Imitation is the simplest level while naturalization is the most complex.</a:t>
            </a:r>
          </a:p>
          <a:p>
            <a:pPr marL="0" indent="0">
              <a:buNone/>
            </a:pPr>
            <a:r>
              <a:rPr lang="en-US" b="1" dirty="0"/>
              <a:t>Krathwohl’s Taxonomy </a:t>
            </a:r>
            <a:r>
              <a:rPr lang="en-US" dirty="0"/>
              <a:t>for the affective domain is concerned with the values, attitudes and behaviors.</a:t>
            </a:r>
          </a:p>
          <a:p>
            <a:pPr marL="0" indent="0">
              <a:buNone/>
            </a:pPr>
            <a:r>
              <a:rPr lang="en-US" dirty="0"/>
              <a:t>Under Krathwohl’s Taxonomy, receiving is the simplest level while characterization is the most complex.</a:t>
            </a:r>
          </a:p>
          <a:p>
            <a:pPr marL="0" indent="0">
              <a:buNone/>
            </a:pPr>
            <a:endParaRPr lang="en-US" dirty="0"/>
          </a:p>
          <a:p>
            <a:endParaRPr lang="en-US" dirty="0"/>
          </a:p>
        </p:txBody>
      </p:sp>
    </p:spTree>
    <p:extLst>
      <p:ext uri="{BB962C8B-B14F-4D97-AF65-F5344CB8AC3E}">
        <p14:creationId xmlns:p14="http://schemas.microsoft.com/office/powerpoint/2010/main" val="351579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38C1-FA0A-46D0-A3BE-D29E6FEBFB8D}"/>
              </a:ext>
            </a:extLst>
          </p:cNvPr>
          <p:cNvSpPr>
            <a:spLocks noGrp="1"/>
          </p:cNvSpPr>
          <p:nvPr>
            <p:ph type="title"/>
          </p:nvPr>
        </p:nvSpPr>
        <p:spPr>
          <a:xfrm>
            <a:off x="658907" y="812293"/>
            <a:ext cx="10703858" cy="586201"/>
          </a:xfrm>
        </p:spPr>
        <p:txBody>
          <a:bodyPr>
            <a:normAutofit fontScale="90000"/>
          </a:bodyPr>
          <a:lstStyle/>
          <a:p>
            <a:r>
              <a:rPr lang="en-US" dirty="0"/>
              <a:t>Insight into the Psychomotor and Affective Domains </a:t>
            </a:r>
          </a:p>
        </p:txBody>
      </p:sp>
      <p:graphicFrame>
        <p:nvGraphicFramePr>
          <p:cNvPr id="4" name="Content Placeholder 3">
            <a:extLst>
              <a:ext uri="{FF2B5EF4-FFF2-40B4-BE49-F238E27FC236}">
                <a16:creationId xmlns:a16="http://schemas.microsoft.com/office/drawing/2014/main" id="{9A6BF574-BD6F-496E-B8C1-A990C5BCC41F}"/>
              </a:ext>
            </a:extLst>
          </p:cNvPr>
          <p:cNvGraphicFramePr>
            <a:graphicFrameLocks noGrp="1"/>
          </p:cNvGraphicFramePr>
          <p:nvPr>
            <p:ph idx="1"/>
            <p:extLst>
              <p:ext uri="{D42A27DB-BD31-4B8C-83A1-F6EECF244321}">
                <p14:modId xmlns:p14="http://schemas.microsoft.com/office/powerpoint/2010/main" val="1406068559"/>
              </p:ext>
            </p:extLst>
          </p:nvPr>
        </p:nvGraphicFramePr>
        <p:xfrm>
          <a:off x="927847" y="1398494"/>
          <a:ext cx="10434918" cy="4787153"/>
        </p:xfrm>
        <a:graphic>
          <a:graphicData uri="http://schemas.openxmlformats.org/drawingml/2006/table">
            <a:tbl>
              <a:tblPr firstRow="1" bandRow="1">
                <a:tableStyleId>{5C22544A-7EE6-4342-B048-85BDC9FD1C3A}</a:tableStyleId>
              </a:tblPr>
              <a:tblGrid>
                <a:gridCol w="5217459">
                  <a:extLst>
                    <a:ext uri="{9D8B030D-6E8A-4147-A177-3AD203B41FA5}">
                      <a16:colId xmlns:a16="http://schemas.microsoft.com/office/drawing/2014/main" val="133147335"/>
                    </a:ext>
                  </a:extLst>
                </a:gridCol>
                <a:gridCol w="5217459">
                  <a:extLst>
                    <a:ext uri="{9D8B030D-6E8A-4147-A177-3AD203B41FA5}">
                      <a16:colId xmlns:a16="http://schemas.microsoft.com/office/drawing/2014/main" val="3128856140"/>
                    </a:ext>
                  </a:extLst>
                </a:gridCol>
              </a:tblGrid>
              <a:tr h="957258">
                <a:tc>
                  <a:txBody>
                    <a:bodyPr/>
                    <a:lstStyle/>
                    <a:p>
                      <a:r>
                        <a:rPr lang="en-US" dirty="0"/>
                        <a:t>Psychomotor Domain</a:t>
                      </a:r>
                    </a:p>
                    <a:p>
                      <a:r>
                        <a:rPr lang="en-US" dirty="0"/>
                        <a:t>(Dave’s Taxonomy)</a:t>
                      </a:r>
                    </a:p>
                  </a:txBody>
                  <a:tcPr/>
                </a:tc>
                <a:tc>
                  <a:txBody>
                    <a:bodyPr/>
                    <a:lstStyle/>
                    <a:p>
                      <a:r>
                        <a:rPr lang="en-US" sz="1800" dirty="0">
                          <a:latin typeface="Bookman Old Style" panose="02050604050505020204" pitchFamily="18" charset="0"/>
                        </a:rPr>
                        <a:t>Affective Domain</a:t>
                      </a:r>
                    </a:p>
                    <a:p>
                      <a:r>
                        <a:rPr lang="en-US" sz="1800" dirty="0">
                          <a:latin typeface="Bookman Old Style" panose="02050604050505020204" pitchFamily="18" charset="0"/>
                        </a:rPr>
                        <a:t>(Krathwohl's Taxonomy)</a:t>
                      </a:r>
                    </a:p>
                    <a:p>
                      <a:endParaRPr lang="en-US" dirty="0"/>
                    </a:p>
                  </a:txBody>
                  <a:tcPr/>
                </a:tc>
                <a:extLst>
                  <a:ext uri="{0D108BD9-81ED-4DB2-BD59-A6C34878D82A}">
                    <a16:rowId xmlns:a16="http://schemas.microsoft.com/office/drawing/2014/main" val="1060642197"/>
                  </a:ext>
                </a:extLst>
              </a:tr>
              <a:tr h="765979">
                <a:tc>
                  <a:txBody>
                    <a:bodyPr/>
                    <a:lstStyle/>
                    <a:p>
                      <a:r>
                        <a:rPr lang="en-US" b="1" dirty="0"/>
                        <a:t>Imitation</a:t>
                      </a:r>
                      <a:r>
                        <a:rPr lang="en-US" dirty="0"/>
                        <a:t> </a:t>
                      </a:r>
                      <a:r>
                        <a:rPr lang="en-US" sz="1800" dirty="0"/>
                        <a:t>(A learner observes and </a:t>
                      </a:r>
                      <a:r>
                        <a:rPr lang="en-US" sz="1800" baseline="0" dirty="0"/>
                        <a:t> replicates patterns or duplicates </a:t>
                      </a:r>
                      <a:r>
                        <a:rPr lang="en-US" sz="1800" dirty="0"/>
                        <a:t>actions  after someone or from a source).</a:t>
                      </a:r>
                      <a:endParaRPr lang="en-US" dirty="0"/>
                    </a:p>
                  </a:txBody>
                  <a:tcPr/>
                </a:tc>
                <a:tc>
                  <a:txBody>
                    <a:bodyPr/>
                    <a:lstStyle/>
                    <a:p>
                      <a:r>
                        <a:rPr lang="en-US" b="1" dirty="0"/>
                        <a:t>Receiving</a:t>
                      </a:r>
                      <a:r>
                        <a:rPr lang="en-US" dirty="0"/>
                        <a:t> </a:t>
                      </a:r>
                      <a:r>
                        <a:rPr lang="en-US" sz="1800" dirty="0"/>
                        <a:t>(A learner receives information from  context/situation)</a:t>
                      </a:r>
                      <a:endParaRPr lang="en-US" dirty="0"/>
                    </a:p>
                  </a:txBody>
                  <a:tcPr/>
                </a:tc>
                <a:extLst>
                  <a:ext uri="{0D108BD9-81ED-4DB2-BD59-A6C34878D82A}">
                    <a16:rowId xmlns:a16="http://schemas.microsoft.com/office/drawing/2014/main" val="1625430642"/>
                  </a:ext>
                </a:extLst>
              </a:tr>
              <a:tr h="765979">
                <a:tc>
                  <a:txBody>
                    <a:bodyPr/>
                    <a:lstStyle/>
                    <a:p>
                      <a:r>
                        <a:rPr lang="en-US" b="1" dirty="0"/>
                        <a:t>Manipulation</a:t>
                      </a:r>
                      <a:r>
                        <a:rPr lang="en-US" dirty="0"/>
                        <a:t> </a:t>
                      </a:r>
                      <a:r>
                        <a:rPr lang="en-US" sz="1800" dirty="0"/>
                        <a:t>(A learner performs actions  following instructions).</a:t>
                      </a:r>
                      <a:endParaRPr lang="en-US" dirty="0"/>
                    </a:p>
                  </a:txBody>
                  <a:tcPr/>
                </a:tc>
                <a:tc>
                  <a:txBody>
                    <a:bodyPr/>
                    <a:lstStyle/>
                    <a:p>
                      <a:r>
                        <a:rPr lang="en-US" b="1" dirty="0"/>
                        <a:t>Responding</a:t>
                      </a:r>
                      <a:r>
                        <a:rPr lang="en-US" dirty="0"/>
                        <a:t> </a:t>
                      </a:r>
                      <a:r>
                        <a:rPr lang="en-US" sz="1800" dirty="0"/>
                        <a:t>(A learner reacts to information received)</a:t>
                      </a:r>
                      <a:endParaRPr lang="en-US" dirty="0"/>
                    </a:p>
                  </a:txBody>
                  <a:tcPr/>
                </a:tc>
                <a:extLst>
                  <a:ext uri="{0D108BD9-81ED-4DB2-BD59-A6C34878D82A}">
                    <a16:rowId xmlns:a16="http://schemas.microsoft.com/office/drawing/2014/main" val="589150458"/>
                  </a:ext>
                </a:extLst>
              </a:tr>
              <a:tr h="765979">
                <a:tc>
                  <a:txBody>
                    <a:bodyPr/>
                    <a:lstStyle/>
                    <a:p>
                      <a:r>
                        <a:rPr lang="en-US" b="1" dirty="0"/>
                        <a:t>Precision</a:t>
                      </a:r>
                      <a:r>
                        <a:rPr lang="en-US" dirty="0"/>
                        <a:t> </a:t>
                      </a:r>
                      <a:r>
                        <a:rPr lang="en-US" sz="1800" dirty="0"/>
                        <a:t>(A learner performs independently without support).</a:t>
                      </a:r>
                      <a:endParaRPr lang="en-US" dirty="0"/>
                    </a:p>
                  </a:txBody>
                  <a:tcPr/>
                </a:tc>
                <a:tc>
                  <a:txBody>
                    <a:bodyPr/>
                    <a:lstStyle/>
                    <a:p>
                      <a:r>
                        <a:rPr lang="en-US" dirty="0"/>
                        <a:t>V</a:t>
                      </a:r>
                      <a:r>
                        <a:rPr lang="en-US" b="1" dirty="0"/>
                        <a:t>aluing</a:t>
                      </a:r>
                      <a:r>
                        <a:rPr lang="en-US" dirty="0"/>
                        <a:t> </a:t>
                      </a:r>
                      <a:r>
                        <a:rPr lang="en-US" sz="1800" dirty="0"/>
                        <a:t>(A learner demonstrates</a:t>
                      </a:r>
                      <a:r>
                        <a:rPr lang="en-US" sz="1800" baseline="0" dirty="0"/>
                        <a:t> </a:t>
                      </a:r>
                      <a:r>
                        <a:rPr lang="en-US" sz="1800" dirty="0"/>
                        <a:t>behavior)</a:t>
                      </a:r>
                      <a:endParaRPr lang="en-US" dirty="0"/>
                    </a:p>
                  </a:txBody>
                  <a:tcPr/>
                </a:tc>
                <a:extLst>
                  <a:ext uri="{0D108BD9-81ED-4DB2-BD59-A6C34878D82A}">
                    <a16:rowId xmlns:a16="http://schemas.microsoft.com/office/drawing/2014/main" val="819129990"/>
                  </a:ext>
                </a:extLst>
              </a:tr>
              <a:tr h="765979">
                <a:tc>
                  <a:txBody>
                    <a:bodyPr/>
                    <a:lstStyle/>
                    <a:p>
                      <a:r>
                        <a:rPr lang="en-US" b="1" dirty="0"/>
                        <a:t>Articulation</a:t>
                      </a:r>
                      <a:r>
                        <a:rPr lang="en-US" dirty="0"/>
                        <a:t> </a:t>
                      </a:r>
                      <a:r>
                        <a:rPr lang="en-US" sz="1800" dirty="0"/>
                        <a:t>(A learner uses</a:t>
                      </a:r>
                      <a:r>
                        <a:rPr lang="en-US" sz="1800" baseline="0" dirty="0"/>
                        <a:t> multiple methods and actions to perform a task accurately</a:t>
                      </a:r>
                      <a:r>
                        <a:rPr lang="en-US" sz="1800" dirty="0"/>
                        <a:t>)</a:t>
                      </a:r>
                      <a:endParaRPr lang="en-US" dirty="0"/>
                    </a:p>
                  </a:txBody>
                  <a:tcPr/>
                </a:tc>
                <a:tc>
                  <a:txBody>
                    <a:bodyPr/>
                    <a:lstStyle/>
                    <a:p>
                      <a:r>
                        <a:rPr lang="en-US" b="1" dirty="0"/>
                        <a:t>Organization</a:t>
                      </a:r>
                      <a:r>
                        <a:rPr lang="en-US" dirty="0"/>
                        <a:t> </a:t>
                      </a:r>
                      <a:r>
                        <a:rPr lang="en-US" sz="1800" dirty="0"/>
                        <a:t>(A learner advocates/lobbies for a  given behavior or set of behaviors)</a:t>
                      </a:r>
                      <a:endParaRPr lang="en-US" dirty="0"/>
                    </a:p>
                  </a:txBody>
                  <a:tcPr/>
                </a:tc>
                <a:extLst>
                  <a:ext uri="{0D108BD9-81ED-4DB2-BD59-A6C34878D82A}">
                    <a16:rowId xmlns:a16="http://schemas.microsoft.com/office/drawing/2014/main" val="310024014"/>
                  </a:ext>
                </a:extLst>
              </a:tr>
              <a:tr h="765979">
                <a:tc>
                  <a:txBody>
                    <a:bodyPr/>
                    <a:lstStyle/>
                    <a:p>
                      <a:r>
                        <a:rPr lang="en-US" b="1" dirty="0"/>
                        <a:t>Naturalization</a:t>
                      </a:r>
                      <a:r>
                        <a:rPr lang="en-US" dirty="0"/>
                        <a:t> </a:t>
                      </a:r>
                      <a:r>
                        <a:rPr lang="en-US" sz="1800" dirty="0"/>
                        <a:t>(A learner performs</a:t>
                      </a:r>
                      <a:r>
                        <a:rPr lang="en-US" sz="1800" baseline="0" dirty="0"/>
                        <a:t> a task with ease i.e. with less physical or mental involvement </a:t>
                      </a:r>
                      <a:r>
                        <a:rPr lang="en-US" sz="1800" dirty="0"/>
                        <a:t>)</a:t>
                      </a:r>
                      <a:endParaRPr lang="en-US" dirty="0"/>
                    </a:p>
                  </a:txBody>
                  <a:tcPr/>
                </a:tc>
                <a:tc>
                  <a:txBody>
                    <a:bodyPr/>
                    <a:lstStyle/>
                    <a:p>
                      <a:r>
                        <a:rPr lang="en-US" b="1" dirty="0"/>
                        <a:t>Characterization</a:t>
                      </a:r>
                      <a:r>
                        <a:rPr lang="en-US" dirty="0"/>
                        <a:t> </a:t>
                      </a:r>
                      <a:r>
                        <a:rPr lang="en-US" sz="1800" dirty="0"/>
                        <a:t>(A learner becomes characterized/defined by behavior)</a:t>
                      </a:r>
                      <a:endParaRPr lang="en-US" dirty="0"/>
                    </a:p>
                  </a:txBody>
                  <a:tcPr/>
                </a:tc>
                <a:extLst>
                  <a:ext uri="{0D108BD9-81ED-4DB2-BD59-A6C34878D82A}">
                    <a16:rowId xmlns:a16="http://schemas.microsoft.com/office/drawing/2014/main" val="1875338229"/>
                  </a:ext>
                </a:extLst>
              </a:tr>
            </a:tbl>
          </a:graphicData>
        </a:graphic>
      </p:graphicFrame>
    </p:spTree>
    <p:extLst>
      <p:ext uri="{BB962C8B-B14F-4D97-AF65-F5344CB8AC3E}">
        <p14:creationId xmlns:p14="http://schemas.microsoft.com/office/powerpoint/2010/main" val="201369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of the CAF</a:t>
            </a:r>
            <a:endParaRPr lang="en-US" dirty="0"/>
          </a:p>
        </p:txBody>
      </p:sp>
      <p:sp>
        <p:nvSpPr>
          <p:cNvPr id="3" name="Content Placeholder 2"/>
          <p:cNvSpPr>
            <a:spLocks noGrp="1"/>
          </p:cNvSpPr>
          <p:nvPr>
            <p:ph idx="1"/>
          </p:nvPr>
        </p:nvSpPr>
        <p:spPr/>
        <p:txBody>
          <a:bodyPr/>
          <a:lstStyle/>
          <a:p>
            <a:pPr marL="0" indent="0">
              <a:buNone/>
            </a:pPr>
            <a:r>
              <a:rPr lang="en-US" b="1" dirty="0"/>
              <a:t> </a:t>
            </a:r>
            <a:r>
              <a:rPr lang="en-US" dirty="0"/>
              <a:t>The CAF is composed of the following;</a:t>
            </a:r>
          </a:p>
          <a:p>
            <a:pPr marL="0" indent="0">
              <a:buNone/>
            </a:pPr>
            <a:r>
              <a:rPr lang="en-US" dirty="0" err="1"/>
              <a:t>i</a:t>
            </a:r>
            <a:r>
              <a:rPr lang="en-US" dirty="0"/>
              <a:t>)</a:t>
            </a:r>
            <a:r>
              <a:rPr lang="en-US" b="1" dirty="0"/>
              <a:t> Theme</a:t>
            </a:r>
            <a:r>
              <a:rPr lang="en-US" dirty="0"/>
              <a:t>:  This is a group of topics with related body of knowledge.</a:t>
            </a:r>
          </a:p>
          <a:p>
            <a:pPr marL="0" indent="0">
              <a:buNone/>
            </a:pPr>
            <a:r>
              <a:rPr lang="en-US" dirty="0"/>
              <a:t>ii) </a:t>
            </a:r>
            <a:r>
              <a:rPr lang="en-US" b="1" dirty="0"/>
              <a:t>Topics</a:t>
            </a:r>
            <a:r>
              <a:rPr lang="en-US" dirty="0"/>
              <a:t>: A specific body of knowledge e.g.  Family is one of the topics in C.R.E</a:t>
            </a:r>
          </a:p>
          <a:p>
            <a:pPr marL="0" indent="0">
              <a:buNone/>
            </a:pPr>
            <a:r>
              <a:rPr lang="en-US" dirty="0"/>
              <a:t>iii) </a:t>
            </a:r>
            <a:r>
              <a:rPr lang="en-US" b="1" dirty="0"/>
              <a:t>Learning Outcomes</a:t>
            </a:r>
            <a:r>
              <a:rPr lang="en-US" dirty="0"/>
              <a:t>: These are expressed as expected abilities (what a learner is expected to know, understand and do). E.g. </a:t>
            </a:r>
            <a:r>
              <a:rPr lang="en-US" b="1" dirty="0"/>
              <a:t>Appreciate the values promoted by a family </a:t>
            </a:r>
            <a:r>
              <a:rPr lang="en-US" dirty="0"/>
              <a:t>is one of the learning outcomes in CRE</a:t>
            </a:r>
          </a:p>
          <a:p>
            <a:endParaRPr lang="en-US" dirty="0"/>
          </a:p>
        </p:txBody>
      </p:sp>
    </p:spTree>
    <p:extLst>
      <p:ext uri="{BB962C8B-B14F-4D97-AF65-F5344CB8AC3E}">
        <p14:creationId xmlns:p14="http://schemas.microsoft.com/office/powerpoint/2010/main" val="348761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CAF</a:t>
            </a:r>
          </a:p>
        </p:txBody>
      </p:sp>
      <p:sp>
        <p:nvSpPr>
          <p:cNvPr id="3" name="Content Placeholder 2"/>
          <p:cNvSpPr>
            <a:spLocks noGrp="1"/>
          </p:cNvSpPr>
          <p:nvPr>
            <p:ph idx="1"/>
          </p:nvPr>
        </p:nvSpPr>
        <p:spPr/>
        <p:txBody>
          <a:bodyPr>
            <a:normAutofit fontScale="92500"/>
          </a:bodyPr>
          <a:lstStyle/>
          <a:p>
            <a:pPr marL="0" indent="0">
              <a:buNone/>
            </a:pPr>
            <a:r>
              <a:rPr lang="en-US" dirty="0"/>
              <a:t>iv) </a:t>
            </a:r>
            <a:r>
              <a:rPr lang="en-US" b="1" dirty="0"/>
              <a:t>Competency</a:t>
            </a:r>
            <a:r>
              <a:rPr lang="en-US" dirty="0"/>
              <a:t>:</a:t>
            </a:r>
            <a:r>
              <a:rPr lang="en-US" dirty="0">
                <a:solidFill>
                  <a:schemeClr val="tx1"/>
                </a:solidFill>
              </a:rPr>
              <a:t> A set of demonstrable knowledge, skills, values and behaviors.</a:t>
            </a:r>
            <a:r>
              <a:rPr lang="en-US" b="1" dirty="0">
                <a:solidFill>
                  <a:schemeClr val="tx1"/>
                </a:solidFill>
              </a:rPr>
              <a:t> </a:t>
            </a:r>
            <a:endParaRPr lang="en-US" b="1" dirty="0"/>
          </a:p>
          <a:p>
            <a:pPr marL="0" indent="0">
              <a:buNone/>
            </a:pPr>
            <a:r>
              <a:rPr lang="en-US" b="1" dirty="0"/>
              <a:t>v)Generic skills</a:t>
            </a:r>
            <a:r>
              <a:rPr lang="en-US" dirty="0"/>
              <a:t>: These are also known as soft skills that a learner has to acquire in order to be become a life long learner and adapt to the ever-changing world. </a:t>
            </a:r>
          </a:p>
          <a:p>
            <a:pPr marL="0" indent="0">
              <a:buNone/>
            </a:pPr>
            <a:r>
              <a:rPr lang="en-US" dirty="0"/>
              <a:t>Generic skills lie at the heart of every subject and they enable a learner to access and deepen learning across the whole curriculum</a:t>
            </a:r>
          </a:p>
          <a:p>
            <a:pPr marL="0" indent="0">
              <a:buNone/>
            </a:pPr>
            <a:r>
              <a:rPr lang="en-US" b="1" dirty="0"/>
              <a:t>NOTE:</a:t>
            </a:r>
            <a:r>
              <a:rPr lang="en-US" dirty="0"/>
              <a:t> Every subject competency has a generic skill associated to it and should be assessed whenever a subject competency is being assessed</a:t>
            </a:r>
          </a:p>
          <a:p>
            <a:endParaRPr lang="en-US" dirty="0"/>
          </a:p>
        </p:txBody>
      </p:sp>
    </p:spTree>
    <p:extLst>
      <p:ext uri="{BB962C8B-B14F-4D97-AF65-F5344CB8AC3E}">
        <p14:creationId xmlns:p14="http://schemas.microsoft.com/office/powerpoint/2010/main" val="227414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CAF Ctd</a:t>
            </a:r>
          </a:p>
        </p:txBody>
      </p:sp>
      <p:sp>
        <p:nvSpPr>
          <p:cNvPr id="3" name="Content Placeholder 2"/>
          <p:cNvSpPr>
            <a:spLocks noGrp="1"/>
          </p:cNvSpPr>
          <p:nvPr>
            <p:ph idx="1"/>
          </p:nvPr>
        </p:nvSpPr>
        <p:spPr/>
        <p:txBody>
          <a:bodyPr>
            <a:normAutofit/>
          </a:bodyPr>
          <a:lstStyle/>
          <a:p>
            <a:pPr marL="0" indent="0">
              <a:buNone/>
            </a:pPr>
            <a:r>
              <a:rPr lang="en-US" b="1" dirty="0"/>
              <a:t>vi) Levels of Ability</a:t>
            </a:r>
            <a:r>
              <a:rPr lang="en-US" dirty="0"/>
              <a:t>: These are hierarchical levels of learning for the different domains. They are used to determine the learner’s degree of performance.</a:t>
            </a:r>
          </a:p>
          <a:p>
            <a:pPr marL="0" indent="0">
              <a:buNone/>
            </a:pPr>
            <a:r>
              <a:rPr lang="en-US" b="1" dirty="0"/>
              <a:t>vii)Indicators: </a:t>
            </a:r>
            <a:r>
              <a:rPr lang="en-US" dirty="0"/>
              <a:t>These are characteristics which a learner displays as evidence for acquiring a competency/skill. </a:t>
            </a:r>
          </a:p>
          <a:p>
            <a:pPr marL="0" indent="0">
              <a:buNone/>
            </a:pPr>
            <a:r>
              <a:rPr lang="en-US" b="1" i="1" dirty="0"/>
              <a:t>An assessor is required to observe what a learner displays in relation to the competency being assessed in order to determine the degree/extent of performance on a particular item</a:t>
            </a:r>
            <a:r>
              <a:rPr lang="en-US" b="1" dirty="0"/>
              <a:t>.</a:t>
            </a:r>
          </a:p>
          <a:p>
            <a:endParaRPr lang="en-US" dirty="0"/>
          </a:p>
        </p:txBody>
      </p:sp>
    </p:spTree>
    <p:extLst>
      <p:ext uri="{BB962C8B-B14F-4D97-AF65-F5344CB8AC3E}">
        <p14:creationId xmlns:p14="http://schemas.microsoft.com/office/powerpoint/2010/main" val="260841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6226"/>
            <a:ext cx="9601196" cy="516835"/>
          </a:xfrm>
        </p:spPr>
        <p:txBody>
          <a:bodyPr>
            <a:normAutofit fontScale="90000"/>
          </a:bodyPr>
          <a:lstStyle/>
          <a:p>
            <a:r>
              <a:rPr lang="en-US" b="1" u="sng" dirty="0">
                <a:solidFill>
                  <a:schemeClr val="tx1"/>
                </a:solidFill>
              </a:rPr>
              <a:t>The structure of CAF con’t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96045584"/>
              </p:ext>
            </p:extLst>
          </p:nvPr>
        </p:nvGraphicFramePr>
        <p:xfrm>
          <a:off x="796833" y="1133061"/>
          <a:ext cx="10672357" cy="5724208"/>
        </p:xfrm>
        <a:graphic>
          <a:graphicData uri="http://schemas.openxmlformats.org/drawingml/2006/table">
            <a:tbl>
              <a:tblPr firstRow="1" bandRow="1">
                <a:tableStyleId>{5C22544A-7EE6-4342-B048-85BDC9FD1C3A}</a:tableStyleId>
              </a:tblPr>
              <a:tblGrid>
                <a:gridCol w="964142">
                  <a:extLst>
                    <a:ext uri="{9D8B030D-6E8A-4147-A177-3AD203B41FA5}">
                      <a16:colId xmlns:a16="http://schemas.microsoft.com/office/drawing/2014/main" val="20532954"/>
                    </a:ext>
                  </a:extLst>
                </a:gridCol>
                <a:gridCol w="879991">
                  <a:extLst>
                    <a:ext uri="{9D8B030D-6E8A-4147-A177-3AD203B41FA5}">
                      <a16:colId xmlns:a16="http://schemas.microsoft.com/office/drawing/2014/main" val="629243369"/>
                    </a:ext>
                  </a:extLst>
                </a:gridCol>
                <a:gridCol w="1056391">
                  <a:extLst>
                    <a:ext uri="{9D8B030D-6E8A-4147-A177-3AD203B41FA5}">
                      <a16:colId xmlns:a16="http://schemas.microsoft.com/office/drawing/2014/main" val="233423569"/>
                    </a:ext>
                  </a:extLst>
                </a:gridCol>
                <a:gridCol w="1279592">
                  <a:extLst>
                    <a:ext uri="{9D8B030D-6E8A-4147-A177-3AD203B41FA5}">
                      <a16:colId xmlns:a16="http://schemas.microsoft.com/office/drawing/2014/main" val="2356629450"/>
                    </a:ext>
                  </a:extLst>
                </a:gridCol>
                <a:gridCol w="1314521">
                  <a:extLst>
                    <a:ext uri="{9D8B030D-6E8A-4147-A177-3AD203B41FA5}">
                      <a16:colId xmlns:a16="http://schemas.microsoft.com/office/drawing/2014/main" val="195988776"/>
                    </a:ext>
                  </a:extLst>
                </a:gridCol>
                <a:gridCol w="1212573">
                  <a:extLst>
                    <a:ext uri="{9D8B030D-6E8A-4147-A177-3AD203B41FA5}">
                      <a16:colId xmlns:a16="http://schemas.microsoft.com/office/drawing/2014/main" val="2464481192"/>
                    </a:ext>
                  </a:extLst>
                </a:gridCol>
                <a:gridCol w="1043609">
                  <a:extLst>
                    <a:ext uri="{9D8B030D-6E8A-4147-A177-3AD203B41FA5}">
                      <a16:colId xmlns:a16="http://schemas.microsoft.com/office/drawing/2014/main" val="2479492007"/>
                    </a:ext>
                  </a:extLst>
                </a:gridCol>
                <a:gridCol w="1244844">
                  <a:extLst>
                    <a:ext uri="{9D8B030D-6E8A-4147-A177-3AD203B41FA5}">
                      <a16:colId xmlns:a16="http://schemas.microsoft.com/office/drawing/2014/main" val="3803505271"/>
                    </a:ext>
                  </a:extLst>
                </a:gridCol>
                <a:gridCol w="1676694">
                  <a:extLst>
                    <a:ext uri="{9D8B030D-6E8A-4147-A177-3AD203B41FA5}">
                      <a16:colId xmlns:a16="http://schemas.microsoft.com/office/drawing/2014/main" val="1716541108"/>
                    </a:ext>
                  </a:extLst>
                </a:gridCol>
              </a:tblGrid>
              <a:tr h="826714">
                <a:tc gridSpan="3">
                  <a:txBody>
                    <a:bodyPr/>
                    <a:lstStyle/>
                    <a:p>
                      <a:pPr marL="0" marR="0">
                        <a:lnSpc>
                          <a:spcPct val="107000"/>
                        </a:lnSpc>
                        <a:spcBef>
                          <a:spcPts val="0"/>
                        </a:spcBef>
                        <a:spcAft>
                          <a:spcPts val="0"/>
                        </a:spcAft>
                      </a:pPr>
                      <a:r>
                        <a:rPr lang="en-US" sz="2400" dirty="0">
                          <a:effectLst/>
                          <a:latin typeface="+mn-lt"/>
                          <a:ea typeface="Calibri" panose="020F0502020204030204" pitchFamily="34" charset="0"/>
                          <a:cs typeface="Times New Roman" panose="02020603050405020304" pitchFamily="18" charset="0"/>
                        </a:rPr>
                        <a:t>These are derived</a:t>
                      </a:r>
                      <a:r>
                        <a:rPr lang="en-US" sz="2400" baseline="0" dirty="0">
                          <a:effectLst/>
                          <a:latin typeface="+mn-lt"/>
                          <a:ea typeface="Calibri" panose="020F0502020204030204" pitchFamily="34" charset="0"/>
                          <a:cs typeface="Times New Roman" panose="02020603050405020304" pitchFamily="18" charset="0"/>
                        </a:rPr>
                        <a:t> from the Curriculum</a:t>
                      </a:r>
                      <a:endParaRPr lang="en-US" sz="2400" dirty="0">
                        <a:effectLst/>
                        <a:latin typeface="+mn-lt"/>
                        <a:ea typeface="Calibri" panose="020F0502020204030204" pitchFamily="34" charset="0"/>
                        <a:cs typeface="Times New Roman" panose="02020603050405020304" pitchFamily="18" charset="0"/>
                      </a:endParaRPr>
                    </a:p>
                  </a:txBody>
                  <a:tcPr marL="53975" marR="53975" marT="0" marB="0"/>
                </a:tc>
                <a:tc hMerge="1">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hMerge="1">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Domain</a:t>
                      </a:r>
                    </a:p>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(Affective)</a:t>
                      </a:r>
                    </a:p>
                  </a:txBody>
                  <a:tcPr marL="53975" marR="53975" marT="0" marB="0"/>
                </a:tc>
                <a:tc gridSpan="5">
                  <a:txBody>
                    <a:bodyPr/>
                    <a:lstStyle/>
                    <a:p>
                      <a:r>
                        <a:rPr lang="en-US" sz="2800" dirty="0">
                          <a:latin typeface="+mn-lt"/>
                        </a:rPr>
                        <a:t>Levels</a:t>
                      </a:r>
                      <a:r>
                        <a:rPr lang="en-US" sz="2800" dirty="0"/>
                        <a:t> of the learning domains to be Assessed.</a:t>
                      </a:r>
                    </a:p>
                  </a:txBody>
                  <a:tcPr marL="53975" marR="5397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21269739"/>
                  </a:ext>
                </a:extLst>
              </a:tr>
              <a:tr h="442883">
                <a:tc rowSpan="2">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Theme</a:t>
                      </a:r>
                    </a:p>
                    <a:p>
                      <a:pPr marL="0" marR="0">
                        <a:lnSpc>
                          <a:spcPct val="107000"/>
                        </a:lnSpc>
                        <a:spcBef>
                          <a:spcPts val="0"/>
                        </a:spcBef>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975" marR="53975" marT="0" marB="0"/>
                </a:tc>
                <a:tc rowSpan="2">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rowSpan="2">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Outcomes</a:t>
                      </a:r>
                    </a:p>
                    <a:p>
                      <a:pPr marL="0" marR="0">
                        <a:lnSpc>
                          <a:spcPct val="107000"/>
                        </a:lnSpc>
                        <a:spcBef>
                          <a:spcPts val="0"/>
                        </a:spcBef>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975" marR="53975" marT="0" marB="0"/>
                </a:tc>
                <a:tc rowSpan="2">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Competency</a:t>
                      </a:r>
                    </a:p>
                    <a:p>
                      <a:pPr marL="0" marR="0">
                        <a:lnSpc>
                          <a:spcPct val="107000"/>
                        </a:lnSpc>
                        <a:spcBef>
                          <a:spcPts val="0"/>
                        </a:spcBef>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975" marR="53975" marT="0" marB="0"/>
                </a:tc>
                <a:tc gridSpan="5">
                  <a:txBody>
                    <a:bodyPr/>
                    <a:lstStyle/>
                    <a:p>
                      <a:r>
                        <a:rPr lang="en-US" sz="2400" b="1" kern="1200" dirty="0">
                          <a:solidFill>
                            <a:schemeClr val="lt1"/>
                          </a:solidFill>
                          <a:effectLst/>
                          <a:latin typeface="+mn-lt"/>
                          <a:ea typeface="+mn-ea"/>
                          <a:cs typeface="+mn-cs"/>
                        </a:rPr>
                        <a:t>Levels of Ability</a:t>
                      </a:r>
                      <a:endParaRPr lang="en-US" sz="2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70983491"/>
                  </a:ext>
                </a:extLst>
              </a:tr>
              <a:tr h="551082">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Receiving</a:t>
                      </a:r>
                    </a:p>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Responding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Valuing</a:t>
                      </a: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Organization</a:t>
                      </a:r>
                    </a:p>
                  </a:txBody>
                  <a:tcPr marL="53975" marR="53975" marT="0" marB="0"/>
                </a:tc>
                <a:tc>
                  <a:txBody>
                    <a:bodyPr/>
                    <a:lstStyle/>
                    <a:p>
                      <a:pPr marL="0" marR="0">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Characterization</a:t>
                      </a:r>
                    </a:p>
                  </a:txBody>
                  <a:tcPr marL="53975" marR="53975" marT="0" marB="0"/>
                </a:tc>
                <a:extLst>
                  <a:ext uri="{0D108BD9-81ED-4DB2-BD59-A6C34878D82A}">
                    <a16:rowId xmlns:a16="http://schemas.microsoft.com/office/drawing/2014/main" val="2150586015"/>
                  </a:ext>
                </a:extLst>
              </a:tr>
              <a:tr h="3784990">
                <a:tc>
                  <a:txBody>
                    <a:bodyPr/>
                    <a:lstStyle/>
                    <a:p>
                      <a:pPr marL="0" marR="0">
                        <a:lnSpc>
                          <a:spcPct val="107000"/>
                        </a:lnSpc>
                        <a:spcBef>
                          <a:spcPts val="0"/>
                        </a:spcBef>
                        <a:spcAft>
                          <a:spcPts val="0"/>
                        </a:spcAft>
                      </a:pPr>
                      <a:r>
                        <a:rPr lang="en-US" sz="1200" b="1" dirty="0">
                          <a:solidFill>
                            <a:srgbClr val="231F20"/>
                          </a:solidFill>
                          <a:effectLst/>
                          <a:latin typeface="Bookman Old Style" panose="02050604050505020204" pitchFamily="18" charset="0"/>
                          <a:ea typeface="Calibri" panose="020F0502020204030204" pitchFamily="34" charset="0"/>
                          <a:cs typeface="Times New Roman" panose="02020603050405020304" pitchFamily="18" charset="0"/>
                        </a:rPr>
                        <a:t>Forestry and irrigation in </a:t>
                      </a:r>
                      <a:r>
                        <a:rPr lang="en-US" sz="1200" b="1" spc="-20" dirty="0">
                          <a:solidFill>
                            <a:srgbClr val="231F20"/>
                          </a:solidFill>
                          <a:effectLst/>
                          <a:latin typeface="Bookman Old Style" panose="02050604050505020204" pitchFamily="18" charset="0"/>
                          <a:ea typeface="Calibri" panose="020F0502020204030204" pitchFamily="34" charset="0"/>
                          <a:cs typeface="Times New Roman" panose="02020603050405020304" pitchFamily="18" charset="0"/>
                        </a:rPr>
                        <a:t>Africa </a:t>
                      </a:r>
                      <a:r>
                        <a:rPr lang="en-US" sz="1200" b="1" dirty="0">
                          <a:solidFill>
                            <a:srgbClr val="231F20"/>
                          </a:solidFill>
                          <a:effectLst/>
                          <a:latin typeface="Bookman Old Style" panose="02050604050505020204" pitchFamily="18" charset="0"/>
                          <a:ea typeface="Calibri" panose="020F0502020204030204" pitchFamily="34" charset="0"/>
                          <a:cs typeface="Times New Roman" panose="02020603050405020304" pitchFamily="18" charset="0"/>
                        </a:rPr>
                        <a:t>and other parts of the World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gn="just">
                        <a:lnSpc>
                          <a:spcPct val="107000"/>
                        </a:lnSpc>
                        <a:spcBef>
                          <a:spcPts val="0"/>
                        </a:spcBef>
                        <a:spcAft>
                          <a:spcPts val="0"/>
                        </a:spcAft>
                      </a:pPr>
                      <a:r>
                        <a:rPr lang="en-US" sz="1200" b="1" dirty="0">
                          <a:effectLst/>
                          <a:latin typeface="Bookman Old Style" panose="02050604050505020204" pitchFamily="18" charset="0"/>
                          <a:ea typeface="Calibri" panose="020F0502020204030204" pitchFamily="34" charset="0"/>
                          <a:cs typeface="Times New Roman" panose="02020603050405020304" pitchFamily="18" charset="0"/>
                        </a:rPr>
                        <a:t>Forests, forest resources and forestry in Africa.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Senior Three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Term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P.56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p. Appreciate the need to preserve the natural environment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q. Appreciate the dangers of overuse of natural resources, deforestation and over fishing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pPr marL="0" marR="0" algn="just">
                        <a:lnSpc>
                          <a:spcPct val="107000"/>
                        </a:lnSpc>
                        <a:spcBef>
                          <a:spcPts val="0"/>
                        </a:spcBef>
                        <a:spcAft>
                          <a:spcPts val="0"/>
                        </a:spcAft>
                      </a:pPr>
                      <a:r>
                        <a:rPr lang="en-US" sz="1200" dirty="0">
                          <a:effectLst/>
                          <a:latin typeface="Bookman Old Style" panose="02050604050505020204" pitchFamily="18" charset="0"/>
                          <a:ea typeface="Calibri" panose="020F0502020204030204" pitchFamily="34" charset="0"/>
                          <a:cs typeface="Times New Roman" panose="02020603050405020304" pitchFamily="18" charset="0"/>
                        </a:rPr>
                        <a:t>Appreciates the need to preserve the natural environment.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r>
                        <a:rPr lang="en-US" sz="1200" kern="1200" dirty="0">
                          <a:solidFill>
                            <a:schemeClr val="dk1"/>
                          </a:solidFill>
                          <a:effectLst/>
                          <a:latin typeface="+mn-lt"/>
                          <a:ea typeface="+mn-ea"/>
                          <a:cs typeface="+mn-cs"/>
                        </a:rPr>
                        <a:t>The learner receives information about the need to preserve the natural environment (afforestation, collection of wastes, dredging, recycling wastes)</a:t>
                      </a:r>
                    </a:p>
                    <a:p>
                      <a:r>
                        <a:rPr lang="en-US" sz="1200" kern="1200" dirty="0">
                          <a:solidFill>
                            <a:schemeClr val="dk1"/>
                          </a:solidFill>
                          <a:effectLst/>
                          <a:latin typeface="+mn-lt"/>
                          <a:ea typeface="+mn-ea"/>
                          <a:cs typeface="+mn-cs"/>
                        </a:rPr>
                        <a:t> through:</a:t>
                      </a:r>
                    </a:p>
                    <a:p>
                      <a:r>
                        <a:rPr lang="en-US" sz="1200" kern="1200" dirty="0">
                          <a:solidFill>
                            <a:schemeClr val="dk1"/>
                          </a:solidFill>
                          <a:effectLst/>
                          <a:latin typeface="+mn-lt"/>
                          <a:ea typeface="+mn-ea"/>
                          <a:cs typeface="+mn-cs"/>
                        </a:rPr>
                        <a:t>1.Reading about preservation of the environment</a:t>
                      </a:r>
                    </a:p>
                    <a:p>
                      <a:r>
                        <a:rPr lang="en-US" sz="1200" kern="1200" dirty="0">
                          <a:solidFill>
                            <a:schemeClr val="dk1"/>
                          </a:solidFill>
                          <a:effectLst/>
                          <a:latin typeface="+mn-lt"/>
                          <a:ea typeface="+mn-ea"/>
                          <a:cs typeface="+mn-cs"/>
                        </a:rPr>
                        <a:t>2.Making site visits</a:t>
                      </a:r>
                      <a:r>
                        <a:rPr lang="en-US" sz="1800" kern="1200" dirty="0">
                          <a:solidFill>
                            <a:schemeClr val="dk1"/>
                          </a:solidFill>
                          <a:effectLst/>
                          <a:latin typeface="+mn-lt"/>
                          <a:ea typeface="+mn-ea"/>
                          <a:cs typeface="+mn-cs"/>
                        </a:rPr>
                        <a:t>.</a:t>
                      </a:r>
                    </a:p>
                    <a:p>
                      <a:endParaRPr lang="en-US" sz="1400" kern="1200" dirty="0">
                        <a:solidFill>
                          <a:schemeClr val="dk1"/>
                        </a:solidFill>
                        <a:effectLst/>
                        <a:latin typeface="+mn-lt"/>
                        <a:ea typeface="+mn-ea"/>
                        <a:cs typeface="+mn-cs"/>
                      </a:endParaRPr>
                    </a:p>
                    <a:p>
                      <a:endParaRPr lang="en-US" sz="1400" kern="1200" dirty="0">
                        <a:solidFill>
                          <a:schemeClr val="dk1"/>
                        </a:solidFill>
                        <a:effectLst/>
                        <a:latin typeface="+mn-lt"/>
                        <a:ea typeface="+mn-ea"/>
                        <a:cs typeface="+mn-cs"/>
                      </a:endParaRPr>
                    </a:p>
                    <a:p>
                      <a:endParaRPr lang="en-US" sz="1200" kern="1200" dirty="0">
                        <a:solidFill>
                          <a:schemeClr val="dk1"/>
                        </a:solidFill>
                        <a:effectLst/>
                        <a:latin typeface="+mn-lt"/>
                        <a:ea typeface="+mn-ea"/>
                        <a:cs typeface="+mn-cs"/>
                      </a:endParaRP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r>
                        <a:rPr lang="en-US" sz="1200" kern="1200" dirty="0">
                          <a:solidFill>
                            <a:schemeClr val="dk1"/>
                          </a:solidFill>
                          <a:effectLst/>
                          <a:latin typeface="+mn-lt"/>
                          <a:ea typeface="+mn-ea"/>
                          <a:cs typeface="+mn-cs"/>
                        </a:rPr>
                        <a:t>The learner reacts to information received about the need to preserve the natural environment (afforestation, collection of wastes, dredging, recycling wastes.)</a:t>
                      </a:r>
                    </a:p>
                    <a:p>
                      <a:r>
                        <a:rPr lang="en-US" sz="1200" kern="1200" dirty="0">
                          <a:solidFill>
                            <a:schemeClr val="dk1"/>
                          </a:solidFill>
                          <a:effectLst/>
                          <a:latin typeface="+mn-lt"/>
                          <a:ea typeface="+mn-ea"/>
                          <a:cs typeface="+mn-cs"/>
                        </a:rPr>
                        <a:t>and:</a:t>
                      </a:r>
                    </a:p>
                    <a:p>
                      <a:r>
                        <a:rPr lang="en-US" sz="1200" kern="1200" dirty="0">
                          <a:solidFill>
                            <a:schemeClr val="dk1"/>
                          </a:solidFill>
                          <a:effectLst/>
                          <a:latin typeface="+mn-lt"/>
                          <a:ea typeface="+mn-ea"/>
                          <a:cs typeface="+mn-cs"/>
                        </a:rPr>
                        <a:t>1.Asks questions</a:t>
                      </a:r>
                    </a:p>
                    <a:p>
                      <a:r>
                        <a:rPr lang="en-US" sz="1200" kern="1200" dirty="0">
                          <a:solidFill>
                            <a:schemeClr val="dk1"/>
                          </a:solidFill>
                          <a:effectLst/>
                          <a:latin typeface="+mn-lt"/>
                          <a:ea typeface="+mn-ea"/>
                          <a:cs typeface="+mn-cs"/>
                        </a:rPr>
                        <a:t>2.Responds to questions on preservation of the natural environment.</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r>
                        <a:rPr lang="en-US" sz="1200" kern="1200" dirty="0">
                          <a:solidFill>
                            <a:schemeClr val="dk1"/>
                          </a:solidFill>
                          <a:effectLst/>
                          <a:latin typeface="+mn-lt"/>
                          <a:ea typeface="+mn-ea"/>
                          <a:cs typeface="+mn-cs"/>
                        </a:rPr>
                        <a:t>The learner demonstrates behavior that reflects appreciation of the need to preserve the environment and; </a:t>
                      </a:r>
                    </a:p>
                    <a:p>
                      <a:pPr marL="0" indent="0">
                        <a:buNone/>
                      </a:pPr>
                      <a:r>
                        <a:rPr lang="en-US" sz="1200" kern="1200" dirty="0">
                          <a:solidFill>
                            <a:schemeClr val="dk1"/>
                          </a:solidFill>
                          <a:effectLst/>
                          <a:latin typeface="+mn-lt"/>
                          <a:ea typeface="+mn-ea"/>
                          <a:cs typeface="+mn-cs"/>
                        </a:rPr>
                        <a:t>1.Plants trees to replace the depleted ones.</a:t>
                      </a:r>
                    </a:p>
                    <a:p>
                      <a:pPr marL="0" indent="0">
                        <a:buNone/>
                      </a:pPr>
                      <a:r>
                        <a:rPr lang="en-US" sz="1200" kern="1200" dirty="0">
                          <a:solidFill>
                            <a:schemeClr val="dk1"/>
                          </a:solidFill>
                          <a:effectLst/>
                          <a:latin typeface="+mn-lt"/>
                          <a:ea typeface="+mn-ea"/>
                          <a:cs typeface="+mn-cs"/>
                        </a:rPr>
                        <a:t>2. Collects &amp; separates wastes (synthetic from decomposing wastes</a:t>
                      </a:r>
                    </a:p>
                    <a:p>
                      <a:pPr marL="228600" indent="-228600">
                        <a:buAutoNum type="arabicPeriod"/>
                      </a:pPr>
                      <a:endParaRPr lang="en-US" sz="1200" kern="1200" dirty="0">
                        <a:solidFill>
                          <a:schemeClr val="dk1"/>
                        </a:solidFill>
                        <a:effectLst/>
                        <a:latin typeface="+mn-lt"/>
                        <a:ea typeface="+mn-ea"/>
                        <a:cs typeface="+mn-cs"/>
                      </a:endParaRP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r>
                        <a:rPr lang="en-US" sz="1200" kern="1200" dirty="0">
                          <a:solidFill>
                            <a:schemeClr val="dk1"/>
                          </a:solidFill>
                          <a:effectLst/>
                          <a:latin typeface="+mn-lt"/>
                          <a:ea typeface="+mn-ea"/>
                          <a:cs typeface="+mn-cs"/>
                        </a:rPr>
                        <a:t>The learner influences others to appreciate the need to preserve the natural environment and; </a:t>
                      </a:r>
                    </a:p>
                    <a:p>
                      <a:r>
                        <a:rPr lang="en-US" sz="1200" kern="1200" dirty="0">
                          <a:solidFill>
                            <a:schemeClr val="dk1"/>
                          </a:solidFill>
                          <a:effectLst/>
                          <a:latin typeface="+mn-lt"/>
                          <a:ea typeface="+mn-ea"/>
                          <a:cs typeface="+mn-cs"/>
                        </a:rPr>
                        <a:t>(</a:t>
                      </a:r>
                      <a:r>
                        <a:rPr lang="en-US" sz="1200" kern="1200" dirty="0" err="1">
                          <a:solidFill>
                            <a:schemeClr val="dk1"/>
                          </a:solidFill>
                          <a:effectLst/>
                          <a:latin typeface="+mn-lt"/>
                          <a:ea typeface="+mn-ea"/>
                          <a:cs typeface="+mn-cs"/>
                        </a:rPr>
                        <a:t>i</a:t>
                      </a:r>
                      <a:r>
                        <a:rPr lang="en-US" sz="1200" kern="1200" dirty="0">
                          <a:solidFill>
                            <a:schemeClr val="dk1"/>
                          </a:solidFill>
                          <a:effectLst/>
                          <a:latin typeface="+mn-lt"/>
                          <a:ea typeface="+mn-ea"/>
                          <a:cs typeface="+mn-cs"/>
                        </a:rPr>
                        <a:t>)Encourages,</a:t>
                      </a:r>
                    </a:p>
                    <a:p>
                      <a:r>
                        <a:rPr lang="en-US" sz="1200" kern="1200" dirty="0">
                          <a:solidFill>
                            <a:schemeClr val="dk1"/>
                          </a:solidFill>
                          <a:effectLst/>
                          <a:latin typeface="+mn-lt"/>
                          <a:ea typeface="+mn-ea"/>
                          <a:cs typeface="+mn-cs"/>
                        </a:rPr>
                        <a:t>(ii)Sensitizes,</a:t>
                      </a:r>
                    </a:p>
                    <a:p>
                      <a:r>
                        <a:rPr lang="en-US" sz="1200" kern="1200" dirty="0">
                          <a:solidFill>
                            <a:schemeClr val="dk1"/>
                          </a:solidFill>
                          <a:effectLst/>
                          <a:latin typeface="+mn-lt"/>
                          <a:ea typeface="+mn-ea"/>
                          <a:cs typeface="+mn-cs"/>
                        </a:rPr>
                        <a:t>(iii)Counsels,</a:t>
                      </a:r>
                    </a:p>
                    <a:p>
                      <a:r>
                        <a:rPr lang="en-US" sz="1200" kern="1200" dirty="0">
                          <a:solidFill>
                            <a:schemeClr val="dk1"/>
                          </a:solidFill>
                          <a:effectLst/>
                          <a:latin typeface="+mn-lt"/>
                          <a:ea typeface="+mn-ea"/>
                          <a:cs typeface="+mn-cs"/>
                        </a:rPr>
                        <a:t>(iv)Reminds other to;  1. Plant trees to replace the depleted one</a:t>
                      </a:r>
                    </a:p>
                    <a:p>
                      <a:r>
                        <a:rPr lang="en-US" sz="1200" kern="1200" dirty="0">
                          <a:solidFill>
                            <a:schemeClr val="dk1"/>
                          </a:solidFill>
                          <a:effectLst/>
                          <a:latin typeface="+mn-lt"/>
                          <a:ea typeface="+mn-ea"/>
                          <a:cs typeface="+mn-cs"/>
                        </a:rPr>
                        <a:t>2. Collects &amp; separates wastes</a:t>
                      </a:r>
                    </a:p>
                    <a:p>
                      <a:r>
                        <a:rPr lang="en-US" sz="1200" kern="1200" dirty="0">
                          <a:solidFill>
                            <a:schemeClr val="dk1"/>
                          </a:solidFill>
                          <a:effectLst/>
                          <a:latin typeface="+mn-lt"/>
                          <a:ea typeface="+mn-ea"/>
                          <a:cs typeface="+mn-cs"/>
                        </a:rPr>
                        <a:t>3. Uses path/walk ways</a:t>
                      </a:r>
                    </a:p>
                    <a:p>
                      <a:r>
                        <a:rPr lang="en-US" sz="1200" kern="1200" dirty="0">
                          <a:solidFill>
                            <a:schemeClr val="dk1"/>
                          </a:solidFill>
                          <a:effectLst/>
                          <a:latin typeface="+mn-lt"/>
                          <a:ea typeface="+mn-ea"/>
                          <a:cs typeface="+mn-cs"/>
                        </a:rPr>
                        <a:t>4.Digs trenches to running direct water.</a:t>
                      </a:r>
                    </a:p>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tc>
                <a:tc>
                  <a:txBody>
                    <a:bodyPr/>
                    <a:lstStyle/>
                    <a:p>
                      <a:r>
                        <a:rPr lang="en-US" sz="1200" kern="1200" dirty="0">
                          <a:solidFill>
                            <a:schemeClr val="dk1"/>
                          </a:solidFill>
                          <a:effectLst/>
                          <a:latin typeface="+mn-lt"/>
                          <a:ea typeface="+mn-ea"/>
                          <a:cs typeface="+mn-cs"/>
                        </a:rPr>
                        <a:t>The learner consistently appreciates the need to preserve the natural environment and:</a:t>
                      </a:r>
                    </a:p>
                    <a:p>
                      <a:r>
                        <a:rPr lang="en-US" sz="1200" kern="1200" dirty="0">
                          <a:solidFill>
                            <a:schemeClr val="dk1"/>
                          </a:solidFill>
                          <a:effectLst/>
                          <a:latin typeface="+mn-lt"/>
                          <a:ea typeface="+mn-ea"/>
                          <a:cs typeface="+mn-cs"/>
                        </a:rPr>
                        <a:t>1.Plants trees to replace the depleted ones.</a:t>
                      </a:r>
                    </a:p>
                    <a:p>
                      <a:r>
                        <a:rPr lang="en-US" sz="1200" kern="1200" dirty="0">
                          <a:solidFill>
                            <a:schemeClr val="dk1"/>
                          </a:solidFill>
                          <a:effectLst/>
                          <a:latin typeface="+mn-lt"/>
                          <a:ea typeface="+mn-ea"/>
                          <a:cs typeface="+mn-cs"/>
                        </a:rPr>
                        <a:t>2. Collects and separates wastes.</a:t>
                      </a:r>
                    </a:p>
                    <a:p>
                      <a:r>
                        <a:rPr lang="en-US" sz="1200" kern="1200" dirty="0">
                          <a:solidFill>
                            <a:schemeClr val="dk1"/>
                          </a:solidFill>
                          <a:effectLst/>
                          <a:latin typeface="+mn-lt"/>
                          <a:ea typeface="+mn-ea"/>
                          <a:cs typeface="+mn-cs"/>
                        </a:rPr>
                        <a:t>3. Uses path/ walk ways.</a:t>
                      </a:r>
                    </a:p>
                    <a:p>
                      <a:r>
                        <a:rPr lang="en-US" sz="1200" kern="1200" dirty="0">
                          <a:solidFill>
                            <a:schemeClr val="dk1"/>
                          </a:solidFill>
                          <a:effectLst/>
                          <a:latin typeface="+mn-lt"/>
                          <a:ea typeface="+mn-ea"/>
                          <a:cs typeface="+mn-cs"/>
                        </a:rPr>
                        <a:t>4. Digs trenches to direct running water.</a:t>
                      </a:r>
                    </a:p>
                    <a:p>
                      <a:r>
                        <a:rPr lang="en-US" sz="1200" kern="1200" dirty="0">
                          <a:solidFill>
                            <a:schemeClr val="dk1"/>
                          </a:solidFill>
                          <a:effectLst/>
                          <a:latin typeface="+mn-lt"/>
                          <a:ea typeface="+mn-ea"/>
                          <a:cs typeface="+mn-cs"/>
                        </a:rPr>
                        <a:t>5. Recycles synthetic materials.</a:t>
                      </a:r>
                    </a:p>
                    <a:p>
                      <a:r>
                        <a:rPr lang="en-US" sz="1200" kern="1200" dirty="0">
                          <a:solidFill>
                            <a:schemeClr val="dk1"/>
                          </a:solidFill>
                          <a:effectLst/>
                          <a:latin typeface="+mn-lt"/>
                          <a:ea typeface="+mn-ea"/>
                          <a:cs typeface="+mn-cs"/>
                        </a:rPr>
                        <a:t>6. Disposes wastes in designated areas</a:t>
                      </a:r>
                    </a:p>
                    <a:p>
                      <a:r>
                        <a:rPr lang="en-US" sz="1200" kern="1200"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rPr>
                        <a:t>7.</a:t>
                      </a:r>
                      <a:r>
                        <a:rPr lang="en-US" sz="1200" dirty="0"/>
                        <a:t> Writes articles that promote environmental preservation</a:t>
                      </a:r>
                    </a:p>
                    <a:p>
                      <a:r>
                        <a:rPr lang="en-US" sz="1200" kern="1200" dirty="0">
                          <a:solidFill>
                            <a:schemeClr val="dk1"/>
                          </a:solidFill>
                          <a:effectLst/>
                          <a:latin typeface="+mn-lt"/>
                          <a:ea typeface="+mn-ea"/>
                          <a:cs typeface="+mn-cs"/>
                        </a:rPr>
                        <a:t>8. Dredges water sources</a:t>
                      </a:r>
                    </a:p>
                  </a:txBody>
                  <a:tcPr marL="53975" marR="53975" marT="0" marB="0"/>
                </a:tc>
                <a:extLst>
                  <a:ext uri="{0D108BD9-81ED-4DB2-BD59-A6C34878D82A}">
                    <a16:rowId xmlns:a16="http://schemas.microsoft.com/office/drawing/2014/main" val="1349318642"/>
                  </a:ext>
                </a:extLst>
              </a:tr>
            </a:tbl>
          </a:graphicData>
        </a:graphic>
      </p:graphicFrame>
    </p:spTree>
    <p:extLst>
      <p:ext uri="{BB962C8B-B14F-4D97-AF65-F5344CB8AC3E}">
        <p14:creationId xmlns:p14="http://schemas.microsoft.com/office/powerpoint/2010/main" val="21693575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10123</TotalTime>
  <Words>2648</Words>
  <Application>Microsoft Office PowerPoint</Application>
  <PresentationFormat>Widescreen</PresentationFormat>
  <Paragraphs>417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Garamond</vt:lpstr>
      <vt:lpstr>Times New Roman</vt:lpstr>
      <vt:lpstr>Organic</vt:lpstr>
      <vt:lpstr>PowerPoint Presentation</vt:lpstr>
      <vt:lpstr>Presentation outline</vt:lpstr>
      <vt:lpstr>The CAFs were developed based on Dave’s &amp; Krathwohl's theories  </vt:lpstr>
      <vt:lpstr>Development of CAFs</vt:lpstr>
      <vt:lpstr>Insight into the Psychomotor and Affective Domains </vt:lpstr>
      <vt:lpstr>Structure of the CAF</vt:lpstr>
      <vt:lpstr>Structure of the CAF</vt:lpstr>
      <vt:lpstr>Structure of the CAF Ctd</vt:lpstr>
      <vt:lpstr>The structure of CAF con’t</vt:lpstr>
      <vt:lpstr>The structure of CAF con’t</vt:lpstr>
      <vt:lpstr>PowerPoint Presentation</vt:lpstr>
      <vt:lpstr>PowerPoint Presentation</vt:lpstr>
      <vt:lpstr>PowerPoint Presentation</vt:lpstr>
      <vt:lpstr>PowerPoint Presentation</vt:lpstr>
      <vt:lpstr>PowerPoint Presentation</vt:lpstr>
      <vt:lpstr>PowerPoint Presentation</vt:lpstr>
      <vt:lpstr>Uses of CAF in Assessment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caf</dc:title>
  <dc:creator>DELL</dc:creator>
  <cp:lastModifiedBy>Christine Zawedde</cp:lastModifiedBy>
  <cp:revision>140</cp:revision>
  <cp:lastPrinted>2024-03-25T05:34:33Z</cp:lastPrinted>
  <dcterms:created xsi:type="dcterms:W3CDTF">2023-08-09T06:09:49Z</dcterms:created>
  <dcterms:modified xsi:type="dcterms:W3CDTF">2024-04-04T10:19:57Z</dcterms:modified>
</cp:coreProperties>
</file>