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8" r:id="rId3"/>
    <p:sldId id="259" r:id="rId4"/>
    <p:sldId id="260" r:id="rId5"/>
    <p:sldId id="262" r:id="rId6"/>
    <p:sldId id="264" r:id="rId7"/>
    <p:sldId id="269" r:id="rId8"/>
    <p:sldId id="265" r:id="rId9"/>
    <p:sldId id="274" r:id="rId10"/>
    <p:sldId id="275" r:id="rId11"/>
    <p:sldId id="273" r:id="rId12"/>
    <p:sldId id="266" r:id="rId13"/>
    <p:sldId id="272" r:id="rId14"/>
    <p:sldId id="271" r:id="rId15"/>
    <p:sldId id="267"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99365"/>
          </a:xfrm>
        </p:spPr>
        <p:txBody>
          <a:bodyPr>
            <a:normAutofit fontScale="90000"/>
          </a:bodyPr>
          <a:lstStyle/>
          <a:p>
            <a:r>
              <a:rPr lang="en-US" sz="2800" b="1" dirty="0" smtClean="0">
                <a:latin typeface="Bookman Old Style" panose="02050604050505020204" pitchFamily="18" charset="0"/>
              </a:rPr>
              <a:t/>
            </a:r>
            <a:br>
              <a:rPr lang="en-US" sz="2800" b="1" dirty="0" smtClean="0">
                <a:latin typeface="Bookman Old Style" panose="02050604050505020204" pitchFamily="18" charset="0"/>
              </a:rPr>
            </a:br>
            <a:r>
              <a:rPr lang="en-US" sz="2800" b="1" dirty="0" smtClean="0">
                <a:latin typeface="Bookman Old Style" panose="02050604050505020204" pitchFamily="18" charset="0"/>
              </a:rPr>
              <a:t/>
            </a:r>
            <a:br>
              <a:rPr lang="en-US" sz="2800" b="1" dirty="0" smtClean="0">
                <a:latin typeface="Bookman Old Style" panose="02050604050505020204" pitchFamily="18" charset="0"/>
              </a:rPr>
            </a:br>
            <a:r>
              <a:rPr lang="en-US" sz="2800" b="1" dirty="0" smtClean="0">
                <a:latin typeface="Bookman Old Style" panose="02050604050505020204" pitchFamily="18" charset="0"/>
              </a:rPr>
              <a:t>UGANDA </a:t>
            </a:r>
            <a:r>
              <a:rPr lang="en-US" sz="2800" b="1" dirty="0">
                <a:latin typeface="Bookman Old Style" panose="02050604050505020204" pitchFamily="18" charset="0"/>
              </a:rPr>
              <a:t>NATIONAL EXAMINATIONS BOARD</a:t>
            </a:r>
            <a:endParaRPr lang="en-US" sz="2800" dirty="0"/>
          </a:p>
        </p:txBody>
      </p:sp>
      <p:sp>
        <p:nvSpPr>
          <p:cNvPr id="3" name="Content Placeholder 2"/>
          <p:cNvSpPr>
            <a:spLocks noGrp="1"/>
          </p:cNvSpPr>
          <p:nvPr>
            <p:ph idx="1"/>
          </p:nvPr>
        </p:nvSpPr>
        <p:spPr>
          <a:xfrm>
            <a:off x="1295401" y="2452429"/>
            <a:ext cx="9601196" cy="3423439"/>
          </a:xfrm>
        </p:spPr>
        <p:txBody>
          <a:bodyPr>
            <a:normAutofit lnSpcReduction="10000"/>
          </a:bodyPr>
          <a:lstStyle/>
          <a:p>
            <a:pPr marL="0" indent="0" algn="ctr">
              <a:buNone/>
            </a:pPr>
            <a:r>
              <a:rPr lang="en-US" sz="3200" b="1" dirty="0"/>
              <a:t>Training of teachers in the implementation of Continuous Assessment  of the New Lower Secondary Curriculum </a:t>
            </a:r>
          </a:p>
          <a:p>
            <a:pPr marL="0" indent="0" algn="ctr">
              <a:buNone/>
            </a:pPr>
            <a:r>
              <a:rPr lang="en-US" sz="3200" b="1" dirty="0"/>
              <a:t/>
            </a:r>
            <a:br>
              <a:rPr lang="en-US" sz="3200" b="1" dirty="0"/>
            </a:br>
            <a:r>
              <a:rPr lang="en-US" b="1" dirty="0">
                <a:latin typeface="Bookman Old Style" panose="02050604050505020204" pitchFamily="18" charset="0"/>
                <a:cs typeface="Times New Roman" panose="02020603050405020304" pitchFamily="18" charset="0"/>
              </a:rPr>
              <a:t>Continuous Assessment </a:t>
            </a:r>
            <a:r>
              <a:rPr lang="en-US" b="1" dirty="0" smtClean="0">
                <a:latin typeface="Bookman Old Style" panose="02050604050505020204" pitchFamily="18" charset="0"/>
                <a:cs typeface="Times New Roman" panose="02020603050405020304" pitchFamily="18" charset="0"/>
              </a:rPr>
              <a:t>Item (CAI)</a:t>
            </a:r>
            <a:r>
              <a:rPr lang="en-US" b="1" dirty="0">
                <a:latin typeface="Bookman Old Style" panose="02050604050505020204" pitchFamily="18" charset="0"/>
                <a:cs typeface="Times New Roman" panose="02020603050405020304" pitchFamily="18" charset="0"/>
              </a:rPr>
              <a:t/>
            </a:r>
            <a:br>
              <a:rPr lang="en-US" b="1" dirty="0">
                <a:latin typeface="Bookman Old Style" panose="02050604050505020204" pitchFamily="18" charset="0"/>
                <a:cs typeface="Times New Roman" panose="02020603050405020304" pitchFamily="18" charset="0"/>
              </a:rPr>
            </a:br>
            <a:endParaRPr lang="en-US" b="1" dirty="0"/>
          </a:p>
          <a:p>
            <a:pPr marL="0" indent="0" algn="ctr">
              <a:buNone/>
            </a:pPr>
            <a:r>
              <a:rPr lang="en-US" sz="2800" b="1" smtClean="0"/>
              <a:t>April, </a:t>
            </a:r>
            <a:r>
              <a:rPr lang="en-US" sz="2800" b="1" dirty="0"/>
              <a:t>2024</a:t>
            </a:r>
            <a:endParaRPr lang="en-US" sz="2800" dirty="0"/>
          </a:p>
          <a:p>
            <a:endParaRPr lang="en-US" dirty="0"/>
          </a:p>
        </p:txBody>
      </p:sp>
      <p:pic>
        <p:nvPicPr>
          <p:cNvPr id="4" name="image1.png"/>
          <p:cNvPicPr/>
          <p:nvPr/>
        </p:nvPicPr>
        <p:blipFill>
          <a:blip r:embed="rId2"/>
          <a:srcRect/>
          <a:stretch>
            <a:fillRect/>
          </a:stretch>
        </p:blipFill>
        <p:spPr>
          <a:xfrm>
            <a:off x="5224339" y="711200"/>
            <a:ext cx="1267901" cy="986972"/>
          </a:xfrm>
          <a:prstGeom prst="rect">
            <a:avLst/>
          </a:prstGeom>
        </p:spPr>
      </p:pic>
    </p:spTree>
    <p:extLst>
      <p:ext uri="{BB962C8B-B14F-4D97-AF65-F5344CB8AC3E}">
        <p14:creationId xmlns:p14="http://schemas.microsoft.com/office/powerpoint/2010/main" val="236598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7646"/>
            <a:ext cx="9601195" cy="535578"/>
          </a:xfrm>
        </p:spPr>
        <p:txBody>
          <a:bodyPr>
            <a:noAutofit/>
          </a:bodyPr>
          <a:lstStyle/>
          <a:p>
            <a:r>
              <a:rPr lang="en-US" sz="2400" b="1" u="sng" dirty="0"/>
              <a:t>CONFRONT PLASTIC POLLUTION </a:t>
            </a:r>
            <a:r>
              <a:rPr lang="en-US" sz="2400" b="1" u="sng" dirty="0" smtClean="0"/>
              <a:t>HEAD-ON </a:t>
            </a:r>
            <a:r>
              <a:rPr lang="en-US" sz="2400" b="1" u="sng" dirty="0" err="1" smtClean="0"/>
              <a:t>Ctd</a:t>
            </a:r>
            <a:r>
              <a:rPr lang="en-US" sz="2400" dirty="0"/>
              <a:t/>
            </a:r>
            <a:br>
              <a:rPr lang="en-US" sz="2400" dirty="0"/>
            </a:br>
            <a:endParaRPr lang="en-US" sz="2400" dirty="0"/>
          </a:p>
        </p:txBody>
      </p:sp>
      <p:sp>
        <p:nvSpPr>
          <p:cNvPr id="3" name="Content Placeholder 2"/>
          <p:cNvSpPr>
            <a:spLocks noGrp="1"/>
          </p:cNvSpPr>
          <p:nvPr>
            <p:ph idx="1"/>
          </p:nvPr>
        </p:nvSpPr>
        <p:spPr>
          <a:xfrm>
            <a:off x="1295401" y="1071154"/>
            <a:ext cx="9601196" cy="5003075"/>
          </a:xfrm>
        </p:spPr>
        <p:txBody>
          <a:bodyPr>
            <a:normAutofit fontScale="25000" lnSpcReduction="20000"/>
          </a:bodyPr>
          <a:lstStyle/>
          <a:p>
            <a:pPr marL="0" indent="0">
              <a:buNone/>
            </a:pPr>
            <a:r>
              <a:rPr lang="en-US" sz="7200" dirty="0" smtClean="0">
                <a:latin typeface="Goudy Old Style" panose="02020502050305020303" pitchFamily="18" charset="0"/>
              </a:rPr>
              <a:t>To </a:t>
            </a:r>
            <a:r>
              <a:rPr lang="en-US" sz="7200" dirty="0">
                <a:latin typeface="Goudy Old Style" panose="02020502050305020303" pitchFamily="18" charset="0"/>
              </a:rPr>
              <a:t>address the crisis, we must adopt a multi-faceted approach that combines reduction, reuse, recycling, and innovation. A crucial step is reducing our reliance on single-use plastics. As the government had earlier proposed, we must promote and embrace sustainable alternatives the way it is in developed countries, such as reusable bags, bottles, and packaging materials. This shift in consumer behavior will not only reduce plastic waste but also drive demand for environmentally-friendly alternatives, encouraging further innovation in this field. Recycling plays a pivotal role in mitigating the environmental impact of plastic. </a:t>
            </a:r>
          </a:p>
          <a:p>
            <a:pPr marL="0" indent="0">
              <a:buNone/>
            </a:pPr>
            <a:r>
              <a:rPr lang="en-US" sz="7200" dirty="0">
                <a:latin typeface="Goudy Old Style" panose="02020502050305020303" pitchFamily="18" charset="0"/>
              </a:rPr>
              <a:t>However, it is essential to improve recycling infrastructure too, increase awareness about proper recycling practices, and invest in advanced recycling technologies. Collaboration between government, industries, and communities is necessary to establish comprehensive recycling systems that ensure plastic waste is effectively sorted, processed, and transformed into valuable resources. </a:t>
            </a:r>
          </a:p>
          <a:p>
            <a:pPr marL="0" indent="0">
              <a:buNone/>
            </a:pPr>
            <a:r>
              <a:rPr lang="en-US" sz="7200" dirty="0">
                <a:latin typeface="Goudy Old Style" panose="02020502050305020303" pitchFamily="18" charset="0"/>
              </a:rPr>
              <a:t>By closing the loop through recycling, we will significantly reduce the demand for new plastic production and divert plastic waste from landfills and our environment.</a:t>
            </a:r>
          </a:p>
          <a:p>
            <a:pPr marL="0" indent="0">
              <a:buNone/>
            </a:pPr>
            <a:r>
              <a:rPr lang="en-US" sz="7200" dirty="0">
                <a:latin typeface="Goudy Old Style" panose="02020502050305020303" pitchFamily="18" charset="0"/>
              </a:rPr>
              <a:t>On this World Environment Day, let us also rally around proper legal framework and implementation. Plastic pollution is a complex problem that requires concerted efforts from all sectors to pave the way for a future free from the clutches of plastic pollution. </a:t>
            </a:r>
          </a:p>
          <a:p>
            <a:pPr marL="0" indent="0">
              <a:buNone/>
            </a:pPr>
            <a:r>
              <a:rPr lang="en-US" sz="7200" dirty="0">
                <a:latin typeface="Goudy Old Style" panose="02020502050305020303" pitchFamily="18" charset="0"/>
              </a:rPr>
              <a:t>Uganda is at a crossroads, and the decisions we make today will shape the world we leave for future generations. Let World Environment Day serve as a catalyst for change, a reminder of our duty to protect and preserve the environment</a:t>
            </a:r>
            <a:r>
              <a:rPr lang="en-US" sz="7200" dirty="0">
                <a:latin typeface="Bookman Old Style" panose="02050604050505020204" pitchFamily="18" charset="0"/>
              </a:rPr>
              <a:t>.</a:t>
            </a:r>
          </a:p>
          <a:p>
            <a:endParaRPr lang="en-US" sz="5600" dirty="0">
              <a:latin typeface="Bookman Old Style" panose="02050604050505020204" pitchFamily="18" charset="0"/>
            </a:endParaRPr>
          </a:p>
          <a:p>
            <a:pPr marL="0" indent="0">
              <a:buNone/>
            </a:pPr>
            <a:endParaRPr lang="en-US" dirty="0"/>
          </a:p>
        </p:txBody>
      </p:sp>
    </p:spTree>
    <p:extLst>
      <p:ext uri="{BB962C8B-B14F-4D97-AF65-F5344CB8AC3E}">
        <p14:creationId xmlns:p14="http://schemas.microsoft.com/office/powerpoint/2010/main" val="234121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6207"/>
            <a:ext cx="9601196" cy="640079"/>
          </a:xfrm>
        </p:spPr>
        <p:txBody>
          <a:bodyPr>
            <a:normAutofit fontScale="90000"/>
          </a:bodyPr>
          <a:lstStyle/>
          <a:p>
            <a:r>
              <a:rPr lang="en-US" dirty="0">
                <a:latin typeface="Times New Roman" panose="02020603050405020304" pitchFamily="18" charset="0"/>
                <a:cs typeface="Times New Roman" panose="02020603050405020304" pitchFamily="18" charset="0"/>
              </a:rPr>
              <a:t>Sample CA Item: Affective </a:t>
            </a:r>
            <a:r>
              <a:rPr lang="en-US" dirty="0" smtClean="0">
                <a:latin typeface="Times New Roman" panose="02020603050405020304" pitchFamily="18" charset="0"/>
                <a:cs typeface="Times New Roman" panose="02020603050405020304" pitchFamily="18" charset="0"/>
              </a:rPr>
              <a:t>Domain</a:t>
            </a:r>
            <a:endParaRPr lang="en-US" dirty="0"/>
          </a:p>
        </p:txBody>
      </p:sp>
      <p:sp>
        <p:nvSpPr>
          <p:cNvPr id="3" name="Content Placeholder 2"/>
          <p:cNvSpPr>
            <a:spLocks noGrp="1"/>
          </p:cNvSpPr>
          <p:nvPr>
            <p:ph idx="1"/>
          </p:nvPr>
        </p:nvSpPr>
        <p:spPr>
          <a:xfrm>
            <a:off x="1295401" y="1201783"/>
            <a:ext cx="9601196" cy="4924698"/>
          </a:xfrm>
        </p:spPr>
        <p:txBody>
          <a:bodyPr>
            <a:normAutofit fontScale="25000" lnSpcReduction="20000"/>
          </a:bodyPr>
          <a:lstStyle/>
          <a:p>
            <a:pPr marL="0" indent="0">
              <a:buNone/>
            </a:pPr>
            <a:r>
              <a:rPr lang="en-US" sz="6400" b="1" dirty="0"/>
              <a:t>School Name: ………………………………………………………………………</a:t>
            </a:r>
            <a:endParaRPr lang="en-US" sz="6400" dirty="0"/>
          </a:p>
          <a:p>
            <a:pPr marL="0" indent="0">
              <a:buNone/>
            </a:pPr>
            <a:r>
              <a:rPr lang="en-US" sz="6400" b="1" dirty="0"/>
              <a:t>Class: S.3</a:t>
            </a:r>
            <a:endParaRPr lang="en-US" sz="6400" dirty="0"/>
          </a:p>
          <a:p>
            <a:pPr marL="0" indent="0">
              <a:buNone/>
            </a:pPr>
            <a:r>
              <a:rPr lang="en-US" sz="6400" b="1" dirty="0"/>
              <a:t>Term: 3</a:t>
            </a:r>
            <a:endParaRPr lang="en-US" sz="6400" dirty="0"/>
          </a:p>
          <a:p>
            <a:pPr marL="0" indent="0">
              <a:buNone/>
            </a:pPr>
            <a:r>
              <a:rPr lang="en-US" sz="6400" b="1" dirty="0"/>
              <a:t>Subject</a:t>
            </a:r>
            <a:r>
              <a:rPr lang="en-US" sz="6400" dirty="0"/>
              <a:t>: English Language</a:t>
            </a:r>
          </a:p>
          <a:p>
            <a:pPr marL="0" indent="0">
              <a:buNone/>
            </a:pPr>
            <a:r>
              <a:rPr lang="en-US" sz="6400" b="1" dirty="0"/>
              <a:t>Topic:</a:t>
            </a:r>
            <a:r>
              <a:rPr lang="en-US" sz="6400" dirty="0"/>
              <a:t> Patriotism, Further Education, Banking/Money</a:t>
            </a:r>
            <a:r>
              <a:rPr lang="en-US" sz="6400" b="1" dirty="0"/>
              <a:t> </a:t>
            </a:r>
            <a:endParaRPr lang="en-US" sz="6400" dirty="0"/>
          </a:p>
          <a:p>
            <a:pPr marL="0" indent="0">
              <a:buNone/>
            </a:pPr>
            <a:r>
              <a:rPr lang="en-US" sz="6400" b="1" dirty="0"/>
              <a:t>Learning Outcomes: </a:t>
            </a:r>
            <a:endParaRPr lang="en-US" sz="6400" dirty="0"/>
          </a:p>
          <a:p>
            <a:pPr marL="0" indent="0">
              <a:buNone/>
            </a:pPr>
            <a:r>
              <a:rPr lang="en-US" sz="6400" b="1" dirty="0"/>
              <a:t> </a:t>
            </a:r>
            <a:r>
              <a:rPr lang="en-US" sz="6400" b="1" dirty="0" smtClean="0"/>
              <a:t>Patriotism</a:t>
            </a:r>
            <a:r>
              <a:rPr lang="en-US" sz="6400" b="1" dirty="0"/>
              <a:t>; </a:t>
            </a:r>
            <a:r>
              <a:rPr lang="en-US" sz="6400" dirty="0"/>
              <a:t>Expres</a:t>
            </a:r>
            <a:r>
              <a:rPr lang="en-US" sz="6400" b="1" dirty="0"/>
              <a:t>s</a:t>
            </a:r>
            <a:r>
              <a:rPr lang="en-US" sz="6400" dirty="0"/>
              <a:t> patriotic feelings; use language related to patriotism, use adverbs of degree, use regular and Irregular adjectives.</a:t>
            </a:r>
          </a:p>
          <a:p>
            <a:pPr marL="0" indent="0">
              <a:buNone/>
            </a:pPr>
            <a:r>
              <a:rPr lang="en-US" sz="6400" dirty="0"/>
              <a:t>  </a:t>
            </a:r>
            <a:r>
              <a:rPr lang="en-GB" sz="6400" b="1" dirty="0" smtClean="0"/>
              <a:t>Further </a:t>
            </a:r>
            <a:r>
              <a:rPr lang="en-GB" sz="6400" b="1" dirty="0"/>
              <a:t>Education</a:t>
            </a:r>
            <a:endParaRPr lang="en-US" sz="6400" dirty="0"/>
          </a:p>
          <a:p>
            <a:pPr marL="0" indent="0">
              <a:buNone/>
            </a:pPr>
            <a:r>
              <a:rPr lang="en-GB" sz="6400" b="1" dirty="0"/>
              <a:t> </a:t>
            </a:r>
            <a:r>
              <a:rPr lang="en-GB" sz="6400" dirty="0" smtClean="0"/>
              <a:t>a</a:t>
            </a:r>
            <a:r>
              <a:rPr lang="en-GB" sz="6400" dirty="0"/>
              <a:t>) know the different types of higher education institutions in the country</a:t>
            </a:r>
            <a:endParaRPr lang="en-US" sz="6400" dirty="0"/>
          </a:p>
          <a:p>
            <a:pPr marL="0" indent="0">
              <a:buNone/>
            </a:pPr>
            <a:r>
              <a:rPr lang="en-GB" sz="6400" dirty="0"/>
              <a:t>f) use opinion words with the present and past simple tense </a:t>
            </a:r>
            <a:endParaRPr lang="en-US" sz="6400" dirty="0"/>
          </a:p>
          <a:p>
            <a:pPr marL="0" indent="0">
              <a:buNone/>
            </a:pPr>
            <a:r>
              <a:rPr lang="en-GB" sz="6400" b="1" dirty="0"/>
              <a:t>Money and Banking</a:t>
            </a:r>
            <a:endParaRPr lang="en-US" sz="6400" dirty="0"/>
          </a:p>
          <a:p>
            <a:pPr marL="0" indent="0">
              <a:buNone/>
            </a:pPr>
            <a:r>
              <a:rPr lang="en-GB" sz="6400" dirty="0"/>
              <a:t>f) use non-verbal features while communicating in dialogues.</a:t>
            </a:r>
            <a:r>
              <a:rPr lang="en-US" sz="6400" dirty="0"/>
              <a:t>        </a:t>
            </a:r>
          </a:p>
          <a:p>
            <a:pPr marL="0" indent="0">
              <a:buNone/>
            </a:pPr>
            <a:r>
              <a:rPr lang="en-US" sz="6400" b="1" dirty="0"/>
              <a:t>Competency:</a:t>
            </a:r>
            <a:r>
              <a:rPr lang="en-US" sz="6400" i="1" dirty="0"/>
              <a:t> </a:t>
            </a:r>
            <a:r>
              <a:rPr lang="en-US" sz="6400" dirty="0"/>
              <a:t>The learner speaks or </a:t>
            </a:r>
            <a:r>
              <a:rPr lang="en-US" sz="6400" dirty="0" smtClean="0"/>
              <a:t>signs about </a:t>
            </a:r>
            <a:r>
              <a:rPr lang="en-US" sz="6400" smtClean="0"/>
              <a:t>Patriotism, Further </a:t>
            </a:r>
            <a:r>
              <a:rPr lang="en-US" sz="6400" dirty="0" smtClean="0"/>
              <a:t>Education and Money &amp; Banking</a:t>
            </a:r>
            <a:endParaRPr lang="en-US" sz="6400" dirty="0"/>
          </a:p>
          <a:p>
            <a:pPr marL="0" indent="0">
              <a:buNone/>
            </a:pPr>
            <a:r>
              <a:rPr lang="en-US" sz="6400" b="1" dirty="0"/>
              <a:t>Generic Skill</a:t>
            </a:r>
            <a:r>
              <a:rPr lang="en-US" sz="6400" dirty="0"/>
              <a:t>:  Communication.</a:t>
            </a:r>
          </a:p>
          <a:p>
            <a:pPr marL="0" indent="0">
              <a:buNone/>
            </a:pPr>
            <a:r>
              <a:rPr lang="en-US" sz="6400" b="1" dirty="0"/>
              <a:t>Domain:  </a:t>
            </a:r>
            <a:r>
              <a:rPr lang="en-US" sz="6400" dirty="0"/>
              <a:t>Psychomotor</a:t>
            </a:r>
          </a:p>
          <a:p>
            <a:endParaRPr lang="en-US" dirty="0"/>
          </a:p>
        </p:txBody>
      </p:sp>
    </p:spTree>
    <p:extLst>
      <p:ext uri="{BB962C8B-B14F-4D97-AF65-F5344CB8AC3E}">
        <p14:creationId xmlns:p14="http://schemas.microsoft.com/office/powerpoint/2010/main" val="311279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CA Task: </a:t>
            </a:r>
            <a:r>
              <a:rPr lang="en-US" dirty="0" smtClean="0">
                <a:latin typeface="Times New Roman" panose="02020603050405020304" pitchFamily="18" charset="0"/>
                <a:cs typeface="Times New Roman" panose="02020603050405020304" pitchFamily="18" charset="0"/>
              </a:rPr>
              <a:t>Psychomotor Domain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8556578"/>
              </p:ext>
            </p:extLst>
          </p:nvPr>
        </p:nvGraphicFramePr>
        <p:xfrm>
          <a:off x="1295397" y="2286000"/>
          <a:ext cx="10095413" cy="3566160"/>
        </p:xfrm>
        <a:graphic>
          <a:graphicData uri="http://schemas.openxmlformats.org/drawingml/2006/table">
            <a:tbl>
              <a:tblPr firstRow="1" bandRow="1">
                <a:tableStyleId>{5C22544A-7EE6-4342-B048-85BDC9FD1C3A}</a:tableStyleId>
              </a:tblPr>
              <a:tblGrid>
                <a:gridCol w="1068980">
                  <a:extLst>
                    <a:ext uri="{9D8B030D-6E8A-4147-A177-3AD203B41FA5}">
                      <a16:colId xmlns:a16="http://schemas.microsoft.com/office/drawing/2014/main" val="1715869095"/>
                    </a:ext>
                  </a:extLst>
                </a:gridCol>
                <a:gridCol w="2296157">
                  <a:extLst>
                    <a:ext uri="{9D8B030D-6E8A-4147-A177-3AD203B41FA5}">
                      <a16:colId xmlns:a16="http://schemas.microsoft.com/office/drawing/2014/main" val="198309076"/>
                    </a:ext>
                  </a:extLst>
                </a:gridCol>
                <a:gridCol w="1682569">
                  <a:extLst>
                    <a:ext uri="{9D8B030D-6E8A-4147-A177-3AD203B41FA5}">
                      <a16:colId xmlns:a16="http://schemas.microsoft.com/office/drawing/2014/main" val="1805200857"/>
                    </a:ext>
                  </a:extLst>
                </a:gridCol>
                <a:gridCol w="1682569">
                  <a:extLst>
                    <a:ext uri="{9D8B030D-6E8A-4147-A177-3AD203B41FA5}">
                      <a16:colId xmlns:a16="http://schemas.microsoft.com/office/drawing/2014/main" val="3588292652"/>
                    </a:ext>
                  </a:extLst>
                </a:gridCol>
                <a:gridCol w="1682569">
                  <a:extLst>
                    <a:ext uri="{9D8B030D-6E8A-4147-A177-3AD203B41FA5}">
                      <a16:colId xmlns:a16="http://schemas.microsoft.com/office/drawing/2014/main" val="773904526"/>
                    </a:ext>
                  </a:extLst>
                </a:gridCol>
                <a:gridCol w="1682569">
                  <a:extLst>
                    <a:ext uri="{9D8B030D-6E8A-4147-A177-3AD203B41FA5}">
                      <a16:colId xmlns:a16="http://schemas.microsoft.com/office/drawing/2014/main" val="634712610"/>
                    </a:ext>
                  </a:extLst>
                </a:gridCol>
              </a:tblGrid>
              <a:tr h="421446">
                <a:tc>
                  <a:txBody>
                    <a:bodyPr/>
                    <a:lstStyle/>
                    <a:p>
                      <a:r>
                        <a:rPr lang="en-US" dirty="0" smtClean="0"/>
                        <a:t>Ability level</a:t>
                      </a:r>
                      <a:endParaRPr lang="en-US" dirty="0"/>
                    </a:p>
                  </a:txBody>
                  <a:tcPr/>
                </a:tc>
                <a:tc>
                  <a:txBody>
                    <a:bodyPr/>
                    <a:lstStyle/>
                    <a:p>
                      <a:r>
                        <a:rPr lang="en-US" dirty="0" smtClean="0"/>
                        <a:t>Imitation</a:t>
                      </a:r>
                      <a:endParaRPr lang="en-US" dirty="0"/>
                    </a:p>
                  </a:txBody>
                  <a:tcPr/>
                </a:tc>
                <a:tc>
                  <a:txBody>
                    <a:bodyPr/>
                    <a:lstStyle/>
                    <a:p>
                      <a:r>
                        <a:rPr lang="en-US" dirty="0" smtClean="0"/>
                        <a:t>Manipulation</a:t>
                      </a:r>
                      <a:endParaRPr lang="en-US" dirty="0"/>
                    </a:p>
                  </a:txBody>
                  <a:tcPr/>
                </a:tc>
                <a:tc>
                  <a:txBody>
                    <a:bodyPr/>
                    <a:lstStyle/>
                    <a:p>
                      <a:r>
                        <a:rPr lang="en-US" dirty="0" smtClean="0"/>
                        <a:t>Precision</a:t>
                      </a:r>
                      <a:endParaRPr lang="en-US" dirty="0"/>
                    </a:p>
                  </a:txBody>
                  <a:tcPr/>
                </a:tc>
                <a:tc>
                  <a:txBody>
                    <a:bodyPr/>
                    <a:lstStyle/>
                    <a:p>
                      <a:r>
                        <a:rPr lang="en-US" dirty="0" smtClean="0"/>
                        <a:t>Articulation</a:t>
                      </a:r>
                      <a:endParaRPr lang="en-US" dirty="0"/>
                    </a:p>
                  </a:txBody>
                  <a:tcPr/>
                </a:tc>
                <a:tc>
                  <a:txBody>
                    <a:bodyPr/>
                    <a:lstStyle/>
                    <a:p>
                      <a:r>
                        <a:rPr lang="en-US" dirty="0" smtClean="0"/>
                        <a:t>Naturalization</a:t>
                      </a:r>
                      <a:endParaRPr lang="en-US" dirty="0"/>
                    </a:p>
                  </a:txBody>
                  <a:tcPr/>
                </a:tc>
                <a:extLst>
                  <a:ext uri="{0D108BD9-81ED-4DB2-BD59-A6C34878D82A}">
                    <a16:rowId xmlns:a16="http://schemas.microsoft.com/office/drawing/2014/main" val="858247147"/>
                  </a:ext>
                </a:extLst>
              </a:tr>
              <a:tr h="1926609">
                <a:tc>
                  <a:txBody>
                    <a:bodyPr/>
                    <a:lstStyle/>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SITUATION/ CONTEXT</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During the term, your school hosted a patriotism camp for the schools in your District on the theme ‘Patriotism for National Development’. Among the guest speakers was the</a:t>
                      </a:r>
                      <a:r>
                        <a:rPr lang="en-US" sz="1200" b="1" kern="100" dirty="0">
                          <a:effectLst/>
                          <a:latin typeface="Bookman Old Style" panose="02050604050505020204" pitchFamily="18" charset="0"/>
                          <a:ea typeface="NSimSun" panose="02010609030101010101" pitchFamily="49" charset="-122"/>
                          <a:cs typeface="Arial" panose="020B0604020202020204" pitchFamily="34" charset="0"/>
                        </a:rPr>
                        <a:t> </a:t>
                      </a: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National Youth Chairperson, who addressed the participants about Patriotism. His or her speech was recorded. Listen to the speech attentively.</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The Patriotism club in your school hosted other patriotism clubs and the theme of the day was “Patriotism begins with me” </a:t>
                      </a:r>
                    </a:p>
                    <a:p>
                      <a:endParaRPr lang="en-US" dirty="0"/>
                    </a:p>
                  </a:txBody>
                  <a:tcPr/>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You have listened to information about further education, and now it is time to make your academic and career choices.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The LC chairman in your community has organized a Youth meeting</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 In one of the LC1 chairman’s speech to the community, he said that ‘Education is the key to success’, but a number of people opposed his idea and others praised him for saying the truth.  </a:t>
                      </a:r>
                      <a:r>
                        <a:rPr lang="en-US" sz="1200" kern="100" dirty="0" smtClean="0">
                          <a:effectLst/>
                          <a:latin typeface="Bookman Old Style" panose="02050604050505020204" pitchFamily="18" charset="0"/>
                          <a:ea typeface="NSimSun" panose="02010609030101010101" pitchFamily="49" charset="-122"/>
                          <a:cs typeface="Arial" panose="020B0604020202020204" pitchFamily="34" charset="0"/>
                        </a:rPr>
                        <a:t>You </a:t>
                      </a: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were finally invited to bring order to the gathering and even present your opinion.</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272873841"/>
                  </a:ext>
                </a:extLst>
              </a:tr>
            </a:tbl>
          </a:graphicData>
        </a:graphic>
      </p:graphicFrame>
    </p:spTree>
    <p:extLst>
      <p:ext uri="{BB962C8B-B14F-4D97-AF65-F5344CB8AC3E}">
        <p14:creationId xmlns:p14="http://schemas.microsoft.com/office/powerpoint/2010/main" val="9014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0319703"/>
              </p:ext>
            </p:extLst>
          </p:nvPr>
        </p:nvGraphicFramePr>
        <p:xfrm>
          <a:off x="1031966" y="1110343"/>
          <a:ext cx="10371907" cy="4785360"/>
        </p:xfrm>
        <a:graphic>
          <a:graphicData uri="http://schemas.openxmlformats.org/drawingml/2006/table">
            <a:tbl>
              <a:tblPr firstRow="1" bandRow="1">
                <a:tableStyleId>{5C22544A-7EE6-4342-B048-85BDC9FD1C3A}</a:tableStyleId>
              </a:tblPr>
              <a:tblGrid>
                <a:gridCol w="932008">
                  <a:extLst>
                    <a:ext uri="{9D8B030D-6E8A-4147-A177-3AD203B41FA5}">
                      <a16:colId xmlns:a16="http://schemas.microsoft.com/office/drawing/2014/main" val="2034856741"/>
                    </a:ext>
                  </a:extLst>
                </a:gridCol>
                <a:gridCol w="1424639">
                  <a:extLst>
                    <a:ext uri="{9D8B030D-6E8A-4147-A177-3AD203B41FA5}">
                      <a16:colId xmlns:a16="http://schemas.microsoft.com/office/drawing/2014/main" val="2227992949"/>
                    </a:ext>
                  </a:extLst>
                </a:gridCol>
                <a:gridCol w="3678393">
                  <a:extLst>
                    <a:ext uri="{9D8B030D-6E8A-4147-A177-3AD203B41FA5}">
                      <a16:colId xmlns:a16="http://schemas.microsoft.com/office/drawing/2014/main" val="419866485"/>
                    </a:ext>
                  </a:extLst>
                </a:gridCol>
                <a:gridCol w="1371600">
                  <a:extLst>
                    <a:ext uri="{9D8B030D-6E8A-4147-A177-3AD203B41FA5}">
                      <a16:colId xmlns:a16="http://schemas.microsoft.com/office/drawing/2014/main" val="96983549"/>
                    </a:ext>
                  </a:extLst>
                </a:gridCol>
                <a:gridCol w="1711234">
                  <a:extLst>
                    <a:ext uri="{9D8B030D-6E8A-4147-A177-3AD203B41FA5}">
                      <a16:colId xmlns:a16="http://schemas.microsoft.com/office/drawing/2014/main" val="1140502695"/>
                    </a:ext>
                  </a:extLst>
                </a:gridCol>
                <a:gridCol w="1254033">
                  <a:extLst>
                    <a:ext uri="{9D8B030D-6E8A-4147-A177-3AD203B41FA5}">
                      <a16:colId xmlns:a16="http://schemas.microsoft.com/office/drawing/2014/main" val="1208278761"/>
                    </a:ext>
                  </a:extLst>
                </a:gridCol>
              </a:tblGrid>
              <a:tr h="1094400">
                <a:tc>
                  <a:txBody>
                    <a:bodyPr/>
                    <a:lstStyle/>
                    <a:p>
                      <a:r>
                        <a:rPr lang="en-US" dirty="0" smtClean="0"/>
                        <a:t>Task</a:t>
                      </a:r>
                      <a:endParaRPr lang="en-US" dirty="0"/>
                    </a:p>
                  </a:txBody>
                  <a:tcPr/>
                </a:tc>
                <a:tc>
                  <a:txBody>
                    <a:bodyPr/>
                    <a:lstStyle/>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Pass on the message to your classmates just as the speaker has done.</a:t>
                      </a:r>
                      <a:endParaRPr lang="en-US" sz="1400" b="0" kern="100" dirty="0">
                        <a:effectLst/>
                        <a:latin typeface="Times New Roman" panose="02020603050405020304" pitchFamily="18" charset="0"/>
                        <a:ea typeface="NSimSun" panose="02010609030101010101" pitchFamily="49" charset="-122"/>
                        <a:cs typeface="Arial" panose="020B0604020202020204" pitchFamily="34" charset="0"/>
                      </a:endParaRPr>
                    </a:p>
                  </a:txBody>
                  <a:tcPr/>
                </a:tc>
                <a:tc>
                  <a:txBody>
                    <a:bodyPr/>
                    <a:lstStyle/>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Follow these instructions and speak about the person you have chosen as your hero at the school assembly or in class. </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1. In your speech, bring out what patriotism is, and how, when, and why it is practiced. </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2. Provide relevant examples to support your ideas.</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3. Clearly express your feelings/opinion or attitude </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3. Speak audibly </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4. speak articulately</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5. Use your body language/ non-verbal appropriately</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6. Use appropriate vocabulary/ vocabulary related to patriotism.</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7. Use correct sentence structures</a:t>
                      </a:r>
                      <a:endParaRPr lang="en-US" sz="14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400" b="0" kern="100" dirty="0" smtClean="0">
                          <a:effectLst/>
                          <a:latin typeface="Bookman Old Style" panose="02050604050505020204" pitchFamily="18" charset="0"/>
                          <a:ea typeface="NSimSun" panose="02010609030101010101" pitchFamily="49" charset="-122"/>
                          <a:cs typeface="Arial" panose="020B0604020202020204" pitchFamily="34" charset="0"/>
                        </a:rPr>
                        <a:t>8. Use correct grammar structures ( Adverbs of degree, regular and irregular adjectives, noun phrases, and noun modifiers).</a:t>
                      </a:r>
                      <a:endParaRPr lang="en-US" sz="1400" b="0" kern="100" dirty="0">
                        <a:effectLst/>
                        <a:latin typeface="Times New Roman" panose="02020603050405020304" pitchFamily="18" charset="0"/>
                        <a:ea typeface="NSimSun" panose="02010609030101010101" pitchFamily="49" charset="-122"/>
                        <a:cs typeface="Arial" panose="020B0604020202020204" pitchFamily="34" charset="0"/>
                      </a:endParaRPr>
                    </a:p>
                  </a:txBody>
                  <a:tcPr/>
                </a:tc>
                <a:tc>
                  <a:txBody>
                    <a:bodyPr/>
                    <a:lstStyle/>
                    <a:p>
                      <a:pPr marL="0" marR="0">
                        <a:spcBef>
                          <a:spcPts val="0"/>
                        </a:spcBef>
                        <a:spcAft>
                          <a:spcPts val="0"/>
                        </a:spcAft>
                      </a:pPr>
                      <a:r>
                        <a:rPr lang="en-US" sz="1600" b="0" kern="100" dirty="0" smtClean="0">
                          <a:effectLst/>
                          <a:latin typeface="Bookman Old Style" panose="02050604050505020204" pitchFamily="18" charset="0"/>
                          <a:ea typeface="NSimSun" panose="02010609030101010101" pitchFamily="49" charset="-122"/>
                          <a:cs typeface="Arial" panose="020B0604020202020204" pitchFamily="34" charset="0"/>
                        </a:rPr>
                        <a:t>In groups, speak about your choices. </a:t>
                      </a:r>
                      <a:endParaRPr lang="en-US" sz="16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600" b="0" kern="100" dirty="0" smtClean="0">
                          <a:effectLst/>
                          <a:latin typeface="Bookman Old Style" panose="02050604050505020204" pitchFamily="18" charset="0"/>
                          <a:ea typeface="NSimSun" panose="02010609030101010101" pitchFamily="49" charset="-122"/>
                          <a:cs typeface="Arial" panose="020B0604020202020204" pitchFamily="34" charset="0"/>
                        </a:rPr>
                        <a:t> </a:t>
                      </a:r>
                      <a:endParaRPr lang="en-US" sz="1600" b="0" kern="100" dirty="0">
                        <a:effectLst/>
                        <a:latin typeface="Times New Roman" panose="02020603050405020304" pitchFamily="18" charset="0"/>
                        <a:ea typeface="NSimSun" panose="02010609030101010101" pitchFamily="49" charset="-122"/>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00" dirty="0" smtClean="0">
                          <a:effectLst/>
                          <a:latin typeface="Bookman Old Style" panose="02050604050505020204" pitchFamily="18" charset="0"/>
                          <a:ea typeface="NSimSun" panose="02010609030101010101" pitchFamily="49" charset="-122"/>
                          <a:cs typeface="Arial" panose="020B0604020202020204" pitchFamily="34" charset="0"/>
                        </a:rPr>
                        <a:t>Mobilize 5 of your colleagues and make a presentation for the day on Patriotism in your community.</a:t>
                      </a:r>
                      <a:endParaRPr lang="en-US" sz="1600" b="0" kern="100" dirty="0" smtClean="0">
                        <a:effectLst/>
                        <a:latin typeface="Times New Roman" panose="02020603050405020304" pitchFamily="18" charset="0"/>
                        <a:ea typeface="NSimSun" panose="02010609030101010101" pitchFamily="49" charset="-122"/>
                        <a:cs typeface="Arial" panose="020B0604020202020204" pitchFamily="34" charset="0"/>
                      </a:endParaRPr>
                    </a:p>
                    <a:p>
                      <a:endParaRPr lang="en-US" sz="1600" b="0" dirty="0"/>
                    </a:p>
                  </a:txBody>
                  <a:tcPr/>
                </a:tc>
                <a:tc>
                  <a:txBody>
                    <a:bodyPr/>
                    <a:lstStyle/>
                    <a:p>
                      <a:r>
                        <a:rPr lang="en-US" sz="1600" b="0" dirty="0" smtClean="0"/>
                        <a:t>Speak to the</a:t>
                      </a:r>
                      <a:r>
                        <a:rPr lang="en-US" sz="1600" b="0" baseline="0" dirty="0" smtClean="0"/>
                        <a:t> gathering.</a:t>
                      </a:r>
                      <a:endParaRPr lang="en-US" sz="1600" b="0" dirty="0"/>
                    </a:p>
                  </a:txBody>
                  <a:tcPr/>
                </a:tc>
                <a:extLst>
                  <a:ext uri="{0D108BD9-81ED-4DB2-BD59-A6C34878D82A}">
                    <a16:rowId xmlns:a16="http://schemas.microsoft.com/office/drawing/2014/main" val="2940177609"/>
                  </a:ext>
                </a:extLst>
              </a:tr>
            </a:tbl>
          </a:graphicData>
        </a:graphic>
      </p:graphicFrame>
    </p:spTree>
    <p:extLst>
      <p:ext uri="{BB962C8B-B14F-4D97-AF65-F5344CB8AC3E}">
        <p14:creationId xmlns:p14="http://schemas.microsoft.com/office/powerpoint/2010/main" val="293216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59731"/>
          </a:xfrm>
        </p:spPr>
        <p:txBody>
          <a:bodyPr>
            <a:normAutofit fontScale="90000"/>
          </a:bodyPr>
          <a:lstStyle/>
          <a:p>
            <a:r>
              <a:rPr lang="en-US" sz="2200" b="1" dirty="0" smtClean="0"/>
              <a:t/>
            </a:r>
            <a:br>
              <a:rPr lang="en-US" sz="2200" b="1" dirty="0" smtClean="0"/>
            </a:br>
            <a:r>
              <a:rPr lang="en-US" sz="2200" b="1" dirty="0" smtClean="0"/>
              <a:t>A </a:t>
            </a:r>
            <a:r>
              <a:rPr lang="en-US" sz="2200" b="1" dirty="0"/>
              <a:t>SPEECH DELIVERED BY THE NATIONAL YOUTH CHAIRPERSON AT THE PATRIOTISM CAMP HELD ON 16</a:t>
            </a:r>
            <a:r>
              <a:rPr lang="en-US" sz="2200" b="1" baseline="30000" dirty="0"/>
              <a:t>TH</a:t>
            </a:r>
            <a:r>
              <a:rPr lang="en-US" sz="2200" b="1" dirty="0"/>
              <a:t> OCTOBER, 2023 AT SCHOOL</a:t>
            </a:r>
            <a:r>
              <a:rPr lang="en-US" dirty="0"/>
              <a:t/>
            </a:r>
            <a:br>
              <a:rPr lang="en-US" dirty="0"/>
            </a:br>
            <a:endParaRPr lang="en-US" dirty="0"/>
          </a:p>
        </p:txBody>
      </p:sp>
      <p:sp>
        <p:nvSpPr>
          <p:cNvPr id="3" name="Content Placeholder 2"/>
          <p:cNvSpPr>
            <a:spLocks noGrp="1"/>
          </p:cNvSpPr>
          <p:nvPr>
            <p:ph idx="1"/>
          </p:nvPr>
        </p:nvSpPr>
        <p:spPr>
          <a:xfrm>
            <a:off x="1295401" y="1841863"/>
            <a:ext cx="9601196" cy="4219303"/>
          </a:xfrm>
        </p:spPr>
        <p:txBody>
          <a:bodyPr>
            <a:normAutofit fontScale="25000" lnSpcReduction="20000"/>
          </a:bodyPr>
          <a:lstStyle/>
          <a:p>
            <a:pPr marL="0" indent="0">
              <a:buNone/>
            </a:pPr>
            <a:r>
              <a:rPr lang="en-US" sz="4300" b="1" dirty="0"/>
              <a:t> </a:t>
            </a:r>
            <a:endParaRPr lang="en-US" sz="4300" dirty="0"/>
          </a:p>
          <a:p>
            <a:pPr marL="0" indent="0">
              <a:buNone/>
            </a:pPr>
            <a:r>
              <a:rPr lang="en-US" sz="4800" dirty="0">
                <a:latin typeface="Bookman Old Style" panose="02050604050505020204" pitchFamily="18" charset="0"/>
              </a:rPr>
              <a:t>The Right Honorable Speaker of Parliament, the District Chairperson </a:t>
            </a:r>
            <a:r>
              <a:rPr lang="en-US" sz="4800" dirty="0" err="1">
                <a:latin typeface="Bookman Old Style" panose="02050604050505020204" pitchFamily="18" charset="0"/>
              </a:rPr>
              <a:t>Wakiso</a:t>
            </a:r>
            <a:r>
              <a:rPr lang="en-US" sz="4800" dirty="0">
                <a:latin typeface="Bookman Old Style" panose="02050604050505020204" pitchFamily="18" charset="0"/>
              </a:rPr>
              <a:t> District, the political leaders present, school administrators present, ladies and gentlemen, good morning.</a:t>
            </a:r>
          </a:p>
          <a:p>
            <a:pPr marL="0" indent="0">
              <a:buNone/>
            </a:pPr>
            <a:r>
              <a:rPr lang="en-US" sz="4800" dirty="0">
                <a:latin typeface="Bookman Old Style" panose="02050604050505020204" pitchFamily="18" charset="0"/>
              </a:rPr>
              <a:t>I am Kawalya Samuel, the National Youth Chairperson.  My fellow countrymen, I welcome you to this special moment, as we launch the Patriotism clubs under the theme ‘Patriotism for National Development’. As we are gathered here on this special day, we reflect on the importance of patriotism; the love, the excitement, the honour, the joy it is, we have for our mother land. I am here, fellow countrymen to inspire you, to always have this nation at heart, in whatever you do, think and feel.</a:t>
            </a:r>
          </a:p>
          <a:p>
            <a:pPr marL="0" indent="0">
              <a:buNone/>
            </a:pPr>
            <a:r>
              <a:rPr lang="en-US" sz="4800" dirty="0" smtClean="0">
                <a:latin typeface="Bookman Old Style" panose="02050604050505020204" pitchFamily="18" charset="0"/>
              </a:rPr>
              <a:t>After </a:t>
            </a:r>
            <a:r>
              <a:rPr lang="en-US" sz="4800" dirty="0">
                <a:latin typeface="Bookman Old Style" panose="02050604050505020204" pitchFamily="18" charset="0"/>
              </a:rPr>
              <a:t>working in this office for two years, visiting several schools, I have realized that the majority of us behave   irresponsibly, - as if we have no role to play in building our nation. Whenever I move around schools, I find a lot of litter in compounds and classes, and furniture left outside the classes. I get pissed! What kind of citizens are we? Will you get responsible in old age? What are you doing as an individual to make this country a better place? </a:t>
            </a:r>
          </a:p>
          <a:p>
            <a:pPr marL="0" indent="0">
              <a:buNone/>
            </a:pPr>
            <a:r>
              <a:rPr lang="en-US" sz="4800" dirty="0">
                <a:latin typeface="Bookman Old Style" panose="02050604050505020204" pitchFamily="18" charset="0"/>
              </a:rPr>
              <a:t>This feeling of responsibility and concern for our country is the sole reason of our gathering today. And I believe it starts now and here. Starting with you and I! It will grow as we grow to greater heights.</a:t>
            </a:r>
          </a:p>
          <a:p>
            <a:pPr marL="0" indent="0">
              <a:buNone/>
            </a:pPr>
            <a:r>
              <a:rPr lang="en-US" sz="4800" dirty="0">
                <a:latin typeface="Bookman Old Style" panose="02050604050505020204" pitchFamily="18" charset="0"/>
              </a:rPr>
              <a:t>A true patriot is outstanding, they can be noticed everywhere whether at home, school or community in which they live. They will not wait to be told what to do, they can clean, preserve the environment, observe silence, respect national symbols, abide by the school rules and regulations, to mention but a few. </a:t>
            </a:r>
          </a:p>
          <a:p>
            <a:pPr marL="0" indent="0">
              <a:buNone/>
            </a:pPr>
            <a:r>
              <a:rPr lang="en-US" sz="4800" dirty="0">
                <a:latin typeface="Bookman Old Style" panose="02050604050505020204" pitchFamily="18" charset="0"/>
              </a:rPr>
              <a:t> ‘You are too few to make a difference? Come on! I am sure we can be the light to the others. You can make an impact. As you do the right thing, others will start emulating you and soon our patriotic character will become contagious.</a:t>
            </a:r>
          </a:p>
          <a:p>
            <a:pPr marL="0" indent="0">
              <a:buNone/>
            </a:pPr>
            <a:r>
              <a:rPr lang="en-US" sz="4800" dirty="0">
                <a:latin typeface="Bookman Old Style" panose="02050604050505020204" pitchFamily="18" charset="0"/>
              </a:rPr>
              <a:t>Let us pass on the values of Patriotism like, time management, discipline and respect for the environment.  Let us not forget that Patriotism starts with you. Let us go an extra mile - I assure you that this mother planet will be well managed by true Patriots. For God and My </a:t>
            </a:r>
            <a:r>
              <a:rPr lang="en-US" sz="4800" dirty="0" smtClean="0">
                <a:latin typeface="Bookman Old Style" panose="02050604050505020204" pitchFamily="18" charset="0"/>
              </a:rPr>
              <a:t>Country</a:t>
            </a:r>
            <a:endParaRPr lang="en-US" sz="4800" dirty="0">
              <a:latin typeface="Bookman Old Style" panose="02050604050505020204" pitchFamily="18" charset="0"/>
            </a:endParaRPr>
          </a:p>
          <a:p>
            <a:pPr marL="0" indent="0">
              <a:buNone/>
            </a:pPr>
            <a:r>
              <a:rPr lang="en-US" sz="4800" dirty="0">
                <a:latin typeface="Bookman Old Style" panose="02050604050505020204" pitchFamily="18" charset="0"/>
              </a:rPr>
              <a:t> </a:t>
            </a:r>
          </a:p>
          <a:p>
            <a:endParaRPr lang="en-US" dirty="0"/>
          </a:p>
        </p:txBody>
      </p:sp>
    </p:spTree>
    <p:extLst>
      <p:ext uri="{BB962C8B-B14F-4D97-AF65-F5344CB8AC3E}">
        <p14:creationId xmlns:p14="http://schemas.microsoft.com/office/powerpoint/2010/main" val="322789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Activity</a:t>
            </a:r>
            <a:endParaRPr lang="en-US" dirty="0"/>
          </a:p>
        </p:txBody>
      </p:sp>
      <p:sp>
        <p:nvSpPr>
          <p:cNvPr id="3" name="Content Placeholder 2"/>
          <p:cNvSpPr>
            <a:spLocks noGrp="1"/>
          </p:cNvSpPr>
          <p:nvPr>
            <p:ph idx="1"/>
          </p:nvPr>
        </p:nvSpPr>
        <p:spPr/>
        <p:txBody>
          <a:bodyPr/>
          <a:lstStyle/>
          <a:p>
            <a:pPr marL="0" indent="0">
              <a:buNone/>
            </a:pPr>
            <a:r>
              <a:rPr lang="en-US" dirty="0" smtClean="0"/>
              <a:t>Using the CAF/Continuous Assessment Item for your subject, select a </a:t>
            </a:r>
            <a:r>
              <a:rPr lang="en-US" smtClean="0"/>
              <a:t>competency of Term 1, S.3 or S.4  </a:t>
            </a:r>
            <a:r>
              <a:rPr lang="en-US" dirty="0" smtClean="0"/>
              <a:t>and develop a CAI.</a:t>
            </a:r>
          </a:p>
          <a:p>
            <a:pPr marL="0" indent="0">
              <a:buNone/>
            </a:pPr>
            <a:r>
              <a:rPr lang="en-US" dirty="0" smtClean="0"/>
              <a:t>Using other subject teachers of related disciplines, moderate the CAI you have developed and make a presentation.</a:t>
            </a:r>
            <a:endParaRPr lang="en-US" dirty="0"/>
          </a:p>
        </p:txBody>
      </p:sp>
    </p:spTree>
    <p:extLst>
      <p:ext uri="{BB962C8B-B14F-4D97-AF65-F5344CB8AC3E}">
        <p14:creationId xmlns:p14="http://schemas.microsoft.com/office/powerpoint/2010/main" val="364433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lstStyle/>
          <a:p>
            <a:pPr marL="514350" indent="-514350">
              <a:buAutoNum type="romanLcParenBoth"/>
            </a:pPr>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Assessment Item (CAI</a:t>
            </a:r>
            <a:r>
              <a:rPr lang="en-US" dirty="0" smtClean="0">
                <a:latin typeface="Times New Roman" panose="02020603050405020304" pitchFamily="18" charset="0"/>
                <a:cs typeface="Times New Roman" panose="02020603050405020304" pitchFamily="18" charset="0"/>
              </a:rPr>
              <a:t>)</a:t>
            </a:r>
          </a:p>
          <a:p>
            <a:pPr marL="514350" indent="-514350">
              <a:buAutoNum type="romanLcParenBoth"/>
            </a:pPr>
            <a:r>
              <a:rPr lang="en-US" dirty="0" smtClean="0">
                <a:latin typeface="Times New Roman" panose="02020603050405020304" pitchFamily="18" charset="0"/>
                <a:cs typeface="Times New Roman" panose="02020603050405020304" pitchFamily="18" charset="0"/>
              </a:rPr>
              <a:t>Purpose of CAIs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iii) </a:t>
            </a:r>
            <a:r>
              <a:rPr lang="en-US" dirty="0" smtClean="0">
                <a:latin typeface="Times New Roman" panose="02020603050405020304" pitchFamily="18" charset="0"/>
                <a:cs typeface="Times New Roman" panose="02020603050405020304" pitchFamily="18" charset="0"/>
              </a:rPr>
              <a:t>Principles of developing  CAIs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(iv) </a:t>
            </a:r>
            <a:r>
              <a:rPr lang="en-US" dirty="0" smtClean="0">
                <a:latin typeface="Times New Roman" panose="02020603050405020304" pitchFamily="18" charset="0"/>
                <a:cs typeface="Times New Roman" panose="02020603050405020304" pitchFamily="18" charset="0"/>
              </a:rPr>
              <a:t>Sample CAIs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 Hands on</a:t>
            </a:r>
          </a:p>
          <a:p>
            <a:endParaRPr lang="en-US" dirty="0"/>
          </a:p>
        </p:txBody>
      </p:sp>
    </p:spTree>
    <p:extLst>
      <p:ext uri="{BB962C8B-B14F-4D97-AF65-F5344CB8AC3E}">
        <p14:creationId xmlns:p14="http://schemas.microsoft.com/office/powerpoint/2010/main" val="151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49531"/>
            <a:ext cx="9601196" cy="979716"/>
          </a:xfrm>
        </p:spPr>
        <p:txBody>
          <a:bodyPr>
            <a:normAutofit fontScale="90000"/>
          </a:bodyPr>
          <a:lstStyle/>
          <a:p>
            <a:r>
              <a:rPr lang="en-US" dirty="0">
                <a:latin typeface="Times New Roman" panose="02020603050405020304" pitchFamily="18" charset="0"/>
                <a:cs typeface="Times New Roman" panose="02020603050405020304" pitchFamily="18" charset="0"/>
              </a:rPr>
              <a:t>Continuous Assessment Item (CAI)</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It is </a:t>
            </a:r>
            <a:r>
              <a:rPr lang="en-US" dirty="0"/>
              <a:t>a stimulus which prompts the learner to demonstrate the acquired competence /skills in solving a real life situation. </a:t>
            </a:r>
            <a:endParaRPr lang="en-US" dirty="0" smtClean="0"/>
          </a:p>
          <a:p>
            <a:pPr marL="0" indent="0">
              <a:buNone/>
            </a:pPr>
            <a:r>
              <a:rPr lang="en-US" dirty="0"/>
              <a:t>It comprises </a:t>
            </a:r>
            <a:r>
              <a:rPr lang="en-US" dirty="0" smtClean="0"/>
              <a:t>of: </a:t>
            </a:r>
          </a:p>
          <a:p>
            <a:pPr marL="514350" indent="-514350">
              <a:buFont typeface="+mj-lt"/>
              <a:buAutoNum type="romanLcPeriod"/>
            </a:pPr>
            <a:r>
              <a:rPr lang="en-US" dirty="0" smtClean="0"/>
              <a:t>Scenario/context/situation</a:t>
            </a:r>
            <a:r>
              <a:rPr lang="en-US" dirty="0"/>
              <a:t>:</a:t>
            </a:r>
            <a:r>
              <a:rPr lang="en-US" dirty="0" smtClean="0"/>
              <a:t> This is </a:t>
            </a:r>
            <a:r>
              <a:rPr lang="en-US" dirty="0"/>
              <a:t>a set of information that a learner needs in order to mobilize his or her learnings </a:t>
            </a:r>
            <a:r>
              <a:rPr lang="en-US" dirty="0" smtClean="0"/>
              <a:t>(knowledge, skills </a:t>
            </a:r>
            <a:r>
              <a:rPr lang="en-US" dirty="0"/>
              <a:t>and values) to solve a real-life problem/task /challenge.</a:t>
            </a:r>
            <a:endParaRPr lang="en-US" dirty="0" smtClean="0"/>
          </a:p>
          <a:p>
            <a:pPr marL="514350" indent="-514350">
              <a:buFont typeface="+mj-lt"/>
              <a:buAutoNum type="romanLcPeriod"/>
            </a:pPr>
            <a:r>
              <a:rPr lang="en-US" dirty="0" smtClean="0"/>
              <a:t>A task: It is a </a:t>
            </a:r>
            <a:r>
              <a:rPr lang="en-US" dirty="0"/>
              <a:t>set of instructions or action points to be undertaken by the learner.</a:t>
            </a:r>
          </a:p>
          <a:p>
            <a:endParaRPr lang="en-US" dirty="0"/>
          </a:p>
          <a:p>
            <a:endParaRPr lang="en-US" dirty="0"/>
          </a:p>
        </p:txBody>
      </p:sp>
    </p:spTree>
    <p:extLst>
      <p:ext uri="{BB962C8B-B14F-4D97-AF65-F5344CB8AC3E}">
        <p14:creationId xmlns:p14="http://schemas.microsoft.com/office/powerpoint/2010/main" val="305023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Purpose of CAIs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dirty="0" smtClean="0"/>
              <a:t>To evaluate </a:t>
            </a:r>
            <a:r>
              <a:rPr lang="en-US" dirty="0"/>
              <a:t>a learner’s ability to apply their knowledge and skills </a:t>
            </a:r>
            <a:r>
              <a:rPr lang="en-US" dirty="0" smtClean="0"/>
              <a:t>to real-world </a:t>
            </a:r>
            <a:r>
              <a:rPr lang="en-US" dirty="0"/>
              <a:t>situations, rather than just testing their ability to memorize or regurgitate </a:t>
            </a:r>
            <a:r>
              <a:rPr lang="en-US" dirty="0" smtClean="0"/>
              <a:t>information</a:t>
            </a:r>
          </a:p>
          <a:p>
            <a:pPr marL="514350" indent="-514350">
              <a:buFont typeface="+mj-lt"/>
              <a:buAutoNum type="romanLcPeriod"/>
            </a:pPr>
            <a:r>
              <a:rPr lang="en-US" dirty="0"/>
              <a:t> </a:t>
            </a:r>
            <a:r>
              <a:rPr lang="en-US" dirty="0" smtClean="0"/>
              <a:t>To stimulate learners </a:t>
            </a:r>
            <a:r>
              <a:rPr lang="en-US" dirty="0"/>
              <a:t>to analyze and evaluate complex information, make decisions, and </a:t>
            </a:r>
            <a:r>
              <a:rPr lang="en-US" dirty="0" smtClean="0"/>
              <a:t>apply </a:t>
            </a:r>
            <a:r>
              <a:rPr lang="en-US" dirty="0"/>
              <a:t>their knowledge and skills in new and unfamiliar </a:t>
            </a:r>
            <a:r>
              <a:rPr lang="en-US" dirty="0" smtClean="0"/>
              <a:t>situations.</a:t>
            </a:r>
          </a:p>
          <a:p>
            <a:pPr marL="514350" indent="-514350">
              <a:buFont typeface="+mj-lt"/>
              <a:buAutoNum type="romanLcPeriod"/>
            </a:pPr>
            <a:r>
              <a:rPr lang="en-US" dirty="0"/>
              <a:t> </a:t>
            </a:r>
            <a:r>
              <a:rPr lang="en-US" dirty="0" smtClean="0"/>
              <a:t>To engage </a:t>
            </a:r>
            <a:r>
              <a:rPr lang="en-US" dirty="0"/>
              <a:t>learners in active learning, encouraging them to explore </a:t>
            </a:r>
            <a:r>
              <a:rPr lang="en-US" dirty="0" smtClean="0"/>
              <a:t>and apply </a:t>
            </a:r>
            <a:r>
              <a:rPr lang="en-US" dirty="0"/>
              <a:t>their knowledge in meaningful ways.</a:t>
            </a:r>
            <a:endParaRPr lang="en-US" dirty="0" smtClean="0"/>
          </a:p>
        </p:txBody>
      </p:sp>
    </p:spTree>
    <p:extLst>
      <p:ext uri="{BB962C8B-B14F-4D97-AF65-F5344CB8AC3E}">
        <p14:creationId xmlns:p14="http://schemas.microsoft.com/office/powerpoint/2010/main" val="58623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CAIs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qualities of Continuous Assessment Items include:</a:t>
            </a:r>
          </a:p>
          <a:p>
            <a:pPr marL="514350" indent="-514350">
              <a:buFont typeface="+mj-lt"/>
              <a:buAutoNum type="romanLcPeriod"/>
            </a:pPr>
            <a:r>
              <a:rPr lang="en-US" b="1" dirty="0" smtClean="0"/>
              <a:t>Alignment </a:t>
            </a:r>
            <a:r>
              <a:rPr lang="en-US" b="1" dirty="0"/>
              <a:t>with </a:t>
            </a:r>
            <a:r>
              <a:rPr lang="en-US" b="1" dirty="0" smtClean="0"/>
              <a:t>the competencies: </a:t>
            </a:r>
            <a:r>
              <a:rPr lang="en-US" dirty="0" smtClean="0"/>
              <a:t>The item </a:t>
            </a:r>
            <a:r>
              <a:rPr lang="en-US" dirty="0"/>
              <a:t>should be aligned with the competencies that are being assessed, to ensure that </a:t>
            </a:r>
            <a:r>
              <a:rPr lang="en-US" dirty="0" smtClean="0"/>
              <a:t>it provides </a:t>
            </a:r>
            <a:r>
              <a:rPr lang="en-US" dirty="0"/>
              <a:t>a valid and reliable measure of the learner’s competency in a specific area or </a:t>
            </a:r>
            <a:r>
              <a:rPr lang="en-US" dirty="0" smtClean="0"/>
              <a:t>competency.</a:t>
            </a:r>
          </a:p>
          <a:p>
            <a:pPr marL="514350" indent="-514350">
              <a:buFont typeface="+mj-lt"/>
              <a:buAutoNum type="romanLcPeriod"/>
            </a:pPr>
            <a:r>
              <a:rPr lang="en-US" b="1" dirty="0" smtClean="0"/>
              <a:t>Authenticity</a:t>
            </a:r>
            <a:r>
              <a:rPr lang="en-US" dirty="0" smtClean="0"/>
              <a:t>: The item </a:t>
            </a:r>
            <a:r>
              <a:rPr lang="en-US" dirty="0"/>
              <a:t>should be realistic or representative of real-world situations, to ensure that it provides </a:t>
            </a:r>
            <a:r>
              <a:rPr lang="en-US" dirty="0" smtClean="0"/>
              <a:t>a meaningful </a:t>
            </a:r>
            <a:r>
              <a:rPr lang="en-US" dirty="0"/>
              <a:t>way to assess the learner’s ability to apply their knowledge and skills in </a:t>
            </a:r>
            <a:r>
              <a:rPr lang="en-US" dirty="0" smtClean="0"/>
              <a:t>context.</a:t>
            </a:r>
          </a:p>
          <a:p>
            <a:pPr marL="514350" indent="-514350">
              <a:buFont typeface="+mj-lt"/>
              <a:buAutoNum type="romanLcPeriod"/>
            </a:pPr>
            <a:r>
              <a:rPr lang="en-US" b="1" dirty="0" smtClean="0"/>
              <a:t>Clarity</a:t>
            </a:r>
            <a:r>
              <a:rPr lang="en-US" dirty="0" smtClean="0"/>
              <a:t>: The item </a:t>
            </a:r>
            <a:r>
              <a:rPr lang="en-US" dirty="0"/>
              <a:t>should be clearly written and easy to understand, to ensure that learners are able to </a:t>
            </a:r>
            <a:r>
              <a:rPr lang="en-US" dirty="0" smtClean="0"/>
              <a:t>focus on </a:t>
            </a:r>
            <a:r>
              <a:rPr lang="en-US" dirty="0"/>
              <a:t>the problem or challenge presented, rather than struggling to understand the instructions.</a:t>
            </a:r>
          </a:p>
        </p:txBody>
      </p:sp>
    </p:spTree>
    <p:extLst>
      <p:ext uri="{BB962C8B-B14F-4D97-AF65-F5344CB8AC3E}">
        <p14:creationId xmlns:p14="http://schemas.microsoft.com/office/powerpoint/2010/main" val="36959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CAIs Ctd</a:t>
            </a:r>
            <a:endParaRPr lang="en-US" dirty="0"/>
          </a:p>
        </p:txBody>
      </p:sp>
      <p:sp>
        <p:nvSpPr>
          <p:cNvPr id="3" name="Content Placeholder 2"/>
          <p:cNvSpPr>
            <a:spLocks noGrp="1"/>
          </p:cNvSpPr>
          <p:nvPr>
            <p:ph idx="1"/>
          </p:nvPr>
        </p:nvSpPr>
        <p:spPr/>
        <p:txBody>
          <a:bodyPr/>
          <a:lstStyle/>
          <a:p>
            <a:pPr marL="0" indent="0">
              <a:buNone/>
            </a:pPr>
            <a:r>
              <a:rPr lang="en-US" dirty="0" smtClean="0"/>
              <a:t>iv) </a:t>
            </a:r>
            <a:r>
              <a:rPr lang="en-US" b="1" dirty="0" smtClean="0"/>
              <a:t>Accessibility</a:t>
            </a:r>
            <a:r>
              <a:rPr lang="en-US" dirty="0" smtClean="0"/>
              <a:t>: The item </a:t>
            </a:r>
            <a:r>
              <a:rPr lang="en-US" dirty="0"/>
              <a:t>should be accessible to all learners, regardless of their background, </a:t>
            </a:r>
            <a:r>
              <a:rPr lang="en-US" dirty="0" smtClean="0"/>
              <a:t>language, Special </a:t>
            </a:r>
            <a:r>
              <a:rPr lang="en-US" dirty="0"/>
              <a:t>Educational Needs (SENs), to ensure that it provides an </a:t>
            </a:r>
            <a:r>
              <a:rPr lang="en-US" dirty="0" smtClean="0"/>
              <a:t>equitable, </a:t>
            </a:r>
            <a:r>
              <a:rPr lang="en-US" dirty="0"/>
              <a:t>flexible and </a:t>
            </a:r>
            <a:r>
              <a:rPr lang="en-US" dirty="0" smtClean="0"/>
              <a:t>inclusive assessment </a:t>
            </a:r>
            <a:r>
              <a:rPr lang="en-US" dirty="0"/>
              <a:t>experience</a:t>
            </a:r>
            <a:r>
              <a:rPr lang="en-US" dirty="0" smtClean="0"/>
              <a:t>.</a:t>
            </a:r>
          </a:p>
          <a:p>
            <a:pPr marL="0" indent="0">
              <a:buNone/>
            </a:pPr>
            <a:r>
              <a:rPr lang="en-US" dirty="0" smtClean="0"/>
              <a:t>v) </a:t>
            </a:r>
            <a:r>
              <a:rPr lang="en-US" b="1" dirty="0" smtClean="0"/>
              <a:t>Relevancy</a:t>
            </a:r>
            <a:r>
              <a:rPr lang="en-US" dirty="0" smtClean="0"/>
              <a:t>. The item should be within the learner’s experience as provided for in the curriculum. It should be engaging, motivating while allowing learners to connect to their existing knowledge and skills.</a:t>
            </a:r>
          </a:p>
        </p:txBody>
      </p:sp>
    </p:spTree>
    <p:extLst>
      <p:ext uri="{BB962C8B-B14F-4D97-AF65-F5344CB8AC3E}">
        <p14:creationId xmlns:p14="http://schemas.microsoft.com/office/powerpoint/2010/main" val="253299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CA Item: Affective Skill</a:t>
            </a:r>
            <a:endParaRPr lang="en-US" dirty="0"/>
          </a:p>
        </p:txBody>
      </p:sp>
      <p:sp>
        <p:nvSpPr>
          <p:cNvPr id="3" name="Content Placeholder 2"/>
          <p:cNvSpPr>
            <a:spLocks noGrp="1"/>
          </p:cNvSpPr>
          <p:nvPr>
            <p:ph idx="1"/>
          </p:nvPr>
        </p:nvSpPr>
        <p:spPr>
          <a:xfrm>
            <a:off x="1295401" y="1946366"/>
            <a:ext cx="9601196" cy="4219302"/>
          </a:xfrm>
        </p:spPr>
        <p:txBody>
          <a:bodyPr>
            <a:normAutofit fontScale="47500" lnSpcReduction="20000"/>
          </a:bodyPr>
          <a:lstStyle/>
          <a:p>
            <a:pPr marL="0" indent="0">
              <a:buNone/>
            </a:pPr>
            <a:endParaRPr lang="en-US" sz="3300" b="1" dirty="0" smtClean="0"/>
          </a:p>
          <a:p>
            <a:pPr marL="0" indent="0">
              <a:buNone/>
            </a:pPr>
            <a:endParaRPr lang="en-US" sz="3300" b="1" dirty="0" smtClean="0"/>
          </a:p>
          <a:p>
            <a:pPr marL="0" indent="0">
              <a:buNone/>
            </a:pPr>
            <a:r>
              <a:rPr lang="en-US" sz="3300" b="1" dirty="0" smtClean="0"/>
              <a:t>School </a:t>
            </a:r>
            <a:r>
              <a:rPr lang="en-US" sz="3300" b="1" dirty="0"/>
              <a:t>Name: ………………………………………………………………….</a:t>
            </a:r>
            <a:endParaRPr lang="en-US" sz="3300" dirty="0"/>
          </a:p>
          <a:p>
            <a:pPr marL="0" indent="0">
              <a:buNone/>
            </a:pPr>
            <a:r>
              <a:rPr lang="en-US" sz="3300" b="1" dirty="0"/>
              <a:t>Class:     </a:t>
            </a:r>
            <a:r>
              <a:rPr lang="en-US" sz="3300" dirty="0"/>
              <a:t>S.3</a:t>
            </a:r>
          </a:p>
          <a:p>
            <a:pPr marL="0" indent="0">
              <a:buNone/>
            </a:pPr>
            <a:r>
              <a:rPr lang="en-US" sz="3300" b="1" dirty="0"/>
              <a:t>Term:     </a:t>
            </a:r>
            <a:r>
              <a:rPr lang="en-US" sz="3300" dirty="0"/>
              <a:t>3</a:t>
            </a:r>
          </a:p>
          <a:p>
            <a:pPr marL="0" indent="0">
              <a:buNone/>
            </a:pPr>
            <a:r>
              <a:rPr lang="en-US" sz="3300" b="1" dirty="0"/>
              <a:t>Subject</a:t>
            </a:r>
            <a:r>
              <a:rPr lang="en-US" sz="3300" dirty="0"/>
              <a:t>: Geography</a:t>
            </a:r>
          </a:p>
          <a:p>
            <a:pPr marL="0" indent="0">
              <a:buNone/>
            </a:pPr>
            <a:r>
              <a:rPr lang="en-US" sz="3300" b="1" dirty="0"/>
              <a:t>Topic:</a:t>
            </a:r>
            <a:r>
              <a:rPr lang="en-US" sz="3300" dirty="0"/>
              <a:t> Forests, Forestry Resources and Forestry in Africa</a:t>
            </a:r>
          </a:p>
          <a:p>
            <a:pPr marL="0" indent="0">
              <a:buNone/>
            </a:pPr>
            <a:r>
              <a:rPr lang="en-US" sz="3300" b="1" dirty="0"/>
              <a:t>Learning Outcome: </a:t>
            </a:r>
            <a:r>
              <a:rPr lang="en-US" sz="3300" dirty="0"/>
              <a:t>Appreciate</a:t>
            </a:r>
            <a:r>
              <a:rPr lang="en-US" sz="3300" b="1" dirty="0"/>
              <a:t> </a:t>
            </a:r>
            <a:r>
              <a:rPr lang="en-US" sz="3300" dirty="0"/>
              <a:t>The Need to Preserve the Natural Environment</a:t>
            </a:r>
          </a:p>
          <a:p>
            <a:pPr marL="0" indent="0">
              <a:buNone/>
            </a:pPr>
            <a:r>
              <a:rPr lang="en-US" sz="3300" dirty="0"/>
              <a:t>  </a:t>
            </a:r>
            <a:r>
              <a:rPr lang="en-US" sz="3300" dirty="0" smtClean="0"/>
              <a:t>                               </a:t>
            </a:r>
            <a:r>
              <a:rPr lang="en-US" sz="3300" dirty="0"/>
              <a:t>Appreciate the Dangers of Over Use of Natural Resources Deforestation and </a:t>
            </a:r>
          </a:p>
          <a:p>
            <a:pPr marL="0" indent="0">
              <a:buNone/>
            </a:pPr>
            <a:r>
              <a:rPr lang="en-US" sz="3300" dirty="0"/>
              <a:t>                                  Over Fishing</a:t>
            </a:r>
          </a:p>
          <a:p>
            <a:pPr marL="0" indent="0">
              <a:buNone/>
            </a:pPr>
            <a:r>
              <a:rPr lang="en-US" sz="3300" b="1" dirty="0" smtClean="0"/>
              <a:t>Competency</a:t>
            </a:r>
            <a:r>
              <a:rPr lang="en-US" sz="3300" dirty="0" smtClean="0"/>
              <a:t>: </a:t>
            </a:r>
            <a:r>
              <a:rPr lang="en-US" sz="3300" dirty="0"/>
              <a:t>Appreciates The Need to Preserve the Natural Environment</a:t>
            </a:r>
          </a:p>
          <a:p>
            <a:pPr marL="0" indent="0">
              <a:buNone/>
            </a:pPr>
            <a:r>
              <a:rPr lang="en-US" sz="3300" b="1" dirty="0"/>
              <a:t>Generic Skill</a:t>
            </a:r>
            <a:r>
              <a:rPr lang="en-US" sz="3300" dirty="0"/>
              <a:t>: </a:t>
            </a:r>
            <a:r>
              <a:rPr lang="en-US" sz="3300" dirty="0" smtClean="0"/>
              <a:t>Demonstrates Critical </a:t>
            </a:r>
            <a:r>
              <a:rPr lang="en-US" sz="3300" dirty="0"/>
              <a:t>Thinking and Problem Solving  </a:t>
            </a:r>
          </a:p>
          <a:p>
            <a:pPr marL="0" indent="0">
              <a:buNone/>
            </a:pPr>
            <a:r>
              <a:rPr lang="en-US" sz="3300" b="1" dirty="0"/>
              <a:t>Learning Domain: </a:t>
            </a:r>
            <a:r>
              <a:rPr lang="en-US" sz="3300" dirty="0"/>
              <a:t>Affective</a:t>
            </a:r>
          </a:p>
          <a:p>
            <a:endParaRPr lang="en-US" dirty="0"/>
          </a:p>
        </p:txBody>
      </p:sp>
    </p:spTree>
    <p:extLst>
      <p:ext uri="{BB962C8B-B14F-4D97-AF65-F5344CB8AC3E}">
        <p14:creationId xmlns:p14="http://schemas.microsoft.com/office/powerpoint/2010/main" val="238548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773127"/>
            <a:ext cx="10371909" cy="1303867"/>
          </a:xfrm>
        </p:spPr>
        <p:txBody>
          <a:bodyPr/>
          <a:lstStyle/>
          <a:p>
            <a:r>
              <a:rPr lang="en-US" dirty="0">
                <a:latin typeface="Times New Roman" panose="02020603050405020304" pitchFamily="18" charset="0"/>
                <a:cs typeface="Times New Roman" panose="02020603050405020304" pitchFamily="18" charset="0"/>
              </a:rPr>
              <a:t>Sample CA </a:t>
            </a:r>
            <a:r>
              <a:rPr lang="en-US" dirty="0" smtClean="0">
                <a:latin typeface="Times New Roman" panose="02020603050405020304" pitchFamily="18" charset="0"/>
                <a:cs typeface="Times New Roman" panose="02020603050405020304" pitchFamily="18" charset="0"/>
              </a:rPr>
              <a:t>Item: </a:t>
            </a:r>
            <a:r>
              <a:rPr lang="en-US" dirty="0">
                <a:latin typeface="Times New Roman" panose="02020603050405020304" pitchFamily="18" charset="0"/>
                <a:cs typeface="Times New Roman" panose="02020603050405020304" pitchFamily="18" charset="0"/>
              </a:rPr>
              <a:t>Affective </a:t>
            </a:r>
            <a:r>
              <a:rPr lang="en-US" dirty="0" smtClean="0">
                <a:latin typeface="Times New Roman" panose="02020603050405020304" pitchFamily="18" charset="0"/>
                <a:cs typeface="Times New Roman" panose="02020603050405020304" pitchFamily="18" charset="0"/>
              </a:rPr>
              <a:t>Domain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0020851"/>
              </p:ext>
            </p:extLst>
          </p:nvPr>
        </p:nvGraphicFramePr>
        <p:xfrm>
          <a:off x="966651" y="1724297"/>
          <a:ext cx="10371910" cy="4741129"/>
        </p:xfrm>
        <a:graphic>
          <a:graphicData uri="http://schemas.openxmlformats.org/drawingml/2006/table">
            <a:tbl>
              <a:tblPr firstRow="1" bandRow="1">
                <a:tableStyleId>{5C22544A-7EE6-4342-B048-85BDC9FD1C3A}</a:tableStyleId>
              </a:tblPr>
              <a:tblGrid>
                <a:gridCol w="1149532">
                  <a:extLst>
                    <a:ext uri="{9D8B030D-6E8A-4147-A177-3AD203B41FA5}">
                      <a16:colId xmlns:a16="http://schemas.microsoft.com/office/drawing/2014/main" val="2974257178"/>
                    </a:ext>
                  </a:extLst>
                </a:gridCol>
                <a:gridCol w="2244030">
                  <a:extLst>
                    <a:ext uri="{9D8B030D-6E8A-4147-A177-3AD203B41FA5}">
                      <a16:colId xmlns:a16="http://schemas.microsoft.com/office/drawing/2014/main" val="110841864"/>
                    </a:ext>
                  </a:extLst>
                </a:gridCol>
                <a:gridCol w="1374381">
                  <a:extLst>
                    <a:ext uri="{9D8B030D-6E8A-4147-A177-3AD203B41FA5}">
                      <a16:colId xmlns:a16="http://schemas.microsoft.com/office/drawing/2014/main" val="1270195158"/>
                    </a:ext>
                  </a:extLst>
                </a:gridCol>
                <a:gridCol w="1593669">
                  <a:extLst>
                    <a:ext uri="{9D8B030D-6E8A-4147-A177-3AD203B41FA5}">
                      <a16:colId xmlns:a16="http://schemas.microsoft.com/office/drawing/2014/main" val="869474101"/>
                    </a:ext>
                  </a:extLst>
                </a:gridCol>
                <a:gridCol w="1988089">
                  <a:extLst>
                    <a:ext uri="{9D8B030D-6E8A-4147-A177-3AD203B41FA5}">
                      <a16:colId xmlns:a16="http://schemas.microsoft.com/office/drawing/2014/main" val="634407685"/>
                    </a:ext>
                  </a:extLst>
                </a:gridCol>
                <a:gridCol w="2022209">
                  <a:extLst>
                    <a:ext uri="{9D8B030D-6E8A-4147-A177-3AD203B41FA5}">
                      <a16:colId xmlns:a16="http://schemas.microsoft.com/office/drawing/2014/main" val="4274410047"/>
                    </a:ext>
                  </a:extLst>
                </a:gridCol>
              </a:tblGrid>
              <a:tr h="7418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Ability level</a:t>
                      </a:r>
                    </a:p>
                    <a:p>
                      <a:endParaRPr lang="en-US" dirty="0"/>
                    </a:p>
                  </a:txBody>
                  <a:tcPr/>
                </a:tc>
                <a:tc>
                  <a:txBody>
                    <a:bodyPr/>
                    <a:lstStyle/>
                    <a:p>
                      <a:r>
                        <a:rPr lang="en-US" sz="2000" dirty="0" smtClean="0">
                          <a:latin typeface="Times New Roman" panose="02020603050405020304" pitchFamily="18" charset="0"/>
                          <a:cs typeface="Times New Roman" panose="02020603050405020304" pitchFamily="18" charset="0"/>
                        </a:rPr>
                        <a:t>Receiving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Responding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Valuing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Organization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Characterization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0273400"/>
                  </a:ext>
                </a:extLst>
              </a:tr>
              <a:tr h="2468880">
                <a:tc>
                  <a:txBody>
                    <a:bodyPr/>
                    <a:lstStyle/>
                    <a:p>
                      <a:r>
                        <a:rPr lang="en-US" dirty="0" smtClean="0"/>
                        <a:t>Situation/context</a:t>
                      </a:r>
                      <a:endParaRPr lang="en-US" dirty="0"/>
                    </a:p>
                  </a:txBody>
                  <a:tcPr/>
                </a:tc>
                <a:tc>
                  <a:txBody>
                    <a:bodyPr/>
                    <a:lstStyle/>
                    <a:p>
                      <a:pPr marL="0" marR="0">
                        <a:spcBef>
                          <a:spcPts val="0"/>
                        </a:spcBef>
                        <a:spcAft>
                          <a:spcPts val="0"/>
                        </a:spcAft>
                      </a:pPr>
                      <a:r>
                        <a:rPr lang="en-GB" sz="1200" kern="100" dirty="0">
                          <a:effectLst/>
                          <a:latin typeface="Bookman Old Style" panose="02050604050505020204" pitchFamily="18" charset="0"/>
                          <a:ea typeface="NSimSun" panose="02010609030101010101" pitchFamily="49" charset="-122"/>
                          <a:cs typeface="Arial" panose="020B0604020202020204" pitchFamily="34" charset="0"/>
                        </a:rPr>
                        <a:t>On 5</a:t>
                      </a:r>
                      <a:r>
                        <a:rPr lang="en-GB" sz="1200" kern="100" baseline="30000" dirty="0">
                          <a:effectLst/>
                          <a:latin typeface="Bookman Old Style" panose="02050604050505020204" pitchFamily="18" charset="0"/>
                          <a:ea typeface="NSimSun" panose="02010609030101010101" pitchFamily="49" charset="-122"/>
                          <a:cs typeface="Arial" panose="020B0604020202020204" pitchFamily="34" charset="0"/>
                        </a:rPr>
                        <a:t>th </a:t>
                      </a:r>
                      <a:r>
                        <a:rPr lang="en-GB" sz="1200" kern="100" dirty="0">
                          <a:effectLst/>
                          <a:latin typeface="Bookman Old Style" panose="02050604050505020204" pitchFamily="18" charset="0"/>
                          <a:ea typeface="NSimSun" panose="02010609030101010101" pitchFamily="49" charset="-122"/>
                          <a:cs typeface="Arial" panose="020B0604020202020204" pitchFamily="34" charset="0"/>
                        </a:rPr>
                        <a:t>June,2023 as the world celebrated the environmental day, the Daily Monitor News Paper published an article entitled ‘Confront Plastic Pollution head-on’ as a powerful reminder of the need to protect and preserve the environment. The facilitator has provided you with the article</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r>
                        <a:rPr lang="en-US" sz="1400" kern="1200" dirty="0" smtClean="0">
                          <a:solidFill>
                            <a:schemeClr val="dk1"/>
                          </a:solidFill>
                          <a:effectLst/>
                          <a:latin typeface="+mn-lt"/>
                          <a:ea typeface="+mn-ea"/>
                          <a:cs typeface="+mn-cs"/>
                        </a:rPr>
                        <a:t>You have read the article from the Daily Monitor.</a:t>
                      </a:r>
                      <a:endParaRPr lang="en-US" sz="1400" dirty="0"/>
                    </a:p>
                  </a:txBody>
                  <a:tcPr/>
                </a:tc>
                <a:tc>
                  <a:txBody>
                    <a:bodyPr/>
                    <a:lstStyle/>
                    <a:p>
                      <a:r>
                        <a:rPr lang="en-GB" sz="1400" kern="1200" dirty="0" smtClean="0">
                          <a:solidFill>
                            <a:schemeClr val="dk1"/>
                          </a:solidFill>
                          <a:effectLst/>
                          <a:latin typeface="+mn-lt"/>
                          <a:ea typeface="+mn-ea"/>
                          <a:cs typeface="+mn-cs"/>
                        </a:rPr>
                        <a:t>During the lunch break around the canteens a lot of littering of both decomposing and non-decomposing wastes takes place</a:t>
                      </a:r>
                      <a:endParaRPr lang="en-US" sz="1400" dirty="0"/>
                    </a:p>
                  </a:txBody>
                  <a:tcPr/>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Your school has put in place various ways to protect and preserve the environment such as putting in place separate disposing bins/containers and demarcating path ways. Despite all these efforts, some of your classmates still randomly dispose waste and often trespass</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kern="100" dirty="0">
                          <a:solidFill>
                            <a:srgbClr val="545454"/>
                          </a:solidFill>
                          <a:effectLst/>
                          <a:latin typeface="Bookman Old Style" panose="02050604050505020204" pitchFamily="18" charset="0"/>
                          <a:ea typeface="NSimSun" panose="02010609030101010101" pitchFamily="49" charset="-122"/>
                          <a:cs typeface="Arial" panose="020B0604020202020204" pitchFamily="34" charset="0"/>
                        </a:rPr>
                        <a:t>“Volunteer work has a direct positive impact on your area’s environment.” Your school has organized a voluntary activity to help the community near the school to preserve the environment and your class is spear heading it</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119692280"/>
                  </a:ext>
                </a:extLst>
              </a:tr>
              <a:tr h="1357849">
                <a:tc>
                  <a:txBody>
                    <a:bodyPr/>
                    <a:lstStyle/>
                    <a:p>
                      <a:r>
                        <a:rPr lang="en-US" dirty="0" smtClean="0"/>
                        <a:t>Task</a:t>
                      </a:r>
                      <a:endParaRPr lang="en-US" dirty="0"/>
                    </a:p>
                  </a:txBody>
                  <a:tcPr/>
                </a:tc>
                <a:tc>
                  <a:txBody>
                    <a:bodyPr/>
                    <a:lstStyle/>
                    <a:p>
                      <a:r>
                        <a:rPr lang="en-US" sz="1800" kern="1200" dirty="0" smtClean="0">
                          <a:solidFill>
                            <a:schemeClr val="dk1"/>
                          </a:solidFill>
                          <a:effectLst/>
                          <a:latin typeface="+mn-lt"/>
                          <a:ea typeface="+mn-ea"/>
                          <a:cs typeface="+mn-cs"/>
                        </a:rPr>
                        <a:t>Read the article.</a:t>
                      </a:r>
                      <a:endParaRPr lang="en-US" dirty="0"/>
                    </a:p>
                  </a:txBody>
                  <a:tcPr/>
                </a:tc>
                <a:tc>
                  <a:txBody>
                    <a:bodyPr/>
                    <a:lstStyle/>
                    <a:p>
                      <a:pPr marL="0" marR="0">
                        <a:spcBef>
                          <a:spcPts val="0"/>
                        </a:spcBef>
                        <a:spcAft>
                          <a:spcPts val="0"/>
                        </a:spcAft>
                      </a:pPr>
                      <a:r>
                        <a:rPr lang="en-GB" sz="1200" kern="100" dirty="0">
                          <a:effectLst/>
                          <a:latin typeface="Bookman Old Style" panose="02050604050505020204" pitchFamily="18" charset="0"/>
                          <a:ea typeface="NSimSun" panose="02010609030101010101" pitchFamily="49" charset="-122"/>
                          <a:cs typeface="Arial" panose="020B0604020202020204" pitchFamily="34" charset="0"/>
                        </a:rPr>
                        <a:t>React/respond to the information you have </a:t>
                      </a:r>
                      <a:r>
                        <a:rPr lang="en-GB" sz="1200" kern="100" dirty="0" smtClean="0">
                          <a:effectLst/>
                          <a:latin typeface="Bookman Old Style" panose="02050604050505020204" pitchFamily="18" charset="0"/>
                          <a:ea typeface="NSimSun" panose="02010609030101010101" pitchFamily="49" charset="-122"/>
                          <a:cs typeface="Arial" panose="020B0604020202020204" pitchFamily="34" charset="0"/>
                        </a:rPr>
                        <a:t>read.</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 </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GB" sz="1200" kern="100" dirty="0">
                          <a:effectLst/>
                          <a:latin typeface="Bookman Old Style" panose="02050604050505020204" pitchFamily="18" charset="0"/>
                          <a:ea typeface="NSimSun" panose="02010609030101010101" pitchFamily="49" charset="-122"/>
                          <a:cs typeface="Arial" panose="020B0604020202020204" pitchFamily="34" charset="0"/>
                        </a:rPr>
                        <a:t>Demonstrate your appreciation of the need to protect and preserve the </a:t>
                      </a:r>
                      <a:r>
                        <a:rPr lang="en-GB" sz="1200" kern="100" dirty="0" smtClean="0">
                          <a:effectLst/>
                          <a:latin typeface="Bookman Old Style" panose="02050604050505020204" pitchFamily="18" charset="0"/>
                          <a:ea typeface="NSimSun" panose="02010609030101010101" pitchFamily="49" charset="-122"/>
                          <a:cs typeface="Arial" panose="020B0604020202020204" pitchFamily="34" charset="0"/>
                        </a:rPr>
                        <a:t>environment.</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kern="100" dirty="0">
                          <a:effectLst/>
                          <a:latin typeface="Bookman Old Style" panose="02050604050505020204" pitchFamily="18" charset="0"/>
                          <a:ea typeface="NSimSun" panose="02010609030101010101" pitchFamily="49" charset="-122"/>
                          <a:cs typeface="Arial" panose="020B0604020202020204" pitchFamily="34" charset="0"/>
                        </a:rPr>
                        <a:t>Demonstrate your influence towards others in order for them to appreciate the need to protect and preserve the </a:t>
                      </a:r>
                      <a:r>
                        <a:rPr lang="en-US" sz="1200" kern="100" dirty="0" smtClean="0">
                          <a:effectLst/>
                          <a:latin typeface="Bookman Old Style" panose="02050604050505020204" pitchFamily="18" charset="0"/>
                          <a:ea typeface="NSimSun" panose="02010609030101010101" pitchFamily="49" charset="-122"/>
                          <a:cs typeface="Arial" panose="020B0604020202020204" pitchFamily="34" charset="0"/>
                        </a:rPr>
                        <a:t>environment.</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tc>
                  <a:txBody>
                    <a:bodyPr/>
                    <a:lstStyle/>
                    <a:p>
                      <a:pPr marL="0" marR="0">
                        <a:spcBef>
                          <a:spcPts val="0"/>
                        </a:spcBef>
                        <a:spcAft>
                          <a:spcPts val="0"/>
                        </a:spcAft>
                      </a:pPr>
                      <a:r>
                        <a:rPr lang="en-GB" sz="1200" kern="100" dirty="0">
                          <a:effectLst/>
                          <a:latin typeface="Bookman Old Style" panose="02050604050505020204" pitchFamily="18" charset="0"/>
                          <a:ea typeface="NSimSun" panose="02010609030101010101" pitchFamily="49" charset="-122"/>
                          <a:cs typeface="Arial" panose="020B0604020202020204" pitchFamily="34" charset="0"/>
                        </a:rPr>
                        <a:t>Consistently demonstrate your appreciation of the need to protect and preserve the </a:t>
                      </a:r>
                      <a:r>
                        <a:rPr lang="en-GB" sz="1200" kern="100" dirty="0" smtClean="0">
                          <a:effectLst/>
                          <a:latin typeface="Bookman Old Style" panose="02050604050505020204" pitchFamily="18" charset="0"/>
                          <a:ea typeface="NSimSun" panose="02010609030101010101" pitchFamily="49" charset="-122"/>
                          <a:cs typeface="Arial" panose="020B0604020202020204" pitchFamily="34" charset="0"/>
                        </a:rPr>
                        <a:t>environment.</a:t>
                      </a:r>
                      <a:endParaRPr lang="en-US" sz="1200" kern="100" dirty="0">
                        <a:effectLst/>
                        <a:latin typeface="Times New Roman" panose="02020603050405020304" pitchFamily="18" charset="0"/>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815327505"/>
                  </a:ext>
                </a:extLst>
              </a:tr>
            </a:tbl>
          </a:graphicData>
        </a:graphic>
      </p:graphicFrame>
    </p:spTree>
    <p:extLst>
      <p:ext uri="{BB962C8B-B14F-4D97-AF65-F5344CB8AC3E}">
        <p14:creationId xmlns:p14="http://schemas.microsoft.com/office/powerpoint/2010/main" val="306883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74767"/>
            <a:ext cx="9601196" cy="653142"/>
          </a:xfrm>
        </p:spPr>
        <p:txBody>
          <a:bodyPr>
            <a:normAutofit fontScale="90000"/>
          </a:bodyPr>
          <a:lstStyle/>
          <a:p>
            <a:r>
              <a:rPr lang="en-US" dirty="0" smtClean="0"/>
              <a:t>Article Daily Monitor on Environment </a:t>
            </a:r>
            <a:endParaRPr lang="en-US" dirty="0"/>
          </a:p>
        </p:txBody>
      </p:sp>
      <p:sp>
        <p:nvSpPr>
          <p:cNvPr id="3" name="Content Placeholder 2"/>
          <p:cNvSpPr>
            <a:spLocks noGrp="1"/>
          </p:cNvSpPr>
          <p:nvPr>
            <p:ph idx="1"/>
          </p:nvPr>
        </p:nvSpPr>
        <p:spPr>
          <a:xfrm>
            <a:off x="1295401" y="1227909"/>
            <a:ext cx="10095410" cy="5133702"/>
          </a:xfrm>
        </p:spPr>
        <p:txBody>
          <a:bodyPr>
            <a:normAutofit fontScale="25000" lnSpcReduction="20000"/>
          </a:bodyPr>
          <a:lstStyle/>
          <a:p>
            <a:pPr marL="0" indent="0" algn="ctr">
              <a:buNone/>
            </a:pPr>
            <a:r>
              <a:rPr lang="en-US" sz="8600" b="1" u="sng" dirty="0"/>
              <a:t>CONFRONT PLASTIC POLLUTION HEAD-ON</a:t>
            </a:r>
            <a:endParaRPr lang="en-US" sz="8600" dirty="0"/>
          </a:p>
          <a:p>
            <a:pPr marL="0" indent="0">
              <a:buNone/>
            </a:pPr>
            <a:r>
              <a:rPr lang="en-US" sz="7200" dirty="0"/>
              <a:t>Monday, June 05, 2023 </a:t>
            </a:r>
            <a:r>
              <a:rPr lang="en-US" sz="7200" i="1" dirty="0"/>
              <a:t>(Modified)</a:t>
            </a:r>
            <a:endParaRPr lang="en-US" sz="7200" dirty="0"/>
          </a:p>
          <a:p>
            <a:pPr marL="0" indent="0">
              <a:buNone/>
            </a:pPr>
            <a:r>
              <a:rPr lang="en-US" sz="7200" dirty="0"/>
              <a:t> </a:t>
            </a:r>
            <a:r>
              <a:rPr lang="en-US" sz="7200" b="1" dirty="0" smtClean="0"/>
              <a:t>What </a:t>
            </a:r>
            <a:r>
              <a:rPr lang="en-US" sz="7200" b="1" dirty="0"/>
              <a:t>you need to </a:t>
            </a:r>
            <a:r>
              <a:rPr lang="en-US" sz="7200" b="1" smtClean="0"/>
              <a:t>know:</a:t>
            </a:r>
            <a:endParaRPr lang="en-US" sz="7200" dirty="0"/>
          </a:p>
          <a:p>
            <a:pPr marL="0" indent="0">
              <a:buNone/>
            </a:pPr>
            <a:r>
              <a:rPr lang="en-US" sz="7200" b="1" smtClean="0"/>
              <a:t>The </a:t>
            </a:r>
            <a:r>
              <a:rPr lang="en-US" sz="7200" b="1" dirty="0"/>
              <a:t>issue</a:t>
            </a:r>
            <a:r>
              <a:rPr lang="en-US" sz="7200" b="1" dirty="0" smtClean="0"/>
              <a:t>:</a:t>
            </a:r>
            <a:r>
              <a:rPr lang="en-US" sz="7200" dirty="0"/>
              <a:t/>
            </a:r>
            <a:br>
              <a:rPr lang="en-US" sz="7200" dirty="0"/>
            </a:br>
            <a:r>
              <a:rPr lang="en-US" sz="7200" dirty="0"/>
              <a:t>Pollution</a:t>
            </a:r>
            <a:br>
              <a:rPr lang="en-US" sz="7200" dirty="0"/>
            </a:br>
            <a:r>
              <a:rPr lang="en-US" sz="7200" b="1" dirty="0"/>
              <a:t>Our view:</a:t>
            </a:r>
            <a:r>
              <a:rPr lang="en-US" sz="7200" dirty="0"/>
              <a:t>  </a:t>
            </a:r>
            <a:br>
              <a:rPr lang="en-US" sz="7200" dirty="0"/>
            </a:br>
            <a:r>
              <a:rPr lang="en-US" sz="7200" dirty="0"/>
              <a:t> </a:t>
            </a:r>
            <a:r>
              <a:rPr lang="en-US" sz="7200" dirty="0" smtClean="0"/>
              <a:t>Plastic </a:t>
            </a:r>
            <a:r>
              <a:rPr lang="en-US" sz="7200" dirty="0"/>
              <a:t>pollution is a complex problem that requires concerted efforts from all sectors to pave the way for a future free from the clutches of plastic pollution. </a:t>
            </a:r>
          </a:p>
          <a:p>
            <a:pPr marL="0" indent="0">
              <a:buNone/>
            </a:pPr>
            <a:r>
              <a:rPr lang="en-US" sz="7200" dirty="0"/>
              <a:t>June 5 marks a significant day for the planet as we celebrate World Environment Day. The annual event serves as a powerful reminder of the critical need to protect and preserve the environment. This year’s theme focuses on solutions to plastic pollution under the campaign </a:t>
            </a:r>
            <a:r>
              <a:rPr lang="en-US" sz="7200" b="1" i="1" dirty="0"/>
              <a:t>#BeatPlasticPollution.</a:t>
            </a:r>
            <a:r>
              <a:rPr lang="en-US" sz="7200" dirty="0"/>
              <a:t> </a:t>
            </a:r>
          </a:p>
          <a:p>
            <a:pPr marL="0" indent="0">
              <a:buNone/>
            </a:pPr>
            <a:r>
              <a:rPr lang="en-US" sz="7200" dirty="0"/>
              <a:t>This theme urges us to confront this issue head-on and explore innovative ways to tackle the pervasive problem of plastic waste. It is high time we address the environmental crisis and chart a path towards a sustainable future.</a:t>
            </a:r>
          </a:p>
          <a:p>
            <a:pPr marL="0" indent="0">
              <a:buNone/>
            </a:pPr>
            <a:r>
              <a:rPr lang="en-US" sz="7200" dirty="0"/>
              <a:t>Plastic became an integral part of our daily lives, bringing convenience and functionality. However, its overuse, improper disposal, and lack of effective waste management systems have resulted in a massive accumulation of plastic waste, contaminating our land, water bodies, and ecosystems. </a:t>
            </a:r>
          </a:p>
          <a:p>
            <a:pPr marL="0" indent="0">
              <a:buNone/>
            </a:pPr>
            <a:r>
              <a:rPr lang="en-US" sz="7200" dirty="0"/>
              <a:t>The detrimental impacts of plastic pollution are far-reaching, threatening wildlife, water species, and even affecting the food chain, posing potential health risks to Ugandans.</a:t>
            </a:r>
          </a:p>
          <a:p>
            <a:endParaRPr lang="en-US" sz="4400" dirty="0"/>
          </a:p>
        </p:txBody>
      </p:sp>
    </p:spTree>
    <p:extLst>
      <p:ext uri="{BB962C8B-B14F-4D97-AF65-F5344CB8AC3E}">
        <p14:creationId xmlns:p14="http://schemas.microsoft.com/office/powerpoint/2010/main" val="731980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298</TotalTime>
  <Words>1270</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NSimSun</vt:lpstr>
      <vt:lpstr>Arial</vt:lpstr>
      <vt:lpstr>Bookman Old Style</vt:lpstr>
      <vt:lpstr>Garamond</vt:lpstr>
      <vt:lpstr>Goudy Old Style</vt:lpstr>
      <vt:lpstr>Times New Roman</vt:lpstr>
      <vt:lpstr>Organic</vt:lpstr>
      <vt:lpstr>  UGANDA NATIONAL EXAMINATIONS BOARD</vt:lpstr>
      <vt:lpstr>Presentation Outline</vt:lpstr>
      <vt:lpstr>Continuous Assessment Item (CAI) </vt:lpstr>
      <vt:lpstr>Purpose of CAIs </vt:lpstr>
      <vt:lpstr>Qualities of CAIs</vt:lpstr>
      <vt:lpstr>Qualities of CAIs Ctd</vt:lpstr>
      <vt:lpstr>Sample CA Item: Affective Skill</vt:lpstr>
      <vt:lpstr>Sample CA Item: Affective Domain</vt:lpstr>
      <vt:lpstr>Article Daily Monitor on Environment </vt:lpstr>
      <vt:lpstr>CONFRONT PLASTIC POLLUTION HEAD-ON Ctd </vt:lpstr>
      <vt:lpstr>Sample CA Item: Affective Domain</vt:lpstr>
      <vt:lpstr>Sample CA Task: Psychomotor Domain</vt:lpstr>
      <vt:lpstr>PowerPoint Presentation</vt:lpstr>
      <vt:lpstr> A SPEECH DELIVERED BY THE NATIONAL YOUTH CHAIRPERSON AT THE PATRIOTISM CAMP HELD ON 16TH OCTOBER, 2023 AT SCHOOL </vt:lpstr>
      <vt:lpstr>Hands on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UGANDA NATIONAL EXAMINATIONS BOARD</dc:title>
  <dc:creator>Christine Zawedde</dc:creator>
  <cp:lastModifiedBy>Christine Zawedde</cp:lastModifiedBy>
  <cp:revision>51</cp:revision>
  <cp:lastPrinted>2024-03-12T11:38:29Z</cp:lastPrinted>
  <dcterms:created xsi:type="dcterms:W3CDTF">2024-02-15T10:49:51Z</dcterms:created>
  <dcterms:modified xsi:type="dcterms:W3CDTF">2024-04-13T06:26:58Z</dcterms:modified>
</cp:coreProperties>
</file>