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104"/>
  </p:notesMasterIdLst>
  <p:handoutMasterIdLst>
    <p:handoutMasterId r:id="rId105"/>
  </p:handoutMasterIdLst>
  <p:sldIdLst>
    <p:sldId id="256" r:id="rId2"/>
    <p:sldId id="257" r:id="rId3"/>
    <p:sldId id="258" r:id="rId4"/>
    <p:sldId id="259" r:id="rId5"/>
    <p:sldId id="260" r:id="rId6"/>
    <p:sldId id="262" r:id="rId7"/>
    <p:sldId id="360" r:id="rId8"/>
    <p:sldId id="263" r:id="rId9"/>
    <p:sldId id="264" r:id="rId10"/>
    <p:sldId id="265" r:id="rId11"/>
    <p:sldId id="288" r:id="rId12"/>
    <p:sldId id="266" r:id="rId13"/>
    <p:sldId id="287" r:id="rId14"/>
    <p:sldId id="267" r:id="rId15"/>
    <p:sldId id="261" r:id="rId16"/>
    <p:sldId id="268" r:id="rId17"/>
    <p:sldId id="269" r:id="rId18"/>
    <p:sldId id="270" r:id="rId19"/>
    <p:sldId id="271" r:id="rId20"/>
    <p:sldId id="272" r:id="rId21"/>
    <p:sldId id="350" r:id="rId22"/>
    <p:sldId id="351" r:id="rId23"/>
    <p:sldId id="352" r:id="rId24"/>
    <p:sldId id="353" r:id="rId25"/>
    <p:sldId id="354" r:id="rId26"/>
    <p:sldId id="355" r:id="rId27"/>
    <p:sldId id="356" r:id="rId28"/>
    <p:sldId id="357" r:id="rId29"/>
    <p:sldId id="358" r:id="rId30"/>
    <p:sldId id="359" r:id="rId31"/>
    <p:sldId id="274" r:id="rId32"/>
    <p:sldId id="275" r:id="rId33"/>
    <p:sldId id="307" r:id="rId34"/>
    <p:sldId id="276" r:id="rId35"/>
    <p:sldId id="277" r:id="rId36"/>
    <p:sldId id="278" r:id="rId37"/>
    <p:sldId id="279" r:id="rId38"/>
    <p:sldId id="280" r:id="rId39"/>
    <p:sldId id="281" r:id="rId40"/>
    <p:sldId id="282" r:id="rId41"/>
    <p:sldId id="283" r:id="rId42"/>
    <p:sldId id="284" r:id="rId43"/>
    <p:sldId id="285" r:id="rId44"/>
    <p:sldId id="286" r:id="rId45"/>
    <p:sldId id="289" r:id="rId46"/>
    <p:sldId id="290" r:id="rId47"/>
    <p:sldId id="349" r:id="rId48"/>
    <p:sldId id="291" r:id="rId49"/>
    <p:sldId id="292" r:id="rId50"/>
    <p:sldId id="293" r:id="rId51"/>
    <p:sldId id="294" r:id="rId52"/>
    <p:sldId id="295" r:id="rId53"/>
    <p:sldId id="296" r:id="rId54"/>
    <p:sldId id="297" r:id="rId55"/>
    <p:sldId id="298" r:id="rId56"/>
    <p:sldId id="299" r:id="rId57"/>
    <p:sldId id="300" r:id="rId58"/>
    <p:sldId id="301" r:id="rId59"/>
    <p:sldId id="306" r:id="rId60"/>
    <p:sldId id="302" r:id="rId61"/>
    <p:sldId id="303" r:id="rId62"/>
    <p:sldId id="304" r:id="rId63"/>
    <p:sldId id="305" r:id="rId64"/>
    <p:sldId id="308" r:id="rId65"/>
    <p:sldId id="309" r:id="rId66"/>
    <p:sldId id="313" r:id="rId67"/>
    <p:sldId id="314" r:id="rId68"/>
    <p:sldId id="310" r:id="rId69"/>
    <p:sldId id="311" r:id="rId70"/>
    <p:sldId id="312"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44" r:id="rId86"/>
    <p:sldId id="329" r:id="rId87"/>
    <p:sldId id="330" r:id="rId88"/>
    <p:sldId id="331" r:id="rId89"/>
    <p:sldId id="332" r:id="rId90"/>
    <p:sldId id="333" r:id="rId91"/>
    <p:sldId id="345" r:id="rId92"/>
    <p:sldId id="347" r:id="rId93"/>
    <p:sldId id="348" r:id="rId94"/>
    <p:sldId id="346" r:id="rId95"/>
    <p:sldId id="335" r:id="rId96"/>
    <p:sldId id="336" r:id="rId97"/>
    <p:sldId id="337" r:id="rId98"/>
    <p:sldId id="338" r:id="rId99"/>
    <p:sldId id="339" r:id="rId100"/>
    <p:sldId id="340" r:id="rId101"/>
    <p:sldId id="341" r:id="rId102"/>
    <p:sldId id="342" r:id="rId103"/>
  </p:sldIdLst>
  <p:sldSz cx="9144000" cy="6858000" type="screen4x3"/>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24" autoAdjust="0"/>
  </p:normalViewPr>
  <p:slideViewPr>
    <p:cSldViewPr>
      <p:cViewPr varScale="1">
        <p:scale>
          <a:sx n="72" d="100"/>
          <a:sy n="72" d="100"/>
        </p:scale>
        <p:origin x="168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6414" cy="465455"/>
          </a:xfrm>
          <a:prstGeom prst="rect">
            <a:avLst/>
          </a:prstGeom>
        </p:spPr>
        <p:txBody>
          <a:bodyPr vert="horz" lIns="93491" tIns="46745" rIns="93491" bIns="46745" rtlCol="0"/>
          <a:lstStyle>
            <a:lvl1pPr algn="l">
              <a:defRPr sz="1200"/>
            </a:lvl1pPr>
          </a:lstStyle>
          <a:p>
            <a:endParaRPr lang="en-US"/>
          </a:p>
        </p:txBody>
      </p:sp>
      <p:sp>
        <p:nvSpPr>
          <p:cNvPr id="3" name="Date Placeholder 2"/>
          <p:cNvSpPr>
            <a:spLocks noGrp="1"/>
          </p:cNvSpPr>
          <p:nvPr>
            <p:ph type="dt" sz="quarter" idx="1"/>
          </p:nvPr>
        </p:nvSpPr>
        <p:spPr>
          <a:xfrm>
            <a:off x="3995218" y="0"/>
            <a:ext cx="3056414" cy="465455"/>
          </a:xfrm>
          <a:prstGeom prst="rect">
            <a:avLst/>
          </a:prstGeom>
        </p:spPr>
        <p:txBody>
          <a:bodyPr vert="horz" lIns="93491" tIns="46745" rIns="93491" bIns="46745" rtlCol="0"/>
          <a:lstStyle>
            <a:lvl1pPr algn="r">
              <a:defRPr sz="1200"/>
            </a:lvl1pPr>
          </a:lstStyle>
          <a:p>
            <a:fld id="{F3ABEA9A-4972-4F5A-BF23-EE60CA29B79D}" type="datetimeFigureOut">
              <a:rPr lang="en-US" smtClean="0"/>
              <a:pPr/>
              <a:t>2/17/2019</a:t>
            </a:fld>
            <a:endParaRPr lang="en-US"/>
          </a:p>
        </p:txBody>
      </p:sp>
      <p:sp>
        <p:nvSpPr>
          <p:cNvPr id="4" name="Footer Placeholder 3"/>
          <p:cNvSpPr>
            <a:spLocks noGrp="1"/>
          </p:cNvSpPr>
          <p:nvPr>
            <p:ph type="ftr" sz="quarter" idx="2"/>
          </p:nvPr>
        </p:nvSpPr>
        <p:spPr>
          <a:xfrm>
            <a:off x="1" y="8842030"/>
            <a:ext cx="3056414" cy="465455"/>
          </a:xfrm>
          <a:prstGeom prst="rect">
            <a:avLst/>
          </a:prstGeom>
        </p:spPr>
        <p:txBody>
          <a:bodyPr vert="horz" lIns="93491" tIns="46745" rIns="93491" bIns="46745" rtlCol="0" anchor="b"/>
          <a:lstStyle>
            <a:lvl1pPr algn="l">
              <a:defRPr sz="1200"/>
            </a:lvl1pPr>
          </a:lstStyle>
          <a:p>
            <a:endParaRPr lang="en-US"/>
          </a:p>
        </p:txBody>
      </p:sp>
      <p:sp>
        <p:nvSpPr>
          <p:cNvPr id="5" name="Slide Number Placeholder 4"/>
          <p:cNvSpPr>
            <a:spLocks noGrp="1"/>
          </p:cNvSpPr>
          <p:nvPr>
            <p:ph type="sldNum" sz="quarter" idx="3"/>
          </p:nvPr>
        </p:nvSpPr>
        <p:spPr>
          <a:xfrm>
            <a:off x="3995218" y="8842030"/>
            <a:ext cx="3056414" cy="465455"/>
          </a:xfrm>
          <a:prstGeom prst="rect">
            <a:avLst/>
          </a:prstGeom>
        </p:spPr>
        <p:txBody>
          <a:bodyPr vert="horz" lIns="93491" tIns="46745" rIns="93491" bIns="46745" rtlCol="0" anchor="b"/>
          <a:lstStyle>
            <a:lvl1pPr algn="r">
              <a:defRPr sz="1200"/>
            </a:lvl1pPr>
          </a:lstStyle>
          <a:p>
            <a:fld id="{A1BFC0F6-61E5-4B43-BBE8-4C1ED742975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56414" cy="465455"/>
          </a:xfrm>
          <a:prstGeom prst="rect">
            <a:avLst/>
          </a:prstGeom>
        </p:spPr>
        <p:txBody>
          <a:bodyPr vert="horz" lIns="93491" tIns="46745" rIns="93491" bIns="46745" rtlCol="0"/>
          <a:lstStyle>
            <a:lvl1pPr algn="l">
              <a:defRPr sz="1200"/>
            </a:lvl1pPr>
          </a:lstStyle>
          <a:p>
            <a:endParaRPr lang="en-US" dirty="0"/>
          </a:p>
        </p:txBody>
      </p:sp>
      <p:sp>
        <p:nvSpPr>
          <p:cNvPr id="3" name="Date Placeholder 2"/>
          <p:cNvSpPr>
            <a:spLocks noGrp="1"/>
          </p:cNvSpPr>
          <p:nvPr>
            <p:ph type="dt" idx="1"/>
          </p:nvPr>
        </p:nvSpPr>
        <p:spPr>
          <a:xfrm>
            <a:off x="3995218" y="0"/>
            <a:ext cx="3056414" cy="465455"/>
          </a:xfrm>
          <a:prstGeom prst="rect">
            <a:avLst/>
          </a:prstGeom>
        </p:spPr>
        <p:txBody>
          <a:bodyPr vert="horz" lIns="93491" tIns="46745" rIns="93491" bIns="46745" rtlCol="0"/>
          <a:lstStyle>
            <a:lvl1pPr algn="r">
              <a:defRPr sz="1200"/>
            </a:lvl1pPr>
          </a:lstStyle>
          <a:p>
            <a:fld id="{482E4183-1A38-4794-A720-8EDDEDACCC85}" type="datetimeFigureOut">
              <a:rPr lang="en-US" smtClean="0"/>
              <a:pPr/>
              <a:t>2/17/2019</a:t>
            </a:fld>
            <a:endParaRPr lang="en-US" dirty="0"/>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1" tIns="46745" rIns="93491" bIns="46745" rtlCol="0" anchor="ctr"/>
          <a:lstStyle/>
          <a:p>
            <a:endParaRPr lang="en-US" dirty="0"/>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1" tIns="46745" rIns="93491" bIns="4674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2030"/>
            <a:ext cx="3056414" cy="465455"/>
          </a:xfrm>
          <a:prstGeom prst="rect">
            <a:avLst/>
          </a:prstGeom>
        </p:spPr>
        <p:txBody>
          <a:bodyPr vert="horz" lIns="93491" tIns="46745" rIns="93491" bIns="4674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95218" y="8842030"/>
            <a:ext cx="3056414" cy="465455"/>
          </a:xfrm>
          <a:prstGeom prst="rect">
            <a:avLst/>
          </a:prstGeom>
        </p:spPr>
        <p:txBody>
          <a:bodyPr vert="horz" lIns="93491" tIns="46745" rIns="93491" bIns="46745" rtlCol="0" anchor="b"/>
          <a:lstStyle>
            <a:lvl1pPr algn="r">
              <a:defRPr sz="1200"/>
            </a:lvl1pPr>
          </a:lstStyle>
          <a:p>
            <a:fld id="{EE023335-BDA6-400C-A564-E2A6D86A2B6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023335-BDA6-400C-A564-E2A6D86A2B63}"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5F9777A-6D5A-4D0D-8F38-CC8443EFAD86}" type="datetime1">
              <a:rPr lang="en-US" smtClean="0"/>
              <a:pPr/>
              <a:t>2/17/2019</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a:t>By Kanaaba  Deus</a:t>
            </a:r>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34CA1C-6012-4D50-B451-7748993235D2}" type="slidenum">
              <a:rPr lang="en-US" smtClean="0"/>
              <a:pPr/>
              <a:t>‹#›</a:t>
            </a:fld>
            <a:endParaRPr lang="en-US" dirty="0"/>
          </a:p>
        </p:txBody>
      </p:sp>
    </p:spTree>
  </p:cSld>
  <p:clrMapOvr>
    <a:masterClrMapping/>
  </p:clrMapOvr>
  <p:transition>
    <p:whee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5827907-66E5-4C48-85FC-F776FD7907D4}" type="datetime1">
              <a:rPr lang="en-US" smtClean="0"/>
              <a:pPr/>
              <a:t>2/17/2019</a:t>
            </a:fld>
            <a:endParaRPr lang="en-US"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6" name="Slide Number Placeholder 5"/>
          <p:cNvSpPr>
            <a:spLocks noGrp="1"/>
          </p:cNvSpPr>
          <p:nvPr>
            <p:ph type="sldNum" sz="quarter" idx="12"/>
          </p:nvPr>
        </p:nvSpPr>
        <p:spPr/>
        <p:txBody>
          <a:bodyPr/>
          <a:lstStyle/>
          <a:p>
            <a:fld id="{C134CA1C-6012-4D50-B451-7748993235D2}" type="slidenum">
              <a:rPr lang="en-US" smtClean="0"/>
              <a:pPr/>
              <a:t>‹#›</a:t>
            </a:fld>
            <a:endParaRPr lang="en-US" dirty="0"/>
          </a:p>
        </p:txBody>
      </p:sp>
    </p:spTree>
  </p:cSld>
  <p:clrMapOvr>
    <a:masterClrMapping/>
  </p:clrMapOvr>
  <p:transition>
    <p:whee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2841635-F3D7-4D7D-9A31-720CF6AA8C26}" type="datetime1">
              <a:rPr lang="en-US" smtClean="0"/>
              <a:pPr/>
              <a:t>2/17/2019</a:t>
            </a:fld>
            <a:endParaRPr lang="en-US"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6" name="Slide Number Placeholder 5"/>
          <p:cNvSpPr>
            <a:spLocks noGrp="1"/>
          </p:cNvSpPr>
          <p:nvPr>
            <p:ph type="sldNum" sz="quarter" idx="12"/>
          </p:nvPr>
        </p:nvSpPr>
        <p:spPr/>
        <p:txBody>
          <a:bodyPr/>
          <a:lstStyle/>
          <a:p>
            <a:fld id="{C134CA1C-6012-4D50-B451-7748993235D2}" type="slidenum">
              <a:rPr lang="en-US" smtClean="0"/>
              <a:pPr/>
              <a:t>‹#›</a:t>
            </a:fld>
            <a:endParaRPr lang="en-US" dirty="0"/>
          </a:p>
        </p:txBody>
      </p:sp>
    </p:spTree>
  </p:cSld>
  <p:clrMapOvr>
    <a:masterClrMapping/>
  </p:clrMapOvr>
  <p:transition>
    <p:whee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F0EA35F-D2E2-407A-A6FB-796978C7838D}" type="datetime1">
              <a:rPr lang="en-US" smtClean="0"/>
              <a:pPr/>
              <a:t>2/17/2019</a:t>
            </a:fld>
            <a:endParaRPr lang="en-US"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6" name="Slide Number Placeholder 5"/>
          <p:cNvSpPr>
            <a:spLocks noGrp="1"/>
          </p:cNvSpPr>
          <p:nvPr>
            <p:ph type="sldNum" sz="quarter" idx="12"/>
          </p:nvPr>
        </p:nvSpPr>
        <p:spPr/>
        <p:txBody>
          <a:bodyPr/>
          <a:lstStyle/>
          <a:p>
            <a:fld id="{C134CA1C-6012-4D50-B451-7748993235D2}" type="slidenum">
              <a:rPr lang="en-US" smtClean="0"/>
              <a:pPr/>
              <a:t>‹#›</a:t>
            </a:fld>
            <a:endParaRPr lang="en-US" dirty="0"/>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transition>
    <p:whee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9BACA2A-383E-4732-B4F2-0F2DDB7ADA8A}" type="datetime1">
              <a:rPr lang="en-US" smtClean="0"/>
              <a:pPr/>
              <a:t>2/17/2019</a:t>
            </a:fld>
            <a:endParaRPr lang="en-US"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6" name="Slide Number Placeholder 5"/>
          <p:cNvSpPr>
            <a:spLocks noGrp="1"/>
          </p:cNvSpPr>
          <p:nvPr>
            <p:ph type="sldNum" sz="quarter" idx="12"/>
          </p:nvPr>
        </p:nvSpPr>
        <p:spPr/>
        <p:txBody>
          <a:bodyPr/>
          <a:lstStyle/>
          <a:p>
            <a:fld id="{C134CA1C-6012-4D50-B451-7748993235D2}" type="slidenum">
              <a:rPr lang="en-US" smtClean="0"/>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C9A9C5D-3180-4261-A84D-76040984A7C4}" type="datetime1">
              <a:rPr lang="en-US" smtClean="0"/>
              <a:pPr/>
              <a:t>2/17/2019</a:t>
            </a:fld>
            <a:endParaRPr lang="en-US" dirty="0"/>
          </a:p>
        </p:txBody>
      </p:sp>
      <p:sp>
        <p:nvSpPr>
          <p:cNvPr id="6" name="Footer Placeholder 5"/>
          <p:cNvSpPr>
            <a:spLocks noGrp="1"/>
          </p:cNvSpPr>
          <p:nvPr>
            <p:ph type="ftr" sz="quarter" idx="11"/>
          </p:nvPr>
        </p:nvSpPr>
        <p:spPr/>
        <p:txBody>
          <a:bodyPr/>
          <a:lstStyle/>
          <a:p>
            <a:r>
              <a:rPr lang="en-US"/>
              <a:t>By Kanaaba  Deus</a:t>
            </a:r>
            <a:endParaRPr lang="en-US" dirty="0"/>
          </a:p>
        </p:txBody>
      </p:sp>
      <p:sp>
        <p:nvSpPr>
          <p:cNvPr id="7" name="Slide Number Placeholder 6"/>
          <p:cNvSpPr>
            <a:spLocks noGrp="1"/>
          </p:cNvSpPr>
          <p:nvPr>
            <p:ph type="sldNum" sz="quarter" idx="12"/>
          </p:nvPr>
        </p:nvSpPr>
        <p:spPr/>
        <p:txBody>
          <a:bodyPr/>
          <a:lstStyle/>
          <a:p>
            <a:fld id="{C134CA1C-6012-4D50-B451-7748993235D2}" type="slidenum">
              <a:rPr lang="en-US" smtClean="0"/>
              <a:pPr/>
              <a:t>‹#›</a:t>
            </a:fld>
            <a:endParaRPr lang="en-US" dirty="0"/>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whee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825405C-FC69-4D4A-9545-6CEAFC82C904}" type="datetime1">
              <a:rPr lang="en-US" smtClean="0"/>
              <a:pPr/>
              <a:t>2/17/2019</a:t>
            </a:fld>
            <a:endParaRPr lang="en-US" dirty="0"/>
          </a:p>
        </p:txBody>
      </p:sp>
      <p:sp>
        <p:nvSpPr>
          <p:cNvPr id="8" name="Footer Placeholder 7"/>
          <p:cNvSpPr>
            <a:spLocks noGrp="1"/>
          </p:cNvSpPr>
          <p:nvPr>
            <p:ph type="ftr" sz="quarter" idx="11"/>
          </p:nvPr>
        </p:nvSpPr>
        <p:spPr/>
        <p:txBody>
          <a:bodyPr/>
          <a:lstStyle/>
          <a:p>
            <a:r>
              <a:rPr lang="en-US"/>
              <a:t>By Kanaaba  Deus</a:t>
            </a:r>
            <a:endParaRPr lang="en-US" dirty="0"/>
          </a:p>
        </p:txBody>
      </p:sp>
      <p:sp>
        <p:nvSpPr>
          <p:cNvPr id="9" name="Slide Number Placeholder 8"/>
          <p:cNvSpPr>
            <a:spLocks noGrp="1"/>
          </p:cNvSpPr>
          <p:nvPr>
            <p:ph type="sldNum" sz="quarter" idx="12"/>
          </p:nvPr>
        </p:nvSpPr>
        <p:spPr/>
        <p:txBody>
          <a:bodyPr/>
          <a:lstStyle/>
          <a:p>
            <a:fld id="{C134CA1C-6012-4D50-B451-7748993235D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hee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04B708F-67E2-4861-B480-CB0FE185BE61}" type="datetime1">
              <a:rPr lang="en-US" smtClean="0"/>
              <a:pPr/>
              <a:t>2/17/2019</a:t>
            </a:fld>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5" name="Slide Number Placeholder 4"/>
          <p:cNvSpPr>
            <a:spLocks noGrp="1"/>
          </p:cNvSpPr>
          <p:nvPr>
            <p:ph type="sldNum" sz="quarter" idx="12"/>
          </p:nvPr>
        </p:nvSpPr>
        <p:spPr/>
        <p:txBody>
          <a:bodyPr/>
          <a:lstStyle/>
          <a:p>
            <a:fld id="{C134CA1C-6012-4D50-B451-7748993235D2}" type="slidenum">
              <a:rPr lang="en-US" smtClean="0"/>
              <a:pPr/>
              <a:t>‹#›</a:t>
            </a:fld>
            <a:endParaRPr lang="en-US"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p:whee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47096-23E2-4B46-8557-4215A5CCD840}" type="datetime1">
              <a:rPr lang="en-US" smtClean="0"/>
              <a:pPr/>
              <a:t>2/17/2019</a:t>
            </a:fld>
            <a:endParaRPr lang="en-US" dirty="0"/>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Slide Number Placeholder 3"/>
          <p:cNvSpPr>
            <a:spLocks noGrp="1"/>
          </p:cNvSpPr>
          <p:nvPr>
            <p:ph type="sldNum" sz="quarter" idx="12"/>
          </p:nvPr>
        </p:nvSpPr>
        <p:spPr/>
        <p:txBody>
          <a:bodyPr/>
          <a:lstStyle/>
          <a:p>
            <a:fld id="{C134CA1C-6012-4D50-B451-7748993235D2}" type="slidenum">
              <a:rPr lang="en-US" smtClean="0"/>
              <a:pPr/>
              <a:t>‹#›</a:t>
            </a:fld>
            <a:endParaRPr lang="en-US" dirty="0"/>
          </a:p>
        </p:txBody>
      </p:sp>
    </p:spTree>
  </p:cSld>
  <p:clrMapOvr>
    <a:masterClrMapping/>
  </p:clrMapOvr>
  <p:transition>
    <p:whee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C2357D99-4C4C-4DFE-8FF0-A171581BDB07}" type="datetime1">
              <a:rPr lang="en-US" smtClean="0"/>
              <a:pPr/>
              <a:t>2/17/2019</a:t>
            </a:fld>
            <a:endParaRPr lang="en-US" dirty="0"/>
          </a:p>
        </p:txBody>
      </p:sp>
      <p:sp>
        <p:nvSpPr>
          <p:cNvPr id="6" name="Footer Placeholder 5"/>
          <p:cNvSpPr>
            <a:spLocks noGrp="1"/>
          </p:cNvSpPr>
          <p:nvPr>
            <p:ph type="ftr" sz="quarter" idx="11"/>
          </p:nvPr>
        </p:nvSpPr>
        <p:spPr/>
        <p:txBody>
          <a:bodyPr/>
          <a:lstStyle/>
          <a:p>
            <a:r>
              <a:rPr lang="en-US"/>
              <a:t>By Kanaaba  Deus</a:t>
            </a:r>
            <a:endParaRPr lang="en-US" dirty="0"/>
          </a:p>
        </p:txBody>
      </p:sp>
      <p:sp>
        <p:nvSpPr>
          <p:cNvPr id="7" name="Slide Number Placeholder 6"/>
          <p:cNvSpPr>
            <a:spLocks noGrp="1"/>
          </p:cNvSpPr>
          <p:nvPr>
            <p:ph type="sldNum" sz="quarter" idx="12"/>
          </p:nvPr>
        </p:nvSpPr>
        <p:spPr/>
        <p:txBody>
          <a:bodyPr/>
          <a:lstStyle/>
          <a:p>
            <a:fld id="{C134CA1C-6012-4D50-B451-7748993235D2}"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p:whee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2399D0F-6D8B-4DD1-BEA3-734F3445AEB5}" type="datetime1">
              <a:rPr lang="en-US" smtClean="0"/>
              <a:pPr/>
              <a:t>2/17/2019</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r>
              <a:rPr lang="en-US"/>
              <a:t>By Kanaaba  Deus</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34CA1C-6012-4D50-B451-7748993235D2}" type="slidenum">
              <a:rPr lang="en-US" smtClean="0"/>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46982ED-E8F9-4A46-B189-9C7002AFE675}" type="datetime1">
              <a:rPr lang="en-US" smtClean="0"/>
              <a:pPr/>
              <a:t>2/17/2019</a:t>
            </a:fld>
            <a:endParaRPr lang="en-US"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r>
              <a:rPr lang="en-US"/>
              <a:t>By Kanaaba  Deus</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34CA1C-6012-4D50-B451-7748993235D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wheel/>
  </p:transition>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en.wikipedia.org/wiki/File:Crumbler_roller_on_a_field_near_Karkur.jpg" TargetMode="External"/><Relationship Id="rId1" Type="http://schemas.openxmlformats.org/officeDocument/2006/relationships/slideLayout" Target="../slideLayouts/slideLayout2.xml"/><Relationship Id="rId6" Type="http://schemas.openxmlformats.org/officeDocument/2006/relationships/hyperlink" Target="http://en.wikipedia.org/wiki/Spring-tooth_drag_harrow" TargetMode="External"/><Relationship Id="rId5" Type="http://schemas.openxmlformats.org/officeDocument/2006/relationships/image" Target="../media/image15.jpeg"/><Relationship Id="rId4" Type="http://schemas.openxmlformats.org/officeDocument/2006/relationships/hyperlink" Target="http://en.wikipedia.org/wiki/File:12_foot_spring-tooth_drag_harrow.jp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828799"/>
          </a:xfrm>
        </p:spPr>
        <p:txBody>
          <a:bodyPr>
            <a:normAutofit fontScale="90000"/>
          </a:bodyPr>
          <a:lstStyle/>
          <a:p>
            <a:pPr algn="ctr"/>
            <a:r>
              <a:rPr lang="en-US" sz="4000" dirty="0">
                <a:latin typeface="Algerian" pitchFamily="82" charset="0"/>
              </a:rPr>
              <a:t>AGRICULTURE   MECHANIZATION 1</a:t>
            </a:r>
            <a:br>
              <a:rPr lang="en-US" sz="4000" dirty="0">
                <a:latin typeface="Algerian" pitchFamily="82" charset="0"/>
              </a:rPr>
            </a:br>
            <a:r>
              <a:rPr lang="en-US" sz="4000" dirty="0">
                <a:latin typeface="Algerian" pitchFamily="82" charset="0"/>
              </a:rPr>
              <a:t>bagr 1203</a:t>
            </a:r>
          </a:p>
        </p:txBody>
      </p:sp>
      <p:sp>
        <p:nvSpPr>
          <p:cNvPr id="3" name="Subtitle 2"/>
          <p:cNvSpPr>
            <a:spLocks noGrp="1"/>
          </p:cNvSpPr>
          <p:nvPr>
            <p:ph type="subTitle" idx="1"/>
          </p:nvPr>
        </p:nvSpPr>
        <p:spPr>
          <a:xfrm>
            <a:off x="685800" y="2743200"/>
            <a:ext cx="7772400" cy="2068111"/>
          </a:xfrm>
        </p:spPr>
        <p:txBody>
          <a:bodyPr>
            <a:normAutofit/>
          </a:bodyPr>
          <a:lstStyle/>
          <a:p>
            <a:pPr algn="ctr"/>
            <a:endParaRPr lang="en-US" dirty="0">
              <a:latin typeface="Baskerville Old Face" pitchFamily="18" charset="0"/>
            </a:endParaRPr>
          </a:p>
          <a:p>
            <a:pPr algn="ctr"/>
            <a:r>
              <a:rPr lang="en-US" dirty="0">
                <a:latin typeface="Baskerville Old Face" pitchFamily="18" charset="0"/>
              </a:rPr>
              <a:t>By </a:t>
            </a:r>
          </a:p>
          <a:p>
            <a:pPr algn="ctr"/>
            <a:r>
              <a:rPr lang="en-US" dirty="0">
                <a:latin typeface="Baskerville Old Face" pitchFamily="18" charset="0"/>
              </a:rPr>
              <a:t>KANAABA DEUS</a:t>
            </a:r>
          </a:p>
        </p:txBody>
      </p:sp>
      <p:sp>
        <p:nvSpPr>
          <p:cNvPr id="4" name="Footer Placeholder 3"/>
          <p:cNvSpPr>
            <a:spLocks noGrp="1"/>
          </p:cNvSpPr>
          <p:nvPr>
            <p:ph type="ftr" sz="quarter" idx="11"/>
          </p:nvPr>
        </p:nvSpPr>
        <p:spPr/>
        <p:txBody>
          <a:bodyPr/>
          <a:lstStyle/>
          <a:p>
            <a:r>
              <a:rPr lang="en-US" dirty="0"/>
              <a:t>By </a:t>
            </a:r>
            <a:r>
              <a:rPr lang="en-US" dirty="0" err="1"/>
              <a:t>Kanaaba</a:t>
            </a:r>
            <a:r>
              <a:rPr lang="en-US"/>
              <a:t>  Deus</a:t>
            </a:r>
            <a:endParaRPr lang="en-US" dirty="0"/>
          </a:p>
        </p:txBody>
      </p:sp>
    </p:spTree>
  </p:cSld>
  <p:clrMapOvr>
    <a:masterClrMapping/>
  </p:clrMapOvr>
  <p:transition>
    <p:whee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91200"/>
          </a:xfrm>
        </p:spPr>
        <p:txBody>
          <a:bodyPr>
            <a:normAutofit fontScale="25000" lnSpcReduction="20000"/>
          </a:bodyPr>
          <a:lstStyle/>
          <a:p>
            <a:pPr lvl="0">
              <a:lnSpc>
                <a:spcPct val="120000"/>
              </a:lnSpc>
              <a:buNone/>
            </a:pPr>
            <a:endParaRPr lang="en-US" sz="1600" dirty="0"/>
          </a:p>
          <a:p>
            <a:pPr>
              <a:lnSpc>
                <a:spcPct val="120000"/>
              </a:lnSpc>
              <a:buNone/>
            </a:pPr>
            <a:endParaRPr lang="en-US" sz="4900" dirty="0"/>
          </a:p>
          <a:p>
            <a:pPr>
              <a:lnSpc>
                <a:spcPct val="120000"/>
              </a:lnSpc>
            </a:pPr>
            <a:r>
              <a:rPr lang="en-US" sz="8000" dirty="0">
                <a:latin typeface="Book Antiqua" pitchFamily="18" charset="0"/>
              </a:rPr>
              <a:t>To remove farm drudgery</a:t>
            </a:r>
          </a:p>
          <a:p>
            <a:pPr>
              <a:lnSpc>
                <a:spcPct val="120000"/>
              </a:lnSpc>
            </a:pPr>
            <a:r>
              <a:rPr lang="en-US" sz="8000" dirty="0">
                <a:latin typeface="Book Antiqua" pitchFamily="18" charset="0"/>
              </a:rPr>
              <a:t>To improve on product quality</a:t>
            </a:r>
          </a:p>
          <a:p>
            <a:pPr>
              <a:lnSpc>
                <a:spcPct val="120000"/>
              </a:lnSpc>
            </a:pPr>
            <a:r>
              <a:rPr lang="en-US" sz="8000" dirty="0">
                <a:latin typeface="Book Antiqua" pitchFamily="18" charset="0"/>
              </a:rPr>
              <a:t>To reduce cost of labour</a:t>
            </a:r>
          </a:p>
          <a:p>
            <a:pPr>
              <a:lnSpc>
                <a:spcPct val="120000"/>
              </a:lnSpc>
            </a:pPr>
            <a:r>
              <a:rPr lang="en-US" sz="8000" dirty="0">
                <a:latin typeface="Book Antiqua" pitchFamily="18" charset="0"/>
              </a:rPr>
              <a:t>To increase income</a:t>
            </a:r>
          </a:p>
          <a:p>
            <a:pPr>
              <a:lnSpc>
                <a:spcPct val="120000"/>
              </a:lnSpc>
            </a:pPr>
            <a:r>
              <a:rPr lang="en-US" sz="8000" dirty="0">
                <a:latin typeface="Book Antiqua" pitchFamily="18" charset="0"/>
              </a:rPr>
              <a:t>Provision of employment opportunities</a:t>
            </a:r>
          </a:p>
          <a:p>
            <a:pPr>
              <a:lnSpc>
                <a:spcPct val="120000"/>
              </a:lnSpc>
            </a:pPr>
            <a:r>
              <a:rPr lang="en-US" sz="8000" dirty="0">
                <a:latin typeface="Book Antiqua" pitchFamily="18" charset="0"/>
              </a:rPr>
              <a:t>Improve livelihood of farmers</a:t>
            </a:r>
          </a:p>
          <a:p>
            <a:pPr lvl="0">
              <a:lnSpc>
                <a:spcPct val="120000"/>
              </a:lnSpc>
            </a:pPr>
            <a:r>
              <a:rPr lang="en-US" sz="8000" dirty="0">
                <a:latin typeface="Book Antiqua" pitchFamily="18" charset="0"/>
              </a:rPr>
              <a:t>It helps to increase agriculture out put by increasing the amount land under cultivation.</a:t>
            </a:r>
          </a:p>
          <a:p>
            <a:pPr lvl="0">
              <a:lnSpc>
                <a:spcPct val="120000"/>
              </a:lnSpc>
            </a:pPr>
            <a:r>
              <a:rPr lang="en-US" sz="8000" dirty="0">
                <a:latin typeface="Book Antiqua" pitchFamily="18" charset="0"/>
              </a:rPr>
              <a:t>It helps farmers to do jobs which would be impossible to do by hand e.g. uprooting big trees, ploughing in dry weather etc.</a:t>
            </a:r>
          </a:p>
          <a:p>
            <a:pPr lvl="0">
              <a:lnSpc>
                <a:spcPct val="120000"/>
              </a:lnSpc>
            </a:pPr>
            <a:r>
              <a:rPr lang="en-US" sz="8000" dirty="0">
                <a:latin typeface="Book Antiqua" pitchFamily="18" charset="0"/>
              </a:rPr>
              <a:t>Releases human labour to be used in farm operations that cannot be mechanized </a:t>
            </a:r>
          </a:p>
          <a:p>
            <a:pPr lvl="0">
              <a:lnSpc>
                <a:spcPct val="120000"/>
              </a:lnSpc>
            </a:pPr>
            <a:r>
              <a:rPr lang="en-US" sz="8000" dirty="0">
                <a:latin typeface="Book Antiqua" pitchFamily="18" charset="0"/>
              </a:rPr>
              <a:t>It ensures timely farm operations, e.g. quick seed bed preparation leads to early planting and harvesting</a:t>
            </a:r>
          </a:p>
          <a:p>
            <a:pPr lvl="0">
              <a:lnSpc>
                <a:spcPct val="120000"/>
              </a:lnSpc>
              <a:buNone/>
            </a:pPr>
            <a:r>
              <a:rPr lang="en-US" sz="3600" dirty="0"/>
              <a:t> </a:t>
            </a:r>
            <a:endParaRPr lang="en-US" dirty="0"/>
          </a:p>
          <a:p>
            <a:pPr>
              <a:lnSpc>
                <a:spcPct val="120000"/>
              </a:lnSpc>
            </a:pPr>
            <a:endParaRPr lang="en-US" dirty="0"/>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92162"/>
          </a:xfrm>
        </p:spPr>
        <p:txBody>
          <a:bodyPr>
            <a:noAutofit/>
          </a:bodyPr>
          <a:lstStyle/>
          <a:p>
            <a:r>
              <a:rPr lang="en-US" sz="2800" dirty="0">
                <a:latin typeface="Book Antiqua" pitchFamily="18" charset="0"/>
              </a:rPr>
              <a:t>AIMS OF AGRICULTURE MECHANIZATION</a:t>
            </a:r>
          </a:p>
        </p:txBody>
      </p:sp>
    </p:spTree>
  </p:cSld>
  <p:clrMapOvr>
    <a:masterClrMapping/>
  </p:clrMapOvr>
  <p:transition>
    <p:wheel/>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6/66/Lely-M%C3%A4hdrescher.jpg/220px-Lely-M%C3%A4hdrescher.jpg"/>
          <p:cNvPicPr>
            <a:picLocks noGrp="1"/>
          </p:cNvPicPr>
          <p:nvPr>
            <p:ph idx="1"/>
          </p:nvPr>
        </p:nvPicPr>
        <p:blipFill>
          <a:blip r:embed="rId2"/>
          <a:stretch>
            <a:fillRect/>
          </a:stretch>
        </p:blipFill>
        <p:spPr bwMode="auto">
          <a:xfrm>
            <a:off x="228600" y="1219200"/>
            <a:ext cx="8686800" cy="48768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The combine harvester</a:t>
            </a:r>
          </a:p>
        </p:txBody>
      </p:sp>
    </p:spTree>
  </p:cSld>
  <p:clrMapOvr>
    <a:masterClrMapping/>
  </p:clrMapOvr>
  <p:transition>
    <p:wheel/>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latin typeface="Book Antiqua" pitchFamily="18" charset="0"/>
              </a:rPr>
              <a:t>Tighten all loose nuts and bolts before starting a day’s work</a:t>
            </a:r>
          </a:p>
          <a:p>
            <a:r>
              <a:rPr lang="en-US" sz="2800" dirty="0">
                <a:latin typeface="Book Antiqua" pitchFamily="18" charset="0"/>
              </a:rPr>
              <a:t>Check the systems, belts and chains if the machine has a separate engine e.g. cooling, lubrication ,fuel supply and the air cleaning system.</a:t>
            </a:r>
          </a:p>
          <a:p>
            <a:r>
              <a:rPr lang="en-US" sz="2800" dirty="0">
                <a:latin typeface="Book Antiqua" pitchFamily="18" charset="0"/>
              </a:rPr>
              <a:t>Replace all faulty parts in the above systems</a:t>
            </a:r>
          </a:p>
          <a:p>
            <a:r>
              <a:rPr lang="en-US" sz="2800" dirty="0">
                <a:latin typeface="Book Antiqua" pitchFamily="18" charset="0"/>
              </a:rPr>
              <a:t>Remove any foreign material that may stuck in some parts of the combine</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sz="2000" dirty="0">
                <a:latin typeface="Book Antiqua" pitchFamily="18" charset="0"/>
              </a:rPr>
              <a:t>CARE AND MAINTENANCE OF A COMBINE HARVESTER</a:t>
            </a:r>
          </a:p>
        </p:txBody>
      </p:sp>
    </p:spTree>
  </p:cSld>
  <p:clrMapOvr>
    <a:masterClrMapping/>
  </p:clrMapOvr>
  <p:transition>
    <p:wheel/>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lgerian" pitchFamily="82" charset="0"/>
              </a:rPr>
              <a:t>Thank you for listening</a:t>
            </a:r>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By </a:t>
            </a:r>
            <a:r>
              <a:rPr lang="en-US" dirty="0" err="1"/>
              <a:t>Kanaaba</a:t>
            </a:r>
            <a:r>
              <a:rPr lang="en-US" dirty="0"/>
              <a:t>  Deus</a:t>
            </a:r>
          </a:p>
        </p:txBody>
      </p:sp>
    </p:spTree>
  </p:cSld>
  <p:clrMapOvr>
    <a:masterClrMapping/>
  </p:clrMapOvr>
  <p:transition>
    <p:whee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fontScale="92500" lnSpcReduction="20000"/>
          </a:bodyPr>
          <a:lstStyle/>
          <a:p>
            <a:pPr lvl="0">
              <a:lnSpc>
                <a:spcPct val="120000"/>
              </a:lnSpc>
              <a:buNone/>
            </a:pPr>
            <a:endParaRPr lang="en-US" dirty="0"/>
          </a:p>
          <a:p>
            <a:pPr lvl="0">
              <a:lnSpc>
                <a:spcPct val="120000"/>
              </a:lnSpc>
            </a:pPr>
            <a:r>
              <a:rPr lang="en-US" dirty="0">
                <a:latin typeface="Book Antiqua" pitchFamily="18" charset="0"/>
              </a:rPr>
              <a:t>It discourages land fragmentation which is uneconomical for mechanization.</a:t>
            </a:r>
          </a:p>
          <a:p>
            <a:pPr lvl="0">
              <a:lnSpc>
                <a:spcPct val="120000"/>
              </a:lnSpc>
            </a:pPr>
            <a:r>
              <a:rPr lang="en-US" dirty="0">
                <a:latin typeface="Book Antiqua" pitchFamily="18" charset="0"/>
              </a:rPr>
              <a:t>Eases problem of labour shortage during farm work since one machine can do work for many people.</a:t>
            </a:r>
          </a:p>
          <a:p>
            <a:pPr lvl="0">
              <a:lnSpc>
                <a:spcPct val="120000"/>
              </a:lnSpc>
            </a:pPr>
            <a:r>
              <a:rPr lang="en-US" dirty="0">
                <a:latin typeface="Book Antiqua" pitchFamily="18" charset="0"/>
              </a:rPr>
              <a:t>It is faster hence saves time for other job on the farm.</a:t>
            </a:r>
          </a:p>
          <a:p>
            <a:pPr lvl="0">
              <a:lnSpc>
                <a:spcPct val="120000"/>
              </a:lnSpc>
            </a:pPr>
            <a:r>
              <a:rPr lang="en-US" dirty="0">
                <a:latin typeface="Book Antiqua" pitchFamily="18" charset="0"/>
              </a:rPr>
              <a:t>It helps to reduce human drudgery by enabling farmers to do difficult and unpleasant jobs more easily hence making agriculture dignified and attractive profession. </a:t>
            </a:r>
          </a:p>
          <a:p>
            <a:pPr lvl="0">
              <a:lnSpc>
                <a:spcPct val="120000"/>
              </a:lnSpc>
            </a:pPr>
            <a:r>
              <a:rPr lang="en-US" dirty="0">
                <a:latin typeface="Book Antiqua" pitchFamily="18" charset="0"/>
              </a:rPr>
              <a:t>Allows better combination of enterprises through saving time for different operation.</a:t>
            </a:r>
          </a:p>
          <a:p>
            <a:pPr lvl="0">
              <a:lnSpc>
                <a:spcPct val="120000"/>
              </a:lnSpc>
            </a:pPr>
            <a:r>
              <a:rPr lang="en-US" dirty="0">
                <a:latin typeface="Book Antiqua" pitchFamily="18" charset="0"/>
              </a:rPr>
              <a:t>Encourages proper planning and management of the farm</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Tree>
  </p:cSld>
  <p:clrMapOvr>
    <a:masterClrMapping/>
  </p:clrMapOvr>
  <p:transition>
    <p:whee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943600"/>
          </a:xfrm>
        </p:spPr>
        <p:txBody>
          <a:bodyPr>
            <a:normAutofit fontScale="62500" lnSpcReduction="20000"/>
          </a:bodyPr>
          <a:lstStyle/>
          <a:p>
            <a:pPr>
              <a:lnSpc>
                <a:spcPct val="120000"/>
              </a:lnSpc>
            </a:pPr>
            <a:r>
              <a:rPr lang="en-US" sz="3100" dirty="0">
                <a:latin typeface="Book Antiqua" pitchFamily="18" charset="0"/>
              </a:rPr>
              <a:t>Increases an individuals workload</a:t>
            </a:r>
          </a:p>
          <a:p>
            <a:pPr>
              <a:lnSpc>
                <a:spcPct val="120000"/>
              </a:lnSpc>
            </a:pPr>
            <a:r>
              <a:rPr lang="en-US" sz="3100" dirty="0">
                <a:latin typeface="Book Antiqua" pitchFamily="18" charset="0"/>
              </a:rPr>
              <a:t>Can be hazardous to health</a:t>
            </a:r>
          </a:p>
          <a:p>
            <a:pPr>
              <a:lnSpc>
                <a:spcPct val="120000"/>
              </a:lnSpc>
            </a:pPr>
            <a:r>
              <a:rPr lang="en-US" sz="3100" dirty="0">
                <a:latin typeface="Book Antiqua" pitchFamily="18" charset="0"/>
              </a:rPr>
              <a:t>Reduces social interaction associated with farm work</a:t>
            </a:r>
          </a:p>
          <a:p>
            <a:pPr lvl="0">
              <a:lnSpc>
                <a:spcPct val="120000"/>
              </a:lnSpc>
            </a:pPr>
            <a:r>
              <a:rPr lang="en-US" sz="3100" dirty="0">
                <a:latin typeface="Book Antiqua" pitchFamily="18" charset="0"/>
              </a:rPr>
              <a:t>Possession of small scattered plots of which make it uneconomical to mechanize</a:t>
            </a:r>
          </a:p>
          <a:p>
            <a:pPr lvl="0">
              <a:lnSpc>
                <a:spcPct val="120000"/>
              </a:lnSpc>
            </a:pPr>
            <a:r>
              <a:rPr lang="en-US" sz="3100" dirty="0">
                <a:latin typeface="Book Antiqua" pitchFamily="18" charset="0"/>
              </a:rPr>
              <a:t>Lack of adequate capital to invest in machinery.</a:t>
            </a:r>
          </a:p>
          <a:p>
            <a:pPr lvl="0">
              <a:lnSpc>
                <a:spcPct val="120000"/>
              </a:lnSpc>
            </a:pPr>
            <a:r>
              <a:rPr lang="en-US" sz="3100" dirty="0">
                <a:latin typeface="Book Antiqua" pitchFamily="18" charset="0"/>
              </a:rPr>
              <a:t>Insufficient work on the farm: Machines tend to lie idle for most part of the year when there is no work on the farm and this makes them depreciate faster .</a:t>
            </a:r>
            <a:r>
              <a:rPr lang="en-US" sz="3100" dirty="0" err="1">
                <a:latin typeface="Book Antiqua" pitchFamily="18" charset="0"/>
              </a:rPr>
              <a:t>e.g</a:t>
            </a:r>
            <a:r>
              <a:rPr lang="en-US" sz="3100" dirty="0">
                <a:latin typeface="Book Antiqua" pitchFamily="18" charset="0"/>
              </a:rPr>
              <a:t> after harvesting the combined harvester will lie idle until the next harvesting season.</a:t>
            </a:r>
          </a:p>
          <a:p>
            <a:pPr lvl="0">
              <a:lnSpc>
                <a:spcPct val="120000"/>
              </a:lnSpc>
            </a:pPr>
            <a:r>
              <a:rPr lang="en-US" sz="3100" dirty="0">
                <a:latin typeface="Book Antiqua" pitchFamily="18" charset="0"/>
              </a:rPr>
              <a:t>Lack of suitable machines: Most agricultural machinery are imported and are not adapted to the tropical conditions.</a:t>
            </a:r>
          </a:p>
          <a:p>
            <a:pPr lvl="0">
              <a:lnSpc>
                <a:spcPct val="120000"/>
              </a:lnSpc>
            </a:pPr>
            <a:r>
              <a:rPr lang="en-US" sz="3100" dirty="0">
                <a:latin typeface="Book Antiqua" pitchFamily="18" charset="0"/>
              </a:rPr>
              <a:t>Presence of cheap alternative sources of power: There is always free/cheap human labor from family members; therefore many farmers would not go for machines.</a:t>
            </a:r>
          </a:p>
          <a:p>
            <a:pPr lvl="0">
              <a:lnSpc>
                <a:spcPct val="120000"/>
              </a:lnSpc>
            </a:pPr>
            <a:r>
              <a:rPr lang="en-US" dirty="0"/>
              <a: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dirty="0"/>
              <a:t>Demerits of Mechanization</a:t>
            </a:r>
          </a:p>
        </p:txBody>
      </p:sp>
    </p:spTree>
  </p:cSld>
  <p:clrMapOvr>
    <a:masterClrMapping/>
  </p:clrMapOvr>
  <p:transition>
    <p:whee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43600"/>
          </a:xfrm>
        </p:spPr>
        <p:txBody>
          <a:bodyPr>
            <a:normAutofit fontScale="25000" lnSpcReduction="20000"/>
          </a:bodyPr>
          <a:lstStyle/>
          <a:p>
            <a:pPr lvl="0">
              <a:lnSpc>
                <a:spcPct val="120000"/>
              </a:lnSpc>
            </a:pPr>
            <a:r>
              <a:rPr lang="en-US" sz="6400" dirty="0">
                <a:latin typeface="Book Antiqua" pitchFamily="18" charset="0"/>
              </a:rPr>
              <a:t>Nature of the crops grown: The agronomic practices involved in the production of some crops cannot be mechanized. For example harvesting of coffee, bananas, pineapples, mangoes and cabbages. picking is not easily mechanized</a:t>
            </a:r>
          </a:p>
          <a:p>
            <a:pPr lvl="0">
              <a:lnSpc>
                <a:spcPct val="120000"/>
              </a:lnSpc>
            </a:pPr>
            <a:r>
              <a:rPr lang="en-US" sz="6400" dirty="0">
                <a:latin typeface="Book Antiqua" pitchFamily="18" charset="0"/>
              </a:rPr>
              <a:t>Topography in some areas: Some areas are too steep and mechanization cannot work properly.</a:t>
            </a:r>
          </a:p>
          <a:p>
            <a:pPr lvl="0">
              <a:lnSpc>
                <a:spcPct val="120000"/>
              </a:lnSpc>
            </a:pPr>
            <a:r>
              <a:rPr lang="en-US" sz="6400" dirty="0">
                <a:latin typeface="Book Antiqua" pitchFamily="18" charset="0"/>
              </a:rPr>
              <a:t>Conservative behavior of some farmers: Some farmers are adamant to change their traditional beliefs and values .They can only change their life styles if the new technologies are within the range of their aspirations and expectations. </a:t>
            </a:r>
          </a:p>
          <a:p>
            <a:pPr lvl="0">
              <a:lnSpc>
                <a:spcPct val="120000"/>
              </a:lnSpc>
            </a:pPr>
            <a:r>
              <a:rPr lang="en-US" sz="6400" dirty="0">
                <a:latin typeface="Book Antiqua" pitchFamily="18" charset="0"/>
              </a:rPr>
              <a:t>Reduced job opportunity for the masses which leads to unemployment.</a:t>
            </a:r>
          </a:p>
          <a:p>
            <a:pPr lvl="0">
              <a:lnSpc>
                <a:spcPct val="120000"/>
              </a:lnSpc>
            </a:pPr>
            <a:r>
              <a:rPr lang="en-US" sz="6400" dirty="0">
                <a:latin typeface="Book Antiqua" pitchFamily="18" charset="0"/>
              </a:rPr>
              <a:t>Encourages quick farming which compromises careful farming leading to poor yields.</a:t>
            </a:r>
          </a:p>
          <a:p>
            <a:pPr lvl="0">
              <a:lnSpc>
                <a:spcPct val="120000"/>
              </a:lnSpc>
            </a:pPr>
            <a:r>
              <a:rPr lang="en-US" sz="6400" dirty="0">
                <a:latin typeface="Book Antiqua" pitchFamily="18" charset="0"/>
              </a:rPr>
              <a:t>The thick vegetation hinders the use of machines especially the ploughs.</a:t>
            </a:r>
          </a:p>
          <a:p>
            <a:pPr lvl="0">
              <a:lnSpc>
                <a:spcPct val="120000"/>
              </a:lnSpc>
            </a:pPr>
            <a:r>
              <a:rPr lang="en-US" sz="6400" dirty="0">
                <a:latin typeface="Book Antiqua" pitchFamily="18" charset="0"/>
              </a:rPr>
              <a:t>Lack of enough demonstration centers where machines are tested before adoption.</a:t>
            </a:r>
          </a:p>
          <a:p>
            <a:pPr>
              <a:lnSpc>
                <a:spcPct val="120000"/>
              </a:lnSpc>
            </a:pPr>
            <a:r>
              <a:rPr lang="en-US" sz="6400" dirty="0">
                <a:latin typeface="Book Antiqua" pitchFamily="18" charset="0"/>
              </a:rPr>
              <a:t>Ineffective mechanization policy or strategy</a:t>
            </a:r>
            <a:r>
              <a:rPr lang="en-US" sz="4000" dirty="0"/>
              <a:t>.</a:t>
            </a:r>
          </a:p>
          <a:p>
            <a:pPr lvl="0">
              <a:lnSpc>
                <a:spcPct val="120000"/>
              </a:lnSpc>
            </a:pPr>
            <a:r>
              <a:rPr lang="en-US" sz="6400" dirty="0">
                <a:latin typeface="Book Antiqua" pitchFamily="18" charset="0"/>
              </a:rPr>
              <a:t>It may lead to over production which eventually leads to lowering of market prices.</a:t>
            </a:r>
          </a:p>
          <a:p>
            <a:pPr lvl="0">
              <a:lnSpc>
                <a:spcPct val="120000"/>
              </a:lnSpc>
            </a:pPr>
            <a:r>
              <a:rPr lang="en-US" sz="6400" dirty="0">
                <a:latin typeface="Book Antiqua" pitchFamily="18" charset="0"/>
              </a:rPr>
              <a:t>Scarcity of skilled manpower: There are few people who can operate and maintain machinery.</a:t>
            </a:r>
          </a:p>
          <a:p>
            <a:pPr lvl="0">
              <a:lnSpc>
                <a:spcPct val="120000"/>
              </a:lnSpc>
            </a:pPr>
            <a:r>
              <a:rPr lang="en-US" sz="6400" dirty="0">
                <a:latin typeface="Book Antiqua" pitchFamily="18" charset="0"/>
              </a:rPr>
              <a:t>Accelerated land degradation. Clearing large pieces of land by machines exposes soil to effects of rain water and thus soil erosion</a:t>
            </a:r>
            <a:endParaRPr lang="en-US" sz="6400" dirty="0">
              <a:latin typeface="Footlight MT Light" pitchFamily="18" charset="0"/>
            </a:endParaRPr>
          </a:p>
          <a:p>
            <a:pPr>
              <a:lnSpc>
                <a:spcPct val="120000"/>
              </a:lnSpc>
            </a:pPr>
            <a:endParaRPr lang="en-US" sz="40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106362"/>
          </a:xfrm>
        </p:spPr>
        <p:txBody>
          <a:bodyPr>
            <a:normAutofit fontScale="90000"/>
          </a:bodyPr>
          <a:lstStyle/>
          <a:p>
            <a:r>
              <a:rPr lang="en-US" dirty="0" err="1"/>
              <a:t>Cont’n</a:t>
            </a:r>
            <a:endParaRPr lang="en-US" dirty="0"/>
          </a:p>
        </p:txBody>
      </p:sp>
    </p:spTree>
  </p:cSld>
  <p:clrMapOvr>
    <a:masterClrMapping/>
  </p:clrMapOvr>
  <p:transition>
    <p:whee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a:bodyPr>
          <a:lstStyle/>
          <a:p>
            <a:pPr>
              <a:lnSpc>
                <a:spcPct val="80000"/>
              </a:lnSpc>
            </a:pPr>
            <a:r>
              <a:rPr lang="en-US" sz="2000" b="1" dirty="0">
                <a:latin typeface="Footlight MT Light" pitchFamily="18" charset="0"/>
              </a:rPr>
              <a:t>LEVEL 1 Human</a:t>
            </a:r>
          </a:p>
          <a:p>
            <a:pPr lvl="1">
              <a:lnSpc>
                <a:spcPct val="80000"/>
              </a:lnSpc>
            </a:pPr>
            <a:r>
              <a:rPr lang="en-US" sz="2000" dirty="0">
                <a:latin typeface="Footlight MT Light" pitchFamily="18" charset="0"/>
              </a:rPr>
              <a:t>Power rating(0.1 HP), </a:t>
            </a:r>
          </a:p>
          <a:p>
            <a:pPr lvl="1">
              <a:lnSpc>
                <a:spcPct val="80000"/>
              </a:lnSpc>
            </a:pPr>
            <a:r>
              <a:rPr lang="en-US" sz="2000" dirty="0">
                <a:latin typeface="Footlight MT Light" pitchFamily="18" charset="0"/>
              </a:rPr>
              <a:t>most primitive </a:t>
            </a:r>
          </a:p>
          <a:p>
            <a:pPr lvl="1">
              <a:lnSpc>
                <a:spcPct val="80000"/>
              </a:lnSpc>
            </a:pPr>
            <a:r>
              <a:rPr lang="en-US" sz="2000" dirty="0">
                <a:latin typeface="Footlight MT Light" pitchFamily="18" charset="0"/>
              </a:rPr>
              <a:t>Highly inefficient</a:t>
            </a:r>
          </a:p>
          <a:p>
            <a:pPr lvl="1">
              <a:lnSpc>
                <a:spcPct val="80000"/>
              </a:lnSpc>
            </a:pPr>
            <a:r>
              <a:rPr lang="en-US" sz="2000" dirty="0">
                <a:latin typeface="Footlight MT Light" pitchFamily="18" charset="0"/>
              </a:rPr>
              <a:t>High energy consumption</a:t>
            </a:r>
          </a:p>
          <a:p>
            <a:pPr lvl="1">
              <a:lnSpc>
                <a:spcPct val="80000"/>
              </a:lnSpc>
            </a:pPr>
            <a:r>
              <a:rPr lang="en-US" sz="2000" dirty="0">
                <a:latin typeface="Footlight MT Light" pitchFamily="18" charset="0"/>
              </a:rPr>
              <a:t>Low cultivated area</a:t>
            </a:r>
          </a:p>
          <a:p>
            <a:pPr>
              <a:lnSpc>
                <a:spcPct val="80000"/>
              </a:lnSpc>
            </a:pPr>
            <a:r>
              <a:rPr lang="en-US" sz="2400" b="1" dirty="0">
                <a:latin typeface="Footlight MT Light" pitchFamily="18" charset="0"/>
              </a:rPr>
              <a:t>LEVEL 2 Animal</a:t>
            </a:r>
          </a:p>
          <a:p>
            <a:pPr lvl="1">
              <a:lnSpc>
                <a:spcPct val="80000"/>
              </a:lnSpc>
            </a:pPr>
            <a:r>
              <a:rPr lang="en-US" sz="2000" dirty="0">
                <a:latin typeface="Footlight MT Light" pitchFamily="18" charset="0"/>
              </a:rPr>
              <a:t>Power rating(1-5 HP)</a:t>
            </a:r>
          </a:p>
          <a:p>
            <a:pPr lvl="1">
              <a:lnSpc>
                <a:spcPct val="80000"/>
              </a:lnSpc>
            </a:pPr>
            <a:r>
              <a:rPr lang="en-US" sz="2000" dirty="0">
                <a:latin typeface="Footlight MT Light" pitchFamily="18" charset="0"/>
              </a:rPr>
              <a:t>Better than manual/human</a:t>
            </a:r>
          </a:p>
          <a:p>
            <a:pPr lvl="1">
              <a:lnSpc>
                <a:spcPct val="80000"/>
              </a:lnSpc>
            </a:pPr>
            <a:r>
              <a:rPr lang="en-US" sz="2000" dirty="0">
                <a:latin typeface="Footlight MT Light" pitchFamily="18" charset="0"/>
              </a:rPr>
              <a:t>Larger capacity for animal drawn tools</a:t>
            </a:r>
          </a:p>
          <a:p>
            <a:pPr lvl="1">
              <a:lnSpc>
                <a:spcPct val="80000"/>
              </a:lnSpc>
            </a:pPr>
            <a:r>
              <a:rPr lang="en-US" sz="2000" dirty="0">
                <a:latin typeface="Footlight MT Light" pitchFamily="18" charset="0"/>
              </a:rPr>
              <a:t>Prone  to Tsetse fly infestation</a:t>
            </a:r>
          </a:p>
          <a:p>
            <a:pPr lvl="1">
              <a:lnSpc>
                <a:spcPct val="80000"/>
              </a:lnSpc>
            </a:pPr>
            <a:r>
              <a:rPr lang="en-US" sz="2000" dirty="0">
                <a:latin typeface="Footlight MT Light" pitchFamily="18" charset="0"/>
              </a:rPr>
              <a:t>Competition for meat/milk by humans</a:t>
            </a:r>
          </a:p>
          <a:p>
            <a:pPr>
              <a:lnSpc>
                <a:spcPct val="80000"/>
              </a:lnSpc>
              <a:buFont typeface="Wingdings" pitchFamily="2" charset="2"/>
              <a:buChar char="Ø"/>
            </a:pPr>
            <a:r>
              <a:rPr lang="en-US" sz="2200" b="1" dirty="0">
                <a:latin typeface="Footlight MT Light" pitchFamily="18" charset="0"/>
              </a:rPr>
              <a:t>LEVEL 3 Mechanical</a:t>
            </a:r>
          </a:p>
          <a:p>
            <a:pPr lvl="1">
              <a:lnSpc>
                <a:spcPct val="80000"/>
              </a:lnSpc>
            </a:pPr>
            <a:r>
              <a:rPr lang="en-US" sz="1800" dirty="0">
                <a:latin typeface="Footlight MT Light" pitchFamily="18" charset="0"/>
              </a:rPr>
              <a:t>	Power rating(10-200HP)</a:t>
            </a:r>
          </a:p>
          <a:p>
            <a:pPr lvl="1">
              <a:lnSpc>
                <a:spcPct val="80000"/>
              </a:lnSpc>
            </a:pPr>
            <a:r>
              <a:rPr lang="en-US" sz="1800" dirty="0">
                <a:latin typeface="Footlight MT Light" pitchFamily="18" charset="0"/>
              </a:rPr>
              <a:t>More coverage of land</a:t>
            </a:r>
          </a:p>
          <a:p>
            <a:pPr lvl="1">
              <a:lnSpc>
                <a:spcPct val="80000"/>
              </a:lnSpc>
            </a:pPr>
            <a:r>
              <a:rPr lang="en-US" sz="1800" dirty="0">
                <a:latin typeface="Footlight MT Light" pitchFamily="18" charset="0"/>
              </a:rPr>
              <a:t>Highly efficient</a:t>
            </a:r>
          </a:p>
          <a:p>
            <a:pPr lvl="1">
              <a:lnSpc>
                <a:spcPct val="80000"/>
              </a:lnSpc>
            </a:pPr>
            <a:r>
              <a:rPr lang="en-US" sz="1800" dirty="0">
                <a:latin typeface="Footlight MT Light" pitchFamily="18" charset="0"/>
              </a:rPr>
              <a:t>High productivity</a:t>
            </a:r>
          </a:p>
          <a:p>
            <a:pPr lvl="1">
              <a:lnSpc>
                <a:spcPct val="80000"/>
              </a:lnSpc>
            </a:pPr>
            <a:r>
              <a:rPr lang="en-US" sz="1800" dirty="0">
                <a:latin typeface="Footlight MT Light" pitchFamily="18" charset="0"/>
              </a:rPr>
              <a:t>Expensive</a:t>
            </a:r>
          </a:p>
          <a:p>
            <a:pPr lvl="1">
              <a:lnSpc>
                <a:spcPct val="80000"/>
              </a:lnSpc>
            </a:pPr>
            <a:r>
              <a:rPr lang="en-US" sz="1800" dirty="0">
                <a:latin typeface="Footlight MT Light" pitchFamily="18" charset="0"/>
              </a:rPr>
              <a:t>Needs skilled labour</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563562"/>
          </a:xfrm>
        </p:spPr>
        <p:txBody>
          <a:bodyPr>
            <a:noAutofit/>
          </a:bodyPr>
          <a:lstStyle/>
          <a:p>
            <a:r>
              <a:rPr lang="en-US" sz="4000" dirty="0">
                <a:latin typeface="Book Antiqua" pitchFamily="18" charset="0"/>
              </a:rPr>
              <a:t>LEVELS OF MECHANIZATION</a:t>
            </a:r>
          </a:p>
        </p:txBody>
      </p:sp>
    </p:spTree>
  </p:cSld>
  <p:clrMapOvr>
    <a:masterClrMapping/>
  </p:clrMapOvr>
  <p:transition>
    <p:whee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86400"/>
          </a:xfrm>
        </p:spPr>
        <p:txBody>
          <a:bodyPr>
            <a:normAutofit lnSpcReduction="10000"/>
          </a:bodyPr>
          <a:lstStyle/>
          <a:p>
            <a:pPr>
              <a:lnSpc>
                <a:spcPct val="90000"/>
              </a:lnSpc>
            </a:pPr>
            <a:r>
              <a:rPr lang="en-US" sz="2800" b="1" dirty="0">
                <a:latin typeface="Footlight MT Light" pitchFamily="18" charset="0"/>
              </a:rPr>
              <a:t>Solar </a:t>
            </a:r>
          </a:p>
          <a:p>
            <a:pPr lvl="1">
              <a:lnSpc>
                <a:spcPct val="90000"/>
              </a:lnSpc>
            </a:pPr>
            <a:r>
              <a:rPr lang="en-US" sz="2400" dirty="0">
                <a:latin typeface="Footlight MT Light" pitchFamily="18" charset="0"/>
              </a:rPr>
              <a:t>From the sun (continuous, 3.41X10</a:t>
            </a:r>
            <a:r>
              <a:rPr lang="en-US" sz="2400" baseline="30000" dirty="0">
                <a:latin typeface="Footlight MT Light" pitchFamily="18" charset="0"/>
              </a:rPr>
              <a:t>6</a:t>
            </a:r>
            <a:r>
              <a:rPr lang="en-US" sz="2400" dirty="0">
                <a:latin typeface="Footlight MT Light" pitchFamily="18" charset="0"/>
              </a:rPr>
              <a:t> Joules/m</a:t>
            </a:r>
            <a:r>
              <a:rPr lang="en-US" sz="2400" baseline="30000" dirty="0">
                <a:latin typeface="Footlight MT Light" pitchFamily="18" charset="0"/>
              </a:rPr>
              <a:t>2</a:t>
            </a:r>
          </a:p>
          <a:p>
            <a:pPr lvl="1">
              <a:lnSpc>
                <a:spcPct val="90000"/>
              </a:lnSpc>
            </a:pPr>
            <a:r>
              <a:rPr lang="en-US" sz="2400" dirty="0">
                <a:effectLst/>
                <a:latin typeface="Footlight MT Light" pitchFamily="18" charset="0"/>
              </a:rPr>
              <a:t>Useful for: space heating, water heating and crop drying</a:t>
            </a:r>
          </a:p>
          <a:p>
            <a:pPr>
              <a:lnSpc>
                <a:spcPct val="90000"/>
              </a:lnSpc>
            </a:pPr>
            <a:r>
              <a:rPr lang="en-US" sz="2800" b="1" dirty="0">
                <a:latin typeface="Footlight MT Light" pitchFamily="18" charset="0"/>
              </a:rPr>
              <a:t>Wind</a:t>
            </a:r>
          </a:p>
          <a:p>
            <a:pPr lvl="1">
              <a:lnSpc>
                <a:spcPct val="90000"/>
              </a:lnSpc>
            </a:pPr>
            <a:r>
              <a:rPr lang="en-US" sz="2400" dirty="0">
                <a:latin typeface="Footlight MT Light" pitchFamily="18" charset="0"/>
              </a:rPr>
              <a:t>Used with wind vanes and usually productive for light farm operations like winnowing however cannot be available when needed</a:t>
            </a:r>
          </a:p>
          <a:p>
            <a:pPr>
              <a:lnSpc>
                <a:spcPct val="90000"/>
              </a:lnSpc>
            </a:pPr>
            <a:r>
              <a:rPr lang="en-US" sz="2800" b="1" dirty="0">
                <a:latin typeface="Footlight MT Light" pitchFamily="18" charset="0"/>
              </a:rPr>
              <a:t>Biogas/Bio energy</a:t>
            </a:r>
          </a:p>
          <a:p>
            <a:pPr lvl="1">
              <a:lnSpc>
                <a:spcPct val="90000"/>
              </a:lnSpc>
            </a:pPr>
            <a:r>
              <a:rPr lang="en-US" sz="2400" dirty="0">
                <a:latin typeface="Footlight MT Light" pitchFamily="18" charset="0"/>
              </a:rPr>
              <a:t>Renewable source of energy</a:t>
            </a:r>
          </a:p>
          <a:p>
            <a:r>
              <a:rPr lang="en-US" sz="2800" b="1" dirty="0">
                <a:latin typeface="Footlight MT Light" pitchFamily="18" charset="0"/>
              </a:rPr>
              <a:t>Hydro power</a:t>
            </a:r>
          </a:p>
          <a:p>
            <a:pPr>
              <a:buNone/>
            </a:pPr>
            <a:r>
              <a:rPr lang="en-US" sz="2800" dirty="0">
                <a:latin typeface="Footlight MT Light" pitchFamily="18" charset="0"/>
              </a:rPr>
              <a:t>        - </a:t>
            </a:r>
            <a:r>
              <a:rPr lang="en-US" sz="2400" dirty="0">
                <a:latin typeface="Footlight MT Light" pitchFamily="18" charset="0"/>
              </a:rPr>
              <a:t>obtained from water falling from a high level to a lower level</a:t>
            </a:r>
          </a:p>
          <a:p>
            <a:pPr>
              <a:buNone/>
            </a:pPr>
            <a:r>
              <a:rPr lang="en-US" sz="2400" b="1" i="1" u="sng" dirty="0"/>
              <a:t>QN</a:t>
            </a:r>
            <a:r>
              <a:rPr lang="en-US" sz="2400" i="1" dirty="0"/>
              <a:t>. Differentiate between the terms power and energy as used in farm mechanization</a:t>
            </a:r>
            <a:endParaRPr lang="en-US" sz="2400" dirty="0">
              <a:latin typeface="Footlight MT Light" pitchFamily="18" charset="0"/>
            </a:endParaRPr>
          </a:p>
          <a:p>
            <a:pPr>
              <a:buNone/>
            </a:pPr>
            <a:r>
              <a:rPr lang="en-US" sz="2000" dirty="0">
                <a:latin typeface="Footlight MT Light" pitchFamily="18" charset="0"/>
              </a:rPr>
              <a:t> </a:t>
            </a:r>
          </a:p>
          <a:p>
            <a:pPr>
              <a:buNone/>
            </a:pPr>
            <a:endParaRPr lang="en-US" sz="2000" dirty="0"/>
          </a:p>
          <a:p>
            <a:pPr>
              <a:buNone/>
            </a:pP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92162"/>
          </a:xfrm>
        </p:spPr>
        <p:txBody>
          <a:bodyPr/>
          <a:lstStyle/>
          <a:p>
            <a:r>
              <a:rPr lang="en-US" dirty="0"/>
              <a:t>Other sources of Power</a:t>
            </a:r>
          </a:p>
        </p:txBody>
      </p:sp>
    </p:spTree>
  </p:cSld>
  <p:clrMapOvr>
    <a:masterClrMapping/>
  </p:clrMapOvr>
  <p:transition>
    <p:whee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rmAutofit/>
          </a:bodyPr>
          <a:lstStyle/>
          <a:p>
            <a:r>
              <a:rPr lang="en-US" sz="3200" dirty="0">
                <a:latin typeface="Footlight MT Light" pitchFamily="18" charset="0"/>
              </a:rPr>
              <a:t>Tractors can be classified in terms of their capacity (power rating) and type (wheel, crawler etc).</a:t>
            </a:r>
          </a:p>
          <a:p>
            <a:r>
              <a:rPr lang="en-US" sz="3200" dirty="0">
                <a:latin typeface="Footlight MT Light" pitchFamily="18" charset="0"/>
              </a:rPr>
              <a:t>Wheel type can be of two types namely Two-wheeled and four-wheeled.</a:t>
            </a:r>
          </a:p>
          <a:p>
            <a:r>
              <a:rPr lang="en-US" sz="3200" dirty="0">
                <a:latin typeface="Footlight MT Light" pitchFamily="18" charset="0"/>
              </a:rPr>
              <a:t>Others include: earth moving types and industrial types.</a:t>
            </a:r>
          </a:p>
          <a:p>
            <a:pPr>
              <a:buFont typeface="Wingdings" pitchFamily="2" charset="2"/>
              <a:buNone/>
            </a:pPr>
            <a:r>
              <a:rPr lang="en-US" sz="3200" dirty="0">
                <a:latin typeface="Footlight MT Light" pitchFamily="18" charset="0"/>
              </a:rPr>
              <a:t>Power rating ranges from 1.3 to 150 HP</a:t>
            </a:r>
          </a:p>
          <a:p>
            <a:endParaRPr lang="en-US" dirty="0">
              <a:latin typeface="Footlight MT Light"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THE TRACTOR</a:t>
            </a:r>
          </a:p>
        </p:txBody>
      </p:sp>
    </p:spTree>
  </p:cSld>
  <p:clrMapOvr>
    <a:masterClrMapping/>
  </p:clrMapOvr>
  <p:transition>
    <p:whee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Wingdings" pitchFamily="2" charset="2"/>
              <a:buNone/>
            </a:pPr>
            <a:r>
              <a:rPr lang="en-US" sz="3600" dirty="0">
                <a:latin typeface="Footlight MT Light" pitchFamily="18" charset="0"/>
              </a:rPr>
              <a:t>To select appropriate size of farm tractors, the following must be considered.</a:t>
            </a:r>
          </a:p>
          <a:p>
            <a:r>
              <a:rPr lang="en-US" sz="3600" dirty="0">
                <a:latin typeface="Footlight MT Light" pitchFamily="18" charset="0"/>
              </a:rPr>
              <a:t>Farm area to be cultivated</a:t>
            </a:r>
          </a:p>
          <a:p>
            <a:r>
              <a:rPr lang="en-US" sz="3600" dirty="0">
                <a:latin typeface="Footlight MT Light" pitchFamily="18" charset="0"/>
              </a:rPr>
              <a:t>Type of crops to grow</a:t>
            </a:r>
          </a:p>
          <a:p>
            <a:r>
              <a:rPr lang="en-US" sz="3600" dirty="0">
                <a:latin typeface="Footlight MT Light" pitchFamily="18" charset="0"/>
              </a:rPr>
              <a:t>Soil structure</a:t>
            </a:r>
          </a:p>
          <a:p>
            <a:r>
              <a:rPr lang="en-US" sz="3600" dirty="0">
                <a:latin typeface="Footlight MT Light" pitchFamily="18" charset="0"/>
              </a:rPr>
              <a:t>Financial capability</a:t>
            </a:r>
          </a:p>
          <a:p>
            <a:r>
              <a:rPr lang="en-US" sz="3600" dirty="0">
                <a:latin typeface="Footlight MT Light" pitchFamily="18" charset="0"/>
              </a:rPr>
              <a:t>Size of implement to be driven</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Selection of farm tractors</a:t>
            </a:r>
          </a:p>
        </p:txBody>
      </p:sp>
    </p:spTree>
  </p:cSld>
  <p:clrMapOvr>
    <a:masterClrMapping/>
  </p:clrMapOvr>
  <p:transition>
    <p:whee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r>
              <a:rPr lang="en-US" sz="3200" dirty="0">
                <a:latin typeface="Footlight MT Light" pitchFamily="18" charset="0"/>
              </a:rPr>
              <a:t>Drives all other farm machinery</a:t>
            </a:r>
          </a:p>
          <a:p>
            <a:r>
              <a:rPr lang="en-US" sz="3200" dirty="0">
                <a:latin typeface="Footlight MT Light" pitchFamily="18" charset="0"/>
              </a:rPr>
              <a:t>PTO for energy generation</a:t>
            </a:r>
          </a:p>
          <a:p>
            <a:r>
              <a:rPr lang="en-US" sz="3200" dirty="0">
                <a:latin typeface="Footlight MT Light" pitchFamily="18" charset="0"/>
              </a:rPr>
              <a:t>Provision of Draft power for tillage tools through 3-hitch system</a:t>
            </a:r>
          </a:p>
          <a:p>
            <a:r>
              <a:rPr lang="en-US" sz="3200" dirty="0">
                <a:latin typeface="Footlight MT Light" pitchFamily="18" charset="0"/>
              </a:rPr>
              <a:t>Used for trailing and transportation of farm produce</a:t>
            </a:r>
          </a:p>
          <a:p>
            <a:r>
              <a:rPr lang="en-US" sz="3200" dirty="0">
                <a:latin typeface="Footlight MT Light" pitchFamily="18" charset="0"/>
              </a:rPr>
              <a:t>Hydraulic output for equipment lifting</a:t>
            </a:r>
          </a:p>
          <a:p>
            <a:pPr>
              <a:buNone/>
            </a:pPr>
            <a:endParaRPr lang="en-US" sz="32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fontScale="90000"/>
          </a:bodyPr>
          <a:lstStyle/>
          <a:p>
            <a:pPr algn="ctr"/>
            <a:r>
              <a:rPr lang="en-US" dirty="0">
                <a:latin typeface="Book Antiqua" pitchFamily="18" charset="0"/>
              </a:rPr>
              <a:t>TRACTOR AS A PRIME MOVER/VERSATILE EQUIPMENT</a:t>
            </a:r>
          </a:p>
        </p:txBody>
      </p:sp>
    </p:spTree>
  </p:cSld>
  <p:clrMapOvr>
    <a:masterClrMapping/>
  </p:clrMapOvr>
  <p:transition>
    <p:whee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16691"/>
          </a:xfrm>
        </p:spPr>
        <p:txBody>
          <a:bodyPr/>
          <a:lstStyle/>
          <a:p>
            <a:r>
              <a:rPr lang="en-US" sz="3200" dirty="0">
                <a:latin typeface="Footlight MT Light" pitchFamily="18" charset="0"/>
              </a:rPr>
              <a:t>Burns fuel internally</a:t>
            </a:r>
          </a:p>
          <a:p>
            <a:r>
              <a:rPr lang="en-US" sz="3200" dirty="0">
                <a:latin typeface="Footlight MT Light" pitchFamily="18" charset="0"/>
              </a:rPr>
              <a:t>Mixture of fuel and air</a:t>
            </a:r>
          </a:p>
          <a:p>
            <a:r>
              <a:rPr lang="en-US" sz="3200" dirty="0">
                <a:latin typeface="Footlight MT Light" pitchFamily="18" charset="0"/>
              </a:rPr>
              <a:t>Power generated by the explosion of burnt mixture of fuel and air</a:t>
            </a:r>
          </a:p>
          <a:p>
            <a:pPr>
              <a:buFont typeface="Wingdings" pitchFamily="2" charset="2"/>
              <a:buNone/>
            </a:pPr>
            <a:endParaRPr lang="en-US" sz="3200" dirty="0">
              <a:latin typeface="Footlight MT Light" pitchFamily="18" charset="0"/>
            </a:endParaRPr>
          </a:p>
          <a:p>
            <a:pPr>
              <a:buFont typeface="Wingdings" pitchFamily="2" charset="2"/>
              <a:buNone/>
            </a:pPr>
            <a:r>
              <a:rPr lang="en-US" sz="3200" dirty="0">
                <a:latin typeface="Footlight MT Light" pitchFamily="18" charset="0"/>
              </a:rPr>
              <a:t>Common types Include:</a:t>
            </a:r>
          </a:p>
          <a:p>
            <a:pPr lvl="1"/>
            <a:r>
              <a:rPr lang="en-US" sz="2800" dirty="0">
                <a:latin typeface="Footlight MT Light" pitchFamily="18" charset="0"/>
              </a:rPr>
              <a:t>Gasoline/Otto cycle</a:t>
            </a:r>
          </a:p>
          <a:p>
            <a:pPr lvl="1"/>
            <a:r>
              <a:rPr lang="en-US" sz="2800" dirty="0">
                <a:latin typeface="Footlight MT Light" pitchFamily="18" charset="0"/>
              </a:rPr>
              <a:t>Diesel Engine</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868362"/>
          </a:xfrm>
        </p:spPr>
        <p:txBody>
          <a:bodyPr>
            <a:normAutofit/>
          </a:bodyPr>
          <a:lstStyle/>
          <a:p>
            <a:r>
              <a:rPr lang="en-US" dirty="0">
                <a:latin typeface="Book Antiqua" pitchFamily="18" charset="0"/>
              </a:rPr>
              <a:t>Internal Combustion Engines</a:t>
            </a:r>
          </a:p>
        </p:txBody>
      </p:sp>
    </p:spTree>
  </p:cSld>
  <p:clrMapOvr>
    <a:masterClrMapping/>
  </p:clrMapOvr>
  <p:transition>
    <p:whee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a:latin typeface="Book Antiqua" pitchFamily="18" charset="0"/>
              </a:rPr>
              <a:t>Uganda’s agriculture is shifting towards commercialization,</a:t>
            </a:r>
          </a:p>
          <a:p>
            <a:r>
              <a:rPr lang="en-US" sz="2800" dirty="0">
                <a:latin typeface="Book Antiqua" pitchFamily="18" charset="0"/>
              </a:rPr>
              <a:t>Farmers will need all necessary technologies to ensure the profitability of farming.</a:t>
            </a:r>
          </a:p>
          <a:p>
            <a:r>
              <a:rPr lang="en-US" sz="2800" dirty="0">
                <a:latin typeface="Book Antiqua" pitchFamily="18" charset="0"/>
              </a:rPr>
              <a:t>Agriculture engineering is one of the disciplines that will enhance agricultural commercialization</a:t>
            </a:r>
          </a:p>
          <a:p>
            <a:r>
              <a:rPr lang="en-US" sz="2800" dirty="0">
                <a:latin typeface="Book Antiqua" pitchFamily="18" charset="0"/>
              </a:rPr>
              <a:t>Farmers are faced with many engineering constraints in the areas of production, processing and marketing.</a:t>
            </a:r>
          </a:p>
        </p:txBody>
      </p:sp>
      <p:sp>
        <p:nvSpPr>
          <p:cNvPr id="4" name="Footer Placeholder 3"/>
          <p:cNvSpPr>
            <a:spLocks noGrp="1"/>
          </p:cNvSpPr>
          <p:nvPr>
            <p:ph type="ftr" sz="quarter" idx="11"/>
          </p:nvPr>
        </p:nvSpPr>
        <p:spPr/>
        <p:txBody>
          <a:bodyPr/>
          <a:lstStyle/>
          <a:p>
            <a:r>
              <a:rPr lang="en-US" sz="1200">
                <a:latin typeface="Impact" pitchFamily="34" charset="0"/>
              </a:rPr>
              <a:t>By Kanaaba  Deus</a:t>
            </a:r>
            <a:endParaRPr lang="en-US" sz="1200" dirty="0">
              <a:latin typeface="Impact" pitchFamily="34" charset="0"/>
            </a:endParaRPr>
          </a:p>
        </p:txBody>
      </p:sp>
      <p:sp>
        <p:nvSpPr>
          <p:cNvPr id="2" name="Title 1"/>
          <p:cNvSpPr>
            <a:spLocks noGrp="1"/>
          </p:cNvSpPr>
          <p:nvPr>
            <p:ph type="title"/>
          </p:nvPr>
        </p:nvSpPr>
        <p:spPr/>
        <p:txBody>
          <a:bodyPr/>
          <a:lstStyle/>
          <a:p>
            <a:r>
              <a:rPr lang="en-US" dirty="0">
                <a:latin typeface="Book Antiqua" pitchFamily="18" charset="0"/>
              </a:rPr>
              <a:t>COURSE PERSPECTIVE</a:t>
            </a:r>
          </a:p>
        </p:txBody>
      </p:sp>
    </p:spTree>
  </p:cSld>
  <p:clrMapOvr>
    <a:masterClrMapping/>
  </p:clrMapOvr>
  <p:transition>
    <p:whee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864291"/>
          </a:xfrm>
        </p:spPr>
        <p:txBody>
          <a:bodyPr>
            <a:normAutofit lnSpcReduction="10000"/>
          </a:bodyPr>
          <a:lstStyle/>
          <a:p>
            <a:pPr>
              <a:lnSpc>
                <a:spcPct val="80000"/>
              </a:lnSpc>
            </a:pPr>
            <a:r>
              <a:rPr lang="en-US" sz="2000" b="1" dirty="0">
                <a:latin typeface="Footlight MT Light" pitchFamily="18" charset="0"/>
              </a:rPr>
              <a:t>Stationary parts</a:t>
            </a:r>
          </a:p>
          <a:p>
            <a:pPr lvl="1">
              <a:lnSpc>
                <a:spcPct val="80000"/>
              </a:lnSpc>
            </a:pPr>
            <a:r>
              <a:rPr lang="en-US" sz="1800" dirty="0">
                <a:latin typeface="Footlight MT Light" pitchFamily="18" charset="0"/>
              </a:rPr>
              <a:t>Engine block</a:t>
            </a:r>
          </a:p>
          <a:p>
            <a:pPr lvl="1">
              <a:lnSpc>
                <a:spcPct val="80000"/>
              </a:lnSpc>
            </a:pPr>
            <a:r>
              <a:rPr lang="en-US" sz="1800" dirty="0">
                <a:latin typeface="Footlight MT Light" pitchFamily="18" charset="0"/>
              </a:rPr>
              <a:t>Cylinders</a:t>
            </a:r>
          </a:p>
          <a:p>
            <a:pPr lvl="1">
              <a:lnSpc>
                <a:spcPct val="80000"/>
              </a:lnSpc>
            </a:pPr>
            <a:r>
              <a:rPr lang="en-US" sz="1800" dirty="0">
                <a:latin typeface="Footlight MT Light" pitchFamily="18" charset="0"/>
              </a:rPr>
              <a:t>Cylinder head</a:t>
            </a:r>
          </a:p>
          <a:p>
            <a:pPr lvl="1">
              <a:lnSpc>
                <a:spcPct val="80000"/>
              </a:lnSpc>
            </a:pPr>
            <a:r>
              <a:rPr lang="en-US" sz="1800" dirty="0">
                <a:latin typeface="Footlight MT Light" pitchFamily="18" charset="0"/>
              </a:rPr>
              <a:t>Crankcase</a:t>
            </a:r>
          </a:p>
          <a:p>
            <a:pPr lvl="1">
              <a:lnSpc>
                <a:spcPct val="80000"/>
              </a:lnSpc>
            </a:pPr>
            <a:r>
              <a:rPr lang="en-US" sz="1800" dirty="0">
                <a:latin typeface="Footlight MT Light" pitchFamily="18" charset="0"/>
              </a:rPr>
              <a:t>Sump</a:t>
            </a:r>
          </a:p>
          <a:p>
            <a:pPr>
              <a:lnSpc>
                <a:spcPct val="80000"/>
              </a:lnSpc>
            </a:pPr>
            <a:r>
              <a:rPr lang="en-US" sz="2000" b="1" dirty="0">
                <a:latin typeface="Footlight MT Light" pitchFamily="18" charset="0"/>
              </a:rPr>
              <a:t>Rotating parts</a:t>
            </a:r>
          </a:p>
          <a:p>
            <a:pPr lvl="1">
              <a:lnSpc>
                <a:spcPct val="80000"/>
              </a:lnSpc>
            </a:pPr>
            <a:r>
              <a:rPr lang="en-US" sz="1800" dirty="0">
                <a:latin typeface="Footlight MT Light" pitchFamily="18" charset="0"/>
              </a:rPr>
              <a:t>Crankshaft</a:t>
            </a:r>
          </a:p>
          <a:p>
            <a:pPr lvl="1">
              <a:lnSpc>
                <a:spcPct val="80000"/>
              </a:lnSpc>
            </a:pPr>
            <a:r>
              <a:rPr lang="en-US" sz="1800" dirty="0">
                <a:latin typeface="Footlight MT Light" pitchFamily="18" charset="0"/>
              </a:rPr>
              <a:t>Main bearings</a:t>
            </a:r>
          </a:p>
          <a:p>
            <a:pPr lvl="1">
              <a:lnSpc>
                <a:spcPct val="80000"/>
              </a:lnSpc>
            </a:pPr>
            <a:r>
              <a:rPr lang="en-US" sz="1800" dirty="0">
                <a:latin typeface="Footlight MT Light" pitchFamily="18" charset="0"/>
              </a:rPr>
              <a:t>Flywheel</a:t>
            </a:r>
          </a:p>
          <a:p>
            <a:pPr lvl="1">
              <a:lnSpc>
                <a:spcPct val="80000"/>
              </a:lnSpc>
            </a:pPr>
            <a:r>
              <a:rPr lang="en-US" sz="1800" dirty="0">
                <a:latin typeface="Footlight MT Light" pitchFamily="18" charset="0"/>
              </a:rPr>
              <a:t>Camshaft</a:t>
            </a:r>
          </a:p>
          <a:p>
            <a:pPr>
              <a:lnSpc>
                <a:spcPct val="80000"/>
              </a:lnSpc>
            </a:pPr>
            <a:r>
              <a:rPr lang="en-US" sz="2000" b="1" dirty="0">
                <a:latin typeface="Footlight MT Light" pitchFamily="18" charset="0"/>
              </a:rPr>
              <a:t>Reciprocating parts</a:t>
            </a:r>
          </a:p>
          <a:p>
            <a:pPr lvl="1">
              <a:lnSpc>
                <a:spcPct val="80000"/>
              </a:lnSpc>
            </a:pPr>
            <a:r>
              <a:rPr lang="en-US" sz="1800" dirty="0">
                <a:latin typeface="Footlight MT Light" pitchFamily="18" charset="0"/>
              </a:rPr>
              <a:t>Piston</a:t>
            </a:r>
          </a:p>
          <a:p>
            <a:pPr lvl="1">
              <a:lnSpc>
                <a:spcPct val="80000"/>
              </a:lnSpc>
            </a:pPr>
            <a:r>
              <a:rPr lang="en-US" sz="1800" dirty="0">
                <a:latin typeface="Footlight MT Light" pitchFamily="18" charset="0"/>
              </a:rPr>
              <a:t>Connecting rods</a:t>
            </a:r>
          </a:p>
          <a:p>
            <a:pPr lvl="1">
              <a:lnSpc>
                <a:spcPct val="80000"/>
              </a:lnSpc>
            </a:pPr>
            <a:r>
              <a:rPr lang="en-US" sz="1800" dirty="0">
                <a:latin typeface="Footlight MT Light" pitchFamily="18" charset="0"/>
              </a:rPr>
              <a:t>Valves</a:t>
            </a:r>
          </a:p>
          <a:p>
            <a:pPr lvl="1">
              <a:lnSpc>
                <a:spcPct val="80000"/>
              </a:lnSpc>
            </a:pPr>
            <a:r>
              <a:rPr lang="en-US" sz="1800" dirty="0">
                <a:latin typeface="Footlight MT Light" pitchFamily="18" charset="0"/>
              </a:rPr>
              <a:t>Valve seats</a:t>
            </a:r>
          </a:p>
          <a:p>
            <a:pPr>
              <a:lnSpc>
                <a:spcPct val="80000"/>
              </a:lnSpc>
            </a:pPr>
            <a:r>
              <a:rPr lang="en-US" sz="2000" b="1" dirty="0">
                <a:latin typeface="Footlight MT Light" pitchFamily="18" charset="0"/>
              </a:rPr>
              <a:t>Engine Accessories</a:t>
            </a:r>
          </a:p>
          <a:p>
            <a:pPr lvl="1">
              <a:lnSpc>
                <a:spcPct val="80000"/>
              </a:lnSpc>
            </a:pPr>
            <a:r>
              <a:rPr lang="en-US" sz="1800" dirty="0">
                <a:latin typeface="Footlight MT Light" pitchFamily="18" charset="0"/>
              </a:rPr>
              <a:t>Electrical system</a:t>
            </a:r>
          </a:p>
          <a:p>
            <a:pPr lvl="1">
              <a:lnSpc>
                <a:spcPct val="80000"/>
              </a:lnSpc>
            </a:pPr>
            <a:r>
              <a:rPr lang="en-US" sz="1800" dirty="0">
                <a:latin typeface="Footlight MT Light" pitchFamily="18" charset="0"/>
              </a:rPr>
              <a:t>Cooling system</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a:t>Engine parts </a:t>
            </a:r>
          </a:p>
        </p:txBody>
      </p:sp>
    </p:spTree>
  </p:cSld>
  <p:clrMapOvr>
    <a:masterClrMapping/>
  </p:clrMapOvr>
  <p:transition>
    <p:whee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a:xfrm>
            <a:off x="457200" y="274638"/>
            <a:ext cx="8229600" cy="639762"/>
          </a:xfrm>
        </p:spPr>
        <p:txBody>
          <a:bodyPr>
            <a:normAutofit fontScale="90000"/>
          </a:bodyPr>
          <a:lstStyle/>
          <a:p>
            <a:r>
              <a:rPr lang="en-US" dirty="0"/>
              <a:t>THE ENGINE BLOCK</a:t>
            </a:r>
          </a:p>
        </p:txBody>
      </p:sp>
      <p:pic>
        <p:nvPicPr>
          <p:cNvPr id="5" name="Content Placeholder 4" descr="Image result for engine parts"/>
          <p:cNvPicPr>
            <a:picLocks noGrp="1"/>
          </p:cNvPicPr>
          <p:nvPr>
            <p:ph idx="1"/>
          </p:nvPr>
        </p:nvPicPr>
        <p:blipFill>
          <a:blip r:embed="rId2"/>
          <a:srcRect/>
          <a:stretch>
            <a:fillRect/>
          </a:stretch>
        </p:blipFill>
        <p:spPr bwMode="auto">
          <a:xfrm>
            <a:off x="304800" y="914400"/>
            <a:ext cx="8839200" cy="5791200"/>
          </a:xfrm>
          <a:prstGeom prst="rect">
            <a:avLst/>
          </a:prstGeom>
          <a:noFill/>
          <a:ln w="9525">
            <a:noFill/>
            <a:miter lim="800000"/>
            <a:headEnd/>
            <a:tailEnd/>
          </a:ln>
        </p:spPr>
      </p:pic>
    </p:spTree>
  </p:cSld>
  <p:clrMapOvr>
    <a:masterClrMapping/>
  </p:clrMapOvr>
  <p:transition>
    <p:whee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latin typeface="Footlight MT Light" pitchFamily="18" charset="0"/>
              </a:rPr>
              <a:t>A mixture of fuel with correct amount of air is exploded in an engine cylinder which is closed at one end.</a:t>
            </a:r>
          </a:p>
          <a:p>
            <a:r>
              <a:rPr lang="en-US" dirty="0">
                <a:latin typeface="Footlight MT Light" pitchFamily="18" charset="0"/>
              </a:rPr>
              <a:t> As a result of this explosion, heat is released and this heat causes the pressure of the burning gases to increase. This pressure forces a close fitting piston to move down the cylinder. The movement of piston is transmitted to a crankshaft by a connecting rod so that the crankshaft rotates and turns a flywheel connected to it.</a:t>
            </a:r>
          </a:p>
          <a:p>
            <a:r>
              <a:rPr lang="en-US" dirty="0">
                <a:latin typeface="Footlight MT Light" pitchFamily="18" charset="0"/>
              </a:rPr>
              <a:t>Power is taken from the rotating crank shaft to do mechanical work. To obtain continuous rotation of the crankshaft the explosion has to be repeated continuously</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noAutofit/>
          </a:bodyPr>
          <a:lstStyle/>
          <a:p>
            <a:pPr algn="ctr"/>
            <a:r>
              <a:rPr lang="en-US" sz="2400" dirty="0">
                <a:latin typeface="Footlight MT Light" pitchFamily="18" charset="0"/>
              </a:rPr>
              <a:t>WORKING PRINCIPLE OF I.C. ENGINE/ FOUR STROKE CYCLE ENGINE / TWO STROKE CYCLE ENGINE</a:t>
            </a:r>
          </a:p>
        </p:txBody>
      </p:sp>
    </p:spTree>
  </p:cSld>
  <p:clrMapOvr>
    <a:masterClrMapping/>
  </p:clrMapOvr>
  <p:transition>
    <p:whee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Footlight MT Light" pitchFamily="18" charset="0"/>
              </a:rPr>
              <a:t>Before the explosion to take place, the used gases are expelled from the cylinder.</a:t>
            </a:r>
          </a:p>
          <a:p>
            <a:r>
              <a:rPr lang="en-US" dirty="0">
                <a:latin typeface="Footlight MT Light" pitchFamily="18" charset="0"/>
              </a:rPr>
              <a:t> Fresh charge of fuel and air are admitted in to the cylinder and the piston moved back to its starting position. </a:t>
            </a:r>
          </a:p>
          <a:p>
            <a:r>
              <a:rPr lang="en-US" dirty="0">
                <a:latin typeface="Footlight MT Light" pitchFamily="18" charset="0"/>
              </a:rPr>
              <a:t>The sequences of events taking place in an engine is called the working cycle of the engine</a:t>
            </a:r>
            <a:r>
              <a:rPr lang="en-US" dirty="0"/>
              <a:t>.</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lstStyle/>
          <a:p>
            <a:endParaRPr lang="en-US"/>
          </a:p>
        </p:txBody>
      </p:sp>
    </p:spTree>
  </p:cSld>
  <p:clrMapOvr>
    <a:masterClrMapping/>
  </p:clrMapOvr>
  <p:transition>
    <p:whee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latin typeface="Footlight MT Light" pitchFamily="18" charset="0"/>
              </a:rPr>
              <a:t>In four stroke cycle engines the four events namely suction, compression, power and exhaust take place inside the engine cylinder. </a:t>
            </a:r>
          </a:p>
          <a:p>
            <a:r>
              <a:rPr lang="en-US" dirty="0">
                <a:latin typeface="Footlight MT Light" pitchFamily="18" charset="0"/>
              </a:rPr>
              <a:t>The four events are completed in four strokes of the piston (two revolutions of the crank shaft). This engine has got valves for controlling the inlet of charge and outlet of exhaust gases. </a:t>
            </a:r>
          </a:p>
          <a:p>
            <a:r>
              <a:rPr lang="en-US" dirty="0">
                <a:latin typeface="Footlight MT Light" pitchFamily="18" charset="0"/>
              </a:rPr>
              <a:t>The opening and closing of the valve is controlled by cams, fitted on camshaft. The camshaft is driven by crankshaft with the help of suitable gears or chains. The camshaft runs at half the speed of the crankshaft. The events taking place in I.C. engine are as follows</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normAutofit/>
          </a:bodyPr>
          <a:lstStyle/>
          <a:p>
            <a:pPr algn="ctr"/>
            <a:r>
              <a:rPr lang="en-US" sz="2800" dirty="0">
                <a:latin typeface="Arial Black" pitchFamily="34" charset="0"/>
              </a:rPr>
              <a:t>FOUR STROKE CYCLE ENGINE ( DIESEL/ PETROL ENGINE)</a:t>
            </a:r>
          </a:p>
        </p:txBody>
      </p:sp>
    </p:spTree>
  </p:cSld>
  <p:clrMapOvr>
    <a:masterClrMapping/>
  </p:clrMapOvr>
  <p:transition>
    <p:whee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4800" dirty="0">
                <a:latin typeface="Arial Unicode MS" pitchFamily="34" charset="-128"/>
                <a:ea typeface="Arial Unicode MS" pitchFamily="34" charset="-128"/>
                <a:cs typeface="Arial Unicode MS" pitchFamily="34" charset="-128"/>
              </a:rPr>
              <a:t>1. Suction/Inlet stroke </a:t>
            </a:r>
          </a:p>
          <a:p>
            <a:r>
              <a:rPr lang="en-US" sz="4800" dirty="0">
                <a:latin typeface="Arial Unicode MS" pitchFamily="34" charset="-128"/>
                <a:ea typeface="Arial Unicode MS" pitchFamily="34" charset="-128"/>
                <a:cs typeface="Arial Unicode MS" pitchFamily="34" charset="-128"/>
              </a:rPr>
              <a:t>2. Compression stroke</a:t>
            </a:r>
          </a:p>
          <a:p>
            <a:r>
              <a:rPr lang="en-US" sz="4800" dirty="0">
                <a:latin typeface="Arial Unicode MS" pitchFamily="34" charset="-128"/>
                <a:ea typeface="Arial Unicode MS" pitchFamily="34" charset="-128"/>
                <a:cs typeface="Arial Unicode MS" pitchFamily="34" charset="-128"/>
              </a:rPr>
              <a:t>3. Power stroke</a:t>
            </a:r>
          </a:p>
          <a:p>
            <a:r>
              <a:rPr lang="en-US" sz="4800" dirty="0">
                <a:latin typeface="Arial Unicode MS" pitchFamily="34" charset="-128"/>
                <a:ea typeface="Arial Unicode MS" pitchFamily="34" charset="-128"/>
                <a:cs typeface="Arial Unicode MS" pitchFamily="34" charset="-128"/>
              </a:rPr>
              <a:t>4. Exhaust/outlet stroke</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lstStyle/>
          <a:p>
            <a:r>
              <a:rPr lang="en-US" dirty="0">
                <a:latin typeface="Arial Black" pitchFamily="34" charset="0"/>
              </a:rPr>
              <a:t>FOUR STROKE CYCLE</a:t>
            </a:r>
          </a:p>
        </p:txBody>
      </p:sp>
    </p:spTree>
  </p:cSld>
  <p:clrMapOvr>
    <a:masterClrMapping/>
  </p:clrMapOvr>
  <p:transition>
    <p:whee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lstStyle/>
          <a:p>
            <a:pPr algn="ctr"/>
            <a:r>
              <a:rPr lang="en-US" dirty="0">
                <a:latin typeface="Arial Black" pitchFamily="34" charset="0"/>
              </a:rPr>
              <a:t>Summary of the cycle</a:t>
            </a:r>
          </a:p>
        </p:txBody>
      </p:sp>
      <p:pic>
        <p:nvPicPr>
          <p:cNvPr id="1026" name="Picture 2"/>
          <p:cNvPicPr>
            <a:picLocks noGrp="1" noChangeAspect="1" noChangeArrowheads="1"/>
          </p:cNvPicPr>
          <p:nvPr>
            <p:ph idx="1"/>
          </p:nvPr>
        </p:nvPicPr>
        <p:blipFill>
          <a:blip r:embed="rId2"/>
          <a:srcRect/>
          <a:stretch>
            <a:fillRect/>
          </a:stretch>
        </p:blipFill>
        <p:spPr bwMode="auto">
          <a:xfrm>
            <a:off x="609600" y="1524000"/>
            <a:ext cx="8229600" cy="4525962"/>
          </a:xfrm>
          <a:prstGeom prst="rect">
            <a:avLst/>
          </a:prstGeom>
          <a:noFill/>
          <a:ln w="9525">
            <a:noFill/>
            <a:miter lim="800000"/>
            <a:headEnd/>
            <a:tailEnd/>
          </a:ln>
          <a:effectLst/>
        </p:spPr>
      </p:pic>
    </p:spTree>
  </p:cSld>
  <p:clrMapOvr>
    <a:masterClrMapping/>
  </p:clrMapOvr>
  <p:transition>
    <p:whee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800" dirty="0">
                <a:latin typeface="Arial Unicode MS" pitchFamily="34" charset="-128"/>
                <a:ea typeface="Arial Unicode MS" pitchFamily="34" charset="-128"/>
                <a:cs typeface="Arial Unicode MS" pitchFamily="34" charset="-128"/>
              </a:rPr>
              <a:t>During suction stroke inlet valve opens and the piston moves downward. </a:t>
            </a:r>
          </a:p>
          <a:p>
            <a:r>
              <a:rPr lang="en-US" sz="2800" dirty="0">
                <a:latin typeface="Arial Unicode MS" pitchFamily="34" charset="-128"/>
                <a:ea typeface="Arial Unicode MS" pitchFamily="34" charset="-128"/>
                <a:cs typeface="Arial Unicode MS" pitchFamily="34" charset="-128"/>
              </a:rPr>
              <a:t>Only air or a mixture of air and fuel are drawn inside the cylinder. </a:t>
            </a:r>
          </a:p>
          <a:p>
            <a:r>
              <a:rPr lang="en-US" sz="2800" dirty="0">
                <a:latin typeface="Arial Unicode MS" pitchFamily="34" charset="-128"/>
                <a:ea typeface="Arial Unicode MS" pitchFamily="34" charset="-128"/>
                <a:cs typeface="Arial Unicode MS" pitchFamily="34" charset="-128"/>
              </a:rPr>
              <a:t>The exhaust valve remains in closed position during this stroke.</a:t>
            </a:r>
          </a:p>
          <a:p>
            <a:r>
              <a:rPr lang="en-US" sz="2800" dirty="0">
                <a:latin typeface="Arial Unicode MS" pitchFamily="34" charset="-128"/>
                <a:ea typeface="Arial Unicode MS" pitchFamily="34" charset="-128"/>
                <a:cs typeface="Arial Unicode MS" pitchFamily="34" charset="-128"/>
              </a:rPr>
              <a:t> The pressure in the engine cylinder is less than atmospheric pressure during this stroke</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p:txBody>
          <a:bodyPr>
            <a:normAutofit/>
          </a:bodyPr>
          <a:lstStyle/>
          <a:p>
            <a:pPr algn="ctr"/>
            <a:r>
              <a:rPr lang="en-US" dirty="0">
                <a:latin typeface="Arial Black" pitchFamily="34" charset="0"/>
              </a:rPr>
              <a:t>Suction stroke</a:t>
            </a:r>
          </a:p>
        </p:txBody>
      </p:sp>
    </p:spTree>
  </p:cSld>
  <p:clrMapOvr>
    <a:masterClrMapping/>
  </p:clrMapOvr>
  <p:transition>
    <p:whee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latin typeface="Arial Unicode MS" pitchFamily="34" charset="-128"/>
                <a:ea typeface="Arial Unicode MS" pitchFamily="34" charset="-128"/>
                <a:cs typeface="Arial Unicode MS" pitchFamily="34" charset="-128"/>
              </a:rPr>
              <a:t>During this stroke the piston moves upward. </a:t>
            </a:r>
          </a:p>
          <a:p>
            <a:r>
              <a:rPr lang="en-US" dirty="0">
                <a:latin typeface="Arial Unicode MS" pitchFamily="34" charset="-128"/>
                <a:ea typeface="Arial Unicode MS" pitchFamily="34" charset="-128"/>
                <a:cs typeface="Arial Unicode MS" pitchFamily="34" charset="-128"/>
              </a:rPr>
              <a:t>Both valves are in closed position.</a:t>
            </a:r>
          </a:p>
          <a:p>
            <a:r>
              <a:rPr lang="en-US" dirty="0">
                <a:latin typeface="Arial Unicode MS" pitchFamily="34" charset="-128"/>
                <a:ea typeface="Arial Unicode MS" pitchFamily="34" charset="-128"/>
                <a:cs typeface="Arial Unicode MS" pitchFamily="34" charset="-128"/>
              </a:rPr>
              <a:t>The charge taken in the cylinder is compressed by the upward movement of piston. </a:t>
            </a:r>
          </a:p>
          <a:p>
            <a:r>
              <a:rPr lang="en-US" dirty="0">
                <a:latin typeface="Arial Unicode MS" pitchFamily="34" charset="-128"/>
                <a:ea typeface="Arial Unicode MS" pitchFamily="34" charset="-128"/>
                <a:cs typeface="Arial Unicode MS" pitchFamily="34" charset="-128"/>
              </a:rPr>
              <a:t>If only air is compressed, as in case of diesel engine, diesel is injected at the end of the compression stroke and ignition of fuel takes place due to high pressure and temperature of the compressed air. </a:t>
            </a:r>
          </a:p>
          <a:p>
            <a:r>
              <a:rPr lang="en-US" dirty="0">
                <a:latin typeface="Arial Unicode MS" pitchFamily="34" charset="-128"/>
                <a:ea typeface="Arial Unicode MS" pitchFamily="34" charset="-128"/>
                <a:cs typeface="Arial Unicode MS" pitchFamily="34" charset="-128"/>
              </a:rPr>
              <a:t>If a mixture of air and fuel is compressed in the cylinder, as in case of petrol engine, the mixture is ignited by a spark plug.</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a:xfrm>
            <a:off x="457200" y="274638"/>
            <a:ext cx="8229600" cy="944562"/>
          </a:xfrm>
        </p:spPr>
        <p:txBody>
          <a:bodyPr>
            <a:normAutofit/>
          </a:bodyPr>
          <a:lstStyle/>
          <a:p>
            <a:pPr algn="ctr"/>
            <a:r>
              <a:rPr lang="en-US" dirty="0">
                <a:latin typeface="Arial Black" pitchFamily="34" charset="0"/>
              </a:rPr>
              <a:t>Compression stroke</a:t>
            </a:r>
          </a:p>
        </p:txBody>
      </p:sp>
    </p:spTree>
  </p:cSld>
  <p:clrMapOvr>
    <a:masterClrMapping/>
  </p:clrMapOvr>
  <p:transition>
    <p:whee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r>
              <a:rPr lang="en-US" dirty="0">
                <a:latin typeface="Arial Unicode MS" pitchFamily="34" charset="-128"/>
                <a:ea typeface="Arial Unicode MS" pitchFamily="34" charset="-128"/>
                <a:cs typeface="Arial Unicode MS" pitchFamily="34" charset="-128"/>
              </a:rPr>
              <a:t>After ignition of fuel, tremendous amount of heat is generated, causing very high pressure in the cylinder which pushes the piston downward </a:t>
            </a:r>
          </a:p>
          <a:p>
            <a:r>
              <a:rPr lang="en-US" dirty="0">
                <a:latin typeface="Arial Unicode MS" pitchFamily="34" charset="-128"/>
                <a:ea typeface="Arial Unicode MS" pitchFamily="34" charset="-128"/>
                <a:cs typeface="Arial Unicode MS" pitchFamily="34" charset="-128"/>
              </a:rPr>
              <a:t>The downward movement of the piston at this instant is called power stroke. </a:t>
            </a:r>
          </a:p>
          <a:p>
            <a:r>
              <a:rPr lang="en-US" dirty="0">
                <a:latin typeface="Arial Unicode MS" pitchFamily="34" charset="-128"/>
                <a:ea typeface="Arial Unicode MS" pitchFamily="34" charset="-128"/>
                <a:cs typeface="Arial Unicode MS" pitchFamily="34" charset="-128"/>
              </a:rPr>
              <a:t>The connecting rod transmits the power from piston to the crank shaft and crank shaft rotates.</a:t>
            </a:r>
          </a:p>
          <a:p>
            <a:r>
              <a:rPr lang="en-US" dirty="0">
                <a:latin typeface="Arial Unicode MS" pitchFamily="34" charset="-128"/>
                <a:ea typeface="Arial Unicode MS" pitchFamily="34" charset="-128"/>
                <a:cs typeface="Arial Unicode MS" pitchFamily="34" charset="-128"/>
              </a:rPr>
              <a:t>Mechanical work can be taped at the rotating crank shaft. Both valves remain closed during power stroke.</a:t>
            </a:r>
          </a:p>
          <a:p>
            <a:pPr>
              <a:buNone/>
            </a:pPr>
            <a:endParaRPr lang="en-US" dirty="0"/>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a:xfrm>
            <a:off x="457200" y="533400"/>
            <a:ext cx="8229600" cy="381000"/>
          </a:xfrm>
        </p:spPr>
        <p:txBody>
          <a:bodyPr>
            <a:normAutofit fontScale="90000"/>
          </a:bodyPr>
          <a:lstStyle/>
          <a:p>
            <a:pPr algn="ctr"/>
            <a:r>
              <a:rPr lang="en-US" dirty="0">
                <a:latin typeface="Arial Black" pitchFamily="34" charset="0"/>
              </a:rPr>
              <a:t>Power stroke</a:t>
            </a:r>
            <a:br>
              <a:rPr lang="en-US" dirty="0"/>
            </a:br>
            <a:endParaRPr lang="en-US" dirty="0"/>
          </a:p>
        </p:txBody>
      </p:sp>
    </p:spTree>
  </p:cSld>
  <p:clrMapOvr>
    <a:masterClrMapping/>
  </p:clrMapOvr>
  <p:transition>
    <p:whee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200" dirty="0">
                <a:latin typeface="Footlight MT Light" pitchFamily="18" charset="0"/>
              </a:rPr>
              <a:t>By using improved farm power , irrigation and agro-processing technologies, farm productivity is increased and farmers earn more money from farming.</a:t>
            </a:r>
          </a:p>
          <a:p>
            <a:r>
              <a:rPr lang="en-US" sz="3200" dirty="0">
                <a:latin typeface="Footlight MT Light" pitchFamily="18" charset="0"/>
              </a:rPr>
              <a:t>This unit will empower you with knowledge and skills to use ,select and advice farmers on farm power sources, implements, equipment, irrigation and agro processing technologies</a:t>
            </a:r>
            <a:r>
              <a:rPr lang="en-US" sz="3200" dirty="0"/>
              <a:t>.</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JUSTIFICATION</a:t>
            </a:r>
          </a:p>
        </p:txBody>
      </p:sp>
    </p:spTree>
  </p:cSld>
  <p:clrMapOvr>
    <a:masterClrMapping/>
  </p:clrMapOvr>
  <p:transition>
    <p:whee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r>
              <a:rPr lang="en-US" dirty="0">
                <a:latin typeface="Arial Unicode MS" pitchFamily="34" charset="-128"/>
                <a:ea typeface="Arial Unicode MS" pitchFamily="34" charset="-128"/>
                <a:cs typeface="Arial Unicode MS" pitchFamily="34" charset="-128"/>
              </a:rPr>
              <a:t>During this stroke piston moves upward.</a:t>
            </a:r>
          </a:p>
          <a:p>
            <a:r>
              <a:rPr lang="en-US" dirty="0">
                <a:latin typeface="Arial Unicode MS" pitchFamily="34" charset="-128"/>
                <a:ea typeface="Arial Unicode MS" pitchFamily="34" charset="-128"/>
                <a:cs typeface="Arial Unicode MS" pitchFamily="34" charset="-128"/>
              </a:rPr>
              <a:t> Exhaust valve opens and exhaust gases go out through exhaust valves opening. All the burnt gases go out of the engine and the cylinder becomes ready to receive the fresh charge.</a:t>
            </a:r>
          </a:p>
          <a:p>
            <a:r>
              <a:rPr lang="en-US" dirty="0">
                <a:latin typeface="Arial Unicode MS" pitchFamily="34" charset="-128"/>
                <a:ea typeface="Arial Unicode MS" pitchFamily="34" charset="-128"/>
                <a:cs typeface="Arial Unicode MS" pitchFamily="34" charset="-128"/>
              </a:rPr>
              <a:t>During this stroke inlet valve remains closed .Thus it is found that out of four strokes, there is only one power stroke and three idle strokes in four stroke cycle engine. </a:t>
            </a:r>
          </a:p>
          <a:p>
            <a:r>
              <a:rPr lang="en-US" dirty="0">
                <a:latin typeface="Arial Unicode MS" pitchFamily="34" charset="-128"/>
                <a:ea typeface="Arial Unicode MS" pitchFamily="34" charset="-128"/>
                <a:cs typeface="Arial Unicode MS" pitchFamily="34" charset="-128"/>
              </a:rPr>
              <a:t>The power stroke </a:t>
            </a:r>
            <a:r>
              <a:rPr lang="en-US">
                <a:latin typeface="Arial Unicode MS" pitchFamily="34" charset="-128"/>
                <a:ea typeface="Arial Unicode MS" pitchFamily="34" charset="-128"/>
                <a:cs typeface="Arial Unicode MS" pitchFamily="34" charset="-128"/>
              </a:rPr>
              <a:t>supplies necessary momentum </a:t>
            </a:r>
            <a:r>
              <a:rPr lang="en-US" dirty="0">
                <a:latin typeface="Arial Unicode MS" pitchFamily="34" charset="-128"/>
                <a:ea typeface="Arial Unicode MS" pitchFamily="34" charset="-128"/>
                <a:cs typeface="Arial Unicode MS" pitchFamily="34" charset="-128"/>
              </a:rPr>
              <a:t>for useful work.</a:t>
            </a:r>
          </a:p>
        </p:txBody>
      </p:sp>
      <p:sp>
        <p:nvSpPr>
          <p:cNvPr id="3" name="Footer Placeholder 2"/>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a:xfrm>
            <a:off x="457200" y="609600"/>
            <a:ext cx="8229600" cy="304800"/>
          </a:xfrm>
        </p:spPr>
        <p:txBody>
          <a:bodyPr>
            <a:normAutofit fontScale="90000"/>
          </a:bodyPr>
          <a:lstStyle/>
          <a:p>
            <a:pPr algn="ctr"/>
            <a:r>
              <a:rPr lang="en-US" dirty="0">
                <a:latin typeface="Arial Black" pitchFamily="34" charset="0"/>
              </a:rPr>
              <a:t>Exhaust stroke</a:t>
            </a:r>
            <a:br>
              <a:rPr lang="en-US" dirty="0"/>
            </a:br>
            <a:endParaRPr lang="en-US" dirty="0"/>
          </a:p>
        </p:txBody>
      </p:sp>
    </p:spTree>
  </p:cSld>
  <p:clrMapOvr>
    <a:masterClrMapping/>
  </p:clrMapOvr>
  <p:transition>
    <p:whee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a:bodyPr>
          <a:lstStyle/>
          <a:p>
            <a:pPr marL="273050" indent="-273050" algn="just">
              <a:lnSpc>
                <a:spcPct val="60000"/>
              </a:lnSpc>
              <a:buNone/>
              <a:defRPr/>
            </a:pPr>
            <a:r>
              <a:rPr lang="en-US" sz="2300" b="1" dirty="0">
                <a:latin typeface="Book Antiqua" pitchFamily="18" charset="0"/>
              </a:rPr>
              <a:t>Check the Cooling System.</a:t>
            </a:r>
            <a:endParaRPr lang="en-US" sz="2300" dirty="0">
              <a:latin typeface="Book Antiqua" pitchFamily="18" charset="0"/>
            </a:endParaRPr>
          </a:p>
          <a:p>
            <a:pPr marL="273050" indent="-273050" algn="just">
              <a:lnSpc>
                <a:spcPct val="60000"/>
              </a:lnSpc>
              <a:defRPr/>
            </a:pPr>
            <a:r>
              <a:rPr lang="en-US" sz="2300" dirty="0">
                <a:latin typeface="Book Antiqua" pitchFamily="18" charset="0"/>
              </a:rPr>
              <a:t>Remove the radiator cap and check the level of the coolant</a:t>
            </a:r>
          </a:p>
          <a:p>
            <a:pPr marL="273050" indent="-273050" algn="just">
              <a:lnSpc>
                <a:spcPct val="60000"/>
              </a:lnSpc>
              <a:defRPr/>
            </a:pPr>
            <a:r>
              <a:rPr lang="en-US" sz="2300" dirty="0">
                <a:latin typeface="Book Antiqua" pitchFamily="18" charset="0"/>
              </a:rPr>
              <a:t>If the level is below 5cm firm the neck of the radiator refill the radiators to about 5cm of the radiator neck.</a:t>
            </a:r>
          </a:p>
          <a:p>
            <a:pPr marL="273050" indent="-273050" algn="just">
              <a:lnSpc>
                <a:spcPct val="60000"/>
              </a:lnSpc>
              <a:defRPr/>
            </a:pPr>
            <a:r>
              <a:rPr lang="en-US" sz="2300" dirty="0">
                <a:latin typeface="Book Antiqua" pitchFamily="18" charset="0"/>
              </a:rPr>
              <a:t>Check for leaks about radiator, radiator hoses and hose clamps</a:t>
            </a:r>
          </a:p>
          <a:p>
            <a:pPr marL="273050" indent="-273050" algn="just">
              <a:lnSpc>
                <a:spcPct val="60000"/>
              </a:lnSpc>
              <a:defRPr/>
            </a:pPr>
            <a:r>
              <a:rPr lang="en-US" sz="2300" dirty="0">
                <a:latin typeface="Book Antiqua" pitchFamily="18" charset="0"/>
              </a:rPr>
              <a:t>Remove trash collected on front of radiator screen</a:t>
            </a:r>
          </a:p>
          <a:p>
            <a:pPr marL="273050" indent="-273050" algn="just">
              <a:lnSpc>
                <a:spcPct val="60000"/>
              </a:lnSpc>
              <a:defRPr/>
            </a:pPr>
            <a:endParaRPr lang="en-US" sz="2300" b="1" dirty="0">
              <a:latin typeface="Book Antiqua" pitchFamily="18" charset="0"/>
            </a:endParaRPr>
          </a:p>
          <a:p>
            <a:pPr marL="273050" indent="-273050" algn="just">
              <a:lnSpc>
                <a:spcPct val="60000"/>
              </a:lnSpc>
              <a:buNone/>
              <a:defRPr/>
            </a:pPr>
            <a:r>
              <a:rPr lang="en-US" sz="2300" b="1" dirty="0">
                <a:latin typeface="Book Antiqua" pitchFamily="18" charset="0"/>
              </a:rPr>
              <a:t>Check the crankcase oil level</a:t>
            </a:r>
            <a:endParaRPr lang="en-US" sz="2300" dirty="0">
              <a:latin typeface="Book Antiqua" pitchFamily="18" charset="0"/>
            </a:endParaRPr>
          </a:p>
          <a:p>
            <a:pPr marL="639763" lvl="1" indent="-246063" algn="just">
              <a:lnSpc>
                <a:spcPct val="60000"/>
              </a:lnSpc>
              <a:defRPr/>
            </a:pPr>
            <a:r>
              <a:rPr lang="en-US" sz="2100" dirty="0">
                <a:latin typeface="Book Antiqua" pitchFamily="18" charset="0"/>
              </a:rPr>
              <a:t>Check oil level position- don’t’ check the oil level while the tractors is running.</a:t>
            </a:r>
          </a:p>
          <a:p>
            <a:pPr marL="639763" lvl="1" indent="-246063" algn="just">
              <a:lnSpc>
                <a:spcPct val="60000"/>
              </a:lnSpc>
              <a:defRPr/>
            </a:pPr>
            <a:r>
              <a:rPr lang="en-US" sz="2100" dirty="0">
                <a:latin typeface="Book Antiqua" pitchFamily="18" charset="0"/>
              </a:rPr>
              <a:t>Add oil it needed: it is extremely important that you use a clean container and clean oil if you want the tractors to continue to give good service.</a:t>
            </a:r>
          </a:p>
          <a:p>
            <a:pPr marL="639763" lvl="1" indent="-246063" algn="just">
              <a:lnSpc>
                <a:spcPct val="60000"/>
              </a:lnSpc>
              <a:buNone/>
              <a:defRPr/>
            </a:pPr>
            <a:endParaRPr lang="en-US" sz="2100" b="1" dirty="0">
              <a:latin typeface="Book Antiqua" pitchFamily="18" charset="0"/>
            </a:endParaRPr>
          </a:p>
          <a:p>
            <a:pPr marL="273050" indent="-273050" algn="just">
              <a:lnSpc>
                <a:spcPct val="60000"/>
              </a:lnSpc>
              <a:buNone/>
              <a:defRPr/>
            </a:pPr>
            <a:r>
              <a:rPr lang="en-US" sz="2300" b="1" dirty="0">
                <a:latin typeface="Book Antiqua" pitchFamily="18" charset="0"/>
              </a:rPr>
              <a:t>Check the Battery</a:t>
            </a:r>
            <a:endParaRPr lang="en-US" sz="2300" dirty="0">
              <a:latin typeface="Book Antiqua" pitchFamily="18" charset="0"/>
            </a:endParaRPr>
          </a:p>
          <a:p>
            <a:pPr marL="639763" lvl="1" indent="-246063" algn="just">
              <a:lnSpc>
                <a:spcPct val="60000"/>
              </a:lnSpc>
              <a:defRPr/>
            </a:pPr>
            <a:r>
              <a:rPr lang="en-US" sz="2100" dirty="0">
                <a:latin typeface="Book Antiqua" pitchFamily="18" charset="0"/>
              </a:rPr>
              <a:t>Check to see the cables use firmly connected to the terminate</a:t>
            </a:r>
          </a:p>
          <a:p>
            <a:pPr marL="639763" lvl="1" indent="-246063" algn="just">
              <a:lnSpc>
                <a:spcPct val="60000"/>
              </a:lnSpc>
              <a:defRPr/>
            </a:pPr>
            <a:r>
              <a:rPr lang="en-US" sz="2100" dirty="0">
                <a:latin typeface="Book Antiqua" pitchFamily="18" charset="0"/>
              </a:rPr>
              <a:t>Check the electrolyte level of each cell-add distilled water if necessary.</a:t>
            </a:r>
          </a:p>
          <a:p>
            <a:pPr marL="639763" lvl="1" indent="-246063" algn="just">
              <a:lnSpc>
                <a:spcPct val="60000"/>
              </a:lnSpc>
              <a:defRPr/>
            </a:pPr>
            <a:r>
              <a:rPr lang="en-US" sz="2100" dirty="0">
                <a:latin typeface="Book Antiqua" pitchFamily="18" charset="0"/>
              </a:rPr>
              <a:t>Check for corrosion on the battery terminals: clean if necessary.</a:t>
            </a:r>
          </a:p>
          <a:p>
            <a:pPr marL="639763" lvl="1" indent="-246063" algn="just">
              <a:lnSpc>
                <a:spcPct val="60000"/>
              </a:lnSpc>
              <a:defRPr/>
            </a:pPr>
            <a:r>
              <a:rPr lang="en-US" sz="2100" dirty="0">
                <a:latin typeface="Book Antiqua" pitchFamily="18" charset="0"/>
              </a:rPr>
              <a:t>Check the hold down clap, clamp firm it lose.</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b="1" dirty="0">
                <a:latin typeface="Book Antiqua" pitchFamily="18" charset="0"/>
              </a:rPr>
              <a:t>DAILY CARE OF TRACTOR</a:t>
            </a:r>
            <a:br>
              <a:rPr lang="en-US" b="1" dirty="0"/>
            </a:br>
            <a:endParaRPr lang="en-US" dirty="0"/>
          </a:p>
        </p:txBody>
      </p:sp>
    </p:spTree>
  </p:cSld>
  <p:clrMapOvr>
    <a:masterClrMapping/>
  </p:clrMapOvr>
  <p:transition>
    <p:whee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016691"/>
          </a:xfrm>
        </p:spPr>
        <p:txBody>
          <a:bodyPr>
            <a:normAutofit/>
          </a:bodyPr>
          <a:lstStyle/>
          <a:p>
            <a:pPr marL="812800" indent="-812800" algn="just">
              <a:lnSpc>
                <a:spcPct val="70000"/>
              </a:lnSpc>
              <a:buFontTx/>
              <a:buAutoNum type="arabicPeriod"/>
              <a:defRPr/>
            </a:pPr>
            <a:r>
              <a:rPr lang="en-US" sz="2400" b="1" dirty="0">
                <a:latin typeface="Baskerville Old Face" pitchFamily="18" charset="0"/>
              </a:rPr>
              <a:t>Check the Tyres:</a:t>
            </a:r>
            <a:endParaRPr lang="en-US" sz="2400" dirty="0">
              <a:latin typeface="Baskerville Old Face" pitchFamily="18" charset="0"/>
            </a:endParaRPr>
          </a:p>
          <a:p>
            <a:pPr marL="1168400" lvl="1" indent="-711200" algn="just">
              <a:lnSpc>
                <a:spcPct val="110000"/>
              </a:lnSpc>
              <a:buFontTx/>
              <a:buChar char="•"/>
              <a:defRPr/>
            </a:pPr>
            <a:r>
              <a:rPr lang="en-US" sz="2400" dirty="0">
                <a:solidFill>
                  <a:schemeClr val="tx1"/>
                </a:solidFill>
                <a:latin typeface="Baskerville Old Face" pitchFamily="18" charset="0"/>
              </a:rPr>
              <a:t>Check the tyres for the right pressure recommended by the manufacturers.</a:t>
            </a:r>
          </a:p>
          <a:p>
            <a:pPr marL="1168400" lvl="1" indent="-711200" algn="just">
              <a:lnSpc>
                <a:spcPct val="110000"/>
              </a:lnSpc>
              <a:buFontTx/>
              <a:buChar char="•"/>
              <a:defRPr/>
            </a:pPr>
            <a:r>
              <a:rPr lang="en-US" sz="2400" dirty="0">
                <a:solidFill>
                  <a:schemeClr val="tx1"/>
                </a:solidFill>
                <a:latin typeface="Baskerville Old Face" pitchFamily="18" charset="0"/>
              </a:rPr>
              <a:t>Check side walls for cuts or breaks</a:t>
            </a:r>
          </a:p>
          <a:p>
            <a:pPr marL="1168400" lvl="1" indent="-711200" algn="just">
              <a:lnSpc>
                <a:spcPct val="110000"/>
              </a:lnSpc>
              <a:buFontTx/>
              <a:buChar char="•"/>
              <a:defRPr/>
            </a:pPr>
            <a:r>
              <a:rPr lang="en-US" sz="2400" dirty="0">
                <a:solidFill>
                  <a:schemeClr val="tx1"/>
                </a:solidFill>
                <a:latin typeface="Baskerville Old Face" pitchFamily="18" charset="0"/>
              </a:rPr>
              <a:t>Check treads for nails, stones etc.</a:t>
            </a:r>
          </a:p>
          <a:p>
            <a:pPr marL="812800" indent="-812800" algn="just">
              <a:lnSpc>
                <a:spcPct val="110000"/>
              </a:lnSpc>
              <a:buFontTx/>
              <a:buAutoNum type="arabicPeriod"/>
              <a:defRPr/>
            </a:pPr>
            <a:r>
              <a:rPr lang="en-US" sz="2400" b="1" dirty="0">
                <a:latin typeface="Baskerville Old Face" pitchFamily="18" charset="0"/>
              </a:rPr>
              <a:t>Check fuel level</a:t>
            </a:r>
            <a:r>
              <a:rPr lang="en-US" sz="2400" dirty="0">
                <a:latin typeface="Baskerville Old Face" pitchFamily="18" charset="0"/>
              </a:rPr>
              <a:t>: Add if necessary</a:t>
            </a:r>
          </a:p>
          <a:p>
            <a:pPr marL="812800" indent="-812800" algn="just">
              <a:lnSpc>
                <a:spcPct val="110000"/>
              </a:lnSpc>
              <a:buFontTx/>
              <a:buAutoNum type="arabicPeriod"/>
              <a:defRPr/>
            </a:pPr>
            <a:r>
              <a:rPr lang="en-US" sz="2400" b="1" dirty="0">
                <a:latin typeface="Baskerville Old Face" pitchFamily="18" charset="0"/>
              </a:rPr>
              <a:t>Check the fuel system</a:t>
            </a:r>
          </a:p>
          <a:p>
            <a:pPr marL="1168400" lvl="1" indent="-711200" algn="just">
              <a:lnSpc>
                <a:spcPct val="110000"/>
              </a:lnSpc>
              <a:buFontTx/>
              <a:buChar char="•"/>
              <a:defRPr/>
            </a:pPr>
            <a:r>
              <a:rPr lang="en-US" sz="2400" dirty="0">
                <a:solidFill>
                  <a:schemeClr val="tx1"/>
                </a:solidFill>
                <a:latin typeface="Baskerville Old Face" pitchFamily="18" charset="0"/>
              </a:rPr>
              <a:t>Check hose for leaks</a:t>
            </a:r>
          </a:p>
          <a:p>
            <a:pPr marL="1168400" lvl="1" indent="-711200" algn="just">
              <a:lnSpc>
                <a:spcPct val="110000"/>
              </a:lnSpc>
              <a:buFontTx/>
              <a:buChar char="•"/>
              <a:defRPr/>
            </a:pPr>
            <a:r>
              <a:rPr lang="en-US" sz="2400" dirty="0">
                <a:solidFill>
                  <a:schemeClr val="tx1"/>
                </a:solidFill>
                <a:latin typeface="Baskerville Old Face" pitchFamily="18" charset="0"/>
              </a:rPr>
              <a:t>For diesel fuel system, check for drain cock on:</a:t>
            </a:r>
          </a:p>
          <a:p>
            <a:pPr marL="812800" indent="-812800" algn="just">
              <a:lnSpc>
                <a:spcPct val="110000"/>
              </a:lnSpc>
              <a:buFontTx/>
              <a:buAutoNum type="arabicPeriod"/>
              <a:defRPr/>
            </a:pPr>
            <a:r>
              <a:rPr lang="en-US" sz="2400" dirty="0">
                <a:latin typeface="Baskerville Old Face" pitchFamily="18" charset="0"/>
              </a:rPr>
              <a:t>Bottom of fuel tank</a:t>
            </a:r>
          </a:p>
          <a:p>
            <a:pPr marL="812800" indent="-812800" algn="just">
              <a:lnSpc>
                <a:spcPct val="110000"/>
              </a:lnSpc>
              <a:buFontTx/>
              <a:buAutoNum type="arabicPeriod"/>
              <a:defRPr/>
            </a:pPr>
            <a:r>
              <a:rPr lang="en-US" sz="2400" dirty="0">
                <a:latin typeface="Baskerville Old Face" pitchFamily="18" charset="0"/>
              </a:rPr>
              <a:t>Bottom of fuel filter</a:t>
            </a:r>
          </a:p>
          <a:p>
            <a:pPr marL="812800" indent="-812800">
              <a:lnSpc>
                <a:spcPct val="90000"/>
              </a:lnSpc>
              <a:defRPr/>
            </a:pPr>
            <a:endParaRPr lang="en-US" sz="2400" dirty="0"/>
          </a:p>
          <a:p>
            <a:endParaRPr lang="en-US" sz="32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US" dirty="0"/>
              <a:t>CONT’N</a:t>
            </a:r>
          </a:p>
        </p:txBody>
      </p:sp>
    </p:spTree>
  </p:cSld>
  <p:clrMapOvr>
    <a:masterClrMapping/>
  </p:clrMapOvr>
  <p:transition>
    <p:whee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6146190"/>
          </a:xfrm>
        </p:spPr>
        <p:txBody>
          <a:bodyPr>
            <a:normAutofit/>
          </a:bodyPr>
          <a:lstStyle/>
          <a:p>
            <a:pPr marL="812800" indent="-812800" algn="just">
              <a:lnSpc>
                <a:spcPct val="110000"/>
              </a:lnSpc>
              <a:buNone/>
              <a:defRPr/>
            </a:pPr>
            <a:endParaRPr lang="en-US" sz="2800" dirty="0">
              <a:latin typeface="Baskerville Old Face" pitchFamily="18" charset="0"/>
            </a:endParaRPr>
          </a:p>
          <a:p>
            <a:pPr marL="812800" indent="-812800" algn="just">
              <a:lnSpc>
                <a:spcPct val="110000"/>
              </a:lnSpc>
              <a:buNone/>
              <a:defRPr/>
            </a:pPr>
            <a:r>
              <a:rPr lang="en-US" sz="2800" dirty="0">
                <a:latin typeface="Baskerville Old Face" pitchFamily="18" charset="0"/>
              </a:rPr>
              <a:t>6. Lubricant with grease is not daily job but carry it out as regularly as recommended by the manufacturer.</a:t>
            </a:r>
          </a:p>
          <a:p>
            <a:pPr marL="812800" indent="-812800" algn="just">
              <a:lnSpc>
                <a:spcPct val="110000"/>
              </a:lnSpc>
              <a:buNone/>
              <a:defRPr/>
            </a:pPr>
            <a:r>
              <a:rPr lang="en-US" sz="2800" dirty="0">
                <a:latin typeface="Baskerville Old Face" pitchFamily="18" charset="0"/>
              </a:rPr>
              <a:t>7. Make sure your cloths are free from tears bulging pockets, flayed edges and heavy cuts. Also wear shoes with heels and tight soles.</a:t>
            </a:r>
          </a:p>
          <a:p>
            <a:pPr marL="812800" indent="-812800" algn="just">
              <a:lnSpc>
                <a:spcPct val="110000"/>
              </a:lnSpc>
              <a:buNone/>
              <a:defRPr/>
            </a:pPr>
            <a:r>
              <a:rPr lang="en-US" sz="2800" dirty="0">
                <a:latin typeface="Baskerville Old Face" pitchFamily="18" charset="0"/>
              </a:rPr>
              <a:t>8. Check miscellaneous items: water for loose nuts bents </a:t>
            </a:r>
            <a:r>
              <a:rPr lang="en-US" sz="2800" dirty="0" err="1">
                <a:latin typeface="Baskerville Old Face" pitchFamily="18" charset="0"/>
              </a:rPr>
              <a:t>brachets</a:t>
            </a:r>
            <a:r>
              <a:rPr lang="en-US" sz="2800" dirty="0">
                <a:latin typeface="Baskerville Old Face" pitchFamily="18" charset="0"/>
              </a:rPr>
              <a:t> that need straightening worm parts that need replacing, loose or worn fan belts loose wheel etc. starting a Diesel type engine:</a:t>
            </a:r>
          </a:p>
          <a:p>
            <a:endParaRPr lang="en-US" dirty="0"/>
          </a:p>
        </p:txBody>
      </p:sp>
      <p:sp>
        <p:nvSpPr>
          <p:cNvPr id="4" name="Footer Placeholder 3"/>
          <p:cNvSpPr>
            <a:spLocks noGrp="1"/>
          </p:cNvSpPr>
          <p:nvPr>
            <p:ph type="ftr" sz="quarter" idx="11"/>
          </p:nvPr>
        </p:nvSpPr>
        <p:spPr>
          <a:xfrm>
            <a:off x="457200" y="6858000"/>
            <a:ext cx="3657600" cy="228600"/>
          </a:xfrm>
        </p:spPr>
        <p:txBody>
          <a:bodyPr/>
          <a:lstStyle/>
          <a:p>
            <a:r>
              <a:rPr lang="en-US"/>
              <a:t>By Kanaaba  Deus</a:t>
            </a:r>
            <a:endParaRPr lang="en-US" dirty="0"/>
          </a:p>
        </p:txBody>
      </p:sp>
      <p:sp>
        <p:nvSpPr>
          <p:cNvPr id="2" name="Title 1"/>
          <p:cNvSpPr>
            <a:spLocks noGrp="1"/>
          </p:cNvSpPr>
          <p:nvPr>
            <p:ph type="title"/>
          </p:nvPr>
        </p:nvSpPr>
        <p:spPr>
          <a:xfrm>
            <a:off x="457200" y="620094"/>
            <a:ext cx="7239000" cy="594360"/>
          </a:xfrm>
        </p:spPr>
        <p:txBody>
          <a:bodyPr>
            <a:normAutofit fontScale="90000"/>
          </a:bodyPr>
          <a:lstStyle/>
          <a:p>
            <a:endParaRPr lang="en-US" dirty="0"/>
          </a:p>
        </p:txBody>
      </p:sp>
    </p:spTree>
  </p:cSld>
  <p:clrMapOvr>
    <a:masterClrMapping/>
  </p:clrMapOvr>
  <p:transition>
    <p:whee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5745163"/>
          </a:xfrm>
        </p:spPr>
        <p:txBody>
          <a:bodyPr>
            <a:normAutofit/>
          </a:bodyPr>
          <a:lstStyle/>
          <a:p>
            <a:pPr marL="273050" indent="-273050" algn="just">
              <a:buNone/>
              <a:defRPr/>
            </a:pPr>
            <a:r>
              <a:rPr lang="en-US" sz="3200" b="1" dirty="0">
                <a:latin typeface="Baskerville Old Face" pitchFamily="18" charset="0"/>
              </a:rPr>
              <a:t>The following steps should be followed while starting the </a:t>
            </a:r>
          </a:p>
          <a:p>
            <a:pPr marL="273050" indent="-273050" algn="just">
              <a:buNone/>
              <a:defRPr/>
            </a:pPr>
            <a:r>
              <a:rPr lang="en-US" sz="3200" b="1" dirty="0">
                <a:latin typeface="Baskerville Old Face" pitchFamily="18" charset="0"/>
              </a:rPr>
              <a:t>diesel engine:</a:t>
            </a:r>
          </a:p>
          <a:p>
            <a:pPr marL="273050" indent="-273050" algn="just">
              <a:defRPr/>
            </a:pPr>
            <a:r>
              <a:rPr lang="en-US" sz="3200" dirty="0">
                <a:latin typeface="Baskerville Old Face" pitchFamily="18" charset="0"/>
              </a:rPr>
              <a:t>Checks to see that gear shift lever is in neutral</a:t>
            </a:r>
          </a:p>
          <a:p>
            <a:pPr marL="273050" indent="-273050" algn="just">
              <a:defRPr/>
            </a:pPr>
            <a:r>
              <a:rPr lang="en-US" sz="3200" dirty="0">
                <a:latin typeface="Baskerville Old Face" pitchFamily="18" charset="0"/>
              </a:rPr>
              <a:t>Turn on fuel supply at fuel stop control but don’t open throttle.</a:t>
            </a:r>
          </a:p>
          <a:p>
            <a:pPr marL="273050" indent="-273050" algn="just">
              <a:defRPr/>
            </a:pPr>
            <a:r>
              <a:rPr lang="en-US" sz="3200" dirty="0">
                <a:latin typeface="Baskerville Old Face" pitchFamily="18" charset="0"/>
              </a:rPr>
              <a:t>Turn starter switch to on position</a:t>
            </a:r>
          </a:p>
          <a:p>
            <a:pPr marL="273050" indent="-273050" algn="just">
              <a:defRPr/>
            </a:pPr>
            <a:r>
              <a:rPr lang="en-US" sz="3200" dirty="0">
                <a:latin typeface="Baskerville Old Face" pitchFamily="18" charset="0"/>
              </a:rPr>
              <a:t>Depress clutch to ease starting load</a:t>
            </a:r>
          </a:p>
          <a:p>
            <a:pPr marL="273050" indent="-273050" algn="just">
              <a:defRPr/>
            </a:pPr>
            <a:r>
              <a:rPr lang="en-US" sz="3200" dirty="0">
                <a:latin typeface="Baskerville Old Face" pitchFamily="18" charset="0"/>
              </a:rPr>
              <a:t>Crank engine</a:t>
            </a:r>
          </a:p>
          <a:p>
            <a:pPr marL="273050" indent="-273050" algn="just">
              <a:defRPr/>
            </a:pPr>
            <a:r>
              <a:rPr lang="en-US" sz="3200" dirty="0">
                <a:latin typeface="Baskerville Old Face" pitchFamily="18" charset="0"/>
              </a:rPr>
              <a:t>Adjust throttle to moderately fast drilling speed</a:t>
            </a:r>
          </a:p>
          <a:p>
            <a:pPr marL="273050" indent="-273050">
              <a:lnSpc>
                <a:spcPct val="80000"/>
              </a:lnSpc>
              <a:defRPr/>
            </a:pPr>
            <a:endParaRPr lang="en-US" dirty="0"/>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whee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245291"/>
          </a:xfrm>
        </p:spPr>
        <p:txBody>
          <a:bodyPr>
            <a:normAutofit fontScale="92500"/>
          </a:bodyPr>
          <a:lstStyle/>
          <a:p>
            <a:pPr marL="273050" indent="-273050" algn="just">
              <a:lnSpc>
                <a:spcPct val="110000"/>
              </a:lnSpc>
              <a:defRPr/>
            </a:pPr>
            <a:r>
              <a:rPr lang="en-US" sz="3200" dirty="0">
                <a:latin typeface="Baskerville Old Face" pitchFamily="18" charset="0"/>
              </a:rPr>
              <a:t>With the clutch still disengaged, move shifting </a:t>
            </a:r>
            <a:r>
              <a:rPr lang="en-US" sz="3200" dirty="0" err="1">
                <a:latin typeface="Baskerville Old Face" pitchFamily="18" charset="0"/>
              </a:rPr>
              <a:t>leves</a:t>
            </a:r>
            <a:r>
              <a:rPr lang="en-US" sz="3200" dirty="0">
                <a:latin typeface="Baskerville Old Face" pitchFamily="18" charset="0"/>
              </a:rPr>
              <a:t> into gear position that fits speed and power desired.</a:t>
            </a:r>
          </a:p>
          <a:p>
            <a:pPr marL="273050" indent="-273050" algn="just">
              <a:lnSpc>
                <a:spcPct val="110000"/>
              </a:lnSpc>
              <a:defRPr/>
            </a:pPr>
            <a:r>
              <a:rPr lang="en-US" sz="3200" dirty="0">
                <a:latin typeface="Baskerville Old Face" pitchFamily="18" charset="0"/>
              </a:rPr>
              <a:t>Check to make certain level have no riders and that all persons, livestock and obstructions are out of the way.</a:t>
            </a:r>
          </a:p>
          <a:p>
            <a:pPr marL="273050" indent="-273050" algn="just">
              <a:lnSpc>
                <a:spcPct val="110000"/>
              </a:lnSpc>
              <a:defRPr/>
            </a:pPr>
            <a:r>
              <a:rPr lang="en-US" sz="3200" dirty="0">
                <a:latin typeface="Baskerville Old Face" pitchFamily="18" charset="0"/>
              </a:rPr>
              <a:t>Increase engine speed slightly and gradually engage clutch –gradually open throttle to desired speed.</a:t>
            </a:r>
          </a:p>
          <a:p>
            <a:pPr marL="273050" indent="-273050" algn="just">
              <a:lnSpc>
                <a:spcPct val="110000"/>
              </a:lnSpc>
              <a:defRPr/>
            </a:pPr>
            <a:r>
              <a:rPr lang="en-US" sz="3200" dirty="0">
                <a:latin typeface="Baskerville Old Face" pitchFamily="18" charset="0"/>
              </a:rPr>
              <a:t>Disengage the clutch every time you change the gear</a:t>
            </a:r>
            <a:r>
              <a:rPr lang="en-US" dirty="0">
                <a:latin typeface="Baskerville Old Face" pitchFamily="18" charset="0"/>
              </a:rPr>
              <a: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dirty="0"/>
              <a:t>CONT’N</a:t>
            </a:r>
          </a:p>
        </p:txBody>
      </p:sp>
    </p:spTree>
  </p:cSld>
  <p:clrMapOvr>
    <a:masterClrMapping/>
  </p:clrMapOvr>
  <p:transition>
    <p:whee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73050" indent="-273050" algn="just">
              <a:defRPr/>
            </a:pPr>
            <a:r>
              <a:rPr lang="en-US" sz="2800" dirty="0">
                <a:latin typeface="Baskerville Old Face" pitchFamily="18" charset="0"/>
              </a:rPr>
              <a:t>Check oil pressure gage or warning light</a:t>
            </a:r>
          </a:p>
          <a:p>
            <a:pPr marL="273050" indent="-273050" algn="just">
              <a:defRPr/>
            </a:pPr>
            <a:r>
              <a:rPr lang="en-US" sz="2800" dirty="0">
                <a:latin typeface="Baskerville Old Face" pitchFamily="18" charset="0"/>
              </a:rPr>
              <a:t>Check ammeter or warning light to see if battery is charging.</a:t>
            </a:r>
          </a:p>
          <a:p>
            <a:pPr marL="273050" indent="-273050" algn="just">
              <a:defRPr/>
            </a:pPr>
            <a:r>
              <a:rPr lang="en-US" sz="2800" dirty="0">
                <a:latin typeface="Baskerville Old Face" pitchFamily="18" charset="0"/>
              </a:rPr>
              <a:t>After one or two minutes adjust to higher drilling speed.</a:t>
            </a:r>
          </a:p>
          <a:p>
            <a:pPr marL="273050" indent="-273050" algn="just">
              <a:defRPr/>
            </a:pPr>
            <a:r>
              <a:rPr lang="en-US" sz="2800" dirty="0">
                <a:latin typeface="Baskerville Old Face" pitchFamily="18" charset="0"/>
              </a:rPr>
              <a:t>Reduce engine speed to a slow idle.</a:t>
            </a:r>
          </a:p>
          <a:p>
            <a:pPr marL="273050" indent="-273050" algn="just">
              <a:defRPr/>
            </a:pPr>
            <a:r>
              <a:rPr lang="en-US" sz="2800" dirty="0">
                <a:latin typeface="Baskerville Old Face" pitchFamily="18" charset="0"/>
              </a:rPr>
              <a:t>Check toot brakes and unlatch if in latched position</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t>CONT’N</a:t>
            </a:r>
          </a:p>
        </p:txBody>
      </p:sp>
    </p:spTree>
  </p:cSld>
  <p:clrMapOvr>
    <a:masterClrMapping/>
  </p:clrMapOvr>
  <p:transition>
    <p:whee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7239000" cy="5465136"/>
          </a:xfrm>
        </p:spPr>
        <p:txBody>
          <a:bodyPr>
            <a:normAutofit fontScale="92500" lnSpcReduction="20000"/>
          </a:bodyPr>
          <a:lstStyle/>
          <a:p>
            <a:pPr marL="273050" indent="-273050" algn="just">
              <a:buFont typeface="Wingdings" pitchFamily="2" charset="2"/>
              <a:buChar char="Ø"/>
              <a:defRPr/>
            </a:pPr>
            <a:r>
              <a:rPr lang="en-US" sz="2800" dirty="0">
                <a:latin typeface="Baskerville Old Face" pitchFamily="18" charset="0"/>
              </a:rPr>
              <a:t>If you acquired a new tractor, keep it on light work for the first 25 -48hours. Avoid </a:t>
            </a:r>
            <a:r>
              <a:rPr lang="en-US" sz="2800" dirty="0" err="1">
                <a:latin typeface="Baskerville Old Face" pitchFamily="18" charset="0"/>
              </a:rPr>
              <a:t>labouring</a:t>
            </a:r>
            <a:r>
              <a:rPr lang="en-US" sz="2800" dirty="0">
                <a:latin typeface="Baskerville Old Face" pitchFamily="18" charset="0"/>
              </a:rPr>
              <a:t> the engine.</a:t>
            </a:r>
          </a:p>
          <a:p>
            <a:pPr marL="273050" indent="-273050" algn="just">
              <a:buFont typeface="Wingdings" pitchFamily="2" charset="2"/>
              <a:buChar char="Ø"/>
              <a:defRPr/>
            </a:pPr>
            <a:r>
              <a:rPr lang="en-US" sz="2800" dirty="0">
                <a:latin typeface="Baskerville Old Face" pitchFamily="18" charset="0"/>
              </a:rPr>
              <a:t>Don’t operate the independent foot-brake when traveling at high speed.</a:t>
            </a:r>
          </a:p>
          <a:p>
            <a:pPr marL="273050" indent="-273050" algn="just">
              <a:buFont typeface="Wingdings" pitchFamily="2" charset="2"/>
              <a:buChar char="Ø"/>
              <a:defRPr/>
            </a:pPr>
            <a:r>
              <a:rPr lang="en-US" sz="2800" dirty="0">
                <a:latin typeface="Baskerville Old Face" pitchFamily="18" charset="0"/>
              </a:rPr>
              <a:t>Don’t run on the highway without</a:t>
            </a:r>
            <a:r>
              <a:rPr lang="en-US" sz="3600" dirty="0">
                <a:latin typeface="Baskerville Old Face" pitchFamily="18" charset="0"/>
              </a:rPr>
              <a:t> </a:t>
            </a:r>
            <a:r>
              <a:rPr lang="en-US" sz="2800" dirty="0">
                <a:latin typeface="Baskerville Old Face" pitchFamily="18" charset="0"/>
              </a:rPr>
              <a:t>locking the foot-break pedals together.</a:t>
            </a:r>
          </a:p>
          <a:p>
            <a:pPr marL="273050" indent="-273050" algn="just">
              <a:buFont typeface="Wingdings" pitchFamily="2" charset="2"/>
              <a:buChar char="Ø"/>
              <a:defRPr/>
            </a:pPr>
            <a:r>
              <a:rPr lang="en-US" sz="2800" dirty="0">
                <a:latin typeface="Baskerville Old Face" pitchFamily="18" charset="0"/>
              </a:rPr>
              <a:t>Don’t wear-loose clothing near moving parts of a tractor engine or implements</a:t>
            </a:r>
            <a:r>
              <a:rPr lang="en-US" dirty="0">
                <a:latin typeface="Baskerville Old Face" pitchFamily="18" charset="0"/>
              </a:rPr>
              <a:t>.</a:t>
            </a:r>
          </a:p>
          <a:p>
            <a:pPr marL="609600" indent="-609600" algn="just">
              <a:lnSpc>
                <a:spcPct val="120000"/>
              </a:lnSpc>
              <a:buFont typeface="Wingdings" pitchFamily="2" charset="2"/>
              <a:buChar char="Ø"/>
              <a:defRPr/>
            </a:pPr>
            <a:r>
              <a:rPr lang="en-US" dirty="0">
                <a:latin typeface="Baskerville Old Face" pitchFamily="18" charset="0"/>
              </a:rPr>
              <a:t>Don’t attempt to start the engine in gear.</a:t>
            </a:r>
          </a:p>
          <a:p>
            <a:pPr marL="609600" indent="-609600" algn="just">
              <a:lnSpc>
                <a:spcPct val="120000"/>
              </a:lnSpc>
              <a:buFont typeface="Wingdings" pitchFamily="2" charset="2"/>
              <a:buChar char="Ø"/>
              <a:defRPr/>
            </a:pPr>
            <a:r>
              <a:rPr lang="en-US" dirty="0">
                <a:latin typeface="Baskerville Old Face" pitchFamily="18" charset="0"/>
              </a:rPr>
              <a:t>Do not run the P.T.O. or Belt pulley (if any) without a guard.</a:t>
            </a:r>
          </a:p>
          <a:p>
            <a:pPr marL="609600" indent="-609600" algn="just">
              <a:lnSpc>
                <a:spcPct val="120000"/>
              </a:lnSpc>
              <a:buFont typeface="Wingdings" pitchFamily="2" charset="2"/>
              <a:buChar char="Ø"/>
              <a:defRPr/>
            </a:pPr>
            <a:r>
              <a:rPr lang="en-US" dirty="0">
                <a:latin typeface="Baskerville Old Face" pitchFamily="18" charset="0"/>
              </a:rPr>
              <a:t>Do not leave the starts key in the tractors unattended.</a:t>
            </a:r>
          </a:p>
          <a:p>
            <a:pPr marL="273050" indent="-273050" algn="just">
              <a:buFontTx/>
              <a:buAutoNum type="arabicPeriod"/>
              <a:defRPr/>
            </a:pPr>
            <a:endParaRPr lang="en-US" dirty="0">
              <a:latin typeface="Baskerville Old Face" pitchFamily="18" charset="0"/>
            </a:endParaRP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152400"/>
            <a:ext cx="8229600" cy="45719"/>
          </a:xfrm>
        </p:spPr>
        <p:txBody>
          <a:bodyPr>
            <a:normAutofit fontScale="90000"/>
          </a:bodyPr>
          <a:lstStyle/>
          <a:p>
            <a:br>
              <a:rPr lang="en-US" sz="4000" dirty="0">
                <a:latin typeface="Baskerville Old Face" pitchFamily="18" charset="0"/>
              </a:rPr>
            </a:br>
            <a:br>
              <a:rPr lang="en-US" sz="4000" dirty="0">
                <a:latin typeface="Baskerville Old Face" pitchFamily="18" charset="0"/>
              </a:rPr>
            </a:br>
            <a:r>
              <a:rPr lang="en-US" sz="3600" dirty="0">
                <a:latin typeface="Baskerville Old Face" pitchFamily="18" charset="0"/>
              </a:rPr>
              <a:t> </a:t>
            </a:r>
            <a:r>
              <a:rPr lang="en-US" sz="2700" dirty="0">
                <a:solidFill>
                  <a:srgbClr val="FF0000"/>
                </a:solidFill>
                <a:latin typeface="Baskerville Old Face" pitchFamily="18" charset="0"/>
              </a:rPr>
              <a:t>TRACTOR OPERATION;     Safety    Procedures</a:t>
            </a:r>
            <a:r>
              <a:rPr lang="en-US" sz="3600" dirty="0">
                <a:solidFill>
                  <a:srgbClr val="FF0000"/>
                </a:solidFill>
                <a:latin typeface="Baskerville Old Face" pitchFamily="18" charset="0"/>
              </a:rPr>
              <a:t>:</a:t>
            </a:r>
            <a:endParaRPr lang="en-US" dirty="0">
              <a:solidFill>
                <a:srgbClr val="FF0000"/>
              </a:solidFill>
            </a:endParaRPr>
          </a:p>
        </p:txBody>
      </p:sp>
    </p:spTree>
  </p:cSld>
  <p:clrMapOvr>
    <a:masterClrMapping/>
  </p:clrMapOvr>
  <p:transition>
    <p:whee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marL="609600" indent="-609600" algn="just">
              <a:lnSpc>
                <a:spcPct val="120000"/>
              </a:lnSpc>
              <a:buFont typeface="Wingdings" pitchFamily="2" charset="2"/>
              <a:buChar char="Ø"/>
              <a:defRPr/>
            </a:pPr>
            <a:r>
              <a:rPr lang="en-US" dirty="0">
                <a:latin typeface="Baskerville Old Face" pitchFamily="18" charset="0"/>
              </a:rPr>
              <a:t>Do not use the differential lock on the public highway</a:t>
            </a:r>
          </a:p>
          <a:p>
            <a:pPr marL="609600" indent="-609600" algn="just">
              <a:lnSpc>
                <a:spcPct val="120000"/>
              </a:lnSpc>
              <a:buFont typeface="Wingdings" pitchFamily="2" charset="2"/>
              <a:buChar char="Ø"/>
              <a:defRPr/>
            </a:pPr>
            <a:r>
              <a:rPr lang="en-US" dirty="0">
                <a:latin typeface="Baskerville Old Face" pitchFamily="18" charset="0"/>
              </a:rPr>
              <a:t>Do not make a sharp turn unless the differential lock is out of engagement.</a:t>
            </a:r>
          </a:p>
          <a:p>
            <a:pPr marL="609600" indent="-609600" algn="just">
              <a:lnSpc>
                <a:spcPct val="120000"/>
              </a:lnSpc>
              <a:buFont typeface="Wingdings" pitchFamily="2" charset="2"/>
              <a:buChar char="Ø"/>
              <a:defRPr/>
            </a:pPr>
            <a:r>
              <a:rPr lang="en-US" dirty="0">
                <a:latin typeface="Baskerville Old Face" pitchFamily="18" charset="0"/>
              </a:rPr>
              <a:t>Do not operate the tractor on dangerous steep ground.</a:t>
            </a:r>
          </a:p>
          <a:p>
            <a:pPr marL="609600" indent="-609600" algn="just">
              <a:lnSpc>
                <a:spcPct val="120000"/>
              </a:lnSpc>
              <a:buFont typeface="Wingdings" pitchFamily="2" charset="2"/>
              <a:buChar char="Ø"/>
              <a:defRPr/>
            </a:pPr>
            <a:r>
              <a:rPr lang="en-US" dirty="0">
                <a:latin typeface="Baskerville Old Face" pitchFamily="18" charset="0"/>
              </a:rPr>
              <a:t>	Be cautions on steep slopes, realizing that the sudden swing of a heavy implement, or the pull of a tractor can cause trouble. Use clutch brakes, throttle and steering cautiously.</a:t>
            </a:r>
          </a:p>
          <a:p>
            <a:pPr marL="609600" indent="-609600" algn="just">
              <a:lnSpc>
                <a:spcPct val="120000"/>
              </a:lnSpc>
              <a:buFont typeface="Wingdings" pitchFamily="2" charset="2"/>
              <a:buChar char="Ø"/>
              <a:defRPr/>
            </a:pPr>
            <a:r>
              <a:rPr lang="en-US" dirty="0">
                <a:latin typeface="Baskerville Old Face" pitchFamily="18" charset="0"/>
              </a:rPr>
              <a:t>Do not carry passengers on the tractors or linkages.</a:t>
            </a:r>
          </a:p>
          <a:p>
            <a:pPr marL="609600" indent="-609600" algn="just">
              <a:lnSpc>
                <a:spcPct val="120000"/>
              </a:lnSpc>
              <a:buFont typeface="Wingdings" pitchFamily="2" charset="2"/>
              <a:buChar char="Ø"/>
              <a:defRPr/>
            </a:pPr>
            <a:r>
              <a:rPr lang="en-US" dirty="0">
                <a:latin typeface="Baskerville Old Face" pitchFamily="18" charset="0"/>
              </a:rPr>
              <a:t>Do not turn with a projecting implement without making sure there is enough room for it.</a:t>
            </a:r>
          </a:p>
          <a:p>
            <a:pPr marL="609600" indent="-609600" algn="just">
              <a:lnSpc>
                <a:spcPct val="120000"/>
              </a:lnSpc>
              <a:buFont typeface="Wingdings" pitchFamily="2" charset="2"/>
              <a:buChar char="Ø"/>
              <a:defRPr/>
            </a:pPr>
            <a:r>
              <a:rPr lang="en-US" dirty="0">
                <a:latin typeface="Baskerville Old Face" pitchFamily="18" charset="0"/>
              </a:rPr>
              <a:t>Do not hitch trailed implements above the centre line of the rear-axle.</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334962"/>
          </a:xfrm>
        </p:spPr>
        <p:txBody>
          <a:bodyPr>
            <a:normAutofit fontScale="90000"/>
          </a:bodyPr>
          <a:lstStyle/>
          <a:p>
            <a:r>
              <a:rPr lang="en-US"/>
              <a:t>CONT’N</a:t>
            </a:r>
            <a:br>
              <a:rPr lang="en-US"/>
            </a:br>
            <a:endParaRPr lang="en-US" dirty="0"/>
          </a:p>
        </p:txBody>
      </p:sp>
    </p:spTree>
  </p:cSld>
  <p:clrMapOvr>
    <a:masterClrMapping/>
  </p:clrMapOvr>
  <p:transition>
    <p:whee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609600"/>
            <a:ext cx="8229600" cy="5516563"/>
          </a:xfrm>
        </p:spPr>
        <p:txBody>
          <a:bodyPr>
            <a:normAutofit fontScale="70000" lnSpcReduction="20000"/>
          </a:bodyPr>
          <a:lstStyle/>
          <a:p>
            <a:pPr marL="273050" indent="-273050">
              <a:lnSpc>
                <a:spcPct val="120000"/>
              </a:lnSpc>
              <a:buNone/>
              <a:defRPr/>
            </a:pPr>
            <a:r>
              <a:rPr lang="en-US" dirty="0"/>
              <a:t>A good driver</a:t>
            </a:r>
          </a:p>
          <a:p>
            <a:pPr marL="273050" indent="-273050">
              <a:lnSpc>
                <a:spcPct val="120000"/>
              </a:lnSpc>
              <a:defRPr/>
            </a:pPr>
            <a:r>
              <a:rPr lang="en-US" dirty="0"/>
              <a:t>Keeps his tractor clean.</a:t>
            </a:r>
          </a:p>
          <a:p>
            <a:pPr marL="273050" indent="-273050">
              <a:lnSpc>
                <a:spcPct val="120000"/>
              </a:lnSpc>
              <a:defRPr/>
            </a:pPr>
            <a:r>
              <a:rPr lang="en-US" dirty="0"/>
              <a:t>Complete the daily service at close of work.</a:t>
            </a:r>
          </a:p>
          <a:p>
            <a:pPr marL="273050" indent="-273050">
              <a:lnSpc>
                <a:spcPct val="120000"/>
              </a:lnSpc>
              <a:defRPr/>
            </a:pPr>
            <a:r>
              <a:rPr lang="en-US" dirty="0"/>
              <a:t>Enters up the work book daily at close of work</a:t>
            </a:r>
          </a:p>
          <a:p>
            <a:pPr marL="273050" indent="-273050">
              <a:lnSpc>
                <a:spcPct val="120000"/>
              </a:lnSpc>
              <a:defRPr/>
            </a:pPr>
            <a:r>
              <a:rPr lang="en-US" dirty="0"/>
              <a:t>Check oil pressure and ammeters when starting the engines</a:t>
            </a:r>
          </a:p>
          <a:p>
            <a:pPr marL="273050" indent="-273050">
              <a:lnSpc>
                <a:spcPct val="120000"/>
              </a:lnSpc>
              <a:defRPr/>
            </a:pPr>
            <a:r>
              <a:rPr lang="en-US" dirty="0"/>
              <a:t>Listen for any unusual noise from the engine</a:t>
            </a:r>
          </a:p>
          <a:p>
            <a:pPr marL="273050" indent="-273050">
              <a:lnSpc>
                <a:spcPct val="120000"/>
              </a:lnSpc>
              <a:defRPr/>
            </a:pPr>
            <a:r>
              <a:rPr lang="en-US" dirty="0"/>
              <a:t>Reports immediately any defects, he cannot correct himself.</a:t>
            </a:r>
          </a:p>
          <a:p>
            <a:pPr marL="273050" indent="-273050">
              <a:lnSpc>
                <a:spcPct val="120000"/>
              </a:lnSpc>
              <a:defRPr/>
            </a:pPr>
            <a:r>
              <a:rPr lang="en-US" dirty="0"/>
              <a:t>Does not allow anyone to ride on his tractor with implement.</a:t>
            </a:r>
          </a:p>
          <a:p>
            <a:pPr marL="273050" indent="-273050">
              <a:lnSpc>
                <a:spcPct val="120000"/>
              </a:lnSpc>
              <a:defRPr/>
            </a:pPr>
            <a:r>
              <a:rPr lang="en-US" dirty="0"/>
              <a:t>Does not pull anything by the Top link.</a:t>
            </a:r>
          </a:p>
          <a:p>
            <a:pPr marL="273050" indent="-273050">
              <a:lnSpc>
                <a:spcPct val="120000"/>
              </a:lnSpc>
              <a:defRPr/>
            </a:pPr>
            <a:r>
              <a:rPr lang="en-US" dirty="0"/>
              <a:t>Does not wear long loose clothing</a:t>
            </a:r>
          </a:p>
          <a:p>
            <a:pPr marL="273050" indent="-273050">
              <a:lnSpc>
                <a:spcPct val="120000"/>
              </a:lnSpc>
              <a:defRPr/>
            </a:pPr>
            <a:r>
              <a:rPr lang="en-US" dirty="0"/>
              <a:t>Keep this fuel and containers clean.</a:t>
            </a:r>
          </a:p>
          <a:p>
            <a:pPr marL="273050" indent="-273050">
              <a:lnSpc>
                <a:spcPct val="120000"/>
              </a:lnSpc>
              <a:defRPr/>
            </a:pPr>
            <a:r>
              <a:rPr lang="en-US" dirty="0"/>
              <a:t>Allows no light or smoking near the tractors when refueling.</a:t>
            </a:r>
          </a:p>
          <a:p>
            <a:pPr marL="273050" indent="-273050">
              <a:lnSpc>
                <a:spcPct val="120000"/>
              </a:lnSpc>
              <a:defRPr/>
            </a:pPr>
            <a:r>
              <a:rPr lang="en-US" dirty="0"/>
              <a:t>Know the correct hours to change engine oils filters etc.</a:t>
            </a:r>
          </a:p>
          <a:p>
            <a:pPr marL="273050" indent="-273050">
              <a:lnSpc>
                <a:spcPct val="80000"/>
              </a:lnSpc>
              <a:defRPr/>
            </a:pPr>
            <a:endParaRPr lang="en-US" dirty="0"/>
          </a:p>
          <a:p>
            <a:endParaRPr lang="en-US" dirty="0"/>
          </a:p>
        </p:txBody>
      </p:sp>
      <p:sp>
        <p:nvSpPr>
          <p:cNvPr id="6" name="Footer Placeholder 5"/>
          <p:cNvSpPr>
            <a:spLocks noGrp="1"/>
          </p:cNvSpPr>
          <p:nvPr>
            <p:ph type="ftr" sz="quarter" idx="11"/>
          </p:nvPr>
        </p:nvSpPr>
        <p:spPr/>
        <p:txBody>
          <a:bodyPr/>
          <a:lstStyle/>
          <a:p>
            <a:r>
              <a:rPr lang="en-US"/>
              <a:t>By Kanaaba  Deus</a:t>
            </a:r>
            <a:endParaRPr lang="en-US" dirty="0"/>
          </a:p>
        </p:txBody>
      </p:sp>
      <p:sp>
        <p:nvSpPr>
          <p:cNvPr id="4" name="Title 3"/>
          <p:cNvSpPr>
            <a:spLocks noGrp="1"/>
          </p:cNvSpPr>
          <p:nvPr>
            <p:ph type="title"/>
          </p:nvPr>
        </p:nvSpPr>
        <p:spPr>
          <a:xfrm>
            <a:off x="457200" y="0"/>
            <a:ext cx="8229600" cy="228600"/>
          </a:xfrm>
        </p:spPr>
        <p:txBody>
          <a:bodyPr>
            <a:normAutofit fontScale="90000"/>
          </a:bodyPr>
          <a:lstStyle/>
          <a:p>
            <a:br>
              <a:rPr lang="en-US" dirty="0"/>
            </a:br>
            <a:r>
              <a:rPr lang="en-US" dirty="0"/>
              <a:t> </a:t>
            </a:r>
            <a:r>
              <a:rPr lang="en-US" sz="3100" dirty="0"/>
              <a:t>Attributes of a Good Tractor Operator</a:t>
            </a:r>
            <a:endParaRPr lang="en-US" dirty="0"/>
          </a:p>
        </p:txBody>
      </p:sp>
    </p:spTree>
  </p:cSld>
  <p:clrMapOvr>
    <a:masterClrMapping/>
  </p:clrMapOvr>
  <p:transition>
    <p:whee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a:latin typeface="Footlight MT Light" pitchFamily="18" charset="0"/>
              </a:rPr>
              <a:t>National perspective</a:t>
            </a:r>
          </a:p>
          <a:p>
            <a:r>
              <a:rPr lang="en-US" dirty="0" err="1">
                <a:latin typeface="Footlight MT Light" pitchFamily="18" charset="0"/>
              </a:rPr>
              <a:t>GoU</a:t>
            </a:r>
            <a:r>
              <a:rPr lang="en-US" dirty="0">
                <a:latin typeface="Footlight MT Light" pitchFamily="18" charset="0"/>
              </a:rPr>
              <a:t> wants to eradicate poverty in the country(current level about 38%).</a:t>
            </a:r>
          </a:p>
          <a:p>
            <a:r>
              <a:rPr lang="en-US" dirty="0">
                <a:latin typeface="Footlight MT Light" pitchFamily="18" charset="0"/>
              </a:rPr>
              <a:t>PEAP (Poverty Eradication Plan) was then created</a:t>
            </a:r>
          </a:p>
          <a:p>
            <a:r>
              <a:rPr lang="en-US" dirty="0">
                <a:latin typeface="Footlight MT Light" pitchFamily="18" charset="0"/>
              </a:rPr>
              <a:t>More than 80% of Ugandans live in rural areas and agriculture is their main source of livelihoods.</a:t>
            </a:r>
          </a:p>
          <a:p>
            <a:r>
              <a:rPr lang="en-US" dirty="0">
                <a:latin typeface="Footlight MT Light" pitchFamily="18" charset="0"/>
              </a:rPr>
              <a:t>To achieve PEAP . Government  has to place PMA</a:t>
            </a:r>
          </a:p>
          <a:p>
            <a:r>
              <a:rPr lang="en-US" dirty="0">
                <a:latin typeface="Footlight MT Light" pitchFamily="18" charset="0"/>
              </a:rPr>
              <a:t>Agriculture Research, Agric. Education, NAADS &amp; agro-processing are one of the seven pillars of PMA.</a:t>
            </a:r>
          </a:p>
          <a:p>
            <a:r>
              <a:rPr lang="en-US" dirty="0">
                <a:latin typeface="Footlight MT Light" pitchFamily="18" charset="0"/>
              </a:rPr>
              <a:t>Universities had to adjust themselves to respond to the PMA program</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sz="4400" dirty="0">
                <a:latin typeface="Book Antiqua" pitchFamily="18" charset="0"/>
              </a:rPr>
              <a:t>COURSE BACKGROUND</a:t>
            </a:r>
          </a:p>
        </p:txBody>
      </p:sp>
    </p:spTree>
  </p:cSld>
  <p:clrMapOvr>
    <a:masterClrMapping/>
  </p:clrMapOvr>
  <p:transition>
    <p:whee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marL="273050" indent="-273050">
              <a:lnSpc>
                <a:spcPct val="120000"/>
              </a:lnSpc>
              <a:defRPr/>
            </a:pPr>
            <a:r>
              <a:rPr lang="en-US" dirty="0">
                <a:latin typeface="Baskerville Old Face" pitchFamily="18" charset="0"/>
              </a:rPr>
              <a:t>Know when to service the air cleaner</a:t>
            </a:r>
          </a:p>
          <a:p>
            <a:pPr marL="273050" indent="-273050">
              <a:lnSpc>
                <a:spcPct val="120000"/>
              </a:lnSpc>
              <a:defRPr/>
            </a:pPr>
            <a:r>
              <a:rPr lang="en-US" dirty="0">
                <a:latin typeface="Baskerville Old Face" pitchFamily="18" charset="0"/>
              </a:rPr>
              <a:t>Uses the right grade of oil for this services.</a:t>
            </a:r>
          </a:p>
          <a:p>
            <a:pPr marL="273050" indent="-273050">
              <a:lnSpc>
                <a:spcPct val="120000"/>
              </a:lnSpc>
              <a:defRPr/>
            </a:pPr>
            <a:r>
              <a:rPr lang="en-US" dirty="0">
                <a:latin typeface="Baskerville Old Face" pitchFamily="18" charset="0"/>
              </a:rPr>
              <a:t>Keep the tyres at correct pressure.</a:t>
            </a:r>
          </a:p>
          <a:p>
            <a:pPr marL="273050" indent="-273050">
              <a:lnSpc>
                <a:spcPct val="120000"/>
              </a:lnSpc>
              <a:defRPr/>
            </a:pPr>
            <a:r>
              <a:rPr lang="en-US" dirty="0">
                <a:latin typeface="Baskerville Old Face" pitchFamily="18" charset="0"/>
              </a:rPr>
              <a:t>Do not allow unauthorized person to make adjustment on the tractor</a:t>
            </a:r>
          </a:p>
          <a:p>
            <a:pPr marL="273050" indent="-273050">
              <a:lnSpc>
                <a:spcPct val="120000"/>
              </a:lnSpc>
              <a:defRPr/>
            </a:pPr>
            <a:r>
              <a:rPr lang="en-US" dirty="0">
                <a:latin typeface="Baskerville Old Face" pitchFamily="18" charset="0"/>
              </a:rPr>
              <a:t>Does not touch the diesel at injection pump in the injectors</a:t>
            </a:r>
          </a:p>
          <a:p>
            <a:pPr marL="273050" indent="-273050">
              <a:lnSpc>
                <a:spcPct val="120000"/>
              </a:lnSpc>
              <a:defRPr/>
            </a:pPr>
            <a:r>
              <a:rPr lang="en-US" dirty="0">
                <a:latin typeface="Baskerville Old Face" pitchFamily="18" charset="0"/>
              </a:rPr>
              <a:t>Keep space filters, fan belts and hoses.</a:t>
            </a:r>
          </a:p>
          <a:p>
            <a:pPr marL="273050" indent="-273050">
              <a:lnSpc>
                <a:spcPct val="120000"/>
              </a:lnSpc>
              <a:defRPr/>
            </a:pPr>
            <a:r>
              <a:rPr lang="en-US" dirty="0">
                <a:latin typeface="Baskerville Old Face" pitchFamily="18" charset="0"/>
              </a:rPr>
              <a:t>Obeys the high way code at all times</a:t>
            </a:r>
          </a:p>
          <a:p>
            <a:pPr marL="273050" indent="-273050">
              <a:lnSpc>
                <a:spcPct val="120000"/>
              </a:lnSpc>
              <a:defRPr/>
            </a:pPr>
            <a:r>
              <a:rPr lang="en-US" dirty="0">
                <a:latin typeface="Baskerville Old Face" pitchFamily="18" charset="0"/>
              </a:rPr>
              <a:t>Takes pride in his work.</a:t>
            </a:r>
          </a:p>
          <a:p>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US" dirty="0">
                <a:latin typeface="Footlight MT Light" pitchFamily="18" charset="0"/>
              </a:rPr>
              <a:t>CONT’N</a:t>
            </a:r>
          </a:p>
        </p:txBody>
      </p:sp>
    </p:spTree>
  </p:cSld>
  <p:clrMapOvr>
    <a:masterClrMapping/>
  </p:clrMapOvr>
  <p:transition>
    <p:whee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lnSpcReduction="10000"/>
          </a:bodyPr>
          <a:lstStyle/>
          <a:p>
            <a:pPr marL="273050" indent="-273050">
              <a:lnSpc>
                <a:spcPct val="60000"/>
              </a:lnSpc>
              <a:buNone/>
              <a:defRPr/>
            </a:pPr>
            <a:endParaRPr lang="en-US" dirty="0"/>
          </a:p>
          <a:p>
            <a:pPr marL="273050" indent="-273050">
              <a:lnSpc>
                <a:spcPct val="110000"/>
              </a:lnSpc>
              <a:defRPr/>
            </a:pPr>
            <a:r>
              <a:rPr lang="en-US" dirty="0">
                <a:latin typeface="Baskerville Old Face" pitchFamily="18" charset="0"/>
              </a:rPr>
              <a:t>The tractor driver is responsible for opening implements or machine which he used with or tractor..</a:t>
            </a:r>
          </a:p>
          <a:p>
            <a:pPr marL="273050" indent="-273050">
              <a:lnSpc>
                <a:spcPct val="110000"/>
              </a:lnSpc>
              <a:defRPr/>
            </a:pPr>
            <a:r>
              <a:rPr lang="en-US" dirty="0">
                <a:latin typeface="Baskerville Old Face" pitchFamily="18" charset="0"/>
              </a:rPr>
              <a:t>The oil level in gear boxes of P.T.O or pulley drives replacement or machine should be checked twice daily.</a:t>
            </a:r>
          </a:p>
          <a:p>
            <a:pPr marL="273050" indent="-273050">
              <a:lnSpc>
                <a:spcPct val="110000"/>
              </a:lnSpc>
              <a:defRPr/>
            </a:pPr>
            <a:r>
              <a:rPr lang="en-US" dirty="0">
                <a:latin typeface="Baskerville Old Face" pitchFamily="18" charset="0"/>
              </a:rPr>
              <a:t>All nuts and bolts should be checks for tightens twice daily.</a:t>
            </a:r>
          </a:p>
          <a:p>
            <a:pPr marL="273050" indent="-273050">
              <a:lnSpc>
                <a:spcPct val="110000"/>
              </a:lnSpc>
              <a:defRPr/>
            </a:pPr>
            <a:r>
              <a:rPr lang="en-US" dirty="0">
                <a:latin typeface="Baskerville Old Face" pitchFamily="18" charset="0"/>
              </a:rPr>
              <a:t>All tyre pressure should be checked daily</a:t>
            </a:r>
          </a:p>
          <a:p>
            <a:pPr marL="273050" indent="-273050">
              <a:lnSpc>
                <a:spcPct val="110000"/>
              </a:lnSpc>
              <a:defRPr/>
            </a:pPr>
            <a:r>
              <a:rPr lang="en-US" dirty="0">
                <a:latin typeface="Baskerville Old Face" pitchFamily="18" charset="0"/>
              </a:rPr>
              <a:t>Adjustment of rubber belts or P.T.O drivers implements should be checked daily.</a:t>
            </a:r>
          </a:p>
          <a:p>
            <a:pPr marL="273050" indent="-273050">
              <a:lnSpc>
                <a:spcPct val="110000"/>
              </a:lnSpc>
              <a:defRPr/>
            </a:pPr>
            <a:r>
              <a:rPr lang="en-US" dirty="0">
                <a:latin typeface="Baskerville Old Face" pitchFamily="18" charset="0"/>
              </a:rPr>
              <a:t>The hoses and nozzles of sprayer must be checked frequently when in use for leaks or blockages</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5719"/>
          </a:xfrm>
        </p:spPr>
        <p:txBody>
          <a:bodyPr>
            <a:noAutofit/>
          </a:bodyPr>
          <a:lstStyle/>
          <a:p>
            <a:br>
              <a:rPr lang="en-US" sz="3200" dirty="0"/>
            </a:br>
            <a:r>
              <a:rPr lang="en-US" sz="3200" dirty="0"/>
              <a:t> IMPLEMENT MAINTANANCE</a:t>
            </a:r>
          </a:p>
        </p:txBody>
      </p:sp>
    </p:spTree>
  </p:cSld>
  <p:clrMapOvr>
    <a:masterClrMapping/>
  </p:clrMapOvr>
  <p:transition>
    <p:whee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629400"/>
          </a:xfrm>
        </p:spPr>
        <p:txBody>
          <a:bodyPr>
            <a:normAutofit fontScale="77500" lnSpcReduction="20000"/>
          </a:bodyPr>
          <a:lstStyle/>
          <a:p>
            <a:pPr marL="273050" indent="-273050">
              <a:lnSpc>
                <a:spcPct val="60000"/>
              </a:lnSpc>
              <a:buNone/>
              <a:defRPr/>
            </a:pPr>
            <a:r>
              <a:rPr lang="en-US" dirty="0"/>
              <a:t>.</a:t>
            </a:r>
            <a:endParaRPr lang="en-US" dirty="0">
              <a:solidFill>
                <a:srgbClr val="FF0000"/>
              </a:solidFill>
            </a:endParaRPr>
          </a:p>
          <a:p>
            <a:pPr marL="273050" indent="-273050" algn="just">
              <a:lnSpc>
                <a:spcPct val="60000"/>
              </a:lnSpc>
              <a:buNone/>
              <a:defRPr/>
            </a:pPr>
            <a:r>
              <a:rPr lang="en-US" b="1" dirty="0">
                <a:solidFill>
                  <a:srgbClr val="FF0000"/>
                </a:solidFill>
              </a:rPr>
              <a:t>Regular Maintenance of a Tractor</a:t>
            </a:r>
            <a:endParaRPr lang="en-US" dirty="0">
              <a:solidFill>
                <a:srgbClr val="FF0000"/>
              </a:solidFill>
            </a:endParaRPr>
          </a:p>
          <a:p>
            <a:pPr marL="273050" indent="-273050" algn="just">
              <a:lnSpc>
                <a:spcPct val="120000"/>
              </a:lnSpc>
              <a:buFontTx/>
              <a:buAutoNum type="arabicPeriod"/>
              <a:defRPr/>
            </a:pPr>
            <a:r>
              <a:rPr lang="en-US" dirty="0">
                <a:latin typeface="Baskerville Old Face" pitchFamily="18" charset="0"/>
              </a:rPr>
              <a:t>Faculty Exhaust Excessive noise causing in-convenience/fatigue for operator.</a:t>
            </a:r>
          </a:p>
          <a:p>
            <a:pPr marL="273050" indent="-273050" algn="just">
              <a:lnSpc>
                <a:spcPct val="120000"/>
              </a:lnSpc>
              <a:buFontTx/>
              <a:buAutoNum type="arabicPeriod"/>
              <a:defRPr/>
            </a:pPr>
            <a:r>
              <a:rPr lang="en-US" dirty="0">
                <a:latin typeface="Baskerville Old Face" pitchFamily="18" charset="0"/>
              </a:rPr>
              <a:t>Incorrect air filters maintenance: allow dust particle to enters engine, accelerating wear with engine component e.g. piston rings, lines, which causes excessive oil consumption and drop in engine power.</a:t>
            </a:r>
          </a:p>
          <a:p>
            <a:pPr marL="273050" indent="-273050" algn="just">
              <a:lnSpc>
                <a:spcPct val="120000"/>
              </a:lnSpc>
              <a:buFontTx/>
              <a:buAutoNum type="arabicPeriod"/>
              <a:defRPr/>
            </a:pPr>
            <a:r>
              <a:rPr lang="en-US" dirty="0">
                <a:latin typeface="Baskerville Old Face" pitchFamily="18" charset="0"/>
              </a:rPr>
              <a:t>A blocked air filters will reduce engine power</a:t>
            </a:r>
          </a:p>
          <a:p>
            <a:pPr marL="273050" indent="-273050" algn="just">
              <a:lnSpc>
                <a:spcPct val="120000"/>
              </a:lnSpc>
              <a:buFontTx/>
              <a:buAutoNum type="arabicPeriod"/>
              <a:defRPr/>
            </a:pPr>
            <a:r>
              <a:rPr lang="en-US" dirty="0">
                <a:latin typeface="Baskerville Old Face" pitchFamily="18" charset="0"/>
              </a:rPr>
              <a:t>Engine cooling system: A block radiator (externally or internally) will accuse engine to over heat with consequential reduction or power and possibly, damage to engine components. The radiators cap prevents entry of dirt and helps maintain correct operating temperature.</a:t>
            </a:r>
          </a:p>
          <a:p>
            <a:pPr marL="273050" indent="-273050" algn="just">
              <a:lnSpc>
                <a:spcPct val="120000"/>
              </a:lnSpc>
              <a:buFontTx/>
              <a:buAutoNum type="arabicPeriod"/>
              <a:defRPr/>
            </a:pPr>
            <a:r>
              <a:rPr lang="en-US" dirty="0">
                <a:latin typeface="Baskerville Old Face" pitchFamily="18" charset="0"/>
              </a:rPr>
              <a:t>Dirt or water in fuel system due to impure fuel missing fuel tank cap, improper filter maintenance causes rapid wear (damage to fuel pumps and injectors which results in erratic engine flashing/ running.</a:t>
            </a:r>
          </a:p>
          <a:p>
            <a:pPr marL="273050" indent="-273050" algn="just">
              <a:lnSpc>
                <a:spcPct val="120000"/>
              </a:lnSpc>
              <a:buFontTx/>
              <a:buAutoNum type="arabicPeriod"/>
              <a:defRPr/>
            </a:pPr>
            <a:r>
              <a:rPr lang="en-US" dirty="0">
                <a:latin typeface="Baskerville Old Face" pitchFamily="18" charset="0"/>
              </a:rPr>
              <a:t>Engine Maintenance: Regular renewal of oil and filter is essential to avoid premature wear of internal components</a:t>
            </a:r>
          </a:p>
        </p:txBody>
      </p:sp>
      <p:sp>
        <p:nvSpPr>
          <p:cNvPr id="4" name="Footer Placeholder 3"/>
          <p:cNvSpPr>
            <a:spLocks noGrp="1"/>
          </p:cNvSpPr>
          <p:nvPr>
            <p:ph type="ftr" sz="quarter" idx="11"/>
          </p:nvPr>
        </p:nvSpPr>
        <p:spPr/>
        <p:txBody>
          <a:bodyPr/>
          <a:lstStyle/>
          <a:p>
            <a:r>
              <a:rPr lang="en-US" dirty="0"/>
              <a:t>By </a:t>
            </a:r>
            <a:r>
              <a:rPr lang="en-US" dirty="0" err="1"/>
              <a:t>Kanaaba</a:t>
            </a:r>
            <a:r>
              <a:rPr lang="en-US" dirty="0"/>
              <a:t>  Deus</a:t>
            </a:r>
          </a:p>
        </p:txBody>
      </p:sp>
      <p:sp>
        <p:nvSpPr>
          <p:cNvPr id="2" name="Title 1"/>
          <p:cNvSpPr>
            <a:spLocks noGrp="1"/>
          </p:cNvSpPr>
          <p:nvPr>
            <p:ph type="title"/>
          </p:nvPr>
        </p:nvSpPr>
        <p:spPr>
          <a:xfrm flipV="1">
            <a:off x="457200" y="-457200"/>
            <a:ext cx="8229600" cy="731838"/>
          </a:xfrm>
        </p:spPr>
        <p:txBody>
          <a:bodyPr>
            <a:normAutofit/>
          </a:bodyPr>
          <a:lstStyle/>
          <a:p>
            <a:endParaRPr lang="en-US" dirty="0"/>
          </a:p>
        </p:txBody>
      </p:sp>
    </p:spTree>
  </p:cSld>
  <p:clrMapOvr>
    <a:masterClrMapping/>
  </p:clrMapOvr>
  <p:transition>
    <p:whee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nSpc>
                <a:spcPct val="120000"/>
              </a:lnSpc>
              <a:buNone/>
              <a:defRPr/>
            </a:pPr>
            <a:r>
              <a:rPr lang="en-US" dirty="0"/>
              <a:t>A farms economic success is largely determined by proper management of the farm fields machines.</a:t>
            </a:r>
          </a:p>
          <a:p>
            <a:pPr>
              <a:lnSpc>
                <a:spcPct val="120000"/>
              </a:lnSpc>
              <a:buNone/>
              <a:defRPr/>
            </a:pPr>
            <a:r>
              <a:rPr lang="en-US" dirty="0"/>
              <a:t>Machinery management implies a thorough knowledge of the following</a:t>
            </a:r>
          </a:p>
          <a:p>
            <a:pPr>
              <a:lnSpc>
                <a:spcPct val="120000"/>
              </a:lnSpc>
              <a:defRPr/>
            </a:pPr>
            <a:r>
              <a:rPr lang="en-US" dirty="0"/>
              <a:t>Mechanical principles and limitation of the machine</a:t>
            </a:r>
          </a:p>
          <a:p>
            <a:pPr>
              <a:lnSpc>
                <a:spcPct val="120000"/>
              </a:lnSpc>
              <a:defRPr/>
            </a:pPr>
            <a:r>
              <a:rPr lang="en-US" dirty="0"/>
              <a:t>Efficient operations in the field</a:t>
            </a:r>
          </a:p>
          <a:p>
            <a:pPr>
              <a:lnSpc>
                <a:spcPct val="120000"/>
              </a:lnSpc>
              <a:defRPr/>
            </a:pPr>
            <a:r>
              <a:rPr lang="en-US" dirty="0"/>
              <a:t>Appropriate machine maintenance</a:t>
            </a:r>
          </a:p>
          <a:p>
            <a:pPr>
              <a:lnSpc>
                <a:spcPct val="120000"/>
              </a:lnSpc>
              <a:defRPr/>
            </a:pPr>
            <a:r>
              <a:rPr lang="en-US" dirty="0"/>
              <a:t>Timely repair and replacement</a:t>
            </a:r>
          </a:p>
          <a:p>
            <a:pPr>
              <a:lnSpc>
                <a:spcPct val="120000"/>
              </a:lnSpc>
              <a:defRPr/>
            </a:pPr>
            <a:r>
              <a:rPr lang="en-US" dirty="0"/>
              <a:t>Selection of a machine system</a:t>
            </a:r>
          </a:p>
          <a:p>
            <a:pPr>
              <a:lnSpc>
                <a:spcPct val="120000"/>
              </a:lnSpc>
              <a:defRPr/>
            </a:pPr>
            <a:r>
              <a:rPr lang="en-US" dirty="0"/>
              <a:t>Economic analysis of actual or proposed management activities</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dirty="0"/>
              <a:t>Farm Machinery Management</a:t>
            </a:r>
          </a:p>
        </p:txBody>
      </p:sp>
    </p:spTree>
  </p:cSld>
  <p:clrMapOvr>
    <a:masterClrMapping/>
  </p:clrMapOvr>
  <p:transition>
    <p:whee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800" dirty="0">
                <a:latin typeface="Book Antiqua" pitchFamily="18" charset="0"/>
                <a:ea typeface="Gungsuh" pitchFamily="18" charset="-127"/>
                <a:cs typeface="Verdana" pitchFamily="34" charset="0"/>
              </a:rPr>
              <a:t>Implement performance</a:t>
            </a:r>
          </a:p>
          <a:p>
            <a:pPr>
              <a:defRPr/>
            </a:pPr>
            <a:r>
              <a:rPr lang="en-US" sz="2800" dirty="0">
                <a:latin typeface="Book Antiqua" pitchFamily="18" charset="0"/>
                <a:ea typeface="Gungsuh" pitchFamily="18" charset="-127"/>
                <a:cs typeface="Verdana" pitchFamily="34" charset="0"/>
              </a:rPr>
              <a:t>Timeliness</a:t>
            </a:r>
          </a:p>
          <a:p>
            <a:pPr>
              <a:defRPr/>
            </a:pPr>
            <a:r>
              <a:rPr lang="en-US" sz="2800" dirty="0">
                <a:latin typeface="Book Antiqua" pitchFamily="18" charset="0"/>
                <a:ea typeface="Gungsuh" pitchFamily="18" charset="-127"/>
                <a:cs typeface="Verdana" pitchFamily="34" charset="0"/>
              </a:rPr>
              <a:t>Power availability</a:t>
            </a:r>
          </a:p>
          <a:p>
            <a:pPr>
              <a:defRPr/>
            </a:pPr>
            <a:r>
              <a:rPr lang="en-US" sz="2800" dirty="0">
                <a:latin typeface="Book Antiqua" pitchFamily="18" charset="0"/>
                <a:ea typeface="Gungsuh" pitchFamily="18" charset="-127"/>
                <a:cs typeface="Verdana" pitchFamily="34" charset="0"/>
              </a:rPr>
              <a:t>Labour</a:t>
            </a:r>
          </a:p>
          <a:p>
            <a:pPr>
              <a:defRPr/>
            </a:pPr>
            <a:endParaRPr lang="en-US" sz="2800" dirty="0">
              <a:latin typeface="Book Antiqua" pitchFamily="18" charset="0"/>
              <a:ea typeface="Gungsuh" pitchFamily="18" charset="-127"/>
              <a:cs typeface="Verdana" pitchFamily="34" charset="0"/>
            </a:endParaRPr>
          </a:p>
          <a:p>
            <a:pPr>
              <a:defRPr/>
            </a:pPr>
            <a:r>
              <a:rPr lang="en-US" sz="2800" b="1" dirty="0">
                <a:latin typeface="Book Antiqua" pitchFamily="18" charset="0"/>
                <a:ea typeface="Gungsuh" pitchFamily="18" charset="-127"/>
                <a:cs typeface="Verdana" pitchFamily="34" charset="0"/>
              </a:rPr>
              <a:t>Machinery Selection</a:t>
            </a:r>
          </a:p>
          <a:p>
            <a:pPr lvl="1">
              <a:defRPr/>
            </a:pPr>
            <a:r>
              <a:rPr lang="en-US" sz="2400" dirty="0">
                <a:solidFill>
                  <a:schemeClr val="tx1"/>
                </a:solidFill>
                <a:latin typeface="Book Antiqua" pitchFamily="18" charset="0"/>
                <a:ea typeface="Gungsuh" pitchFamily="18" charset="-127"/>
                <a:cs typeface="Verdana" pitchFamily="34" charset="0"/>
              </a:rPr>
              <a:t>Performance Characteristics</a:t>
            </a:r>
          </a:p>
          <a:p>
            <a:pPr lvl="1">
              <a:defRPr/>
            </a:pPr>
            <a:r>
              <a:rPr lang="en-US" sz="2400" dirty="0">
                <a:solidFill>
                  <a:schemeClr val="tx1"/>
                </a:solidFill>
                <a:latin typeface="Book Antiqua" pitchFamily="18" charset="0"/>
                <a:ea typeface="Gungsuh" pitchFamily="18" charset="-127"/>
                <a:cs typeface="Verdana" pitchFamily="34" charset="0"/>
              </a:rPr>
              <a:t>Costs</a:t>
            </a:r>
          </a:p>
          <a:p>
            <a:pPr lvl="1">
              <a:defRPr/>
            </a:pPr>
            <a:r>
              <a:rPr lang="en-US" sz="2400" dirty="0">
                <a:solidFill>
                  <a:schemeClr val="tx1"/>
                </a:solidFill>
                <a:latin typeface="Book Antiqua" pitchFamily="18" charset="0"/>
                <a:ea typeface="Gungsuh" pitchFamily="18" charset="-127"/>
                <a:cs typeface="Verdana" pitchFamily="34" charset="0"/>
              </a:rPr>
              <a:t>Operation </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t>Equipment Selection</a:t>
            </a:r>
          </a:p>
        </p:txBody>
      </p:sp>
    </p:spTree>
  </p:cSld>
  <p:clrMapOvr>
    <a:masterClrMapping/>
  </p:clrMapOvr>
  <p:transition>
    <p:whee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a:buNone/>
            </a:pPr>
            <a:r>
              <a:rPr lang="en-US" dirty="0">
                <a:latin typeface="Book Antiqua" pitchFamily="18" charset="0"/>
              </a:rPr>
              <a:t>The major systems include;</a:t>
            </a:r>
          </a:p>
          <a:p>
            <a:r>
              <a:rPr lang="en-US" dirty="0">
                <a:latin typeface="Book Antiqua" pitchFamily="18" charset="0"/>
              </a:rPr>
              <a:t>Air supply system</a:t>
            </a:r>
          </a:p>
          <a:p>
            <a:r>
              <a:rPr lang="en-US" dirty="0">
                <a:latin typeface="Book Antiqua" pitchFamily="18" charset="0"/>
              </a:rPr>
              <a:t>Cooling system</a:t>
            </a:r>
          </a:p>
          <a:p>
            <a:r>
              <a:rPr lang="en-US" dirty="0">
                <a:latin typeface="Book Antiqua" pitchFamily="18" charset="0"/>
              </a:rPr>
              <a:t>Fuel supply system</a:t>
            </a:r>
          </a:p>
          <a:p>
            <a:r>
              <a:rPr lang="en-US" dirty="0">
                <a:latin typeface="Book Antiqua" pitchFamily="18" charset="0"/>
              </a:rPr>
              <a:t>Lubrication system</a:t>
            </a:r>
          </a:p>
          <a:p>
            <a:r>
              <a:rPr lang="en-US" dirty="0">
                <a:latin typeface="Book Antiqua" pitchFamily="18" charset="0"/>
              </a:rPr>
              <a:t>Electric system</a:t>
            </a:r>
          </a:p>
          <a:p>
            <a:r>
              <a:rPr lang="en-US" dirty="0">
                <a:latin typeface="Book Antiqua" pitchFamily="18" charset="0"/>
              </a:rPr>
              <a:t>Transmission system </a:t>
            </a:r>
          </a:p>
          <a:p>
            <a:endParaRPr lang="en-US" dirty="0">
              <a:latin typeface="Book Antiqua"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563562"/>
          </a:xfrm>
        </p:spPr>
        <p:txBody>
          <a:bodyPr>
            <a:normAutofit fontScale="90000"/>
          </a:bodyPr>
          <a:lstStyle/>
          <a:p>
            <a:r>
              <a:rPr lang="en-US" dirty="0"/>
              <a:t>SYSTEMS OF TRACTOR ENGINES</a:t>
            </a:r>
          </a:p>
        </p:txBody>
      </p:sp>
    </p:spTree>
  </p:cSld>
  <p:clrMapOvr>
    <a:masterClrMapping/>
  </p:clrMapOvr>
  <p:transition>
    <p:whee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nSpc>
                <a:spcPct val="110000"/>
              </a:lnSpc>
            </a:pPr>
            <a:r>
              <a:rPr lang="en-US" sz="2000" dirty="0">
                <a:latin typeface="Baskerville Old Face" pitchFamily="18" charset="0"/>
              </a:rPr>
              <a:t>An engine requires a regular supply of clean air (oxygen) for burning the fuel. Air from the atmosphere is cleaned and purified by the air cleaner before its allowed into the engine. If it is not cleaned, dust and other foreign impurities would mix with the fuel and damage the engine.</a:t>
            </a:r>
          </a:p>
          <a:p>
            <a:pPr>
              <a:lnSpc>
                <a:spcPct val="110000"/>
              </a:lnSpc>
              <a:buNone/>
            </a:pPr>
            <a:r>
              <a:rPr lang="en-US" sz="2000" b="1" dirty="0">
                <a:latin typeface="Baskerville Old Face" pitchFamily="18" charset="0"/>
              </a:rPr>
              <a:t>The air cleaner</a:t>
            </a:r>
            <a:endParaRPr lang="en-US" sz="2000" dirty="0">
              <a:latin typeface="Baskerville Old Face" pitchFamily="18" charset="0"/>
            </a:endParaRPr>
          </a:p>
          <a:p>
            <a:pPr>
              <a:lnSpc>
                <a:spcPct val="110000"/>
              </a:lnSpc>
              <a:buNone/>
            </a:pPr>
            <a:r>
              <a:rPr lang="en-US" sz="2000" dirty="0">
                <a:latin typeface="Baskerville Old Face" pitchFamily="18" charset="0"/>
              </a:rPr>
              <a:t>There are two types of air cleaners; namely;</a:t>
            </a:r>
          </a:p>
          <a:p>
            <a:pPr lvl="0">
              <a:lnSpc>
                <a:spcPct val="110000"/>
              </a:lnSpc>
            </a:pPr>
            <a:r>
              <a:rPr lang="en-US" sz="2000" dirty="0">
                <a:latin typeface="Baskerville Old Face" pitchFamily="18" charset="0"/>
              </a:rPr>
              <a:t>The wet (oil bath) air cleaner  -      only new oil is needed during servicing</a:t>
            </a:r>
          </a:p>
          <a:p>
            <a:pPr lvl="0">
              <a:lnSpc>
                <a:spcPct val="110000"/>
              </a:lnSpc>
            </a:pPr>
            <a:r>
              <a:rPr lang="en-US" sz="2000" dirty="0">
                <a:latin typeface="Baskerville Old Face" pitchFamily="18" charset="0"/>
              </a:rPr>
              <a:t>The dry air cleaner</a:t>
            </a:r>
            <a:endParaRPr lang="en-US" sz="2000" b="1" u="sng" dirty="0">
              <a:latin typeface="Baskerville Old Face" pitchFamily="18" charset="0"/>
            </a:endParaRPr>
          </a:p>
          <a:p>
            <a:pPr>
              <a:lnSpc>
                <a:spcPct val="110000"/>
              </a:lnSpc>
              <a:buNone/>
            </a:pPr>
            <a:r>
              <a:rPr lang="en-US" sz="1800" dirty="0">
                <a:latin typeface="Baskerville Old Face" pitchFamily="18" charset="0"/>
              </a:rPr>
              <a:t>. </a:t>
            </a:r>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87362"/>
          </a:xfrm>
        </p:spPr>
        <p:txBody>
          <a:bodyPr>
            <a:normAutofit fontScale="90000"/>
          </a:bodyPr>
          <a:lstStyle/>
          <a:p>
            <a:r>
              <a:rPr lang="en-US" dirty="0"/>
              <a:t>Air supply system </a:t>
            </a:r>
            <a:br>
              <a:rPr lang="en-US" dirty="0"/>
            </a:br>
            <a:endParaRPr lang="en-US" dirty="0"/>
          </a:p>
        </p:txBody>
      </p:sp>
      <p:pic>
        <p:nvPicPr>
          <p:cNvPr id="4" name="Picture 3" descr="File:Dirty-air-filter.jpg"/>
          <p:cNvPicPr/>
          <p:nvPr/>
        </p:nvPicPr>
        <p:blipFill>
          <a:blip r:embed="rId2"/>
          <a:srcRect/>
          <a:stretch>
            <a:fillRect/>
          </a:stretch>
        </p:blipFill>
        <p:spPr bwMode="auto">
          <a:xfrm>
            <a:off x="838200" y="4038600"/>
            <a:ext cx="7391400" cy="2514600"/>
          </a:xfrm>
          <a:prstGeom prst="rect">
            <a:avLst/>
          </a:prstGeom>
          <a:noFill/>
          <a:ln w="9525">
            <a:noFill/>
            <a:miter lim="800000"/>
            <a:headEnd/>
            <a:tailEnd/>
          </a:ln>
        </p:spPr>
      </p:pic>
    </p:spTree>
  </p:cSld>
  <p:clrMapOvr>
    <a:masterClrMapping/>
  </p:clrMapOvr>
  <p:transition>
    <p:whee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172200"/>
          </a:xfrm>
        </p:spPr>
        <p:txBody>
          <a:bodyPr>
            <a:normAutofit/>
          </a:bodyPr>
          <a:lstStyle/>
          <a:p>
            <a:pPr>
              <a:lnSpc>
                <a:spcPct val="110000"/>
              </a:lnSpc>
              <a:buNone/>
            </a:pPr>
            <a:r>
              <a:rPr lang="en-US" sz="2800" b="1" u="sng" dirty="0">
                <a:latin typeface="Baskerville Old Face" pitchFamily="18" charset="0"/>
              </a:rPr>
              <a:t>Assignment</a:t>
            </a:r>
            <a:r>
              <a:rPr lang="en-US" sz="2800" b="1" dirty="0">
                <a:latin typeface="Baskerville Old Face" pitchFamily="18" charset="0"/>
              </a:rPr>
              <a:t>:  Draw a well labeled diagram of the oil bath air cleaner (wet type)</a:t>
            </a:r>
            <a:endParaRPr lang="en-US" sz="2800" dirty="0">
              <a:latin typeface="Baskerville Old Face" pitchFamily="18" charset="0"/>
            </a:endParaRPr>
          </a:p>
          <a:p>
            <a:pPr>
              <a:lnSpc>
                <a:spcPct val="110000"/>
              </a:lnSpc>
            </a:pPr>
            <a:r>
              <a:rPr lang="en-US" sz="2800" b="1" dirty="0">
                <a:latin typeface="Baskerville Old Face" pitchFamily="18" charset="0"/>
              </a:rPr>
              <a:t>Mechanism of operation </a:t>
            </a:r>
            <a:endParaRPr lang="en-US" sz="2800" dirty="0">
              <a:latin typeface="Baskerville Old Face" pitchFamily="18" charset="0"/>
            </a:endParaRPr>
          </a:p>
          <a:p>
            <a:pPr lvl="0">
              <a:lnSpc>
                <a:spcPct val="110000"/>
              </a:lnSpc>
            </a:pPr>
            <a:r>
              <a:rPr lang="en-US" sz="2800" dirty="0">
                <a:latin typeface="Baskerville Old Face" pitchFamily="18" charset="0"/>
              </a:rPr>
              <a:t>The dirt laden (heavy) air enters the </a:t>
            </a:r>
            <a:r>
              <a:rPr lang="en-US" sz="2800" b="1" dirty="0">
                <a:latin typeface="Baskerville Old Face" pitchFamily="18" charset="0"/>
              </a:rPr>
              <a:t>pre cleaner</a:t>
            </a:r>
            <a:r>
              <a:rPr lang="en-US" sz="2800" dirty="0">
                <a:latin typeface="Baskerville Old Face" pitchFamily="18" charset="0"/>
              </a:rPr>
              <a:t> where it meets the vanes that cause swirling. </a:t>
            </a:r>
          </a:p>
          <a:p>
            <a:pPr lvl="0">
              <a:lnSpc>
                <a:spcPct val="110000"/>
              </a:lnSpc>
            </a:pPr>
            <a:r>
              <a:rPr lang="en-US" sz="2800" dirty="0">
                <a:latin typeface="Baskerville Old Face" pitchFamily="18" charset="0"/>
              </a:rPr>
              <a:t>The swirling helps to throw out the dust particles such as leaves, straw, insects and other big particles.</a:t>
            </a:r>
          </a:p>
          <a:p>
            <a:pPr lvl="0">
              <a:lnSpc>
                <a:spcPct val="110000"/>
              </a:lnSpc>
            </a:pPr>
            <a:r>
              <a:rPr lang="en-US" sz="2800" dirty="0">
                <a:latin typeface="Baskerville Old Face" pitchFamily="18" charset="0"/>
              </a:rPr>
              <a:t>Air then passes rapidly down the </a:t>
            </a:r>
            <a:r>
              <a:rPr lang="en-US" sz="2800" b="1" dirty="0">
                <a:latin typeface="Baskerville Old Face" pitchFamily="18" charset="0"/>
              </a:rPr>
              <a:t>stack/ central pipe</a:t>
            </a:r>
            <a:r>
              <a:rPr lang="en-US" sz="2800" dirty="0">
                <a:latin typeface="Baskerville Old Face" pitchFamily="18" charset="0"/>
              </a:rPr>
              <a:t> to the</a:t>
            </a:r>
            <a:r>
              <a:rPr lang="en-US" sz="2800" b="1" dirty="0">
                <a:latin typeface="Baskerville Old Face" pitchFamily="18" charset="0"/>
              </a:rPr>
              <a:t> oil</a:t>
            </a:r>
            <a:r>
              <a:rPr lang="en-US" sz="2800" dirty="0">
                <a:latin typeface="Baskerville Old Face" pitchFamily="18" charset="0"/>
              </a:rPr>
              <a:t> </a:t>
            </a:r>
            <a:r>
              <a:rPr lang="en-US" sz="2800" b="1" dirty="0">
                <a:latin typeface="Baskerville Old Face" pitchFamily="18" charset="0"/>
              </a:rPr>
              <a:t>bowl/cup/canister</a:t>
            </a:r>
            <a:r>
              <a:rPr lang="en-US" sz="2800" dirty="0">
                <a:latin typeface="Baskerville Old Face" pitchFamily="18" charset="0"/>
              </a:rPr>
              <a:t> container carrying the lighter dirt</a:t>
            </a: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flipV="1">
            <a:off x="457200" y="228600"/>
            <a:ext cx="8229600" cy="46038"/>
          </a:xfrm>
        </p:spPr>
        <p:txBody>
          <a:bodyPr>
            <a:normAutofit fontScale="90000"/>
          </a:bodyPr>
          <a:lstStyle/>
          <a:p>
            <a:endParaRPr lang="en-US" dirty="0"/>
          </a:p>
        </p:txBody>
      </p:sp>
    </p:spTree>
  </p:cSld>
  <p:clrMapOvr>
    <a:masterClrMapping/>
  </p:clrMapOvr>
  <p:transition>
    <p:whee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a:bodyPr>
          <a:lstStyle/>
          <a:p>
            <a:pPr lvl="0">
              <a:lnSpc>
                <a:spcPct val="110000"/>
              </a:lnSpc>
            </a:pPr>
            <a:r>
              <a:rPr lang="en-US" dirty="0">
                <a:latin typeface="Book Antiqua" pitchFamily="18" charset="0"/>
              </a:rPr>
              <a:t>As the air bubbles through the oil in the cup, much of the lighter dirt gets stuck in the </a:t>
            </a:r>
            <a:r>
              <a:rPr lang="en-US" b="1" dirty="0">
                <a:latin typeface="Book Antiqua" pitchFamily="18" charset="0"/>
              </a:rPr>
              <a:t>oil bath.</a:t>
            </a:r>
            <a:r>
              <a:rPr lang="en-US" dirty="0">
                <a:latin typeface="Book Antiqua" pitchFamily="18" charset="0"/>
              </a:rPr>
              <a:t> </a:t>
            </a:r>
          </a:p>
          <a:p>
            <a:pPr lvl="0">
              <a:lnSpc>
                <a:spcPct val="110000"/>
              </a:lnSpc>
            </a:pPr>
            <a:r>
              <a:rPr lang="en-US" dirty="0">
                <a:latin typeface="Book Antiqua" pitchFamily="18" charset="0"/>
              </a:rPr>
              <a:t>From the oil bath, air passes through the </a:t>
            </a:r>
            <a:r>
              <a:rPr lang="en-US" b="1" dirty="0">
                <a:latin typeface="Book Antiqua" pitchFamily="18" charset="0"/>
              </a:rPr>
              <a:t>wire gauze</a:t>
            </a:r>
            <a:r>
              <a:rPr lang="en-US" dirty="0">
                <a:latin typeface="Book Antiqua" pitchFamily="18" charset="0"/>
              </a:rPr>
              <a:t> (filter element) which traps any dirt that may have escaped the oil bath</a:t>
            </a:r>
          </a:p>
          <a:p>
            <a:pPr lvl="0">
              <a:lnSpc>
                <a:spcPct val="110000"/>
              </a:lnSpc>
            </a:pPr>
            <a:r>
              <a:rPr lang="en-US" dirty="0">
                <a:latin typeface="Book Antiqua" pitchFamily="18" charset="0"/>
              </a:rPr>
              <a:t>Apart from the cleaning effect, the filter element dries the air and prevents any oil from reaching the engine. </a:t>
            </a:r>
          </a:p>
          <a:p>
            <a:pPr>
              <a:lnSpc>
                <a:spcPct val="110000"/>
              </a:lnSpc>
            </a:pPr>
            <a:r>
              <a:rPr lang="en-US" dirty="0">
                <a:latin typeface="Book Antiqua" pitchFamily="18" charset="0"/>
              </a:rPr>
              <a:t>Finally, clean air goes through the outlet to the engine cylinders</a:t>
            </a:r>
          </a:p>
          <a:p>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Tree>
  </p:cSld>
  <p:clrMapOvr>
    <a:masterClrMapping/>
  </p:clrMapOvr>
  <p:transition>
    <p:whee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85000" lnSpcReduction="20000"/>
          </a:bodyPr>
          <a:lstStyle/>
          <a:p>
            <a:pPr lvl="0">
              <a:lnSpc>
                <a:spcPct val="120000"/>
              </a:lnSpc>
            </a:pPr>
            <a:r>
              <a:rPr lang="en-US" dirty="0">
                <a:latin typeface="Book Antiqua" pitchFamily="18" charset="0"/>
              </a:rPr>
              <a:t>Under normal working conditions the oil bath cleaner should be checked weekly. </a:t>
            </a:r>
          </a:p>
          <a:p>
            <a:pPr lvl="0">
              <a:lnSpc>
                <a:spcPct val="120000"/>
              </a:lnSpc>
            </a:pPr>
            <a:r>
              <a:rPr lang="en-US" dirty="0">
                <a:latin typeface="Book Antiqua" pitchFamily="18" charset="0"/>
              </a:rPr>
              <a:t>If there is more than </a:t>
            </a:r>
            <a:r>
              <a:rPr lang="en-US" baseline="30000" dirty="0">
                <a:latin typeface="Book Antiqua" pitchFamily="18" charset="0"/>
              </a:rPr>
              <a:t>1</a:t>
            </a:r>
            <a:r>
              <a:rPr lang="en-US" dirty="0">
                <a:latin typeface="Book Antiqua" pitchFamily="18" charset="0"/>
              </a:rPr>
              <a:t>/</a:t>
            </a:r>
            <a:r>
              <a:rPr lang="en-US" baseline="-25000" dirty="0">
                <a:latin typeface="Book Antiqua" pitchFamily="18" charset="0"/>
              </a:rPr>
              <a:t>2</a:t>
            </a:r>
            <a:r>
              <a:rPr lang="en-US" dirty="0">
                <a:latin typeface="Book Antiqua" pitchFamily="18" charset="0"/>
              </a:rPr>
              <a:t> cm of dust in the oil bath then it should be cleaned out and refilled with fresh clean oil.</a:t>
            </a:r>
          </a:p>
          <a:p>
            <a:pPr lvl="0">
              <a:lnSpc>
                <a:spcPct val="120000"/>
              </a:lnSpc>
            </a:pPr>
            <a:r>
              <a:rPr lang="en-US" dirty="0">
                <a:latin typeface="Book Antiqua" pitchFamily="18" charset="0"/>
              </a:rPr>
              <a:t>If a tractor is working in very dirty or dusty conditions then the oil bath should be checked daily for the thickness of dirt. </a:t>
            </a:r>
          </a:p>
          <a:p>
            <a:pPr lvl="0">
              <a:lnSpc>
                <a:spcPct val="120000"/>
              </a:lnSpc>
            </a:pPr>
            <a:r>
              <a:rPr lang="en-US" dirty="0">
                <a:latin typeface="Book Antiqua" pitchFamily="18" charset="0"/>
              </a:rPr>
              <a:t>Periodically the wire mesh should be thoroughly washed in paraffin to remove trapped dirt.</a:t>
            </a:r>
          </a:p>
          <a:p>
            <a:pPr lvl="0">
              <a:lnSpc>
                <a:spcPct val="120000"/>
              </a:lnSpc>
            </a:pPr>
            <a:r>
              <a:rPr lang="en-US" dirty="0">
                <a:latin typeface="Book Antiqua" pitchFamily="18" charset="0"/>
              </a:rPr>
              <a:t>Use the recommended type of oil for the bath that is able to trap dirt</a:t>
            </a:r>
          </a:p>
          <a:p>
            <a:pPr>
              <a:lnSpc>
                <a:spcPct val="120000"/>
              </a:lnSpc>
            </a:pPr>
            <a:r>
              <a:rPr lang="en-US" dirty="0">
                <a:latin typeface="Book Antiqua" pitchFamily="18" charset="0"/>
              </a:rPr>
              <a:t>After drying, it should be dipped in clean oil and drained to leave a thin film adhering to the wire mesh to collect more dirt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sz="2700" b="1" dirty="0"/>
              <a:t>Care and service of the oil bath air cleaner </a:t>
            </a:r>
            <a:br>
              <a:rPr lang="en-US" dirty="0"/>
            </a:br>
            <a:endParaRPr lang="en-US" dirty="0"/>
          </a:p>
        </p:txBody>
      </p:sp>
    </p:spTree>
  </p:cSld>
  <p:clrMapOvr>
    <a:masterClrMapping/>
  </p:clrMapOvr>
  <p:transition>
    <p:whee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r>
              <a:rPr lang="en-US" dirty="0">
                <a:latin typeface="Book Antiqua" pitchFamily="18" charset="0"/>
              </a:rPr>
              <a:t>By the end of this unit, you will be able to;</a:t>
            </a:r>
          </a:p>
          <a:p>
            <a:r>
              <a:rPr lang="en-US" dirty="0">
                <a:latin typeface="Book Antiqua" pitchFamily="18" charset="0"/>
              </a:rPr>
              <a:t>Apply use of simple mechanics in different agriculture activities</a:t>
            </a:r>
          </a:p>
          <a:p>
            <a:r>
              <a:rPr lang="en-US" dirty="0">
                <a:latin typeface="Book Antiqua" pitchFamily="18" charset="0"/>
              </a:rPr>
              <a:t>Demonstrate how to care for farm tools, equipment and farm machinery</a:t>
            </a:r>
          </a:p>
          <a:p>
            <a:r>
              <a:rPr lang="en-US" dirty="0">
                <a:latin typeface="Book Antiqua" pitchFamily="18" charset="0"/>
              </a:rPr>
              <a:t>Acquire  knowledge and skills required for cost-effective use of farm labor, machinery, irrigation and agro-processing techniques.</a:t>
            </a:r>
          </a:p>
          <a:p>
            <a:r>
              <a:rPr lang="en-US" dirty="0">
                <a:latin typeface="Book Antiqua" pitchFamily="18" charset="0"/>
              </a:rPr>
              <a:t> Acquire knowledge and skills to provide advice to farmers on selection and use of power sources on farm, machinery, irrigation and agro-processing techniques.</a:t>
            </a:r>
          </a:p>
          <a:p>
            <a:r>
              <a:rPr lang="en-US" dirty="0">
                <a:latin typeface="Book Antiqua" pitchFamily="18" charset="0"/>
              </a:rPr>
              <a:t>Be acquainted with the National development policy and the country’s direction towards mechanization</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pPr algn="l"/>
            <a:r>
              <a:rPr lang="en-US" dirty="0">
                <a:latin typeface="Book Antiqua" pitchFamily="18" charset="0"/>
              </a:rPr>
              <a:t>COURSE OBJECTIVES</a:t>
            </a:r>
          </a:p>
        </p:txBody>
      </p:sp>
    </p:spTree>
  </p:cSld>
  <p:clrMapOvr>
    <a:masterClrMapping/>
  </p:clrMapOvr>
  <p:transition>
    <p:whee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867400"/>
          </a:xfrm>
        </p:spPr>
        <p:txBody>
          <a:bodyPr/>
          <a:lstStyle/>
          <a:p>
            <a:r>
              <a:rPr lang="en-US" sz="2400" dirty="0">
                <a:latin typeface="Baskerville Old Face" pitchFamily="18" charset="0"/>
              </a:rPr>
              <a:t>This consists of the fuel tank, through sediment bowl, fuel pump, fuel filters, carburetor and connecting lines (pipes). </a:t>
            </a:r>
          </a:p>
          <a:p>
            <a:endParaRPr lang="en-US" dirty="0">
              <a:latin typeface="Baskerville Old Face" pitchFamily="18" charset="0"/>
            </a:endParaRPr>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304800" y="152400"/>
            <a:ext cx="8229600" cy="45719"/>
          </a:xfrm>
        </p:spPr>
        <p:txBody>
          <a:bodyPr>
            <a:normAutofit fontScale="90000"/>
          </a:bodyPr>
          <a:lstStyle/>
          <a:p>
            <a:br>
              <a:rPr lang="en-US" dirty="0"/>
            </a:br>
            <a:r>
              <a:rPr lang="en-US" dirty="0"/>
              <a:t>Fuel system in a petrol engine </a:t>
            </a:r>
          </a:p>
        </p:txBody>
      </p:sp>
      <p:pic>
        <p:nvPicPr>
          <p:cNvPr id="1026" name="Picture 2"/>
          <p:cNvPicPr>
            <a:picLocks noChangeAspect="1" noChangeArrowheads="1"/>
          </p:cNvPicPr>
          <p:nvPr/>
        </p:nvPicPr>
        <p:blipFill>
          <a:blip r:embed="rId2"/>
          <a:srcRect/>
          <a:stretch>
            <a:fillRect/>
          </a:stretch>
        </p:blipFill>
        <p:spPr bwMode="auto">
          <a:xfrm>
            <a:off x="381000" y="1676400"/>
            <a:ext cx="7924800" cy="3810000"/>
          </a:xfrm>
          <a:prstGeom prst="rect">
            <a:avLst/>
          </a:prstGeom>
          <a:noFill/>
          <a:ln w="9525">
            <a:noFill/>
            <a:miter lim="800000"/>
            <a:headEnd/>
            <a:tailEnd/>
          </a:ln>
        </p:spPr>
      </p:pic>
    </p:spTree>
  </p:cSld>
  <p:clrMapOvr>
    <a:masterClrMapping/>
  </p:clrMapOvr>
  <p:transition>
    <p:whee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nSpc>
                <a:spcPct val="120000"/>
              </a:lnSpc>
            </a:pPr>
            <a:r>
              <a:rPr lang="en-US" dirty="0">
                <a:latin typeface="Baskerville Old Face" pitchFamily="18" charset="0"/>
              </a:rPr>
              <a:t>Petrol fuel flows by gravity through the connecting lines from the tank to the sediment bowl where large particles are removed from the fuel.</a:t>
            </a:r>
          </a:p>
          <a:p>
            <a:pPr>
              <a:lnSpc>
                <a:spcPct val="120000"/>
              </a:lnSpc>
            </a:pPr>
            <a:r>
              <a:rPr lang="en-US" dirty="0">
                <a:latin typeface="Baskerville Old Face" pitchFamily="18" charset="0"/>
              </a:rPr>
              <a:t>It then flows to the fuel filters where small dust particles are removed and then goes to the fuel lift pump.</a:t>
            </a:r>
          </a:p>
          <a:p>
            <a:pPr>
              <a:lnSpc>
                <a:spcPct val="120000"/>
              </a:lnSpc>
            </a:pPr>
            <a:r>
              <a:rPr lang="en-US" dirty="0">
                <a:latin typeface="Baskerville Old Face" pitchFamily="18" charset="0"/>
              </a:rPr>
              <a:t>The lift pump pumps the fuel to the carburetor, where it is mixed with clean air from the air cleaner.</a:t>
            </a:r>
          </a:p>
          <a:p>
            <a:pPr>
              <a:lnSpc>
                <a:spcPct val="120000"/>
              </a:lnSpc>
            </a:pPr>
            <a:r>
              <a:rPr lang="en-US" dirty="0">
                <a:latin typeface="Baskerville Old Face" pitchFamily="18" charset="0"/>
              </a:rPr>
              <a:t>Air –fuel is mixed and metered in the carburetor, then flows to the cylinders during the induction stroke.</a:t>
            </a:r>
          </a:p>
          <a:p>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sz="2700" b="1" dirty="0"/>
              <a:t>How the fuel system of a petrol engine works</a:t>
            </a:r>
            <a:br>
              <a:rPr lang="en-US" dirty="0"/>
            </a:br>
            <a:endParaRPr lang="en-US" dirty="0"/>
          </a:p>
        </p:txBody>
      </p:sp>
    </p:spTree>
  </p:cSld>
  <p:clrMapOvr>
    <a:masterClrMapping/>
  </p:clrMapOvr>
  <p:transition>
    <p:whee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486400"/>
          </a:xfrm>
        </p:spPr>
        <p:txBody>
          <a:bodyPr/>
          <a:lstStyle/>
          <a:p>
            <a:pPr>
              <a:buNone/>
            </a:pPr>
            <a:endParaRPr lang="en-US" dirty="0"/>
          </a:p>
          <a:p>
            <a:pPr>
              <a:buNone/>
            </a:pPr>
            <a:endParaRPr lang="en-US" dirty="0"/>
          </a:p>
          <a:p>
            <a:pPr>
              <a:buNone/>
            </a:pPr>
            <a:endParaRPr lang="en-US"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92162"/>
          </a:xfrm>
        </p:spPr>
        <p:txBody>
          <a:bodyPr>
            <a:normAutofit/>
          </a:bodyPr>
          <a:lstStyle/>
          <a:p>
            <a:r>
              <a:rPr lang="en-US" sz="2800" b="1" dirty="0">
                <a:latin typeface="Baskerville Old Face" pitchFamily="18" charset="0"/>
                <a:ea typeface="Arial Unicode MS" pitchFamily="34" charset="-128"/>
                <a:cs typeface="Arial Unicode MS" pitchFamily="34" charset="-128"/>
              </a:rPr>
              <a:t>FUEL SYSTEM OF A DIESEL ENGINE</a:t>
            </a:r>
            <a:endParaRPr lang="en-US" sz="2800" dirty="0">
              <a:latin typeface="Baskerville Old Face" pitchFamily="18" charset="0"/>
              <a:ea typeface="Arial Unicode MS" pitchFamily="34" charset="-128"/>
              <a:cs typeface="Arial Unicode MS" pitchFamily="34" charset="-128"/>
            </a:endParaRPr>
          </a:p>
        </p:txBody>
      </p:sp>
      <p:pic>
        <p:nvPicPr>
          <p:cNvPr id="2050" name="Picture 2"/>
          <p:cNvPicPr>
            <a:picLocks noChangeAspect="1" noChangeArrowheads="1"/>
          </p:cNvPicPr>
          <p:nvPr/>
        </p:nvPicPr>
        <p:blipFill>
          <a:blip r:embed="rId2"/>
          <a:srcRect/>
          <a:stretch>
            <a:fillRect/>
          </a:stretch>
        </p:blipFill>
        <p:spPr bwMode="auto">
          <a:xfrm>
            <a:off x="685800" y="1371600"/>
            <a:ext cx="7848600" cy="4876800"/>
          </a:xfrm>
          <a:prstGeom prst="rect">
            <a:avLst/>
          </a:prstGeom>
          <a:noFill/>
          <a:ln w="9525">
            <a:noFill/>
            <a:miter lim="800000"/>
            <a:headEnd/>
            <a:tailEnd/>
          </a:ln>
        </p:spPr>
      </p:pic>
    </p:spTree>
  </p:cSld>
  <p:clrMapOvr>
    <a:masterClrMapping/>
  </p:clrMapOvr>
  <p:transition>
    <p:whee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55637"/>
            <a:ext cx="8229600" cy="5516563"/>
          </a:xfrm>
        </p:spPr>
        <p:txBody>
          <a:bodyPr>
            <a:normAutofit/>
          </a:bodyPr>
          <a:lstStyle/>
          <a:p>
            <a:pPr>
              <a:lnSpc>
                <a:spcPct val="110000"/>
              </a:lnSpc>
            </a:pPr>
            <a:endParaRPr lang="en-US" dirty="0"/>
          </a:p>
          <a:p>
            <a:pPr>
              <a:lnSpc>
                <a:spcPct val="110000"/>
              </a:lnSpc>
            </a:pPr>
            <a:endParaRPr lang="en-US" dirty="0"/>
          </a:p>
          <a:p>
            <a:r>
              <a:rPr lang="en-US" dirty="0">
                <a:latin typeface="Book Antiqua" pitchFamily="18" charset="0"/>
              </a:rPr>
              <a:t>When the engine is running, diesel fuel flows through the supply pipes from the tank to the sediment bowl and then to the fuel lift pump. The lift pump forces the fuel through the fuel filters to an injector pump, where it is subjected to very high pressure and sent to the injectors. The injectors atomize fuel and then inject it into the cylinders (combustion chambers) at the end of the compression stroke</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0" y="0"/>
            <a:ext cx="8229600" cy="1143000"/>
          </a:xfrm>
        </p:spPr>
        <p:txBody>
          <a:bodyPr>
            <a:normAutofit fontScale="90000"/>
          </a:bodyPr>
          <a:lstStyle/>
          <a:p>
            <a:br>
              <a:rPr lang="en-US" dirty="0"/>
            </a:br>
            <a:r>
              <a:rPr lang="en-US" sz="4000" dirty="0"/>
              <a:t> </a:t>
            </a:r>
            <a:r>
              <a:rPr lang="en-US" sz="2700" dirty="0"/>
              <a:t>How the fuel system of a diesel engine works</a:t>
            </a:r>
            <a:endParaRPr lang="en-US" dirty="0"/>
          </a:p>
        </p:txBody>
      </p:sp>
    </p:spTree>
  </p:cSld>
  <p:clrMapOvr>
    <a:masterClrMapping/>
  </p:clrMapOvr>
  <p:transition>
    <p:whee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562600"/>
          </a:xfrm>
        </p:spPr>
        <p:txBody>
          <a:bodyPr>
            <a:normAutofit fontScale="85000" lnSpcReduction="20000"/>
          </a:bodyPr>
          <a:lstStyle/>
          <a:p>
            <a:pPr lvl="0"/>
            <a:r>
              <a:rPr lang="en-US" dirty="0">
                <a:latin typeface="Book Antiqua" pitchFamily="18" charset="0"/>
              </a:rPr>
              <a:t>Fuel Filters need regular replacement for every service as per the manufacture’s recommendations.</a:t>
            </a:r>
          </a:p>
          <a:p>
            <a:pPr lvl="0"/>
            <a:r>
              <a:rPr lang="en-US" dirty="0">
                <a:latin typeface="Book Antiqua" pitchFamily="18" charset="0"/>
              </a:rPr>
              <a:t>The sediment bowl should be cleaned regularly to remove dirt </a:t>
            </a:r>
          </a:p>
          <a:p>
            <a:pPr lvl="0"/>
            <a:r>
              <a:rPr lang="en-US" dirty="0">
                <a:latin typeface="Book Antiqua" pitchFamily="18" charset="0"/>
              </a:rPr>
              <a:t>Bleed the system to get rid of trapped air /air lock for diesel engines </a:t>
            </a:r>
          </a:p>
          <a:p>
            <a:pPr lvl="0"/>
            <a:r>
              <a:rPr lang="en-US" dirty="0">
                <a:latin typeface="Book Antiqua" pitchFamily="18" charset="0"/>
              </a:rPr>
              <a:t>Ensure that the fuel tank cap is tightly placed to avoid spillage of fuel</a:t>
            </a:r>
          </a:p>
          <a:p>
            <a:pPr lvl="0"/>
            <a:r>
              <a:rPr lang="en-US" dirty="0">
                <a:latin typeface="Book Antiqua" pitchFamily="18" charset="0"/>
              </a:rPr>
              <a:t>Tighten the pipes of injector and fuel delivery tube to reduce fuel loss</a:t>
            </a:r>
          </a:p>
          <a:p>
            <a:pPr lvl="0"/>
            <a:r>
              <a:rPr lang="en-US" dirty="0">
                <a:latin typeface="Book Antiqua" pitchFamily="18" charset="0"/>
              </a:rPr>
              <a:t>Use the correct type of fuel for the engine always</a:t>
            </a:r>
          </a:p>
          <a:p>
            <a:pPr lvl="0"/>
            <a:r>
              <a:rPr lang="en-US" dirty="0">
                <a:latin typeface="Book Antiqua" pitchFamily="18" charset="0"/>
              </a:rPr>
              <a:t>Always use clean fuel from a reliable source so that the system is not blocked</a:t>
            </a:r>
          </a:p>
          <a:p>
            <a:pPr lvl="0"/>
            <a:r>
              <a:rPr lang="en-US" dirty="0">
                <a:latin typeface="Book Antiqua" pitchFamily="18" charset="0"/>
              </a:rPr>
              <a:t>Seal off all the leakages in the system to reduce fuel loss</a:t>
            </a:r>
          </a:p>
          <a:p>
            <a:pPr lvl="0"/>
            <a:r>
              <a:rPr lang="en-US" dirty="0">
                <a:latin typeface="Book Antiqua" pitchFamily="18" charset="0"/>
              </a:rPr>
              <a:t>The injector pump or carburetor should be cleaned regularly by removing dirt</a:t>
            </a:r>
          </a:p>
          <a:p>
            <a:pPr>
              <a:buNone/>
            </a:pPr>
            <a:r>
              <a:rPr lang="en-US" b="1" dirty="0"/>
              <a:t> </a:t>
            </a:r>
            <a:endParaRPr lang="en-US" dirty="0"/>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152400"/>
            <a:ext cx="8229600" cy="381000"/>
          </a:xfrm>
        </p:spPr>
        <p:txBody>
          <a:bodyPr>
            <a:normAutofit fontScale="90000"/>
          </a:bodyPr>
          <a:lstStyle/>
          <a:p>
            <a:br>
              <a:rPr lang="en-US" dirty="0"/>
            </a:br>
            <a:r>
              <a:rPr lang="en-US" sz="4000" dirty="0"/>
              <a:t>;</a:t>
            </a:r>
            <a:r>
              <a:rPr lang="en-US" sz="4400" dirty="0"/>
              <a:t> </a:t>
            </a:r>
            <a:r>
              <a:rPr lang="en-US" sz="4400" dirty="0">
                <a:latin typeface="Book Antiqua" pitchFamily="18" charset="0"/>
              </a:rPr>
              <a:t>Maintenance of fuel systems </a:t>
            </a:r>
            <a:endParaRPr lang="en-US" dirty="0">
              <a:latin typeface="Book Antiqua" pitchFamily="18" charset="0"/>
            </a:endParaRPr>
          </a:p>
        </p:txBody>
      </p:sp>
    </p:spTree>
  </p:cSld>
  <p:clrMapOvr>
    <a:masterClrMapping/>
  </p:clrMapOvr>
  <p:transition>
    <p:whee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867400"/>
          </a:xfrm>
        </p:spPr>
        <p:txBody>
          <a:bodyPr>
            <a:normAutofit fontScale="70000" lnSpcReduction="20000"/>
          </a:bodyPr>
          <a:lstStyle/>
          <a:p>
            <a:r>
              <a:rPr lang="en-US" sz="2600" dirty="0">
                <a:latin typeface="Book Antiqua" pitchFamily="18" charset="0"/>
              </a:rPr>
              <a:t>Is a system that reduces friction as well as wear and tear of rubbing parts.</a:t>
            </a:r>
          </a:p>
          <a:p>
            <a:r>
              <a:rPr lang="en-US" sz="2600" dirty="0">
                <a:latin typeface="Book Antiqua" pitchFamily="18" charset="0"/>
              </a:rPr>
              <a:t>The lubrication system in petrol and diesel engines is the same and consists of the sump, oil filter, oil pump and the oil ways (gallery)</a:t>
            </a:r>
          </a:p>
          <a:p>
            <a:pPr>
              <a:buNone/>
            </a:pPr>
            <a:endParaRPr lang="en-US" sz="2600" b="1" dirty="0">
              <a:latin typeface="Book Antiqua" pitchFamily="18" charset="0"/>
            </a:endParaRPr>
          </a:p>
          <a:p>
            <a:pPr>
              <a:buNone/>
            </a:pPr>
            <a:r>
              <a:rPr lang="en-US" sz="2600" b="1" dirty="0">
                <a:latin typeface="Book Antiqua" pitchFamily="18" charset="0"/>
              </a:rPr>
              <a:t>LUBRICANTS</a:t>
            </a:r>
            <a:endParaRPr lang="en-US" sz="2600" dirty="0">
              <a:latin typeface="Book Antiqua" pitchFamily="18" charset="0"/>
            </a:endParaRPr>
          </a:p>
          <a:p>
            <a:r>
              <a:rPr lang="en-US" sz="2600" dirty="0">
                <a:latin typeface="Book Antiqua" pitchFamily="18" charset="0"/>
              </a:rPr>
              <a:t>A lubricant is a substance that reduces friction between two moving surfaces in machinery. Examples of lubricants are </a:t>
            </a:r>
            <a:r>
              <a:rPr lang="en-US" sz="2600" b="1" dirty="0">
                <a:latin typeface="Book Antiqua" pitchFamily="18" charset="0"/>
              </a:rPr>
              <a:t>oil</a:t>
            </a:r>
            <a:r>
              <a:rPr lang="en-US" sz="2600" dirty="0">
                <a:latin typeface="Book Antiqua" pitchFamily="18" charset="0"/>
              </a:rPr>
              <a:t> and </a:t>
            </a:r>
            <a:r>
              <a:rPr lang="en-US" sz="2600" b="1" dirty="0">
                <a:latin typeface="Book Antiqua" pitchFamily="18" charset="0"/>
              </a:rPr>
              <a:t>grease</a:t>
            </a:r>
            <a:endParaRPr lang="en-US" sz="2600" dirty="0">
              <a:latin typeface="Book Antiqua" pitchFamily="18" charset="0"/>
            </a:endParaRPr>
          </a:p>
          <a:p>
            <a:pPr>
              <a:buNone/>
            </a:pPr>
            <a:r>
              <a:rPr lang="en-US" sz="2600" dirty="0">
                <a:latin typeface="Book Antiqua" pitchFamily="18" charset="0"/>
              </a:rPr>
              <a:t> </a:t>
            </a:r>
          </a:p>
          <a:p>
            <a:pPr>
              <a:buNone/>
            </a:pPr>
            <a:r>
              <a:rPr lang="en-US" sz="2600" b="1" dirty="0">
                <a:latin typeface="Book Antiqua" pitchFamily="18" charset="0"/>
              </a:rPr>
              <a:t>General functions of lubricants in farm machinery</a:t>
            </a:r>
            <a:endParaRPr lang="en-US" sz="2600" dirty="0">
              <a:latin typeface="Book Antiqua" pitchFamily="18" charset="0"/>
            </a:endParaRPr>
          </a:p>
          <a:p>
            <a:pPr lvl="0"/>
            <a:r>
              <a:rPr lang="en-US" sz="2600" dirty="0">
                <a:latin typeface="Book Antiqua" pitchFamily="18" charset="0"/>
              </a:rPr>
              <a:t>Reduce friction by establishing a film of lubricating oil between the moving parts.</a:t>
            </a:r>
          </a:p>
          <a:p>
            <a:pPr lvl="0"/>
            <a:r>
              <a:rPr lang="en-US" sz="2600" dirty="0">
                <a:latin typeface="Book Antiqua" pitchFamily="18" charset="0"/>
              </a:rPr>
              <a:t>It acts as a cleaning/ flushing agent i.e. washes off all dirt, soot and dust from metal surfaces. </a:t>
            </a:r>
          </a:p>
          <a:p>
            <a:pPr lvl="0"/>
            <a:r>
              <a:rPr lang="en-US" sz="2600" dirty="0">
                <a:latin typeface="Book Antiqua" pitchFamily="18" charset="0"/>
              </a:rPr>
              <a:t>It acts as a sealing agent i.e. seals the piston rings and cylinder walls preventing loss of compression.</a:t>
            </a:r>
          </a:p>
          <a:p>
            <a:pPr lvl="0"/>
            <a:r>
              <a:rPr lang="en-US" sz="2600" dirty="0">
                <a:latin typeface="Book Antiqua" pitchFamily="18" charset="0"/>
              </a:rPr>
              <a:t>It acts as hydraulic fluid.</a:t>
            </a:r>
          </a:p>
          <a:p>
            <a:pPr lvl="0"/>
            <a:r>
              <a:rPr lang="en-US" sz="2600" dirty="0">
                <a:latin typeface="Book Antiqua" pitchFamily="18" charset="0"/>
              </a:rPr>
              <a:t>It’s a cooling agent i.e. carries away heat from working surfaces. </a:t>
            </a:r>
          </a:p>
          <a:p>
            <a:pPr lvl="0"/>
            <a:r>
              <a:rPr lang="en-US" sz="2600" dirty="0">
                <a:latin typeface="Book Antiqua" pitchFamily="18" charset="0"/>
              </a:rPr>
              <a:t>Prevents rusting of metals.</a:t>
            </a:r>
          </a:p>
          <a:p>
            <a:pPr lvl="0"/>
            <a:r>
              <a:rPr lang="en-US" sz="2600" dirty="0">
                <a:latin typeface="Book Antiqua" pitchFamily="18" charset="0"/>
              </a:rPr>
              <a:t>Reduces noise as engine parts move against each other.</a:t>
            </a:r>
          </a:p>
          <a:p>
            <a:pPr lvl="0"/>
            <a:r>
              <a:rPr lang="en-US" sz="2600" dirty="0">
                <a:latin typeface="Book Antiqua" pitchFamily="18" charset="0"/>
              </a:rPr>
              <a:t>Lubricants act as shock absorbers i.e. they absorb shocks that would occur on the bearings. </a:t>
            </a:r>
          </a:p>
          <a:p>
            <a:pPr>
              <a:buNone/>
            </a:pPr>
            <a:endParaRPr lang="en-US" dirty="0"/>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228600" y="152400"/>
            <a:ext cx="8229600" cy="334962"/>
          </a:xfrm>
        </p:spPr>
        <p:txBody>
          <a:bodyPr>
            <a:noAutofit/>
          </a:bodyPr>
          <a:lstStyle/>
          <a:p>
            <a:br>
              <a:rPr lang="en-US" sz="2800" dirty="0"/>
            </a:br>
            <a:r>
              <a:rPr lang="en-US" sz="2800" dirty="0"/>
              <a:t> </a:t>
            </a:r>
            <a:r>
              <a:rPr lang="en-US" sz="2400" dirty="0">
                <a:latin typeface="Book Antiqua" pitchFamily="18" charset="0"/>
              </a:rPr>
              <a:t>LUBRICATION SYSTEM</a:t>
            </a:r>
            <a:endParaRPr lang="en-US" sz="2800" dirty="0">
              <a:latin typeface="Book Antiqua" pitchFamily="18" charset="0"/>
            </a:endParaRPr>
          </a:p>
        </p:txBody>
      </p:sp>
    </p:spTree>
  </p:cSld>
  <p:clrMapOvr>
    <a:masterClrMapping/>
  </p:clrMapOvr>
  <p:transition>
    <p:whee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705600"/>
          </a:xfrm>
        </p:spPr>
        <p:txBody>
          <a:bodyPr>
            <a:normAutofit/>
          </a:bodyPr>
          <a:lstStyle/>
          <a:p>
            <a:pPr>
              <a:buNone/>
            </a:pPr>
            <a:r>
              <a:rPr lang="en-US" sz="2000" b="1" dirty="0">
                <a:latin typeface="Book Antiqua" pitchFamily="18" charset="0"/>
              </a:rPr>
              <a:t>TYPES OF LUBRICATION SYSTEM</a:t>
            </a:r>
            <a:endParaRPr lang="en-US" sz="2000" dirty="0">
              <a:latin typeface="Book Antiqua" pitchFamily="18" charset="0"/>
            </a:endParaRPr>
          </a:p>
          <a:p>
            <a:pPr lvl="0"/>
            <a:r>
              <a:rPr lang="en-US" sz="2000" dirty="0">
                <a:latin typeface="Book Antiqua" pitchFamily="18" charset="0"/>
              </a:rPr>
              <a:t>Splash feed lubrication</a:t>
            </a:r>
          </a:p>
          <a:p>
            <a:pPr lvl="0"/>
            <a:r>
              <a:rPr lang="en-US" sz="2000" dirty="0">
                <a:latin typeface="Book Antiqua" pitchFamily="18" charset="0"/>
              </a:rPr>
              <a:t>Pressure/ force feed lubrication</a:t>
            </a:r>
          </a:p>
          <a:p>
            <a:pPr lvl="0"/>
            <a:r>
              <a:rPr lang="en-US" sz="2000" dirty="0">
                <a:latin typeface="Book Antiqua" pitchFamily="18" charset="0"/>
              </a:rPr>
              <a:t>Petrol (oil mist) lubrication</a:t>
            </a:r>
          </a:p>
          <a:p>
            <a:pPr algn="ctr">
              <a:buNone/>
            </a:pPr>
            <a:r>
              <a:rPr lang="en-US" sz="2000" dirty="0"/>
              <a:t> </a:t>
            </a:r>
            <a:r>
              <a:rPr lang="en-US" sz="2000" b="1" dirty="0">
                <a:latin typeface="Book Antiqua" pitchFamily="18" charset="0"/>
              </a:rPr>
              <a:t>Force feed lubrication system</a:t>
            </a:r>
            <a:r>
              <a:rPr lang="en-US" sz="2000" dirty="0">
                <a:latin typeface="Book Antiqua" pitchFamily="18" charset="0"/>
              </a:rPr>
              <a:t> </a:t>
            </a:r>
          </a:p>
          <a:p>
            <a:pPr algn="ctr">
              <a:buNone/>
            </a:pPr>
            <a:endParaRPr lang="en-US" sz="2000" dirty="0"/>
          </a:p>
        </p:txBody>
      </p:sp>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106362"/>
            <a:ext cx="8229600" cy="563562"/>
          </a:xfrm>
        </p:spPr>
        <p:txBody>
          <a:bodyPr>
            <a:noAutofit/>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304800" y="1828800"/>
            <a:ext cx="8686800" cy="4714875"/>
          </a:xfrm>
          <a:prstGeom prst="rect">
            <a:avLst/>
          </a:prstGeom>
          <a:noFill/>
          <a:ln w="9525">
            <a:noFill/>
            <a:miter lim="800000"/>
            <a:headEnd/>
            <a:tailEnd/>
          </a:ln>
        </p:spPr>
      </p:pic>
    </p:spTree>
  </p:cSld>
  <p:clrMapOvr>
    <a:masterClrMapping/>
  </p:clrMapOvr>
  <p:transition>
    <p:whee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fontScale="85000" lnSpcReduction="20000"/>
          </a:bodyPr>
          <a:lstStyle/>
          <a:p>
            <a:pPr algn="ctr">
              <a:buNone/>
            </a:pPr>
            <a:r>
              <a:rPr lang="en-US" b="1" dirty="0">
                <a:latin typeface="Baskerville Old Face" pitchFamily="18" charset="0"/>
              </a:rPr>
              <a:t>Working mechanism of a force feed lubrication system</a:t>
            </a:r>
          </a:p>
          <a:p>
            <a:endParaRPr lang="en-US" dirty="0">
              <a:latin typeface="Baskerville Old Face" pitchFamily="18" charset="0"/>
            </a:endParaRPr>
          </a:p>
          <a:p>
            <a:pPr>
              <a:lnSpc>
                <a:spcPct val="120000"/>
              </a:lnSpc>
            </a:pPr>
            <a:r>
              <a:rPr lang="en-US" dirty="0">
                <a:latin typeface="Baskerville Old Face" pitchFamily="18" charset="0"/>
              </a:rPr>
              <a:t>Most modern tractors use the system and the main components include oil pump, oil filter, oil strainer and oil ways. </a:t>
            </a:r>
          </a:p>
          <a:p>
            <a:pPr lvl="0">
              <a:lnSpc>
                <a:spcPct val="120000"/>
              </a:lnSpc>
            </a:pPr>
            <a:r>
              <a:rPr lang="en-US" dirty="0">
                <a:latin typeface="Baskerville Old Face" pitchFamily="18" charset="0"/>
              </a:rPr>
              <a:t>Lubricating oil which is stored in the oil sump is drawn by the oil pump, forces it through the strainer (filter) and then pumped to the oil lines and drilled oil ways around the cylinder block, pistons, connecting rods, camshaft, crankshaft, values and bearings. </a:t>
            </a:r>
          </a:p>
          <a:p>
            <a:pPr lvl="0">
              <a:lnSpc>
                <a:spcPct val="120000"/>
              </a:lnSpc>
            </a:pPr>
            <a:r>
              <a:rPr lang="en-US" dirty="0">
                <a:latin typeface="Baskerville Old Face" pitchFamily="18" charset="0"/>
              </a:rPr>
              <a:t>It circulates around the engine through the oil ways under pressure maintained by the </a:t>
            </a:r>
            <a:r>
              <a:rPr lang="en-US" b="1" dirty="0">
                <a:latin typeface="Baskerville Old Face" pitchFamily="18" charset="0"/>
              </a:rPr>
              <a:t>oil pump</a:t>
            </a:r>
            <a:r>
              <a:rPr lang="en-US" dirty="0">
                <a:latin typeface="Baskerville Old Face" pitchFamily="18" charset="0"/>
              </a:rPr>
              <a:t> that derives power from the </a:t>
            </a:r>
            <a:r>
              <a:rPr lang="en-US" b="1" dirty="0">
                <a:latin typeface="Baskerville Old Face" pitchFamily="18" charset="0"/>
              </a:rPr>
              <a:t>camshaft</a:t>
            </a:r>
            <a:endParaRPr lang="en-US" dirty="0">
              <a:latin typeface="Baskerville Old Face" pitchFamily="18" charset="0"/>
            </a:endParaRPr>
          </a:p>
          <a:p>
            <a:pPr lvl="0">
              <a:lnSpc>
                <a:spcPct val="120000"/>
              </a:lnSpc>
            </a:pPr>
            <a:r>
              <a:rPr lang="en-US" dirty="0">
                <a:latin typeface="Baskerville Old Face" pitchFamily="18" charset="0"/>
              </a:rPr>
              <a:t>After circulating around the engine, it drips back into the sump from where it is recycled.</a:t>
            </a:r>
          </a:p>
          <a:p>
            <a:pPr lvl="0">
              <a:lnSpc>
                <a:spcPct val="120000"/>
              </a:lnSpc>
            </a:pPr>
            <a:r>
              <a:rPr lang="en-US" dirty="0">
                <a:latin typeface="Baskerville Old Face" pitchFamily="18" charset="0"/>
              </a:rPr>
              <a:t>Continuous circulation makes the oil dirty reduces in volume. This can be checked using a dip stick that is inserted in the oil sump</a:t>
            </a:r>
          </a:p>
          <a:p>
            <a:pPr>
              <a:lnSpc>
                <a:spcPct val="120000"/>
              </a:lnSpc>
            </a:pP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br>
              <a:rPr lang="en-US" dirty="0"/>
            </a:br>
            <a:endParaRPr lang="en-US" dirty="0"/>
          </a:p>
        </p:txBody>
      </p:sp>
    </p:spTree>
  </p:cSld>
  <p:clrMapOvr>
    <a:masterClrMapping/>
  </p:clrMapOvr>
  <p:transition>
    <p:whee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40000" lnSpcReduction="20000"/>
          </a:bodyPr>
          <a:lstStyle/>
          <a:p>
            <a:pPr>
              <a:lnSpc>
                <a:spcPct val="120000"/>
              </a:lnSpc>
            </a:pPr>
            <a:r>
              <a:rPr lang="en-US" sz="6000" dirty="0">
                <a:latin typeface="Book Antiqua" pitchFamily="18" charset="0"/>
              </a:rPr>
              <a:t>This system gets rid off excess heat produced in the engine. A lot of heat is produced in a tractor when fuel is burnt to be turned into a useful work. Most is passed out with exhaust gasses and the remaining is reduced by the cooling system.</a:t>
            </a:r>
          </a:p>
          <a:p>
            <a:pPr>
              <a:lnSpc>
                <a:spcPct val="120000"/>
              </a:lnSpc>
            </a:pPr>
            <a:endParaRPr lang="en-US" sz="4500" b="1" dirty="0">
              <a:latin typeface="Book Antiqua" pitchFamily="18" charset="0"/>
            </a:endParaRPr>
          </a:p>
          <a:p>
            <a:pPr>
              <a:lnSpc>
                <a:spcPct val="120000"/>
              </a:lnSpc>
              <a:buNone/>
            </a:pPr>
            <a:r>
              <a:rPr lang="en-US" sz="6000" b="1" dirty="0">
                <a:latin typeface="Book Antiqua" pitchFamily="18" charset="0"/>
              </a:rPr>
              <a:t>   Importance of the cooling system </a:t>
            </a:r>
            <a:endParaRPr lang="en-US" sz="6000" dirty="0">
              <a:latin typeface="Book Antiqua" pitchFamily="18" charset="0"/>
            </a:endParaRPr>
          </a:p>
          <a:p>
            <a:pPr lvl="0">
              <a:lnSpc>
                <a:spcPct val="120000"/>
              </a:lnSpc>
            </a:pPr>
            <a:r>
              <a:rPr lang="en-US" sz="6000" dirty="0">
                <a:latin typeface="Book Antiqua" pitchFamily="18" charset="0"/>
              </a:rPr>
              <a:t>It removes excess heat thus preventing over heating of the engine.</a:t>
            </a:r>
          </a:p>
          <a:p>
            <a:pPr lvl="0">
              <a:lnSpc>
                <a:spcPct val="120000"/>
              </a:lnSpc>
            </a:pPr>
            <a:r>
              <a:rPr lang="en-US" sz="6000" dirty="0">
                <a:latin typeface="Book Antiqua" pitchFamily="18" charset="0"/>
              </a:rPr>
              <a:t>Reduces damage to the engine i.e. engine cracking.</a:t>
            </a:r>
          </a:p>
          <a:p>
            <a:pPr lvl="0">
              <a:lnSpc>
                <a:spcPct val="120000"/>
              </a:lnSpc>
            </a:pPr>
            <a:r>
              <a:rPr lang="en-US" sz="6000" dirty="0">
                <a:latin typeface="Book Antiqua" pitchFamily="18" charset="0"/>
              </a:rPr>
              <a:t>It controls the temperature of the engine within specific range for its proper operation. </a:t>
            </a:r>
          </a:p>
          <a:p>
            <a:pPr>
              <a:lnSpc>
                <a:spcPct val="120000"/>
              </a:lnSpc>
            </a:pPr>
            <a:endParaRPr lang="en-US" b="1" dirty="0">
              <a:latin typeface="Book Antiqua" pitchFamily="18" charset="0"/>
            </a:endParaRP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br>
              <a:rPr lang="en-US" b="1" dirty="0"/>
            </a:br>
            <a:br>
              <a:rPr lang="en-US" dirty="0"/>
            </a:br>
            <a:br>
              <a:rPr lang="en-US" dirty="0"/>
            </a:br>
            <a:r>
              <a:rPr lang="en-US" dirty="0"/>
              <a:t> </a:t>
            </a:r>
            <a:r>
              <a:rPr lang="en-US" sz="3600" dirty="0">
                <a:latin typeface="Book Antiqua" pitchFamily="18" charset="0"/>
              </a:rPr>
              <a:t>THE COOLING SYSTEM </a:t>
            </a:r>
            <a:br>
              <a:rPr lang="en-US" dirty="0"/>
            </a:br>
            <a:br>
              <a:rPr lang="en-US" dirty="0"/>
            </a:br>
            <a:br>
              <a:rPr lang="en-US" dirty="0"/>
            </a:br>
            <a:endParaRPr lang="en-US" dirty="0"/>
          </a:p>
        </p:txBody>
      </p:sp>
    </p:spTree>
  </p:cSld>
  <p:clrMapOvr>
    <a:masterClrMapping/>
  </p:clrMapOvr>
  <p:transition>
    <p:whee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693736"/>
          </a:xfrm>
        </p:spPr>
        <p:txBody>
          <a:bodyPr>
            <a:normAutofit fontScale="92500" lnSpcReduction="20000"/>
          </a:bodyPr>
          <a:lstStyle/>
          <a:p>
            <a:pPr>
              <a:lnSpc>
                <a:spcPct val="120000"/>
              </a:lnSpc>
            </a:pPr>
            <a:r>
              <a:rPr lang="en-US" sz="3000" dirty="0">
                <a:latin typeface="Baskerville Old Face" pitchFamily="18" charset="0"/>
              </a:rPr>
              <a:t>Use of dirty water</a:t>
            </a:r>
          </a:p>
          <a:p>
            <a:pPr lvl="0">
              <a:lnSpc>
                <a:spcPct val="120000"/>
              </a:lnSpc>
            </a:pPr>
            <a:r>
              <a:rPr lang="en-US" sz="3000" dirty="0">
                <a:latin typeface="Baskerville Old Face" pitchFamily="18" charset="0"/>
              </a:rPr>
              <a:t>Leaking radiators </a:t>
            </a:r>
          </a:p>
          <a:p>
            <a:pPr lvl="0">
              <a:lnSpc>
                <a:spcPct val="120000"/>
              </a:lnSpc>
            </a:pPr>
            <a:r>
              <a:rPr lang="en-US" sz="3000" dirty="0">
                <a:latin typeface="Baskerville Old Face" pitchFamily="18" charset="0"/>
              </a:rPr>
              <a:t>Leaking water pump</a:t>
            </a:r>
          </a:p>
          <a:p>
            <a:pPr lvl="0">
              <a:lnSpc>
                <a:spcPct val="120000"/>
              </a:lnSpc>
            </a:pPr>
            <a:r>
              <a:rPr lang="en-US" sz="3000" dirty="0">
                <a:latin typeface="Baskerville Old Face" pitchFamily="18" charset="0"/>
              </a:rPr>
              <a:t>Choked or leaking hose pipe</a:t>
            </a:r>
          </a:p>
          <a:p>
            <a:pPr lvl="0">
              <a:lnSpc>
                <a:spcPct val="120000"/>
              </a:lnSpc>
            </a:pPr>
            <a:r>
              <a:rPr lang="en-US" sz="3000" dirty="0">
                <a:latin typeface="Baskerville Old Face" pitchFamily="18" charset="0"/>
              </a:rPr>
              <a:t>Leaking head tank </a:t>
            </a:r>
          </a:p>
          <a:p>
            <a:pPr lvl="0">
              <a:lnSpc>
                <a:spcPct val="120000"/>
              </a:lnSpc>
            </a:pPr>
            <a:r>
              <a:rPr lang="en-US" sz="3000" dirty="0">
                <a:latin typeface="Baskerville Old Face" pitchFamily="18" charset="0"/>
              </a:rPr>
              <a:t>Loose fun belt which fails to blow air for cooling water</a:t>
            </a:r>
          </a:p>
          <a:p>
            <a:pPr lvl="0">
              <a:lnSpc>
                <a:spcPct val="120000"/>
              </a:lnSpc>
            </a:pPr>
            <a:r>
              <a:rPr lang="en-US" sz="3000" dirty="0">
                <a:latin typeface="Baskerville Old Face" pitchFamily="18" charset="0"/>
              </a:rPr>
              <a:t>Chocked radiator fins </a:t>
            </a:r>
          </a:p>
          <a:p>
            <a:pPr lvl="0">
              <a:lnSpc>
                <a:spcPct val="120000"/>
              </a:lnSpc>
            </a:pPr>
            <a:r>
              <a:rPr lang="en-US" sz="3000" dirty="0">
                <a:latin typeface="Baskerville Old Face" pitchFamily="18" charset="0"/>
              </a:rPr>
              <a:t>Rusty water jackets </a:t>
            </a:r>
          </a:p>
          <a:p>
            <a:pPr lvl="0">
              <a:lnSpc>
                <a:spcPct val="120000"/>
              </a:lnSpc>
            </a:pPr>
            <a:r>
              <a:rPr lang="en-US" sz="3000" dirty="0">
                <a:latin typeface="Baskerville Old Face" pitchFamily="18" charset="0"/>
              </a:rPr>
              <a:t>Defective thermostat </a:t>
            </a:r>
          </a:p>
          <a:p>
            <a:pPr lvl="0">
              <a:lnSpc>
                <a:spcPct val="120000"/>
              </a:lnSpc>
            </a:pPr>
            <a:r>
              <a:rPr lang="en-US" sz="3000" dirty="0">
                <a:latin typeface="Baskerville Old Face" pitchFamily="18" charset="0"/>
              </a:rPr>
              <a:t>Low engine oil level</a:t>
            </a:r>
          </a:p>
          <a:p>
            <a:pPr lvl="0">
              <a:lnSpc>
                <a:spcPct val="120000"/>
              </a:lnSpc>
            </a:pPr>
            <a:r>
              <a:rPr lang="en-US" sz="3000" dirty="0">
                <a:latin typeface="Baskerville Old Face" pitchFamily="18" charset="0"/>
              </a:rPr>
              <a:t>Choked air cleaner </a:t>
            </a:r>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152400"/>
            <a:ext cx="7543800" cy="533400"/>
          </a:xfrm>
        </p:spPr>
        <p:txBody>
          <a:bodyPr>
            <a:normAutofit/>
          </a:bodyPr>
          <a:lstStyle/>
          <a:p>
            <a:r>
              <a:rPr lang="en-US" sz="2800" dirty="0">
                <a:latin typeface="Book Antiqua" pitchFamily="18" charset="0"/>
              </a:rPr>
              <a:t>CAUSES OF OVERHEATING IN ENGINES</a:t>
            </a:r>
          </a:p>
        </p:txBody>
      </p:sp>
    </p:spTree>
  </p:cSld>
  <p:clrMapOvr>
    <a:masterClrMapping/>
  </p:clrMapOvr>
  <p:transition>
    <p:whee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940491"/>
          </a:xfrm>
        </p:spPr>
        <p:txBody>
          <a:bodyPr>
            <a:normAutofit lnSpcReduction="10000"/>
          </a:bodyPr>
          <a:lstStyle/>
          <a:p>
            <a:pPr marL="109728" indent="0">
              <a:buNone/>
            </a:pPr>
            <a:endParaRPr lang="en-US" sz="4000" dirty="0">
              <a:latin typeface="Book Antiqua" pitchFamily="18" charset="0"/>
            </a:endParaRPr>
          </a:p>
          <a:p>
            <a:r>
              <a:rPr lang="en-US" sz="4000" dirty="0">
                <a:latin typeface="Book Antiqua" pitchFamily="18" charset="0"/>
              </a:rPr>
              <a:t>Study of the manufacture, utilization, distribution, repair and maintenance of all machines involving farming operations from land clearing to processing.</a:t>
            </a:r>
          </a:p>
          <a:p>
            <a:pPr>
              <a:buNone/>
            </a:pPr>
            <a:endParaRPr lang="en-US" sz="4000" dirty="0">
              <a:latin typeface="Book Antiqua" pitchFamily="18" charset="0"/>
            </a:endParaRPr>
          </a:p>
          <a:p>
            <a:r>
              <a:rPr lang="en-US" sz="4000" dirty="0">
                <a:latin typeface="Book Antiqua" pitchFamily="18" charset="0"/>
              </a:rPr>
              <a:t>Use of farm machinery</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868362"/>
          </a:xfrm>
        </p:spPr>
        <p:txBody>
          <a:bodyPr>
            <a:noAutofit/>
          </a:bodyPr>
          <a:lstStyle/>
          <a:p>
            <a:r>
              <a:rPr lang="en-US" sz="3200" dirty="0">
                <a:latin typeface="Algerian" pitchFamily="82" charset="0"/>
              </a:rPr>
              <a:t>What is Agricultural  Mechanization</a:t>
            </a:r>
          </a:p>
        </p:txBody>
      </p:sp>
    </p:spTree>
  </p:cSld>
  <p:clrMapOvr>
    <a:masterClrMapping/>
  </p:clrMapOvr>
  <p:transition>
    <p:whee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400800"/>
          </a:xfrm>
        </p:spPr>
        <p:txBody>
          <a:bodyPr>
            <a:normAutofit fontScale="62500" lnSpcReduction="20000"/>
          </a:bodyPr>
          <a:lstStyle/>
          <a:p>
            <a:pPr>
              <a:lnSpc>
                <a:spcPct val="120000"/>
              </a:lnSpc>
              <a:buNone/>
            </a:pPr>
            <a:r>
              <a:rPr lang="en-US" sz="3600" b="1" dirty="0">
                <a:latin typeface="Baskerville Old Face" pitchFamily="18" charset="0"/>
              </a:rPr>
              <a:t>TYPES OF COOLING SYSTEMS </a:t>
            </a:r>
            <a:endParaRPr lang="en-US" sz="3600" dirty="0">
              <a:latin typeface="Baskerville Old Face" pitchFamily="18" charset="0"/>
            </a:endParaRPr>
          </a:p>
          <a:p>
            <a:pPr>
              <a:lnSpc>
                <a:spcPct val="120000"/>
              </a:lnSpc>
            </a:pPr>
            <a:r>
              <a:rPr lang="en-US" sz="2900" dirty="0">
                <a:latin typeface="Baskerville Old Face" pitchFamily="18" charset="0"/>
              </a:rPr>
              <a:t>There are two types of cooling systems.</a:t>
            </a:r>
          </a:p>
          <a:p>
            <a:pPr lvl="0">
              <a:lnSpc>
                <a:spcPct val="120000"/>
              </a:lnSpc>
            </a:pPr>
            <a:r>
              <a:rPr lang="en-US" sz="2900" dirty="0">
                <a:latin typeface="Baskerville Old Face" pitchFamily="18" charset="0"/>
              </a:rPr>
              <a:t>Air cooling system       - use air as a coolant</a:t>
            </a:r>
          </a:p>
          <a:p>
            <a:pPr lvl="0">
              <a:lnSpc>
                <a:spcPct val="120000"/>
              </a:lnSpc>
            </a:pPr>
            <a:r>
              <a:rPr lang="en-US" sz="2900" dirty="0">
                <a:latin typeface="Baskerville Old Face" pitchFamily="18" charset="0"/>
              </a:rPr>
              <a:t>Water cooling system - use water as a coolant</a:t>
            </a:r>
          </a:p>
          <a:p>
            <a:pPr>
              <a:lnSpc>
                <a:spcPct val="120000"/>
              </a:lnSpc>
              <a:buNone/>
            </a:pPr>
            <a:r>
              <a:rPr lang="en-US" sz="2900" b="1" dirty="0">
                <a:latin typeface="Baskerville Old Face" pitchFamily="18" charset="0"/>
              </a:rPr>
              <a:t>Components and their functions</a:t>
            </a:r>
            <a:endParaRPr lang="en-US" sz="2900" dirty="0">
              <a:latin typeface="Baskerville Old Face" pitchFamily="18" charset="0"/>
            </a:endParaRPr>
          </a:p>
          <a:p>
            <a:pPr>
              <a:lnSpc>
                <a:spcPct val="120000"/>
              </a:lnSpc>
            </a:pPr>
            <a:r>
              <a:rPr lang="en-US" sz="2900" b="1" dirty="0">
                <a:latin typeface="Baskerville Old Face" pitchFamily="18" charset="0"/>
              </a:rPr>
              <a:t>Radiator:</a:t>
            </a:r>
            <a:r>
              <a:rPr lang="en-US" sz="2900" dirty="0">
                <a:latin typeface="Baskerville Old Face" pitchFamily="18" charset="0"/>
              </a:rPr>
              <a:t> Cools water from the water jacket by convection currents. The tubes in the radiator increase the surface area for cooling. </a:t>
            </a:r>
          </a:p>
          <a:p>
            <a:pPr>
              <a:lnSpc>
                <a:spcPct val="120000"/>
              </a:lnSpc>
            </a:pPr>
            <a:r>
              <a:rPr lang="en-US" sz="2900" b="1" dirty="0">
                <a:latin typeface="Baskerville Old Face" pitchFamily="18" charset="0"/>
              </a:rPr>
              <a:t>Water jackets: </a:t>
            </a:r>
            <a:r>
              <a:rPr lang="en-US" sz="2900" dirty="0">
                <a:latin typeface="Baskerville Old Face" pitchFamily="18" charset="0"/>
              </a:rPr>
              <a:t>This is the area around engine cylinders in which the water circulates. It’s connected to the radiator through the bottom and top hoses.  </a:t>
            </a:r>
          </a:p>
          <a:p>
            <a:pPr>
              <a:lnSpc>
                <a:spcPct val="120000"/>
              </a:lnSpc>
            </a:pPr>
            <a:r>
              <a:rPr lang="en-US" sz="2900" b="1" dirty="0">
                <a:latin typeface="Baskerville Old Face" pitchFamily="18" charset="0"/>
              </a:rPr>
              <a:t>Water pump:</a:t>
            </a:r>
            <a:r>
              <a:rPr lang="en-US" sz="2900" dirty="0">
                <a:latin typeface="Baskerville Old Face" pitchFamily="18" charset="0"/>
              </a:rPr>
              <a:t> Pumps cool water from the bottom tank to the engine cylinders </a:t>
            </a:r>
          </a:p>
          <a:p>
            <a:pPr>
              <a:lnSpc>
                <a:spcPct val="120000"/>
              </a:lnSpc>
            </a:pPr>
            <a:r>
              <a:rPr lang="en-US" sz="2900" b="1" dirty="0">
                <a:latin typeface="Baskerville Old Face" pitchFamily="18" charset="0"/>
              </a:rPr>
              <a:t>Fan: </a:t>
            </a:r>
            <a:r>
              <a:rPr lang="en-US" sz="2900" dirty="0">
                <a:latin typeface="Baskerville Old Face" pitchFamily="18" charset="0"/>
              </a:rPr>
              <a:t>Blows cool air on to the radiator fins to facilitate rapid cooling of hot water.</a:t>
            </a:r>
          </a:p>
          <a:p>
            <a:pPr>
              <a:lnSpc>
                <a:spcPct val="120000"/>
              </a:lnSpc>
            </a:pPr>
            <a:r>
              <a:rPr lang="en-US" sz="2900" b="1" dirty="0">
                <a:latin typeface="Baskerville Old Face" pitchFamily="18" charset="0"/>
              </a:rPr>
              <a:t>Thermostat:</a:t>
            </a:r>
            <a:r>
              <a:rPr lang="en-US" sz="2900" dirty="0">
                <a:latin typeface="Baskerville Old Face" pitchFamily="18" charset="0"/>
              </a:rPr>
              <a:t> It’s an automatic device which regulates engine temperature by controlling circulation of water in the water jackets. When the engine is cold, thermostat valve closes and prevents the circulation of water so that the engine can warm up. </a:t>
            </a:r>
          </a:p>
          <a:p>
            <a:pPr>
              <a:lnSpc>
                <a:spcPct val="120000"/>
              </a:lnSpc>
            </a:pPr>
            <a:r>
              <a:rPr lang="en-US" sz="2900" b="1" dirty="0">
                <a:latin typeface="Baskerville Old Face" pitchFamily="18" charset="0"/>
              </a:rPr>
              <a:t>Temperature gauge: </a:t>
            </a:r>
            <a:r>
              <a:rPr lang="en-US" sz="2900" dirty="0">
                <a:latin typeface="Baskerville Old Face" pitchFamily="18" charset="0"/>
              </a:rPr>
              <a:t>It indicates to the driver engine temperature so as to avoid overheating of the engine.</a:t>
            </a:r>
          </a:p>
          <a:p>
            <a:pPr>
              <a:lnSpc>
                <a:spcPct val="120000"/>
              </a:lnSpc>
            </a:pPr>
            <a:r>
              <a:rPr lang="en-US" sz="2900" b="1" dirty="0">
                <a:latin typeface="Baskerville Old Face" pitchFamily="18" charset="0"/>
              </a:rPr>
              <a:t>Fins:</a:t>
            </a:r>
            <a:r>
              <a:rPr lang="en-US" sz="2900" dirty="0">
                <a:latin typeface="Baskerville Old Face" pitchFamily="18" charset="0"/>
              </a:rPr>
              <a:t> They increase the surface area for cooling of water in the radiator</a:t>
            </a:r>
          </a:p>
          <a:p>
            <a:pPr lvl="0"/>
            <a:endParaRPr lang="en-US" sz="2900" dirty="0"/>
          </a:p>
          <a:p>
            <a:pPr>
              <a:buNone/>
            </a:pP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228600" y="274638"/>
            <a:ext cx="8458200" cy="334962"/>
          </a:xfrm>
        </p:spPr>
        <p:txBody>
          <a:bodyPr>
            <a:normAutofit fontScale="90000"/>
          </a:bodyPr>
          <a:lstStyle/>
          <a:p>
            <a:endParaRPr lang="en-US" dirty="0"/>
          </a:p>
        </p:txBody>
      </p:sp>
    </p:spTree>
  </p:cSld>
  <p:clrMapOvr>
    <a:masterClrMapping/>
  </p:clrMapOvr>
  <p:transition>
    <p:whee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endParaRPr lang="en-US" dirty="0"/>
          </a:p>
          <a:p>
            <a:pPr>
              <a:buFont typeface="Wingdings" pitchFamily="2" charset="2"/>
              <a:buChar char="Ø"/>
            </a:pPr>
            <a:r>
              <a:rPr lang="en-US" dirty="0">
                <a:latin typeface="Book Antiqua" pitchFamily="18" charset="0"/>
              </a:rPr>
              <a:t>When the engine is switched on, heat is produced in the cylinders and is transferred to the water in the jackets surrounding them. When the temperature of water rises up to about 70</a:t>
            </a:r>
            <a:r>
              <a:rPr lang="en-US" baseline="30000" dirty="0">
                <a:latin typeface="Book Antiqua" pitchFamily="18" charset="0"/>
              </a:rPr>
              <a:t>0</a:t>
            </a:r>
            <a:r>
              <a:rPr lang="en-US" dirty="0">
                <a:latin typeface="Book Antiqua" pitchFamily="18" charset="0"/>
              </a:rPr>
              <a:t>C, the thermostat valve opens and water flows into the radiator header tank. It is then replaced by cool water from the bottom of the radiator. The movement of water is facilitated by an impeller (pump).As the heated water flows through the radiator tubes; it gives off the heat to the air being blown through the grill of the radiator by a fan. </a:t>
            </a:r>
          </a:p>
          <a:p>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228600" y="228600"/>
            <a:ext cx="8229600" cy="411162"/>
          </a:xfrm>
        </p:spPr>
        <p:txBody>
          <a:bodyPr>
            <a:normAutofit fontScale="90000"/>
          </a:bodyPr>
          <a:lstStyle/>
          <a:p>
            <a:br>
              <a:rPr lang="en-US" dirty="0"/>
            </a:br>
            <a:r>
              <a:rPr lang="en-US" sz="4000" dirty="0"/>
              <a:t> </a:t>
            </a:r>
            <a:r>
              <a:rPr lang="en-US" sz="3100" dirty="0">
                <a:latin typeface="Book Antiqua" pitchFamily="18" charset="0"/>
              </a:rPr>
              <a:t>How the water cooling system works</a:t>
            </a:r>
            <a:endParaRPr lang="en-US" dirty="0">
              <a:latin typeface="Book Antiqua" pitchFamily="18" charset="0"/>
            </a:endParaRPr>
          </a:p>
        </p:txBody>
      </p:sp>
    </p:spTree>
  </p:cSld>
  <p:clrMapOvr>
    <a:masterClrMapping/>
  </p:clrMapOvr>
  <p:transition>
    <p:whee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Autofit/>
          </a:bodyPr>
          <a:lstStyle/>
          <a:p>
            <a:r>
              <a:rPr lang="en-US" sz="2000" dirty="0">
                <a:latin typeface="Book Antiqua" pitchFamily="18" charset="0"/>
              </a:rPr>
              <a:t>The main function of the electrical system is to provide the spark which burns the fuel-air mixture in petrol engines. The system consists of 4 circuit units that operate independently, but all rely on the battery as a source of electricity. The circuits are</a:t>
            </a:r>
          </a:p>
          <a:p>
            <a:pPr lvl="0"/>
            <a:r>
              <a:rPr lang="en-US" sz="2000" b="1" dirty="0">
                <a:latin typeface="Book Antiqua" pitchFamily="18" charset="0"/>
              </a:rPr>
              <a:t>Starter motor circuit</a:t>
            </a:r>
            <a:r>
              <a:rPr lang="en-US" sz="2000" dirty="0">
                <a:latin typeface="Book Antiqua" pitchFamily="18" charset="0"/>
              </a:rPr>
              <a:t>: It consists of the starter motor whose prime function is to start the engine by turning the fly wheel mechanically. </a:t>
            </a:r>
          </a:p>
          <a:p>
            <a:pPr lvl="0"/>
            <a:r>
              <a:rPr lang="en-US" sz="2000" b="1" dirty="0">
                <a:latin typeface="Book Antiqua" pitchFamily="18" charset="0"/>
              </a:rPr>
              <a:t>Ignition circuit:</a:t>
            </a:r>
            <a:r>
              <a:rPr lang="en-US" sz="2000" dirty="0">
                <a:latin typeface="Book Antiqua" pitchFamily="18" charset="0"/>
              </a:rPr>
              <a:t> For igniting fuel-air mixture at the end of every compression stroke in petrol engines. But for diesel engines the ignition of fuel occurs when it is released into the hot compressed air by the injectors. The ignition circuit consists of,</a:t>
            </a:r>
            <a:r>
              <a:rPr lang="en-US" sz="2000" b="1" dirty="0">
                <a:latin typeface="Book Antiqua" pitchFamily="18" charset="0"/>
              </a:rPr>
              <a:t> </a:t>
            </a:r>
            <a:r>
              <a:rPr lang="en-US" sz="2000" dirty="0">
                <a:latin typeface="Book Antiqua" pitchFamily="18" charset="0"/>
              </a:rPr>
              <a:t>switch, distributor, contact breaker points and condenser.</a:t>
            </a:r>
          </a:p>
          <a:p>
            <a:pPr lvl="0"/>
            <a:r>
              <a:rPr lang="en-US" sz="2000" b="1" dirty="0">
                <a:latin typeface="Book Antiqua" pitchFamily="18" charset="0"/>
              </a:rPr>
              <a:t>Lighting circuit: </a:t>
            </a:r>
            <a:r>
              <a:rPr lang="en-US" sz="2000" dirty="0">
                <a:latin typeface="Book Antiqua" pitchFamily="18" charset="0"/>
              </a:rPr>
              <a:t>For lighting head lamps, parking lights, meters on the dashboard and brake lights.</a:t>
            </a:r>
          </a:p>
          <a:p>
            <a:pPr lvl="0"/>
            <a:r>
              <a:rPr lang="en-US" sz="2000" b="1" dirty="0">
                <a:latin typeface="Book Antiqua" pitchFamily="18" charset="0"/>
              </a:rPr>
              <a:t>Dynamo or generator circuit:</a:t>
            </a:r>
            <a:r>
              <a:rPr lang="en-US" sz="2000" dirty="0">
                <a:latin typeface="Book Antiqua" pitchFamily="18" charset="0"/>
              </a:rPr>
              <a:t> For recharging the battery and can also be used for lighting.</a:t>
            </a:r>
          </a:p>
          <a:p>
            <a:endParaRPr lang="en-US" sz="2000"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152400"/>
            <a:ext cx="8229600" cy="609600"/>
          </a:xfrm>
        </p:spPr>
        <p:txBody>
          <a:bodyPr>
            <a:normAutofit/>
          </a:bodyPr>
          <a:lstStyle/>
          <a:p>
            <a:r>
              <a:rPr lang="en-US" sz="2400" b="1" dirty="0">
                <a:latin typeface="Book Antiqua" pitchFamily="18" charset="0"/>
              </a:rPr>
              <a:t>ELECTRICAL SYSTEM / IGNITION SYSTEM</a:t>
            </a:r>
            <a:endParaRPr lang="en-US" sz="2400" dirty="0">
              <a:latin typeface="Book Antiqua" pitchFamily="18" charset="0"/>
            </a:endParaRPr>
          </a:p>
        </p:txBody>
      </p:sp>
    </p:spTree>
  </p:cSld>
  <p:clrMapOvr>
    <a:masterClrMapping/>
  </p:clrMapOvr>
  <p:transition>
    <p:whee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458200" cy="5562600"/>
          </a:xfrm>
        </p:spPr>
        <p:txBody>
          <a:bodyPr/>
          <a:lstStyle/>
          <a:p>
            <a:endParaRPr lang="en-US" dirty="0"/>
          </a:p>
          <a:p>
            <a:endParaRPr lang="en-US" dirty="0"/>
          </a:p>
          <a:p>
            <a:endParaRPr lang="en-US" dirty="0"/>
          </a:p>
        </p:txBody>
      </p:sp>
      <p:sp>
        <p:nvSpPr>
          <p:cNvPr id="6" name="Footer Placeholder 5"/>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18160"/>
          </a:xfrm>
        </p:spPr>
        <p:txBody>
          <a:bodyPr>
            <a:normAutofit/>
          </a:bodyPr>
          <a:lstStyle/>
          <a:p>
            <a:r>
              <a:rPr lang="en-US" sz="2800" b="1" dirty="0">
                <a:latin typeface="Book Antiqua" pitchFamily="18" charset="0"/>
              </a:rPr>
              <a:t>Ignition system of a petrol engine</a:t>
            </a:r>
            <a:endParaRPr lang="en-US" sz="2800" dirty="0">
              <a:latin typeface="Book Antiqua" pitchFamily="18" charset="0"/>
            </a:endParaRPr>
          </a:p>
        </p:txBody>
      </p:sp>
      <p:pic>
        <p:nvPicPr>
          <p:cNvPr id="5" name="Picture 4"/>
          <p:cNvPicPr/>
          <p:nvPr/>
        </p:nvPicPr>
        <p:blipFill>
          <a:blip r:embed="rId2"/>
          <a:srcRect/>
          <a:stretch>
            <a:fillRect/>
          </a:stretch>
        </p:blipFill>
        <p:spPr bwMode="auto">
          <a:xfrm>
            <a:off x="381000" y="1143001"/>
            <a:ext cx="8610600" cy="5029200"/>
          </a:xfrm>
          <a:prstGeom prst="rect">
            <a:avLst/>
          </a:prstGeom>
          <a:noFill/>
          <a:ln w="9525">
            <a:noFill/>
            <a:miter lim="800000"/>
            <a:headEnd/>
            <a:tailEnd/>
          </a:ln>
        </p:spPr>
      </p:pic>
    </p:spTree>
  </p:cSld>
  <p:clrMapOvr>
    <a:masterClrMapping/>
  </p:clrMapOvr>
  <p:transition>
    <p:whee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609600" y="1447800"/>
          <a:ext cx="8153400" cy="5140960"/>
        </p:xfrm>
        <a:graphic>
          <a:graphicData uri="http://schemas.openxmlformats.org/drawingml/2006/table">
            <a:tbl>
              <a:tblPr firstRow="1" bandRow="1">
                <a:tableStyleId>{5C22544A-7EE6-4342-B048-85BDC9FD1C3A}</a:tableStyleId>
              </a:tblPr>
              <a:tblGrid>
                <a:gridCol w="4201497">
                  <a:extLst>
                    <a:ext uri="{9D8B030D-6E8A-4147-A177-3AD203B41FA5}">
                      <a16:colId xmlns:a16="http://schemas.microsoft.com/office/drawing/2014/main" val="20000"/>
                    </a:ext>
                  </a:extLst>
                </a:gridCol>
                <a:gridCol w="3951903">
                  <a:extLst>
                    <a:ext uri="{9D8B030D-6E8A-4147-A177-3AD203B41FA5}">
                      <a16:colId xmlns:a16="http://schemas.microsoft.com/office/drawing/2014/main" val="20001"/>
                    </a:ext>
                  </a:extLst>
                </a:gridCol>
              </a:tblGrid>
              <a:tr h="381000">
                <a:tc>
                  <a:txBody>
                    <a:bodyPr/>
                    <a:lstStyle/>
                    <a:p>
                      <a:endParaRPr lang="en-US" dirty="0"/>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pPr marL="0" marR="0" algn="just">
                        <a:lnSpc>
                          <a:spcPct val="150000"/>
                        </a:lnSpc>
                        <a:spcBef>
                          <a:spcPts val="0"/>
                        </a:spcBef>
                        <a:spcAft>
                          <a:spcPts val="0"/>
                        </a:spcAft>
                      </a:pPr>
                      <a:r>
                        <a:rPr lang="en-US" sz="1600" b="1" dirty="0">
                          <a:latin typeface="Book Antiqua" pitchFamily="18" charset="0"/>
                          <a:ea typeface="Times New Roman"/>
                        </a:rPr>
                        <a:t>Part</a:t>
                      </a:r>
                      <a:endParaRPr lang="en-US" sz="1600" dirty="0">
                        <a:latin typeface="Book Antiqua" pitchFamily="18" charset="0"/>
                        <a:ea typeface="Times New Roman"/>
                      </a:endParaRPr>
                    </a:p>
                  </a:txBody>
                  <a:tcPr marL="68580" marR="68580" marT="0" marB="0"/>
                </a:tc>
                <a:tc>
                  <a:txBody>
                    <a:bodyPr/>
                    <a:lstStyle/>
                    <a:p>
                      <a:pPr marL="0" marR="0" algn="just">
                        <a:lnSpc>
                          <a:spcPct val="150000"/>
                        </a:lnSpc>
                        <a:spcBef>
                          <a:spcPts val="0"/>
                        </a:spcBef>
                        <a:spcAft>
                          <a:spcPts val="0"/>
                        </a:spcAft>
                      </a:pPr>
                      <a:r>
                        <a:rPr lang="en-US" sz="1600" b="1" dirty="0">
                          <a:latin typeface="Book Antiqua" pitchFamily="18" charset="0"/>
                          <a:ea typeface="Times New Roman"/>
                        </a:rPr>
                        <a:t>Function</a:t>
                      </a:r>
                      <a:endParaRPr lang="en-US" sz="1600" dirty="0">
                        <a:latin typeface="Book Antiqua" pitchFamily="18" charset="0"/>
                        <a:ea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gn="just">
                        <a:lnSpc>
                          <a:spcPct val="150000"/>
                        </a:lnSpc>
                        <a:spcBef>
                          <a:spcPts val="0"/>
                        </a:spcBef>
                        <a:spcAft>
                          <a:spcPts val="0"/>
                        </a:spcAft>
                      </a:pPr>
                      <a:r>
                        <a:rPr kumimoji="0" lang="en-US" sz="2400" kern="1200" dirty="0">
                          <a:solidFill>
                            <a:schemeClr val="dk1"/>
                          </a:solidFill>
                          <a:latin typeface="Book Antiqua" pitchFamily="18" charset="0"/>
                          <a:ea typeface="+mn-ea"/>
                          <a:cs typeface="+mn-cs"/>
                        </a:rPr>
                        <a:t>Battery </a:t>
                      </a:r>
                      <a:endParaRPr lang="en-US" sz="1600" dirty="0">
                        <a:latin typeface="Book Antiqua" pitchFamily="18" charset="0"/>
                        <a:ea typeface="Times New Roman"/>
                      </a:endParaRPr>
                    </a:p>
                  </a:txBody>
                  <a:tcPr marL="68580" marR="68580" marT="0" marB="0"/>
                </a:tc>
                <a:tc>
                  <a:txBody>
                    <a:bodyPr/>
                    <a:lstStyle/>
                    <a:p>
                      <a:pPr marL="0" marR="0" algn="just">
                        <a:lnSpc>
                          <a:spcPct val="150000"/>
                        </a:lnSpc>
                        <a:spcBef>
                          <a:spcPts val="0"/>
                        </a:spcBef>
                        <a:spcAft>
                          <a:spcPts val="0"/>
                        </a:spcAft>
                      </a:pPr>
                      <a:r>
                        <a:rPr lang="en-US" sz="1600" dirty="0">
                          <a:latin typeface="Book Antiqua" pitchFamily="18" charset="0"/>
                          <a:ea typeface="Times New Roman"/>
                        </a:rPr>
                        <a:t>Stores electricity in chemical form.</a:t>
                      </a:r>
                    </a:p>
                    <a:p>
                      <a:pPr marL="0" marR="0" algn="just">
                        <a:lnSpc>
                          <a:spcPct val="150000"/>
                        </a:lnSpc>
                        <a:spcBef>
                          <a:spcPts val="0"/>
                        </a:spcBef>
                        <a:spcAft>
                          <a:spcPts val="0"/>
                        </a:spcAft>
                      </a:pPr>
                      <a:r>
                        <a:rPr lang="en-US" sz="1600" dirty="0">
                          <a:latin typeface="Book Antiqua" pitchFamily="18" charset="0"/>
                          <a:ea typeface="Times New Roman"/>
                        </a:rPr>
                        <a:t>Supplies electric current to the induction coil.</a:t>
                      </a:r>
                    </a:p>
                  </a:txBody>
                  <a:tcPr marL="68580" marR="68580" marT="0" marB="0"/>
                </a:tc>
                <a:extLst>
                  <a:ext uri="{0D108BD9-81ED-4DB2-BD59-A6C34878D82A}">
                    <a16:rowId xmlns:a16="http://schemas.microsoft.com/office/drawing/2014/main" val="10002"/>
                  </a:ext>
                </a:extLst>
              </a:tr>
              <a:tr h="370840">
                <a:tc>
                  <a:txBody>
                    <a:bodyPr/>
                    <a:lstStyle/>
                    <a:p>
                      <a:pPr marL="0" marR="0" algn="just">
                        <a:lnSpc>
                          <a:spcPct val="150000"/>
                        </a:lnSpc>
                        <a:spcBef>
                          <a:spcPts val="0"/>
                        </a:spcBef>
                        <a:spcAft>
                          <a:spcPts val="0"/>
                        </a:spcAft>
                      </a:pPr>
                      <a:r>
                        <a:rPr lang="en-US" sz="1600" dirty="0">
                          <a:latin typeface="Book Antiqua" pitchFamily="18" charset="0"/>
                          <a:ea typeface="Times New Roman"/>
                        </a:rPr>
                        <a:t>Ignition switch</a:t>
                      </a:r>
                    </a:p>
                  </a:txBody>
                  <a:tcPr marL="68580" marR="68580" marT="0" marB="0"/>
                </a:tc>
                <a:tc>
                  <a:txBody>
                    <a:bodyPr/>
                    <a:lstStyle/>
                    <a:p>
                      <a:pPr marL="0" marR="0" algn="just">
                        <a:lnSpc>
                          <a:spcPct val="150000"/>
                        </a:lnSpc>
                        <a:spcBef>
                          <a:spcPts val="0"/>
                        </a:spcBef>
                        <a:spcAft>
                          <a:spcPts val="0"/>
                        </a:spcAft>
                      </a:pPr>
                      <a:r>
                        <a:rPr lang="en-US" sz="1600" dirty="0">
                          <a:latin typeface="Book Antiqua" pitchFamily="18" charset="0"/>
                          <a:ea typeface="Times New Roman"/>
                        </a:rPr>
                        <a:t>Completes the primary circuit when switched on so that current can flow from battery to the induction coil</a:t>
                      </a:r>
                    </a:p>
                  </a:txBody>
                  <a:tcPr marL="68580" marR="68580" marT="0" marB="0"/>
                </a:tc>
                <a:extLst>
                  <a:ext uri="{0D108BD9-81ED-4DB2-BD59-A6C34878D82A}">
                    <a16:rowId xmlns:a16="http://schemas.microsoft.com/office/drawing/2014/main" val="10003"/>
                  </a:ext>
                </a:extLst>
              </a:tr>
              <a:tr h="370840">
                <a:tc>
                  <a:txBody>
                    <a:bodyPr/>
                    <a:lstStyle/>
                    <a:p>
                      <a:pPr marL="0" marR="0" algn="just">
                        <a:lnSpc>
                          <a:spcPct val="150000"/>
                        </a:lnSpc>
                        <a:spcBef>
                          <a:spcPts val="0"/>
                        </a:spcBef>
                        <a:spcAft>
                          <a:spcPts val="0"/>
                        </a:spcAft>
                      </a:pPr>
                      <a:r>
                        <a:rPr lang="en-US" sz="1600">
                          <a:latin typeface="Book Antiqua" pitchFamily="18" charset="0"/>
                          <a:ea typeface="Times New Roman"/>
                        </a:rPr>
                        <a:t>Induction /ignition coil</a:t>
                      </a:r>
                    </a:p>
                  </a:txBody>
                  <a:tcPr marL="68580" marR="68580" marT="0" marB="0"/>
                </a:tc>
                <a:tc>
                  <a:txBody>
                    <a:bodyPr/>
                    <a:lstStyle/>
                    <a:p>
                      <a:pPr marL="0" marR="0" algn="just">
                        <a:lnSpc>
                          <a:spcPct val="150000"/>
                        </a:lnSpc>
                        <a:spcBef>
                          <a:spcPts val="0"/>
                        </a:spcBef>
                        <a:spcAft>
                          <a:spcPts val="0"/>
                        </a:spcAft>
                      </a:pPr>
                      <a:r>
                        <a:rPr lang="en-US" sz="1600" dirty="0">
                          <a:latin typeface="Book Antiqua" pitchFamily="18" charset="0"/>
                          <a:ea typeface="Times New Roman"/>
                        </a:rPr>
                        <a:t>Induces a high voltage in the secondary winding after the current in the primary winding is interrupted.</a:t>
                      </a:r>
                    </a:p>
                  </a:txBody>
                  <a:tcPr marL="68580" marR="68580" marT="0" marB="0"/>
                </a:tc>
                <a:extLst>
                  <a:ext uri="{0D108BD9-81ED-4DB2-BD59-A6C34878D82A}">
                    <a16:rowId xmlns:a16="http://schemas.microsoft.com/office/drawing/2014/main" val="10004"/>
                  </a:ext>
                </a:extLst>
              </a:tr>
              <a:tr h="370840">
                <a:tc>
                  <a:txBody>
                    <a:bodyPr/>
                    <a:lstStyle/>
                    <a:p>
                      <a:pPr marL="0" marR="0" algn="just">
                        <a:lnSpc>
                          <a:spcPct val="150000"/>
                        </a:lnSpc>
                        <a:spcBef>
                          <a:spcPts val="0"/>
                        </a:spcBef>
                        <a:spcAft>
                          <a:spcPts val="0"/>
                        </a:spcAft>
                      </a:pPr>
                      <a:r>
                        <a:rPr lang="en-US" sz="1600">
                          <a:latin typeface="Book Antiqua" pitchFamily="18" charset="0"/>
                          <a:ea typeface="Times New Roman"/>
                        </a:rPr>
                        <a:t>Contact breaker point</a:t>
                      </a:r>
                    </a:p>
                  </a:txBody>
                  <a:tcPr marL="68580" marR="68580" marT="0" marB="0"/>
                </a:tc>
                <a:tc>
                  <a:txBody>
                    <a:bodyPr/>
                    <a:lstStyle/>
                    <a:p>
                      <a:pPr marL="0" marR="0" algn="just">
                        <a:lnSpc>
                          <a:spcPct val="150000"/>
                        </a:lnSpc>
                        <a:spcBef>
                          <a:spcPts val="0"/>
                        </a:spcBef>
                        <a:spcAft>
                          <a:spcPts val="0"/>
                        </a:spcAft>
                      </a:pPr>
                      <a:r>
                        <a:rPr lang="en-US" sz="1600" dirty="0">
                          <a:latin typeface="Book Antiqua" pitchFamily="18" charset="0"/>
                          <a:ea typeface="Times New Roman"/>
                        </a:rPr>
                        <a:t>Interrupts the flow of current to the coil at desired time. It is operated by the camshaft.</a:t>
                      </a:r>
                    </a:p>
                  </a:txBody>
                  <a:tcPr marL="68580" marR="68580" marT="0" marB="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822960"/>
          </a:xfrm>
        </p:spPr>
        <p:txBody>
          <a:bodyPr>
            <a:noAutofit/>
          </a:bodyPr>
          <a:lstStyle/>
          <a:p>
            <a:pPr algn="ctr"/>
            <a:br>
              <a:rPr lang="en-US" sz="2800" dirty="0">
                <a:latin typeface="Book Antiqua" pitchFamily="18" charset="0"/>
              </a:rPr>
            </a:br>
            <a:r>
              <a:rPr lang="en-US" sz="2800" dirty="0">
                <a:latin typeface="Book Antiqua" pitchFamily="18" charset="0"/>
              </a:rPr>
              <a:t> Parts of the battery ignition system and their functions</a:t>
            </a:r>
          </a:p>
        </p:txBody>
      </p:sp>
    </p:spTree>
  </p:cSld>
  <p:clrMapOvr>
    <a:masterClrMapping/>
  </p:clrMapOvr>
  <p:transition>
    <p:whee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066800" y="762000"/>
          <a:ext cx="7239000" cy="559346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92301">
                <a:tc>
                  <a:txBody>
                    <a:bodyPr/>
                    <a:lstStyle/>
                    <a:p>
                      <a:pPr marL="0" marR="0" algn="just">
                        <a:lnSpc>
                          <a:spcPct val="150000"/>
                        </a:lnSpc>
                        <a:spcBef>
                          <a:spcPts val="0"/>
                        </a:spcBef>
                        <a:spcAft>
                          <a:spcPts val="0"/>
                        </a:spcAft>
                      </a:pPr>
                      <a:r>
                        <a:rPr lang="en-US" sz="1400" dirty="0">
                          <a:latin typeface="Times New Roman"/>
                          <a:ea typeface="Times New Roman"/>
                        </a:rPr>
                        <a:t>Distributor</a:t>
                      </a:r>
                    </a:p>
                  </a:txBody>
                  <a:tcPr marL="68580" marR="68580" marT="0" marB="0"/>
                </a:tc>
                <a:tc>
                  <a:txBody>
                    <a:bodyPr/>
                    <a:lstStyle/>
                    <a:p>
                      <a:pPr marL="0" marR="0" algn="just">
                        <a:lnSpc>
                          <a:spcPct val="150000"/>
                        </a:lnSpc>
                        <a:spcBef>
                          <a:spcPts val="0"/>
                        </a:spcBef>
                        <a:spcAft>
                          <a:spcPts val="0"/>
                        </a:spcAft>
                      </a:pPr>
                      <a:r>
                        <a:rPr lang="en-US" sz="1400" dirty="0">
                          <a:latin typeface="Times New Roman"/>
                          <a:ea typeface="Times New Roman"/>
                        </a:rPr>
                        <a:t>Distributes the high voltage current to each sparkplug at correct time</a:t>
                      </a:r>
                    </a:p>
                  </a:txBody>
                  <a:tcPr marL="68580" marR="68580" marT="0" marB="0"/>
                </a:tc>
                <a:extLst>
                  <a:ext uri="{0D108BD9-81ED-4DB2-BD59-A6C34878D82A}">
                    <a16:rowId xmlns:a16="http://schemas.microsoft.com/office/drawing/2014/main" val="10000"/>
                  </a:ext>
                </a:extLst>
              </a:tr>
              <a:tr h="888452">
                <a:tc>
                  <a:txBody>
                    <a:bodyPr/>
                    <a:lstStyle/>
                    <a:p>
                      <a:pPr marL="0" marR="0" algn="just">
                        <a:lnSpc>
                          <a:spcPct val="150000"/>
                        </a:lnSpc>
                        <a:spcBef>
                          <a:spcPts val="0"/>
                        </a:spcBef>
                        <a:spcAft>
                          <a:spcPts val="0"/>
                        </a:spcAft>
                      </a:pPr>
                      <a:r>
                        <a:rPr lang="en-US" sz="1400" dirty="0">
                          <a:latin typeface="Times New Roman"/>
                          <a:ea typeface="Times New Roman"/>
                        </a:rPr>
                        <a:t>Sparkplug</a:t>
                      </a:r>
                    </a:p>
                  </a:txBody>
                  <a:tcPr marL="68580" marR="68580" marT="0" marB="0"/>
                </a:tc>
                <a:tc>
                  <a:txBody>
                    <a:bodyPr/>
                    <a:lstStyle/>
                    <a:p>
                      <a:pPr marL="342900" marR="0" lvl="0" indent="-342900" algn="just">
                        <a:lnSpc>
                          <a:spcPct val="150000"/>
                        </a:lnSpc>
                        <a:spcBef>
                          <a:spcPts val="0"/>
                        </a:spcBef>
                        <a:spcAft>
                          <a:spcPts val="0"/>
                        </a:spcAft>
                        <a:buFont typeface="+mj-lt"/>
                        <a:buAutoNum type="arabicPeriod"/>
                        <a:tabLst>
                          <a:tab pos="457200" algn="l"/>
                        </a:tabLst>
                      </a:pPr>
                      <a:r>
                        <a:rPr lang="en-US" sz="1400" dirty="0">
                          <a:latin typeface="Times New Roman"/>
                          <a:ea typeface="Times New Roman"/>
                        </a:rPr>
                        <a:t>Possesses a gap between its terminals across which a spark that ignites the fuel-air mixture is produced.</a:t>
                      </a:r>
                    </a:p>
                  </a:txBody>
                  <a:tcPr marL="68580" marR="68580" marT="0" marB="0"/>
                </a:tc>
                <a:extLst>
                  <a:ext uri="{0D108BD9-81ED-4DB2-BD59-A6C34878D82A}">
                    <a16:rowId xmlns:a16="http://schemas.microsoft.com/office/drawing/2014/main" val="10001"/>
                  </a:ext>
                </a:extLst>
              </a:tr>
              <a:tr h="1067180">
                <a:tc>
                  <a:txBody>
                    <a:bodyPr/>
                    <a:lstStyle/>
                    <a:p>
                      <a:pPr marL="0" marR="0" algn="just">
                        <a:lnSpc>
                          <a:spcPct val="150000"/>
                        </a:lnSpc>
                        <a:spcBef>
                          <a:spcPts val="0"/>
                        </a:spcBef>
                        <a:spcAft>
                          <a:spcPts val="0"/>
                        </a:spcAft>
                      </a:pPr>
                      <a:r>
                        <a:rPr lang="en-US" sz="1400" dirty="0">
                          <a:latin typeface="Times New Roman"/>
                          <a:ea typeface="Times New Roman"/>
                        </a:rPr>
                        <a:t>Voltage control box / cut out</a:t>
                      </a:r>
                    </a:p>
                  </a:txBody>
                  <a:tcPr marL="68580" marR="68580" marT="0" marB="0"/>
                </a:tc>
                <a:tc>
                  <a:txBody>
                    <a:bodyPr/>
                    <a:lstStyle/>
                    <a:p>
                      <a:pPr marL="0" marR="0" algn="just">
                        <a:lnSpc>
                          <a:spcPct val="150000"/>
                        </a:lnSpc>
                        <a:spcBef>
                          <a:spcPts val="0"/>
                        </a:spcBef>
                        <a:spcAft>
                          <a:spcPts val="0"/>
                        </a:spcAft>
                      </a:pPr>
                      <a:r>
                        <a:rPr lang="en-US" sz="1400" dirty="0">
                          <a:latin typeface="Times New Roman"/>
                          <a:ea typeface="Times New Roman"/>
                        </a:rPr>
                        <a:t>Disconnects the battery from the generator so that it does not discharge to the generator when the engine </a:t>
                      </a:r>
                      <a:r>
                        <a:rPr lang="en-US" sz="1400" dirty="0" err="1">
                          <a:latin typeface="Times New Roman"/>
                          <a:ea typeface="Times New Roman"/>
                        </a:rPr>
                        <a:t>ia</a:t>
                      </a:r>
                      <a:r>
                        <a:rPr lang="en-US" sz="1400" dirty="0">
                          <a:latin typeface="Times New Roman"/>
                          <a:ea typeface="Times New Roman"/>
                        </a:rPr>
                        <a:t> off or running at a low speed.</a:t>
                      </a:r>
                    </a:p>
                  </a:txBody>
                  <a:tcPr marL="68580" marR="68580" marT="0" marB="0"/>
                </a:tc>
                <a:extLst>
                  <a:ext uri="{0D108BD9-81ED-4DB2-BD59-A6C34878D82A}">
                    <a16:rowId xmlns:a16="http://schemas.microsoft.com/office/drawing/2014/main" val="10002"/>
                  </a:ext>
                </a:extLst>
              </a:tr>
              <a:tr h="1036527">
                <a:tc>
                  <a:txBody>
                    <a:bodyPr/>
                    <a:lstStyle/>
                    <a:p>
                      <a:pPr marL="0" marR="0" algn="just">
                        <a:lnSpc>
                          <a:spcPct val="150000"/>
                        </a:lnSpc>
                        <a:spcBef>
                          <a:spcPts val="0"/>
                        </a:spcBef>
                        <a:spcAft>
                          <a:spcPts val="0"/>
                        </a:spcAft>
                      </a:pPr>
                      <a:r>
                        <a:rPr lang="en-US" sz="1600" dirty="0">
                          <a:latin typeface="Baskerville Old Face" pitchFamily="18" charset="0"/>
                          <a:ea typeface="Times New Roman"/>
                        </a:rPr>
                        <a:t>condenser</a:t>
                      </a:r>
                    </a:p>
                  </a:txBody>
                  <a:tcPr marL="68580" marR="68580" marT="0" marB="0"/>
                </a:tc>
                <a:tc>
                  <a:txBody>
                    <a:bodyPr/>
                    <a:lstStyle/>
                    <a:p>
                      <a:pPr marL="0" marR="0" algn="just">
                        <a:lnSpc>
                          <a:spcPct val="150000"/>
                        </a:lnSpc>
                        <a:spcBef>
                          <a:spcPts val="0"/>
                        </a:spcBef>
                        <a:spcAft>
                          <a:spcPts val="0"/>
                        </a:spcAft>
                      </a:pPr>
                      <a:r>
                        <a:rPr lang="en-US" sz="1600" dirty="0">
                          <a:latin typeface="Baskerville Old Face" pitchFamily="18" charset="0"/>
                          <a:ea typeface="Times New Roman"/>
                        </a:rPr>
                        <a:t>Stores electric current briefly before passing it on to the distributor.</a:t>
                      </a:r>
                    </a:p>
                    <a:p>
                      <a:pPr marL="0" marR="0" algn="just">
                        <a:lnSpc>
                          <a:spcPct val="150000"/>
                        </a:lnSpc>
                        <a:spcBef>
                          <a:spcPts val="0"/>
                        </a:spcBef>
                        <a:spcAft>
                          <a:spcPts val="0"/>
                        </a:spcAft>
                      </a:pPr>
                      <a:r>
                        <a:rPr lang="en-US" sz="1600" dirty="0">
                          <a:latin typeface="Baskerville Old Face" pitchFamily="18" charset="0"/>
                          <a:ea typeface="Times New Roman"/>
                        </a:rPr>
                        <a:t>Protects the contact breaker point from arcing.</a:t>
                      </a:r>
                    </a:p>
                  </a:txBody>
                  <a:tcPr marL="68580" marR="68580" marT="0" marB="0"/>
                </a:tc>
                <a:extLst>
                  <a:ext uri="{0D108BD9-81ED-4DB2-BD59-A6C34878D82A}">
                    <a16:rowId xmlns:a16="http://schemas.microsoft.com/office/drawing/2014/main" val="10003"/>
                  </a:ext>
                </a:extLst>
              </a:tr>
              <a:tr h="691018">
                <a:tc>
                  <a:txBody>
                    <a:bodyPr/>
                    <a:lstStyle/>
                    <a:p>
                      <a:pPr marL="0" marR="0" algn="just">
                        <a:lnSpc>
                          <a:spcPct val="150000"/>
                        </a:lnSpc>
                        <a:spcBef>
                          <a:spcPts val="0"/>
                        </a:spcBef>
                        <a:spcAft>
                          <a:spcPts val="0"/>
                        </a:spcAft>
                      </a:pPr>
                      <a:r>
                        <a:rPr lang="en-US" sz="1600" dirty="0">
                          <a:latin typeface="Baskerville Old Face" pitchFamily="18" charset="0"/>
                          <a:ea typeface="Times New Roman"/>
                        </a:rPr>
                        <a:t>Starter motor</a:t>
                      </a:r>
                    </a:p>
                  </a:txBody>
                  <a:tcPr marL="68580" marR="68580" marT="0" marB="0"/>
                </a:tc>
                <a:tc>
                  <a:txBody>
                    <a:bodyPr/>
                    <a:lstStyle/>
                    <a:p>
                      <a:pPr marL="0" marR="0" algn="just">
                        <a:lnSpc>
                          <a:spcPct val="150000"/>
                        </a:lnSpc>
                        <a:spcBef>
                          <a:spcPts val="0"/>
                        </a:spcBef>
                        <a:spcAft>
                          <a:spcPts val="0"/>
                        </a:spcAft>
                      </a:pPr>
                      <a:r>
                        <a:rPr lang="en-US" sz="1600" dirty="0">
                          <a:latin typeface="Baskerville Old Face" pitchFamily="18" charset="0"/>
                          <a:ea typeface="Times New Roman"/>
                        </a:rPr>
                        <a:t>Uses electricity from the battery to rotate the fly wheel so that the engine can start.</a:t>
                      </a:r>
                    </a:p>
                  </a:txBody>
                  <a:tcPr marL="68580" marR="68580" marT="0" marB="0"/>
                </a:tc>
                <a:extLst>
                  <a:ext uri="{0D108BD9-81ED-4DB2-BD59-A6C34878D82A}">
                    <a16:rowId xmlns:a16="http://schemas.microsoft.com/office/drawing/2014/main" val="10004"/>
                  </a:ext>
                </a:extLst>
              </a:tr>
              <a:tr h="400352">
                <a:tc>
                  <a:txBody>
                    <a:bodyPr/>
                    <a:lstStyle/>
                    <a:p>
                      <a:pPr marL="0" marR="0" algn="just">
                        <a:lnSpc>
                          <a:spcPct val="150000"/>
                        </a:lnSpc>
                        <a:spcBef>
                          <a:spcPts val="0"/>
                        </a:spcBef>
                        <a:spcAft>
                          <a:spcPts val="0"/>
                        </a:spcAft>
                      </a:pPr>
                      <a:r>
                        <a:rPr lang="en-US" sz="1600">
                          <a:latin typeface="Baskerville Old Face" pitchFamily="18" charset="0"/>
                          <a:ea typeface="Times New Roman"/>
                        </a:rPr>
                        <a:t>Dynamo/generator</a:t>
                      </a:r>
                    </a:p>
                  </a:txBody>
                  <a:tcPr marL="68580" marR="68580" marT="0" marB="0"/>
                </a:tc>
                <a:tc>
                  <a:txBody>
                    <a:bodyPr/>
                    <a:lstStyle/>
                    <a:p>
                      <a:pPr marL="0" marR="0" algn="just">
                        <a:lnSpc>
                          <a:spcPct val="150000"/>
                        </a:lnSpc>
                        <a:spcBef>
                          <a:spcPts val="0"/>
                        </a:spcBef>
                        <a:spcAft>
                          <a:spcPts val="0"/>
                        </a:spcAft>
                      </a:pPr>
                      <a:r>
                        <a:rPr lang="en-US" sz="1600" dirty="0">
                          <a:latin typeface="Baskerville Old Face" pitchFamily="18" charset="0"/>
                          <a:ea typeface="Times New Roman"/>
                        </a:rPr>
                        <a:t>Generates electricity for recharging the battery</a:t>
                      </a:r>
                    </a:p>
                  </a:txBody>
                  <a:tcPr marL="68580" marR="68580" marT="0" marB="0"/>
                </a:tc>
                <a:extLst>
                  <a:ext uri="{0D108BD9-81ED-4DB2-BD59-A6C34878D82A}">
                    <a16:rowId xmlns:a16="http://schemas.microsoft.com/office/drawing/2014/main" val="10005"/>
                  </a:ext>
                </a:extLst>
              </a:tr>
            </a:tbl>
          </a:graphicData>
        </a:graphic>
      </p:graphicFrame>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96240"/>
            <a:ext cx="7239000" cy="594360"/>
          </a:xfrm>
        </p:spPr>
        <p:txBody>
          <a:bodyPr>
            <a:normAutofit fontScale="90000"/>
          </a:bodyPr>
          <a:lstStyle/>
          <a:p>
            <a:r>
              <a:rPr lang="en-US" dirty="0" err="1"/>
              <a:t>Cont’n</a:t>
            </a:r>
            <a:endParaRPr lang="en-US" dirty="0"/>
          </a:p>
        </p:txBody>
      </p:sp>
    </p:spTree>
  </p:cSld>
  <p:clrMapOvr>
    <a:masterClrMapping/>
  </p:clrMapOvr>
  <p:transition>
    <p:whee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tretch>
            <a:fillRect/>
          </a:stretch>
        </p:blipFill>
        <p:spPr bwMode="auto">
          <a:xfrm>
            <a:off x="685800" y="1219200"/>
            <a:ext cx="8001000" cy="4953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670560"/>
          </a:xfrm>
        </p:spPr>
        <p:txBody>
          <a:bodyPr>
            <a:normAutofit fontScale="90000"/>
          </a:bodyPr>
          <a:lstStyle/>
          <a:p>
            <a:r>
              <a:rPr lang="en-US" dirty="0">
                <a:latin typeface="Book Antiqua" pitchFamily="18" charset="0"/>
              </a:rPr>
              <a:t>The Battery </a:t>
            </a:r>
          </a:p>
        </p:txBody>
      </p:sp>
    </p:spTree>
  </p:cSld>
  <p:clrMapOvr>
    <a:masterClrMapping/>
  </p:clrMapOvr>
  <p:transition>
    <p:whee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458200" cy="5693736"/>
          </a:xfrm>
        </p:spPr>
        <p:txBody>
          <a:bodyPr>
            <a:normAutofit fontScale="85000" lnSpcReduction="20000"/>
          </a:bodyPr>
          <a:lstStyle/>
          <a:p>
            <a:pPr lvl="0"/>
            <a:r>
              <a:rPr lang="en-US" dirty="0">
                <a:latin typeface="Baskerville Old Face" pitchFamily="18" charset="0"/>
              </a:rPr>
              <a:t>Check the level of electrolyte if it is low add distilled H</a:t>
            </a:r>
            <a:r>
              <a:rPr lang="en-US" baseline="-25000" dirty="0">
                <a:latin typeface="Baskerville Old Face" pitchFamily="18" charset="0"/>
              </a:rPr>
              <a:t>2</a:t>
            </a:r>
            <a:r>
              <a:rPr lang="en-US" dirty="0">
                <a:latin typeface="Baskerville Old Face" pitchFamily="18" charset="0"/>
              </a:rPr>
              <a:t>O up to required level.</a:t>
            </a:r>
          </a:p>
          <a:p>
            <a:pPr lvl="0"/>
            <a:r>
              <a:rPr lang="en-US" dirty="0">
                <a:latin typeface="Baskerville Old Face" pitchFamily="18" charset="0"/>
              </a:rPr>
              <a:t>Ensure that the battery is firmly secure (fixed) onto the tractor to prevent falling off due to the engine vibrations.</a:t>
            </a:r>
          </a:p>
          <a:p>
            <a:pPr lvl="0"/>
            <a:r>
              <a:rPr lang="en-US" dirty="0">
                <a:latin typeface="Baskerville Old Face" pitchFamily="18" charset="0"/>
              </a:rPr>
              <a:t>Keep the casing and terminals of the battery clean and smear with grease to prevent corrosion.</a:t>
            </a:r>
          </a:p>
          <a:p>
            <a:pPr lvl="0"/>
            <a:r>
              <a:rPr lang="en-US" dirty="0">
                <a:latin typeface="Baskerville Old Face" pitchFamily="18" charset="0"/>
              </a:rPr>
              <a:t>Keep the vent holes free from blockage allow easy escape of gases formed during charging and discharging action.</a:t>
            </a:r>
          </a:p>
          <a:p>
            <a:pPr lvl="0"/>
            <a:r>
              <a:rPr lang="en-US" dirty="0">
                <a:latin typeface="Baskerville Old Face" pitchFamily="18" charset="0"/>
              </a:rPr>
              <a:t>Empty the battery and Keep it up side down when not to be used for a long time.</a:t>
            </a:r>
          </a:p>
          <a:p>
            <a:pPr lvl="0"/>
            <a:r>
              <a:rPr lang="en-US" dirty="0">
                <a:latin typeface="Baskerville Old Face" pitchFamily="18" charset="0"/>
              </a:rPr>
              <a:t>Place the battery on a piece of wood especially if it is not to be used for some time. A battery loses its power when left on bare ground. </a:t>
            </a:r>
          </a:p>
          <a:p>
            <a:pPr lvl="0"/>
            <a:r>
              <a:rPr lang="en-US" dirty="0">
                <a:latin typeface="Baskerville Old Face" pitchFamily="18" charset="0"/>
              </a:rPr>
              <a:t>Keep the battery fully charged by ensuring that the fan belt which drives the generator is at the correct tension and in good condition.</a:t>
            </a:r>
          </a:p>
          <a:p>
            <a:pPr lvl="0"/>
            <a:r>
              <a:rPr lang="en-US" dirty="0">
                <a:latin typeface="Baskerville Old Face" pitchFamily="18" charset="0"/>
              </a:rPr>
              <a:t>Frequently check the specific gravity of electrolyte using a hydrometer and add more </a:t>
            </a:r>
            <a:r>
              <a:rPr lang="en-US" dirty="0" err="1">
                <a:latin typeface="Baskerville Old Face" pitchFamily="18" charset="0"/>
              </a:rPr>
              <a:t>sulphuric</a:t>
            </a:r>
            <a:r>
              <a:rPr lang="en-US" dirty="0">
                <a:latin typeface="Baskerville Old Face" pitchFamily="18" charset="0"/>
              </a:rPr>
              <a:t> acid if the S.G is below 1.25</a:t>
            </a:r>
          </a:p>
          <a:p>
            <a:r>
              <a:rPr lang="en-US" dirty="0">
                <a:latin typeface="Baskerville Old Face" pitchFamily="18" charset="0"/>
              </a:rPr>
              <a:t>The terminals should be correctly connected to the tractor</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0"/>
            <a:ext cx="7239000" cy="609600"/>
          </a:xfrm>
        </p:spPr>
        <p:txBody>
          <a:bodyPr>
            <a:noAutofit/>
          </a:bodyPr>
          <a:lstStyle/>
          <a:p>
            <a:r>
              <a:rPr lang="en-US" sz="2400" dirty="0">
                <a:latin typeface="Book Antiqua" pitchFamily="18" charset="0"/>
              </a:rPr>
              <a:t>Care and maintenance of the battery    </a:t>
            </a:r>
          </a:p>
        </p:txBody>
      </p:sp>
    </p:spTree>
  </p:cSld>
  <p:clrMapOvr>
    <a:masterClrMapping/>
  </p:clrMapOvr>
  <p:transition>
    <p:whee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693736"/>
          </a:xfrm>
        </p:spPr>
        <p:txBody>
          <a:bodyPr>
            <a:normAutofit fontScale="70000" lnSpcReduction="20000"/>
          </a:bodyPr>
          <a:lstStyle/>
          <a:p>
            <a:pPr>
              <a:lnSpc>
                <a:spcPct val="120000"/>
              </a:lnSpc>
            </a:pPr>
            <a:r>
              <a:rPr lang="en-US" sz="3100" dirty="0">
                <a:latin typeface="Baskerville Old Face" pitchFamily="18" charset="0"/>
              </a:rPr>
              <a:t>This system consists of two circuits, namely the </a:t>
            </a:r>
            <a:r>
              <a:rPr lang="en-US" sz="3100" b="1" dirty="0">
                <a:latin typeface="Baskerville Old Face" pitchFamily="18" charset="0"/>
              </a:rPr>
              <a:t>primary</a:t>
            </a:r>
            <a:r>
              <a:rPr lang="en-US" sz="3100" dirty="0">
                <a:latin typeface="Baskerville Old Face" pitchFamily="18" charset="0"/>
              </a:rPr>
              <a:t> and the </a:t>
            </a:r>
            <a:r>
              <a:rPr lang="en-US" sz="3100" b="1" dirty="0">
                <a:latin typeface="Baskerville Old Face" pitchFamily="18" charset="0"/>
              </a:rPr>
              <a:t>secondary</a:t>
            </a:r>
            <a:r>
              <a:rPr lang="en-US" sz="3100" dirty="0">
                <a:latin typeface="Baskerville Old Face" pitchFamily="18" charset="0"/>
              </a:rPr>
              <a:t> circuits.</a:t>
            </a:r>
          </a:p>
          <a:p>
            <a:pPr>
              <a:lnSpc>
                <a:spcPct val="120000"/>
              </a:lnSpc>
            </a:pPr>
            <a:r>
              <a:rPr lang="en-US" sz="3100" dirty="0">
                <a:latin typeface="Baskerville Old Face" pitchFamily="18" charset="0"/>
              </a:rPr>
              <a:t>The primary circuit (low tension circuit) consists of the battery, ignition switch, primary coil winding, breaker mechanism and condenser. </a:t>
            </a:r>
          </a:p>
          <a:p>
            <a:pPr>
              <a:lnSpc>
                <a:spcPct val="120000"/>
              </a:lnSpc>
            </a:pPr>
            <a:r>
              <a:rPr lang="en-US" sz="3100" dirty="0">
                <a:latin typeface="Baskerville Old Face" pitchFamily="18" charset="0"/>
              </a:rPr>
              <a:t>The secondary circuit (high tension circuit) is made up of the secondary coil winding, distributor and spark plugs. </a:t>
            </a:r>
          </a:p>
          <a:p>
            <a:pPr>
              <a:lnSpc>
                <a:spcPct val="120000"/>
              </a:lnSpc>
            </a:pPr>
            <a:r>
              <a:rPr lang="en-US" sz="3100" dirty="0">
                <a:latin typeface="Baskerville Old Face" pitchFamily="18" charset="0"/>
              </a:rPr>
              <a:t>The two circuits work together to produce sparks for igniting fuel-air mixture in petrol engines.</a:t>
            </a:r>
          </a:p>
          <a:p>
            <a:pPr lvl="0">
              <a:lnSpc>
                <a:spcPct val="120000"/>
              </a:lnSpc>
            </a:pPr>
            <a:r>
              <a:rPr lang="en-US" sz="3100" dirty="0">
                <a:latin typeface="Baskerville Old Face" pitchFamily="18" charset="0"/>
              </a:rPr>
              <a:t>When the ignition switch is turned on the primary circuit is completed and a low voltage current flows in the primary circuit.</a:t>
            </a:r>
          </a:p>
          <a:p>
            <a:pPr lvl="0">
              <a:lnSpc>
                <a:spcPct val="120000"/>
              </a:lnSpc>
            </a:pPr>
            <a:r>
              <a:rPr lang="en-US" sz="3100" dirty="0">
                <a:latin typeface="Baskerville Old Face" pitchFamily="18" charset="0"/>
              </a:rPr>
              <a:t>As the current from the battery flows through the primary windings of the induction coil a magnetic field is created around the secondary winding.</a:t>
            </a:r>
          </a:p>
          <a:p>
            <a:pPr lvl="0">
              <a:lnSpc>
                <a:spcPct val="120000"/>
              </a:lnSpc>
            </a:pPr>
            <a:r>
              <a:rPr lang="en-US" sz="3100" dirty="0">
                <a:latin typeface="Baskerville Old Face" pitchFamily="18" charset="0"/>
              </a:rPr>
              <a:t>At the same time current from the battery flows to the starter motor which turns to the crankshaft.</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60960"/>
          </a:xfrm>
        </p:spPr>
        <p:txBody>
          <a:bodyPr>
            <a:noAutofit/>
          </a:bodyPr>
          <a:lstStyle/>
          <a:p>
            <a:br>
              <a:rPr lang="en-US" sz="2400" dirty="0">
                <a:latin typeface="Book Antiqua" pitchFamily="18" charset="0"/>
              </a:rPr>
            </a:br>
            <a:r>
              <a:rPr lang="en-US" sz="2800" dirty="0">
                <a:latin typeface="Book Antiqua" pitchFamily="18" charset="0"/>
              </a:rPr>
              <a:t> </a:t>
            </a:r>
            <a:r>
              <a:rPr lang="en-US" sz="2000" dirty="0">
                <a:latin typeface="Book Antiqua" pitchFamily="18" charset="0"/>
              </a:rPr>
              <a:t>How the coil ignition system of a petrol engine works</a:t>
            </a:r>
            <a:endParaRPr lang="en-US" sz="2400" dirty="0">
              <a:latin typeface="Book Antiqua" pitchFamily="18" charset="0"/>
            </a:endParaRPr>
          </a:p>
        </p:txBody>
      </p:sp>
    </p:spTree>
  </p:cSld>
  <p:clrMapOvr>
    <a:masterClrMapping/>
  </p:clrMapOvr>
  <p:transition>
    <p:whee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074736"/>
          </a:xfrm>
        </p:spPr>
        <p:txBody>
          <a:bodyPr>
            <a:normAutofit fontScale="85000" lnSpcReduction="20000"/>
          </a:bodyPr>
          <a:lstStyle/>
          <a:p>
            <a:pPr lvl="0"/>
            <a:r>
              <a:rPr lang="en-US" dirty="0">
                <a:latin typeface="Baskerville Old Face" pitchFamily="18" charset="0"/>
              </a:rPr>
              <a:t>When the contact breaker points are opened (interrupted) the magnetic field around the secondary winding of the coil collapses.</a:t>
            </a:r>
          </a:p>
          <a:p>
            <a:pPr lvl="0"/>
            <a:r>
              <a:rPr lang="en-US" dirty="0">
                <a:latin typeface="Baskerville Old Face" pitchFamily="18" charset="0"/>
              </a:rPr>
              <a:t>This induces a high voltage in the secondary winding which then flows to the rotor arm in the distributor head.</a:t>
            </a:r>
          </a:p>
          <a:p>
            <a:pPr lvl="0"/>
            <a:r>
              <a:rPr lang="en-US" dirty="0">
                <a:latin typeface="Baskerville Old Face" pitchFamily="18" charset="0"/>
              </a:rPr>
              <a:t>As the rotor arm rotates, it touches the contact points which are connected to the spark plugs and high voltage current flows to the spark plugs.  </a:t>
            </a:r>
          </a:p>
          <a:p>
            <a:pPr lvl="0"/>
            <a:r>
              <a:rPr lang="en-US" dirty="0">
                <a:latin typeface="Baskerville Old Face" pitchFamily="18" charset="0"/>
              </a:rPr>
              <a:t>As the current jumps across the gap between the electrodes of the spark plug, a spark that ignites the fuel </a:t>
            </a:r>
            <a:r>
              <a:rPr lang="en-US" baseline="-25000" dirty="0">
                <a:latin typeface="Baskerville Old Face" pitchFamily="18" charset="0"/>
              </a:rPr>
              <a:t>- </a:t>
            </a:r>
            <a:r>
              <a:rPr lang="en-US" dirty="0">
                <a:latin typeface="Baskerville Old Face" pitchFamily="18" charset="0"/>
              </a:rPr>
              <a:t>air mixture is produced. </a:t>
            </a:r>
          </a:p>
          <a:p>
            <a:pPr lvl="0"/>
            <a:r>
              <a:rPr lang="en-US" dirty="0">
                <a:latin typeface="Baskerville Old Face" pitchFamily="18" charset="0"/>
              </a:rPr>
              <a:t>This forces the piston downward and sets the engine running subsequently.</a:t>
            </a:r>
          </a:p>
          <a:p>
            <a:pPr lvl="0">
              <a:lnSpc>
                <a:spcPct val="120000"/>
              </a:lnSpc>
            </a:pPr>
            <a:r>
              <a:rPr lang="en-US" dirty="0">
                <a:latin typeface="Baskerville Old Face" pitchFamily="18" charset="0"/>
              </a:rPr>
              <a:t>The rotating crankshaft causes the camshaft to turn and operate the contact breaker points.</a:t>
            </a:r>
          </a:p>
          <a:p>
            <a:pPr lvl="0">
              <a:lnSpc>
                <a:spcPct val="120000"/>
              </a:lnSpc>
            </a:pPr>
            <a:r>
              <a:rPr lang="en-US" dirty="0">
                <a:latin typeface="Baskerville Old Face" pitchFamily="18" charset="0"/>
              </a:rPr>
              <a:t>The opening and closing of the contact breaker points creates an intermittent (on and off) current in the primary circuit.</a:t>
            </a:r>
          </a:p>
          <a:p>
            <a:pPr lvl="0"/>
            <a:endParaRPr lang="en-US" dirty="0">
              <a:latin typeface="Baskerville Old Face" pitchFamily="18" charset="0"/>
            </a:endParaRPr>
          </a:p>
          <a:p>
            <a:pPr>
              <a:buNone/>
            </a:pPr>
            <a:r>
              <a:rPr lang="en-US" b="1" dirty="0">
                <a:latin typeface="Baskerville Old Face" pitchFamily="18" charset="0"/>
              </a:rPr>
              <a:t> </a:t>
            </a:r>
            <a:endParaRPr lang="en-US" dirty="0">
              <a:latin typeface="Baskerville Old Face" pitchFamily="18" charset="0"/>
            </a:endParaRPr>
          </a:p>
          <a:p>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94360"/>
          </a:xfrm>
        </p:spPr>
        <p:txBody>
          <a:bodyPr>
            <a:normAutofit fontScale="90000"/>
          </a:bodyPr>
          <a:lstStyle/>
          <a:p>
            <a:endParaRPr lang="en-US" dirty="0"/>
          </a:p>
        </p:txBody>
      </p:sp>
    </p:spTree>
  </p:cSld>
  <p:clrMapOvr>
    <a:masterClrMapping/>
  </p:clrMapOvr>
  <p:transition>
    <p:whee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394CFF-9C61-47E0-BC0B-A1579C16A1DE}"/>
              </a:ext>
            </a:extLst>
          </p:cNvPr>
          <p:cNvSpPr>
            <a:spLocks noGrp="1"/>
          </p:cNvSpPr>
          <p:nvPr>
            <p:ph idx="1"/>
          </p:nvPr>
        </p:nvSpPr>
        <p:spPr/>
        <p:txBody>
          <a:bodyPr/>
          <a:lstStyle/>
          <a:p>
            <a:r>
              <a:rPr lang="en-US" dirty="0"/>
              <a:t>A machine; is a device which allows the supply of energy at one point to </a:t>
            </a:r>
            <a:r>
              <a:rPr lang="en-US"/>
              <a:t>do work at </a:t>
            </a:r>
            <a:r>
              <a:rPr lang="en-US" dirty="0"/>
              <a:t>another point</a:t>
            </a:r>
            <a:endParaRPr lang="en-UG" dirty="0"/>
          </a:p>
        </p:txBody>
      </p:sp>
      <p:sp>
        <p:nvSpPr>
          <p:cNvPr id="3" name="Footer Placeholder 2">
            <a:extLst>
              <a:ext uri="{FF2B5EF4-FFF2-40B4-BE49-F238E27FC236}">
                <a16:creationId xmlns:a16="http://schemas.microsoft.com/office/drawing/2014/main" id="{78E2FC8B-DA66-4EB8-B862-F1B395CD5AF0}"/>
              </a:ext>
            </a:extLst>
          </p:cNvPr>
          <p:cNvSpPr>
            <a:spLocks noGrp="1"/>
          </p:cNvSpPr>
          <p:nvPr>
            <p:ph type="ftr" sz="quarter" idx="11"/>
          </p:nvPr>
        </p:nvSpPr>
        <p:spPr/>
        <p:txBody>
          <a:bodyPr/>
          <a:lstStyle/>
          <a:p>
            <a:r>
              <a:rPr lang="en-US"/>
              <a:t>By Kanaaba  Deus</a:t>
            </a:r>
            <a:endParaRPr lang="en-US" dirty="0"/>
          </a:p>
        </p:txBody>
      </p:sp>
      <p:sp>
        <p:nvSpPr>
          <p:cNvPr id="4" name="Title 3">
            <a:extLst>
              <a:ext uri="{FF2B5EF4-FFF2-40B4-BE49-F238E27FC236}">
                <a16:creationId xmlns:a16="http://schemas.microsoft.com/office/drawing/2014/main" id="{0E368A3B-7F28-4E76-9572-C52B0D8FA1A8}"/>
              </a:ext>
            </a:extLst>
          </p:cNvPr>
          <p:cNvSpPr>
            <a:spLocks noGrp="1"/>
          </p:cNvSpPr>
          <p:nvPr>
            <p:ph type="title"/>
          </p:nvPr>
        </p:nvSpPr>
        <p:spPr/>
        <p:txBody>
          <a:bodyPr/>
          <a:lstStyle/>
          <a:p>
            <a:r>
              <a:rPr lang="en-US" dirty="0"/>
              <a:t>SIMPLE MACHANICS</a:t>
            </a:r>
            <a:endParaRPr lang="en-UG" dirty="0"/>
          </a:p>
        </p:txBody>
      </p:sp>
    </p:spTree>
    <p:extLst>
      <p:ext uri="{BB962C8B-B14F-4D97-AF65-F5344CB8AC3E}">
        <p14:creationId xmlns:p14="http://schemas.microsoft.com/office/powerpoint/2010/main" val="3870857417"/>
      </p:ext>
    </p:extLst>
  </p:cSld>
  <p:clrMapOvr>
    <a:masterClrMapping/>
  </p:clrMapOvr>
  <p:transition>
    <p:whee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990600"/>
            <a:ext cx="8229600" cy="5465136"/>
          </a:xfrm>
        </p:spPr>
        <p:txBody>
          <a:bodyPr>
            <a:noAutofit/>
          </a:bodyPr>
          <a:lstStyle/>
          <a:p>
            <a:pPr lvl="0"/>
            <a:r>
              <a:rPr lang="en-US" sz="2400" dirty="0">
                <a:latin typeface="Baskerville Old Face" pitchFamily="18" charset="0"/>
              </a:rPr>
              <a:t>Keep all the terminals and connections clean and tight</a:t>
            </a:r>
          </a:p>
          <a:p>
            <a:pPr lvl="0"/>
            <a:r>
              <a:rPr lang="en-US" sz="2400" dirty="0">
                <a:latin typeface="Baskerville Old Face" pitchFamily="18" charset="0"/>
              </a:rPr>
              <a:t>Drive belt for the generator should be maintained at the correct tension</a:t>
            </a:r>
          </a:p>
          <a:p>
            <a:pPr lvl="0"/>
            <a:r>
              <a:rPr lang="en-US" sz="2400" dirty="0">
                <a:latin typeface="Baskerville Old Face" pitchFamily="18" charset="0"/>
              </a:rPr>
              <a:t>The contact breaker points should be serviced every 200 hours</a:t>
            </a:r>
          </a:p>
          <a:p>
            <a:pPr lvl="0"/>
            <a:r>
              <a:rPr lang="en-US" sz="2400" dirty="0">
                <a:latin typeface="Baskerville Old Face" pitchFamily="18" charset="0"/>
              </a:rPr>
              <a:t>Spark plugs and the distributor points should be kept clean ensure the spark plug gaps are kept at the recommended value (0.6mm).A feeler gauge is used to measure and adjust the gap between the electrodes.</a:t>
            </a:r>
          </a:p>
          <a:p>
            <a:r>
              <a:rPr lang="en-US" sz="2400" dirty="0">
                <a:latin typeface="Baskerville Old Face" pitchFamily="18" charset="0"/>
              </a:rPr>
              <a:t>The carbon brushes on the generator should be checked at recommended intervals to ensure that they are clean and in good condition</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04800"/>
            <a:ext cx="7239000" cy="45719"/>
          </a:xfrm>
        </p:spPr>
        <p:txBody>
          <a:bodyPr>
            <a:normAutofit fontScale="90000"/>
          </a:bodyPr>
          <a:lstStyle/>
          <a:p>
            <a:br>
              <a:rPr lang="en-US" dirty="0">
                <a:latin typeface="Book Antiqua" pitchFamily="18" charset="0"/>
              </a:rPr>
            </a:br>
            <a:r>
              <a:rPr lang="en-US" sz="4000" dirty="0">
                <a:latin typeface="Book Antiqua" pitchFamily="18" charset="0"/>
              </a:rPr>
              <a:t> </a:t>
            </a:r>
            <a:r>
              <a:rPr lang="en-US" sz="2700" dirty="0">
                <a:latin typeface="Book Antiqua" pitchFamily="18" charset="0"/>
              </a:rPr>
              <a:t>Maintenance of the electrical system</a:t>
            </a:r>
            <a:endParaRPr lang="en-US" dirty="0">
              <a:latin typeface="Book Antiqua" pitchFamily="18" charset="0"/>
            </a:endParaRPr>
          </a:p>
        </p:txBody>
      </p:sp>
    </p:spTree>
  </p:cSld>
  <p:clrMapOvr>
    <a:masterClrMapping/>
  </p:clrMapOvr>
  <p:transition>
    <p:whee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458200" cy="5388936"/>
          </a:xfrm>
        </p:spPr>
        <p:txBody>
          <a:bodyPr>
            <a:normAutofit/>
          </a:bodyPr>
          <a:lstStyle/>
          <a:p>
            <a:r>
              <a:rPr lang="en-US" sz="3200" dirty="0">
                <a:latin typeface="Baskerville Old Face" pitchFamily="18" charset="0"/>
              </a:rPr>
              <a:t>It is the system that transfers power produced in the engine cylinders to the rear wheels and other points of use such as PTO and hydraulic pump.</a:t>
            </a:r>
          </a:p>
          <a:p>
            <a:r>
              <a:rPr lang="en-US" sz="3200" dirty="0">
                <a:latin typeface="Baskerville Old Face" pitchFamily="18" charset="0"/>
              </a:rPr>
              <a:t>It eventually converts the upward and down ward movements of the piston into rotary motion for moving the wheels.</a:t>
            </a:r>
          </a:p>
          <a:p>
            <a:r>
              <a:rPr lang="en-US" sz="3200" dirty="0">
                <a:latin typeface="Baskerville Old Face" pitchFamily="18" charset="0"/>
              </a:rPr>
              <a:t>The main components of the transmission system include; clutch, gearbox, differential and wheels</a:t>
            </a:r>
            <a:r>
              <a:rPr lang="en-US" sz="2400" dirty="0">
                <a:latin typeface="Baskerville Old Face" pitchFamily="18" charset="0"/>
              </a:rPr>
              <a:t>.</a:t>
            </a:r>
          </a:p>
          <a:p>
            <a:endParaRPr lang="en-US" sz="32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94360"/>
          </a:xfrm>
        </p:spPr>
        <p:txBody>
          <a:bodyPr>
            <a:normAutofit fontScale="90000"/>
          </a:bodyPr>
          <a:lstStyle/>
          <a:p>
            <a:r>
              <a:rPr lang="en-US" dirty="0">
                <a:latin typeface="Book Antiqua" pitchFamily="18" charset="0"/>
              </a:rPr>
              <a:t>TRANSMISSION SYSTEM</a:t>
            </a:r>
          </a:p>
        </p:txBody>
      </p:sp>
    </p:spTree>
  </p:cSld>
  <p:clrMapOvr>
    <a:masterClrMapping/>
  </p:clrMapOvr>
  <p:transition>
    <p:whee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381000" y="1219200"/>
            <a:ext cx="8534400" cy="51054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289560"/>
          </a:xfrm>
        </p:spPr>
        <p:txBody>
          <a:bodyPr>
            <a:normAutofit fontScale="90000"/>
          </a:bodyPr>
          <a:lstStyle/>
          <a:p>
            <a:br>
              <a:rPr lang="en-US" dirty="0"/>
            </a:br>
            <a:r>
              <a:rPr lang="en-US" sz="2200" dirty="0">
                <a:latin typeface="Book Antiqua" pitchFamily="18" charset="0"/>
              </a:rPr>
              <a:t>COMPONENTS OF THE TRANSMISSION SYSTEM</a:t>
            </a:r>
            <a:r>
              <a:rPr lang="en-US" sz="2200" u="sng" dirty="0">
                <a:latin typeface="Book Antiqua" pitchFamily="18" charset="0"/>
              </a:rPr>
              <a:t> </a:t>
            </a:r>
            <a:endParaRPr lang="en-US" dirty="0">
              <a:latin typeface="Book Antiqua" pitchFamily="18" charset="0"/>
            </a:endParaRPr>
          </a:p>
        </p:txBody>
      </p:sp>
    </p:spTree>
  </p:cSld>
  <p:clrMapOvr>
    <a:masterClrMapping/>
  </p:clrMapOvr>
  <p:transition>
    <p:whee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458200" cy="5769936"/>
          </a:xfrm>
        </p:spPr>
        <p:txBody>
          <a:bodyPr>
            <a:normAutofit fontScale="62500" lnSpcReduction="20000"/>
          </a:bodyPr>
          <a:lstStyle/>
          <a:p>
            <a:pPr>
              <a:lnSpc>
                <a:spcPct val="120000"/>
              </a:lnSpc>
              <a:buNone/>
            </a:pPr>
            <a:r>
              <a:rPr lang="en-US" b="1" dirty="0"/>
              <a:t>1. </a:t>
            </a:r>
            <a:r>
              <a:rPr lang="en-US" b="1" dirty="0">
                <a:latin typeface="Baskerville Old Face" pitchFamily="18" charset="0"/>
              </a:rPr>
              <a:t>Clutch </a:t>
            </a:r>
            <a:endParaRPr lang="en-US" dirty="0">
              <a:latin typeface="Baskerville Old Face" pitchFamily="18" charset="0"/>
            </a:endParaRPr>
          </a:p>
          <a:p>
            <a:pPr>
              <a:lnSpc>
                <a:spcPct val="120000"/>
              </a:lnSpc>
            </a:pPr>
            <a:r>
              <a:rPr lang="en-US" dirty="0">
                <a:latin typeface="Book Antiqua" pitchFamily="18" charset="0"/>
              </a:rPr>
              <a:t>It is a device used to connect or disconnect the source of power to the rest of the transmission system. </a:t>
            </a:r>
          </a:p>
          <a:p>
            <a:pPr>
              <a:lnSpc>
                <a:spcPct val="120000"/>
              </a:lnSpc>
            </a:pPr>
            <a:r>
              <a:rPr lang="en-US" dirty="0">
                <a:latin typeface="Book Antiqua" pitchFamily="18" charset="0"/>
              </a:rPr>
              <a:t>It consists of a disc called the clutch plate. The clutch plate is aligned on both sides with friction surfaces and drives other plates when they are in contact with it (engaged position). </a:t>
            </a:r>
          </a:p>
          <a:p>
            <a:pPr>
              <a:lnSpc>
                <a:spcPct val="120000"/>
              </a:lnSpc>
            </a:pPr>
            <a:r>
              <a:rPr lang="en-US" dirty="0">
                <a:latin typeface="Book Antiqua" pitchFamily="18" charset="0"/>
              </a:rPr>
              <a:t>During power transfer from the engine to the rest of the transmission system, the clutch plate is gripped between the face of the fly wheel and the pressure plate.</a:t>
            </a:r>
          </a:p>
          <a:p>
            <a:pPr>
              <a:lnSpc>
                <a:spcPct val="120000"/>
              </a:lnSpc>
            </a:pPr>
            <a:r>
              <a:rPr lang="en-US" dirty="0">
                <a:latin typeface="Book Antiqua" pitchFamily="18" charset="0"/>
              </a:rPr>
              <a:t>Power transfer is cut off when the clutch plate is disengaged from other plates by pressing the clutch pedal (foot pedal)</a:t>
            </a:r>
          </a:p>
          <a:p>
            <a:pPr>
              <a:lnSpc>
                <a:spcPct val="120000"/>
              </a:lnSpc>
              <a:buNone/>
            </a:pPr>
            <a:r>
              <a:rPr lang="en-US" b="1" dirty="0">
                <a:latin typeface="Book Antiqua" pitchFamily="18" charset="0"/>
              </a:rPr>
              <a:t>Main functions of the clutch </a:t>
            </a:r>
            <a:endParaRPr lang="en-US" dirty="0">
              <a:latin typeface="Book Antiqua" pitchFamily="18" charset="0"/>
            </a:endParaRPr>
          </a:p>
          <a:p>
            <a:pPr lvl="0">
              <a:lnSpc>
                <a:spcPct val="120000"/>
              </a:lnSpc>
            </a:pPr>
            <a:r>
              <a:rPr lang="en-US" dirty="0">
                <a:latin typeface="Book Antiqua" pitchFamily="18" charset="0"/>
              </a:rPr>
              <a:t>To connect and disconnect the engine from the rest of the transmission system when selecting a suitable gear for the farm operation going on and also when stopping the tractor.</a:t>
            </a:r>
          </a:p>
          <a:p>
            <a:pPr lvl="0">
              <a:lnSpc>
                <a:spcPct val="120000"/>
              </a:lnSpc>
            </a:pPr>
            <a:r>
              <a:rPr lang="en-US" dirty="0">
                <a:latin typeface="Book Antiqua" pitchFamily="18" charset="0"/>
              </a:rPr>
              <a:t>Allows gradual transfer of engine power to the rear wheels so that the driver can take off smoothly.i.e helps the vehicle to take off gradually and smoothly.</a:t>
            </a:r>
          </a:p>
          <a:p>
            <a:pPr lvl="0">
              <a:lnSpc>
                <a:spcPct val="120000"/>
              </a:lnSpc>
            </a:pPr>
            <a:r>
              <a:rPr lang="en-US" dirty="0">
                <a:latin typeface="Book Antiqua" pitchFamily="18" charset="0"/>
              </a:rPr>
              <a:t>Allows transfer of power from engine to P.T.O shaft</a:t>
            </a:r>
          </a:p>
          <a:p>
            <a:pPr lvl="0">
              <a:lnSpc>
                <a:spcPct val="120000"/>
              </a:lnSpc>
            </a:pPr>
            <a:r>
              <a:rPr lang="en-US" dirty="0">
                <a:latin typeface="Book Antiqua" pitchFamily="18" charset="0"/>
              </a:rPr>
              <a:t>It helps the tractor to be stopped without stopping the engine. </a:t>
            </a:r>
            <a:r>
              <a:rPr lang="en-US" b="1" u="sng" dirty="0">
                <a:latin typeface="Book Antiqua" pitchFamily="18" charset="0"/>
              </a:rPr>
              <a:t>  </a:t>
            </a:r>
            <a:endParaRPr lang="en-US" dirty="0">
              <a:latin typeface="Book Antiqua" pitchFamily="18" charset="0"/>
            </a:endParaRPr>
          </a:p>
          <a:p>
            <a:pPr>
              <a:lnSpc>
                <a:spcPct val="120000"/>
              </a:lnSpc>
            </a:pP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304800" y="381000"/>
            <a:ext cx="7239000" cy="137160"/>
          </a:xfrm>
        </p:spPr>
        <p:txBody>
          <a:bodyPr>
            <a:normAutofit fontScale="90000"/>
          </a:bodyPr>
          <a:lstStyle/>
          <a:p>
            <a:r>
              <a:rPr lang="en-US" dirty="0">
                <a:latin typeface="Book Antiqua" pitchFamily="18" charset="0"/>
              </a:rPr>
              <a:t>Functions of @ component</a:t>
            </a:r>
          </a:p>
        </p:txBody>
      </p:sp>
    </p:spTree>
  </p:cSld>
  <p:clrMapOvr>
    <a:masterClrMapping/>
  </p:clrMapOvr>
  <p:transition>
    <p:whee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82000" cy="5922336"/>
          </a:xfrm>
        </p:spPr>
        <p:txBody>
          <a:bodyPr>
            <a:normAutofit fontScale="70000" lnSpcReduction="20000"/>
          </a:bodyPr>
          <a:lstStyle/>
          <a:p>
            <a:pPr marL="624078" indent="-514350">
              <a:lnSpc>
                <a:spcPct val="120000"/>
              </a:lnSpc>
              <a:buNone/>
            </a:pPr>
            <a:r>
              <a:rPr lang="en-US" b="1" dirty="0">
                <a:latin typeface="Baskerville Old Face" pitchFamily="18" charset="0"/>
              </a:rPr>
              <a:t>2</a:t>
            </a:r>
            <a:r>
              <a:rPr lang="en-US" sz="2900" b="1" dirty="0">
                <a:latin typeface="Baskerville Old Face" pitchFamily="18" charset="0"/>
              </a:rPr>
              <a:t>. Gear Box </a:t>
            </a:r>
            <a:endParaRPr lang="en-US" sz="2900" dirty="0">
              <a:latin typeface="Baskerville Old Face" pitchFamily="18" charset="0"/>
            </a:endParaRPr>
          </a:p>
          <a:p>
            <a:pPr marL="624078" indent="-514350">
              <a:lnSpc>
                <a:spcPct val="120000"/>
              </a:lnSpc>
              <a:buFont typeface="+mj-lt"/>
              <a:buAutoNum type="arabicPeriod"/>
            </a:pPr>
            <a:r>
              <a:rPr lang="en-US" sz="2900" dirty="0">
                <a:latin typeface="Baskerville Old Face" pitchFamily="18" charset="0"/>
              </a:rPr>
              <a:t>It is a metallic box containing a range of gears with different diameters and numbers of teeth, which can be interlocked(meshed) by means of a gear lever to give different power out puts(pulling power) and speeds at the rear wheels.</a:t>
            </a:r>
          </a:p>
          <a:p>
            <a:pPr marL="624078" indent="-514350">
              <a:lnSpc>
                <a:spcPct val="120000"/>
              </a:lnSpc>
              <a:buFont typeface="+mj-lt"/>
              <a:buAutoNum type="arabicPeriod"/>
            </a:pPr>
            <a:r>
              <a:rPr lang="en-US" sz="2900" dirty="0">
                <a:latin typeface="Baskerville Old Face" pitchFamily="18" charset="0"/>
              </a:rPr>
              <a:t>The power produced by the engine can be multiplied by lowering the number of revolutions made by the wheels in relation to the number of revolutions made by the crankshaft.</a:t>
            </a:r>
          </a:p>
          <a:p>
            <a:pPr marL="624078" indent="-514350">
              <a:lnSpc>
                <a:spcPct val="120000"/>
              </a:lnSpc>
              <a:buFont typeface="+mj-lt"/>
              <a:buAutoNum type="arabicPeriod"/>
            </a:pPr>
            <a:r>
              <a:rPr lang="en-US" sz="2900" dirty="0">
                <a:latin typeface="Baskerville Old Face" pitchFamily="18" charset="0"/>
              </a:rPr>
              <a:t>The driven gear with the biggest diameter gives the lowest speed at the wheels but the highest power out put. It is used when taking off, going up hill and pulling heavy loads. It is usually referred to as gear one or low gear.</a:t>
            </a:r>
          </a:p>
          <a:p>
            <a:pPr marL="624078" indent="-514350">
              <a:lnSpc>
                <a:spcPct val="120000"/>
              </a:lnSpc>
              <a:buFont typeface="+mj-lt"/>
              <a:buAutoNum type="arabicPeriod"/>
            </a:pPr>
            <a:r>
              <a:rPr lang="en-US" sz="2900" dirty="0">
                <a:latin typeface="Baskerville Old Face" pitchFamily="18" charset="0"/>
              </a:rPr>
              <a:t>The driven gear with the smallest diameter gives the highest speed at the wheels but power out put is reduced. It is usually referred to as top gear or high gear and could be gear 4 or 5 depending on the tractor model.</a:t>
            </a:r>
          </a:p>
          <a:p>
            <a:pPr marL="624078" indent="-514350">
              <a:lnSpc>
                <a:spcPct val="120000"/>
              </a:lnSpc>
              <a:buNone/>
            </a:pPr>
            <a:r>
              <a:rPr lang="en-US" sz="2900" b="1" dirty="0">
                <a:latin typeface="Baskerville Old Face" pitchFamily="18" charset="0"/>
              </a:rPr>
              <a:t>Main functions of the gear box </a:t>
            </a:r>
            <a:endParaRPr lang="en-US" sz="2900" dirty="0">
              <a:latin typeface="Baskerville Old Face" pitchFamily="18" charset="0"/>
            </a:endParaRPr>
          </a:p>
          <a:p>
            <a:pPr marL="624078" lvl="0" indent="-514350">
              <a:lnSpc>
                <a:spcPct val="120000"/>
              </a:lnSpc>
              <a:buFont typeface="+mj-lt"/>
              <a:buAutoNum type="arabicPeriod"/>
            </a:pPr>
            <a:r>
              <a:rPr lang="en-US" sz="2900" dirty="0">
                <a:latin typeface="Baskerville Old Face" pitchFamily="18" charset="0"/>
              </a:rPr>
              <a:t>To adjust the speed of the engine crankshaft to the speed at which the tractor is required to move when carrying out farm operations</a:t>
            </a:r>
            <a:r>
              <a:rPr lang="en-US" dirty="0">
                <a:latin typeface="Baskerville Old Face" pitchFamily="18" charset="0"/>
              </a:rPr>
              <a:t>.</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60960"/>
          </a:xfrm>
        </p:spPr>
        <p:txBody>
          <a:bodyPr>
            <a:normAutofit fontScale="90000"/>
          </a:bodyPr>
          <a:lstStyle/>
          <a:p>
            <a:endParaRPr lang="en-US" dirty="0"/>
          </a:p>
        </p:txBody>
      </p:sp>
    </p:spTree>
  </p:cSld>
  <p:clrMapOvr>
    <a:masterClrMapping/>
  </p:clrMapOvr>
  <p:transition>
    <p:whee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227136"/>
          </a:xfrm>
        </p:spPr>
        <p:txBody>
          <a:bodyPr>
            <a:normAutofit fontScale="77500" lnSpcReduction="20000"/>
          </a:bodyPr>
          <a:lstStyle/>
          <a:p>
            <a:pPr lvl="0">
              <a:lnSpc>
                <a:spcPct val="120000"/>
              </a:lnSpc>
            </a:pPr>
            <a:r>
              <a:rPr lang="en-US" dirty="0">
                <a:latin typeface="Baskerville Old Face" pitchFamily="18" charset="0"/>
              </a:rPr>
              <a:t>To allow the tractor to be moved in reverse direction whenever necessary.</a:t>
            </a:r>
          </a:p>
          <a:p>
            <a:pPr lvl="0">
              <a:lnSpc>
                <a:spcPct val="120000"/>
              </a:lnSpc>
            </a:pPr>
            <a:r>
              <a:rPr lang="en-US" dirty="0">
                <a:latin typeface="Baskerville Old Face" pitchFamily="18" charset="0"/>
              </a:rPr>
              <a:t>To enable the operator adjust the pulling power output at the rear wheels to suit the farm operation being done.</a:t>
            </a:r>
          </a:p>
          <a:p>
            <a:pPr lvl="0">
              <a:lnSpc>
                <a:spcPct val="120000"/>
              </a:lnSpc>
            </a:pPr>
            <a:r>
              <a:rPr lang="en-US" dirty="0">
                <a:latin typeface="Baskerville Old Face" pitchFamily="18" charset="0"/>
              </a:rPr>
              <a:t>It enables the driver to stop the movement of the tractor /vehicle without stopping/switching off the engine. This can be done by selection of the neutral gear.</a:t>
            </a:r>
          </a:p>
          <a:p>
            <a:pPr lvl="0">
              <a:lnSpc>
                <a:spcPct val="120000"/>
              </a:lnSpc>
            </a:pPr>
            <a:r>
              <a:rPr lang="en-US" dirty="0">
                <a:latin typeface="Baskerville Old Face" pitchFamily="18" charset="0"/>
              </a:rPr>
              <a:t>Provides a number of gear ratios that enable the tractor to run at different speeds. </a:t>
            </a:r>
            <a:r>
              <a:rPr lang="en-US" dirty="0" err="1">
                <a:latin typeface="Baskerville Old Face" pitchFamily="18" charset="0"/>
              </a:rPr>
              <a:t>Aslow</a:t>
            </a:r>
            <a:r>
              <a:rPr lang="en-US" dirty="0">
                <a:latin typeface="Baskerville Old Face" pitchFamily="18" charset="0"/>
              </a:rPr>
              <a:t> speed (low gear) is convenient when taking off and when pulling loads, while faster speed (high gear) is convenient when running about on the farm.</a:t>
            </a:r>
          </a:p>
          <a:p>
            <a:pPr>
              <a:lnSpc>
                <a:spcPct val="120000"/>
              </a:lnSpc>
              <a:buNone/>
            </a:pPr>
            <a:r>
              <a:rPr lang="en-US" b="1" dirty="0">
                <a:latin typeface="Baskerville Old Face" pitchFamily="18" charset="0"/>
              </a:rPr>
              <a:t>3. Differential </a:t>
            </a:r>
            <a:endParaRPr lang="en-US" dirty="0">
              <a:latin typeface="Baskerville Old Face" pitchFamily="18" charset="0"/>
            </a:endParaRPr>
          </a:p>
          <a:p>
            <a:pPr>
              <a:lnSpc>
                <a:spcPct val="120000"/>
              </a:lnSpc>
            </a:pPr>
            <a:r>
              <a:rPr lang="en-US" dirty="0">
                <a:latin typeface="Baskerville Old Face" pitchFamily="18" charset="0"/>
              </a:rPr>
              <a:t>It changes the direction of power through 90</a:t>
            </a:r>
            <a:r>
              <a:rPr lang="en-US" baseline="30000" dirty="0">
                <a:latin typeface="Baskerville Old Face" pitchFamily="18" charset="0"/>
              </a:rPr>
              <a:t>o</a:t>
            </a:r>
            <a:r>
              <a:rPr lang="en-US" dirty="0">
                <a:latin typeface="Baskerville Old Face" pitchFamily="18" charset="0"/>
              </a:rPr>
              <a:t> so that it can be delivered to the rear wheels.</a:t>
            </a:r>
          </a:p>
          <a:p>
            <a:pPr>
              <a:lnSpc>
                <a:spcPct val="120000"/>
              </a:lnSpc>
            </a:pPr>
            <a:r>
              <a:rPr lang="en-US" dirty="0">
                <a:latin typeface="Baskerville Old Face" pitchFamily="18" charset="0"/>
              </a:rPr>
              <a:t>Power from the engine crankshaft is transmitted in one direction until it reaches the differential.</a:t>
            </a:r>
          </a:p>
          <a:p>
            <a:pPr>
              <a:lnSpc>
                <a:spcPct val="120000"/>
              </a:lnSpc>
            </a:pPr>
            <a:r>
              <a:rPr lang="en-US" dirty="0">
                <a:latin typeface="Baskerville Old Face" pitchFamily="18" charset="0"/>
              </a:rPr>
              <a:t>From the differential the direction of power transmission has to change because the axles which deliver power to the wheels are at right angles to the crankshaft.</a:t>
            </a:r>
          </a:p>
          <a:p>
            <a:pPr>
              <a:lnSpc>
                <a:spcPct val="120000"/>
              </a:lnSpc>
            </a:pPr>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365760"/>
          </a:xfrm>
        </p:spPr>
        <p:txBody>
          <a:bodyPr>
            <a:normAutofit fontScale="90000"/>
          </a:bodyPr>
          <a:lstStyle/>
          <a:p>
            <a:r>
              <a:rPr lang="en-US" dirty="0" err="1"/>
              <a:t>Cont’n</a:t>
            </a:r>
            <a:endParaRPr lang="en-US" dirty="0"/>
          </a:p>
        </p:txBody>
      </p:sp>
    </p:spTree>
  </p:cSld>
  <p:clrMapOvr>
    <a:masterClrMapping/>
  </p:clrMapOvr>
  <p:transition>
    <p:wheel/>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458200" cy="6074736"/>
          </a:xfrm>
        </p:spPr>
        <p:txBody>
          <a:bodyPr>
            <a:normAutofit fontScale="70000" lnSpcReduction="20000"/>
          </a:bodyPr>
          <a:lstStyle/>
          <a:p>
            <a:pPr>
              <a:lnSpc>
                <a:spcPct val="120000"/>
              </a:lnSpc>
            </a:pPr>
            <a:r>
              <a:rPr lang="en-US" dirty="0">
                <a:latin typeface="Baskerville Old Face" pitchFamily="18" charset="0"/>
              </a:rPr>
              <a:t>It’s composed of a set of bevel gears. The larger gear is called the </a:t>
            </a:r>
            <a:r>
              <a:rPr lang="en-US" b="1" dirty="0">
                <a:latin typeface="Baskerville Old Face" pitchFamily="18" charset="0"/>
              </a:rPr>
              <a:t>crown gear</a:t>
            </a:r>
            <a:r>
              <a:rPr lang="en-US" dirty="0">
                <a:latin typeface="Baskerville Old Face" pitchFamily="18" charset="0"/>
              </a:rPr>
              <a:t> and the smaller one is called the </a:t>
            </a:r>
            <a:r>
              <a:rPr lang="en-US" b="1" dirty="0">
                <a:latin typeface="Baskerville Old Face" pitchFamily="18" charset="0"/>
              </a:rPr>
              <a:t>bevel pinion</a:t>
            </a:r>
            <a:r>
              <a:rPr lang="en-US" dirty="0">
                <a:latin typeface="Baskerville Old Face" pitchFamily="18" charset="0"/>
              </a:rPr>
              <a:t>.</a:t>
            </a:r>
          </a:p>
          <a:p>
            <a:pPr>
              <a:lnSpc>
                <a:spcPct val="120000"/>
              </a:lnSpc>
            </a:pPr>
            <a:r>
              <a:rPr lang="en-US" dirty="0">
                <a:latin typeface="Baskerville Old Face" pitchFamily="18" charset="0"/>
              </a:rPr>
              <a:t>It’s the gear set that changes the direction of power through 90</a:t>
            </a:r>
            <a:r>
              <a:rPr lang="en-US" baseline="30000" dirty="0">
                <a:latin typeface="Baskerville Old Face" pitchFamily="18" charset="0"/>
              </a:rPr>
              <a:t>o</a:t>
            </a:r>
            <a:r>
              <a:rPr lang="en-US" dirty="0">
                <a:latin typeface="Baskerville Old Face" pitchFamily="18" charset="0"/>
              </a:rPr>
              <a:t>.It also makes it possible for the rear wheels to move at different speeds, thus enabling a tractor to turn /negotiate a corner.</a:t>
            </a:r>
          </a:p>
          <a:p>
            <a:pPr>
              <a:lnSpc>
                <a:spcPct val="120000"/>
              </a:lnSpc>
            </a:pPr>
            <a:r>
              <a:rPr lang="en-US" dirty="0">
                <a:latin typeface="Baskerville Old Face" pitchFamily="18" charset="0"/>
              </a:rPr>
              <a:t>When negotiating a corner, the wheel on the outside of the curve must travel farther and rotate faster than the inside wheel.</a:t>
            </a:r>
          </a:p>
          <a:p>
            <a:pPr>
              <a:lnSpc>
                <a:spcPct val="120000"/>
              </a:lnSpc>
            </a:pPr>
            <a:r>
              <a:rPr lang="en-US" dirty="0">
                <a:latin typeface="Baskerville Old Face" pitchFamily="18" charset="0"/>
              </a:rPr>
              <a:t>When it is so desired that both wheels should move in a straight line, a device called </a:t>
            </a:r>
            <a:r>
              <a:rPr lang="en-US" b="1" dirty="0">
                <a:latin typeface="Baskerville Old Face" pitchFamily="18" charset="0"/>
              </a:rPr>
              <a:t>a differential lock</a:t>
            </a:r>
            <a:r>
              <a:rPr lang="en-US" dirty="0">
                <a:latin typeface="Baskerville Old Face" pitchFamily="18" charset="0"/>
              </a:rPr>
              <a:t> is used. When the differential lock is engaged, it locks the differential unit so that the two half axles make one complete axle and both wheels move in a straight line and at exactly the same speed. Here the tractor cannot turn corners.</a:t>
            </a:r>
          </a:p>
          <a:p>
            <a:pPr>
              <a:lnSpc>
                <a:spcPct val="120000"/>
              </a:lnSpc>
              <a:buNone/>
            </a:pPr>
            <a:r>
              <a:rPr lang="en-US" b="1" dirty="0">
                <a:latin typeface="Baskerville Old Face" pitchFamily="18" charset="0"/>
              </a:rPr>
              <a:t>Functions of the differential </a:t>
            </a:r>
            <a:endParaRPr lang="en-US" dirty="0">
              <a:latin typeface="Baskerville Old Face" pitchFamily="18" charset="0"/>
            </a:endParaRPr>
          </a:p>
          <a:p>
            <a:pPr lvl="0">
              <a:lnSpc>
                <a:spcPct val="120000"/>
              </a:lnSpc>
            </a:pPr>
            <a:r>
              <a:rPr lang="en-US" dirty="0">
                <a:latin typeface="Baskerville Old Face" pitchFamily="18" charset="0"/>
              </a:rPr>
              <a:t>It changes the direction of power through 90</a:t>
            </a:r>
            <a:r>
              <a:rPr lang="en-US" baseline="30000" dirty="0">
                <a:latin typeface="Baskerville Old Face" pitchFamily="18" charset="0"/>
              </a:rPr>
              <a:t>o</a:t>
            </a:r>
            <a:r>
              <a:rPr lang="en-US" dirty="0">
                <a:latin typeface="Baskerville Old Face" pitchFamily="18" charset="0"/>
              </a:rPr>
              <a:t> (right angles) so that power is transmitted to rear wheels.</a:t>
            </a:r>
          </a:p>
          <a:p>
            <a:pPr lvl="0">
              <a:lnSpc>
                <a:spcPct val="120000"/>
              </a:lnSpc>
            </a:pPr>
            <a:r>
              <a:rPr lang="en-US" dirty="0">
                <a:latin typeface="Baskerville Old Face" pitchFamily="18" charset="0"/>
              </a:rPr>
              <a:t>It adjusts the speed of the drive further so that the operation works at a slower speed than the engine speed.</a:t>
            </a:r>
          </a:p>
          <a:p>
            <a:pPr>
              <a:lnSpc>
                <a:spcPct val="120000"/>
              </a:lnSpc>
            </a:pPr>
            <a:r>
              <a:rPr lang="en-US" dirty="0">
                <a:latin typeface="Baskerville Old Face" pitchFamily="18" charset="0"/>
              </a:rPr>
              <a:t>It enables each of the rear wheels to travel at a different speed when turning a corner</a:t>
            </a:r>
          </a:p>
          <a:p>
            <a:endParaRPr lang="en-US" dirty="0">
              <a:latin typeface="Baskerville Old Face" pitchFamily="18" charset="0"/>
            </a:endParaRP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365760"/>
          </a:xfrm>
        </p:spPr>
        <p:txBody>
          <a:bodyPr>
            <a:normAutofit fontScale="90000"/>
          </a:bodyPr>
          <a:lstStyle/>
          <a:p>
            <a:endParaRPr lang="en-US" dirty="0"/>
          </a:p>
        </p:txBody>
      </p:sp>
    </p:spTree>
  </p:cSld>
  <p:clrMapOvr>
    <a:masterClrMapping/>
  </p:clrMapOvr>
  <p:transition>
    <p:wheel/>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05800" cy="5465136"/>
          </a:xfrm>
        </p:spPr>
        <p:txBody>
          <a:bodyPr>
            <a:normAutofit fontScale="70000" lnSpcReduction="20000"/>
          </a:bodyPr>
          <a:lstStyle/>
          <a:p>
            <a:pPr>
              <a:lnSpc>
                <a:spcPct val="120000"/>
              </a:lnSpc>
            </a:pPr>
            <a:r>
              <a:rPr lang="en-US" dirty="0">
                <a:latin typeface="Baskerville Old Face" pitchFamily="18" charset="0"/>
              </a:rPr>
              <a:t>Rear wheels are the final component of the transmission system. They receive power from the engine via the differential. Wheels have tyres for grip and they functionally propel the machine forward or back wards as required by the operator.</a:t>
            </a:r>
          </a:p>
          <a:p>
            <a:pPr>
              <a:lnSpc>
                <a:spcPct val="120000"/>
              </a:lnSpc>
            </a:pPr>
            <a:r>
              <a:rPr lang="en-US" dirty="0">
                <a:latin typeface="Baskerville Old Face" pitchFamily="18" charset="0"/>
              </a:rPr>
              <a:t>The front wheels on the tractor are mainly used for steering, while rear wheels provide grip or traction. </a:t>
            </a:r>
          </a:p>
          <a:p>
            <a:pPr>
              <a:lnSpc>
                <a:spcPct val="120000"/>
              </a:lnSpc>
              <a:buNone/>
            </a:pPr>
            <a:r>
              <a:rPr lang="en-US" b="1" dirty="0">
                <a:latin typeface="Baskerville Old Face" pitchFamily="18" charset="0"/>
              </a:rPr>
              <a:t>Functions of the Wheels and tyres</a:t>
            </a:r>
            <a:endParaRPr lang="en-US" dirty="0">
              <a:latin typeface="Baskerville Old Face" pitchFamily="18" charset="0"/>
            </a:endParaRPr>
          </a:p>
          <a:p>
            <a:pPr lvl="0">
              <a:lnSpc>
                <a:spcPct val="120000"/>
              </a:lnSpc>
            </a:pPr>
            <a:r>
              <a:rPr lang="en-US" dirty="0">
                <a:latin typeface="Baskerville Old Face" pitchFamily="18" charset="0"/>
              </a:rPr>
              <a:t>They enable the tractor to move forward or backward so that it can do useful work.</a:t>
            </a:r>
          </a:p>
          <a:p>
            <a:pPr lvl="0">
              <a:lnSpc>
                <a:spcPct val="120000"/>
              </a:lnSpc>
            </a:pPr>
            <a:r>
              <a:rPr lang="en-US" dirty="0">
                <a:latin typeface="Baskerville Old Face" pitchFamily="18" charset="0"/>
              </a:rPr>
              <a:t>Tyres allow maximum possible grip (traction) because they have a large surface area.</a:t>
            </a:r>
            <a:r>
              <a:rPr lang="en-US" b="1" u="sng" dirty="0">
                <a:latin typeface="Baskerville Old Face" pitchFamily="18" charset="0"/>
              </a:rPr>
              <a:t> </a:t>
            </a:r>
            <a:endParaRPr lang="en-US" dirty="0">
              <a:latin typeface="Baskerville Old Face" pitchFamily="18" charset="0"/>
            </a:endParaRPr>
          </a:p>
          <a:p>
            <a:pPr>
              <a:lnSpc>
                <a:spcPct val="120000"/>
              </a:lnSpc>
              <a:buNone/>
            </a:pPr>
            <a:r>
              <a:rPr lang="en-US" b="1" dirty="0">
                <a:latin typeface="Baskerville Old Face" pitchFamily="18" charset="0"/>
              </a:rPr>
              <a:t> </a:t>
            </a:r>
            <a:endParaRPr lang="en-US" dirty="0">
              <a:latin typeface="Baskerville Old Face" pitchFamily="18" charset="0"/>
            </a:endParaRPr>
          </a:p>
          <a:p>
            <a:pPr>
              <a:lnSpc>
                <a:spcPct val="120000"/>
              </a:lnSpc>
            </a:pPr>
            <a:r>
              <a:rPr lang="en-US" b="1" dirty="0">
                <a:latin typeface="Baskerville Old Face" pitchFamily="18" charset="0"/>
              </a:rPr>
              <a:t>Ways of improving traction of tyres </a:t>
            </a:r>
            <a:endParaRPr lang="en-US" dirty="0">
              <a:latin typeface="Baskerville Old Face" pitchFamily="18" charset="0"/>
            </a:endParaRPr>
          </a:p>
          <a:p>
            <a:pPr>
              <a:lnSpc>
                <a:spcPct val="120000"/>
              </a:lnSpc>
            </a:pPr>
            <a:r>
              <a:rPr lang="en-US" dirty="0">
                <a:latin typeface="Baskerville Old Face" pitchFamily="18" charset="0"/>
              </a:rPr>
              <a:t>Traction is the power used in pulling loads or objects over a surface.</a:t>
            </a:r>
          </a:p>
          <a:p>
            <a:pPr>
              <a:lnSpc>
                <a:spcPct val="120000"/>
              </a:lnSpc>
            </a:pPr>
            <a:r>
              <a:rPr lang="en-US" dirty="0">
                <a:latin typeface="Baskerville Old Face" pitchFamily="18" charset="0"/>
              </a:rPr>
              <a:t>Improving/increasing traction is the increasing of grip (contact) of tyres on the ground surface for better friction so that the tractor moves evenly</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28600"/>
            <a:ext cx="7239000" cy="152400"/>
          </a:xfrm>
        </p:spPr>
        <p:txBody>
          <a:bodyPr>
            <a:normAutofit fontScale="90000"/>
          </a:bodyPr>
          <a:lstStyle/>
          <a:p>
            <a:br>
              <a:rPr lang="en-US" dirty="0">
                <a:latin typeface="Baskerville Old Face" pitchFamily="18" charset="0"/>
              </a:rPr>
            </a:br>
            <a:r>
              <a:rPr lang="en-US" dirty="0"/>
              <a:t> </a:t>
            </a:r>
            <a:r>
              <a:rPr lang="en-US" dirty="0">
                <a:latin typeface="Book Antiqua" pitchFamily="18" charset="0"/>
              </a:rPr>
              <a:t>Wheels and tyres</a:t>
            </a:r>
          </a:p>
        </p:txBody>
      </p:sp>
    </p:spTree>
  </p:cSld>
  <p:clrMapOvr>
    <a:masterClrMapping/>
  </p:clrMapOvr>
  <p:transition>
    <p:wheel/>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534400" cy="5998536"/>
          </a:xfrm>
        </p:spPr>
        <p:txBody>
          <a:bodyPr>
            <a:normAutofit fontScale="77500" lnSpcReduction="20000"/>
          </a:bodyPr>
          <a:lstStyle/>
          <a:p>
            <a:pPr lvl="0">
              <a:lnSpc>
                <a:spcPct val="120000"/>
              </a:lnSpc>
            </a:pPr>
            <a:r>
              <a:rPr lang="en-US" dirty="0">
                <a:latin typeface="Baskerville Old Face" pitchFamily="18" charset="0"/>
              </a:rPr>
              <a:t>Ballasting the tyres: water is pumped into the tube of the tyre through a special valve that lets the water in as it allows air to escape.</a:t>
            </a:r>
          </a:p>
          <a:p>
            <a:pPr lvl="0">
              <a:lnSpc>
                <a:spcPct val="120000"/>
              </a:lnSpc>
            </a:pPr>
            <a:r>
              <a:rPr lang="en-US" dirty="0">
                <a:latin typeface="Baskerville Old Face" pitchFamily="18" charset="0"/>
              </a:rPr>
              <a:t>Use of metallic wheels: this increases grip mostly especially in muddy/slippery areas, however, they are not recommended on public roads.</a:t>
            </a:r>
          </a:p>
          <a:p>
            <a:pPr lvl="0">
              <a:lnSpc>
                <a:spcPct val="120000"/>
              </a:lnSpc>
            </a:pPr>
            <a:r>
              <a:rPr lang="en-US" dirty="0">
                <a:latin typeface="Baskerville Old Face" pitchFamily="18" charset="0"/>
              </a:rPr>
              <a:t>Twining of tyres (use double tyres) adding more wheels on the rear axle.</a:t>
            </a:r>
          </a:p>
          <a:p>
            <a:pPr lvl="0">
              <a:lnSpc>
                <a:spcPct val="120000"/>
              </a:lnSpc>
            </a:pPr>
            <a:r>
              <a:rPr lang="en-US" dirty="0">
                <a:latin typeface="Baskerville Old Face" pitchFamily="18" charset="0"/>
              </a:rPr>
              <a:t>Adding weights to the rear and front wheels: these are made of cast iron and help to increase stability by lowering the centre of gravity as the tractor moves.</a:t>
            </a:r>
          </a:p>
          <a:p>
            <a:pPr lvl="0">
              <a:lnSpc>
                <a:spcPct val="120000"/>
              </a:lnSpc>
            </a:pPr>
            <a:r>
              <a:rPr lang="en-US" dirty="0">
                <a:latin typeface="Baskerville Old Face" pitchFamily="18" charset="0"/>
              </a:rPr>
              <a:t>Reducing tyre pressure: this increases the surface area of contact on the ground (grip), but it should not be done up to the point where the tyre sides are seen to ripple as the tractor moves.</a:t>
            </a:r>
          </a:p>
          <a:p>
            <a:pPr lvl="0">
              <a:lnSpc>
                <a:spcPct val="120000"/>
              </a:lnSpc>
            </a:pPr>
            <a:r>
              <a:rPr lang="en-US" dirty="0">
                <a:latin typeface="Baskerville Old Face" pitchFamily="18" charset="0"/>
              </a:rPr>
              <a:t>Using 4-wheel drive.</a:t>
            </a:r>
          </a:p>
          <a:p>
            <a:pPr lvl="0">
              <a:lnSpc>
                <a:spcPct val="120000"/>
              </a:lnSpc>
            </a:pPr>
            <a:r>
              <a:rPr lang="en-US" dirty="0">
                <a:latin typeface="Baskerville Old Face" pitchFamily="18" charset="0"/>
              </a:rPr>
              <a:t>using flat tyres with high grip</a:t>
            </a:r>
          </a:p>
          <a:p>
            <a:pPr lvl="0">
              <a:lnSpc>
                <a:spcPct val="120000"/>
              </a:lnSpc>
            </a:pPr>
            <a:r>
              <a:rPr lang="en-US" dirty="0">
                <a:latin typeface="Baskerville Old Face" pitchFamily="18" charset="0"/>
              </a:rPr>
              <a:t>Using tyres with big treads hence the treads should not worn out.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289560"/>
          </a:xfrm>
        </p:spPr>
        <p:txBody>
          <a:bodyPr>
            <a:normAutofit fontScale="90000"/>
          </a:bodyPr>
          <a:lstStyle/>
          <a:p>
            <a:r>
              <a:rPr lang="en-US" sz="3100" dirty="0">
                <a:latin typeface="Book Antiqua" pitchFamily="18" charset="0"/>
              </a:rPr>
              <a:t>Ways of improving traction include</a:t>
            </a:r>
            <a:r>
              <a:rPr lang="en-US" dirty="0">
                <a:latin typeface="Book Antiqua" pitchFamily="18" charset="0"/>
              </a:rPr>
              <a:t>:</a:t>
            </a:r>
            <a:br>
              <a:rPr lang="en-US" dirty="0">
                <a:latin typeface="Book Antiqua" pitchFamily="18" charset="0"/>
              </a:rPr>
            </a:br>
            <a:endParaRPr lang="en-US" dirty="0">
              <a:latin typeface="Book Antiqua" pitchFamily="18" charset="0"/>
            </a:endParaRPr>
          </a:p>
        </p:txBody>
      </p:sp>
    </p:spTree>
  </p:cSld>
  <p:clrMapOvr>
    <a:masterClrMapping/>
  </p:clrMapOvr>
  <p:transition>
    <p:wheel/>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305800" cy="5922336"/>
          </a:xfrm>
        </p:spPr>
        <p:txBody>
          <a:bodyPr>
            <a:normAutofit fontScale="85000" lnSpcReduction="20000"/>
          </a:bodyPr>
          <a:lstStyle/>
          <a:p>
            <a:pPr>
              <a:lnSpc>
                <a:spcPct val="120000"/>
              </a:lnSpc>
            </a:pPr>
            <a:r>
              <a:rPr lang="en-US" dirty="0">
                <a:latin typeface="Baskerville Old Face" pitchFamily="18" charset="0"/>
              </a:rPr>
              <a:t>The PTO shaft is an extension of the lay shaft found in the gear box. It serves as a power outlet from the tractor for operating machines and implements pulled behind the tractor .</a:t>
            </a:r>
            <a:r>
              <a:rPr lang="en-US" dirty="0" err="1">
                <a:latin typeface="Baskerville Old Face" pitchFamily="18" charset="0"/>
              </a:rPr>
              <a:t>e.g</a:t>
            </a:r>
            <a:r>
              <a:rPr lang="en-US" dirty="0">
                <a:latin typeface="Baskerville Old Face" pitchFamily="18" charset="0"/>
              </a:rPr>
              <a:t> mowers, planters, rotary cultivators, pumps, and threshers. </a:t>
            </a:r>
          </a:p>
          <a:p>
            <a:pPr>
              <a:lnSpc>
                <a:spcPct val="120000"/>
              </a:lnSpc>
            </a:pPr>
            <a:r>
              <a:rPr lang="en-US" dirty="0">
                <a:latin typeface="Baskerville Old Face" pitchFamily="18" charset="0"/>
              </a:rPr>
              <a:t>Tractors are equipped with a separate clutch for engaging and disengaging the PTO shaft without interfering with the movement of the tractor.</a:t>
            </a:r>
          </a:p>
          <a:p>
            <a:pPr>
              <a:lnSpc>
                <a:spcPct val="120000"/>
              </a:lnSpc>
            </a:pPr>
            <a:r>
              <a:rPr lang="en-US" dirty="0">
                <a:latin typeface="Baskerville Old Face" pitchFamily="18" charset="0"/>
              </a:rPr>
              <a:t>When the PTO shaft is not in use it should be covered with the PTO shield or guard so as to avoid causing accidents. </a:t>
            </a:r>
          </a:p>
          <a:p>
            <a:pPr>
              <a:lnSpc>
                <a:spcPct val="120000"/>
              </a:lnSpc>
            </a:pPr>
            <a:r>
              <a:rPr lang="en-US" dirty="0">
                <a:latin typeface="Baskerville Old Face" pitchFamily="18" charset="0"/>
              </a:rPr>
              <a:t>Other transmission accessories include breaks, belt </a:t>
            </a:r>
            <a:r>
              <a:rPr lang="en-US" dirty="0" err="1">
                <a:latin typeface="Baskerville Old Face" pitchFamily="18" charset="0"/>
              </a:rPr>
              <a:t>pullies</a:t>
            </a:r>
            <a:r>
              <a:rPr lang="en-US" dirty="0">
                <a:latin typeface="Baskerville Old Face" pitchFamily="18" charset="0"/>
              </a:rPr>
              <a:t>, hydraulic system, and these works together with the system.</a:t>
            </a:r>
          </a:p>
          <a:p>
            <a:pPr>
              <a:lnSpc>
                <a:spcPct val="120000"/>
              </a:lnSpc>
              <a:buNone/>
            </a:pPr>
            <a:r>
              <a:rPr lang="en-US" b="1" dirty="0">
                <a:latin typeface="Baskerville Old Face" pitchFamily="18" charset="0"/>
              </a:rPr>
              <a:t>Breaks </a:t>
            </a:r>
            <a:endParaRPr lang="en-US" dirty="0">
              <a:latin typeface="Baskerville Old Face" pitchFamily="18" charset="0"/>
            </a:endParaRPr>
          </a:p>
          <a:p>
            <a:pPr>
              <a:lnSpc>
                <a:spcPct val="120000"/>
              </a:lnSpc>
            </a:pPr>
            <a:r>
              <a:rPr lang="en-US" dirty="0">
                <a:latin typeface="Baskerville Old Face" pitchFamily="18" charset="0"/>
              </a:rPr>
              <a:t>These are basically safety features although on a tractor they can be used for turning a wheel but the most common types are; disc breaks; breaks on a tractor operate independently of each wheel.</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289560"/>
          </a:xfrm>
        </p:spPr>
        <p:txBody>
          <a:bodyPr>
            <a:normAutofit fontScale="90000"/>
          </a:bodyPr>
          <a:lstStyle/>
          <a:p>
            <a:r>
              <a:rPr lang="en-US" dirty="0">
                <a:latin typeface="Book Antiqua" pitchFamily="18" charset="0"/>
              </a:rPr>
              <a:t>Power take – off (PTO) shaft</a:t>
            </a:r>
            <a:br>
              <a:rPr lang="en-US" dirty="0"/>
            </a:br>
            <a:endParaRPr lang="en-US" dirty="0"/>
          </a:p>
        </p:txBody>
      </p:sp>
    </p:spTree>
  </p:cSld>
  <p:clrMapOvr>
    <a:masterClrMapping/>
  </p:clrMapOvr>
  <p:transition>
    <p:whee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066800"/>
            <a:ext cx="8534400" cy="5059363"/>
          </a:xfrm>
        </p:spPr>
        <p:txBody>
          <a:bodyPr>
            <a:normAutofit/>
          </a:bodyPr>
          <a:lstStyle/>
          <a:p>
            <a:pPr>
              <a:lnSpc>
                <a:spcPct val="90000"/>
              </a:lnSpc>
              <a:buFont typeface="Wingdings" pitchFamily="2" charset="2"/>
              <a:buChar char="v"/>
            </a:pPr>
            <a:r>
              <a:rPr lang="en-US" dirty="0">
                <a:latin typeface="Footlight MT Light" pitchFamily="18" charset="0"/>
                <a:cs typeface="Times New Roman" pitchFamily="18" charset="0"/>
              </a:rPr>
              <a:t>Mechanization entails the use of farm machinery and facilities  to maximize all farm inputs for optimum production.</a:t>
            </a:r>
          </a:p>
          <a:p>
            <a:pPr>
              <a:lnSpc>
                <a:spcPct val="90000"/>
              </a:lnSpc>
              <a:buFont typeface="Wingdings" pitchFamily="2" charset="2"/>
              <a:buChar char="v"/>
            </a:pPr>
            <a:r>
              <a:rPr lang="en-US" dirty="0">
                <a:latin typeface="Footlight MT Light" pitchFamily="18" charset="0"/>
                <a:cs typeface="Times New Roman" pitchFamily="18" charset="0"/>
              </a:rPr>
              <a:t> To mechanize there is need  to take note of the following:</a:t>
            </a:r>
          </a:p>
          <a:p>
            <a:pPr>
              <a:lnSpc>
                <a:spcPct val="90000"/>
              </a:lnSpc>
              <a:buFont typeface="Courier New" pitchFamily="49" charset="0"/>
              <a:buChar char="o"/>
            </a:pPr>
            <a:r>
              <a:rPr lang="en-US" dirty="0">
                <a:latin typeface="Footlight MT Light" pitchFamily="18" charset="0"/>
                <a:cs typeface="Times New Roman" pitchFamily="18" charset="0"/>
              </a:rPr>
              <a:t>There must be a suitable equipment developed for timely production of goods.</a:t>
            </a:r>
          </a:p>
          <a:p>
            <a:pPr>
              <a:lnSpc>
                <a:spcPct val="90000"/>
              </a:lnSpc>
              <a:buFont typeface="Courier New" pitchFamily="49" charset="0"/>
              <a:buChar char="o"/>
            </a:pPr>
            <a:r>
              <a:rPr lang="en-US" dirty="0">
                <a:latin typeface="Footlight MT Light" pitchFamily="18" charset="0"/>
                <a:cs typeface="Times New Roman" pitchFamily="18" charset="0"/>
              </a:rPr>
              <a:t> manufacturing and availability of machine spare parts must be adequate to meet needs of end users of such machinery. </a:t>
            </a:r>
          </a:p>
          <a:p>
            <a:pPr>
              <a:lnSpc>
                <a:spcPct val="90000"/>
              </a:lnSpc>
              <a:buFont typeface="Courier New" pitchFamily="49" charset="0"/>
              <a:buChar char="o"/>
            </a:pPr>
            <a:r>
              <a:rPr lang="en-US" dirty="0">
                <a:latin typeface="Footlight MT Light" pitchFamily="18" charset="0"/>
                <a:cs typeface="Times New Roman" pitchFamily="18" charset="0"/>
              </a:rPr>
              <a:t>Maintenance of such machinery is essential for productivity and enhanced profit making.  </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92162"/>
          </a:xfrm>
        </p:spPr>
        <p:txBody>
          <a:bodyPr>
            <a:normAutofit fontScale="90000"/>
          </a:bodyPr>
          <a:lstStyle/>
          <a:p>
            <a:r>
              <a:rPr lang="en-US" dirty="0">
                <a:latin typeface="Times New Roman" pitchFamily="18" charset="0"/>
                <a:cs typeface="Times New Roman" pitchFamily="18" charset="0"/>
              </a:rPr>
              <a:t>AGRICULTURE MECHANIZATION</a:t>
            </a:r>
            <a:endParaRPr lang="en-US" dirty="0"/>
          </a:p>
        </p:txBody>
      </p:sp>
    </p:spTree>
  </p:cSld>
  <p:clrMapOvr>
    <a:masterClrMapping/>
  </p:clrMapOvr>
  <p:transition>
    <p:wheel/>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617536"/>
          </a:xfrm>
        </p:spPr>
        <p:txBody>
          <a:bodyPr>
            <a:normAutofit fontScale="70000" lnSpcReduction="20000"/>
          </a:bodyPr>
          <a:lstStyle/>
          <a:p>
            <a:pPr>
              <a:lnSpc>
                <a:spcPct val="120000"/>
              </a:lnSpc>
              <a:buNone/>
            </a:pPr>
            <a:r>
              <a:rPr lang="en-US" b="1" dirty="0">
                <a:latin typeface="Baskerville Old Face" pitchFamily="18" charset="0"/>
              </a:rPr>
              <a:t>Important features of the rear tyres.</a:t>
            </a:r>
          </a:p>
          <a:p>
            <a:pPr lvl="0">
              <a:lnSpc>
                <a:spcPct val="120000"/>
              </a:lnSpc>
            </a:pPr>
            <a:r>
              <a:rPr lang="en-US" dirty="0">
                <a:latin typeface="Baskerville Old Face" pitchFamily="18" charset="0"/>
              </a:rPr>
              <a:t>They are generally larger and wider in diameter.</a:t>
            </a:r>
          </a:p>
          <a:p>
            <a:pPr lvl="0">
              <a:lnSpc>
                <a:spcPct val="120000"/>
              </a:lnSpc>
            </a:pPr>
            <a:r>
              <a:rPr lang="en-US" dirty="0">
                <a:latin typeface="Baskerville Old Face" pitchFamily="18" charset="0"/>
              </a:rPr>
              <a:t>Bars on tyres are arranged in a V pattern to improve grip and self cleaning property.</a:t>
            </a:r>
          </a:p>
          <a:p>
            <a:pPr>
              <a:lnSpc>
                <a:spcPct val="120000"/>
              </a:lnSpc>
              <a:buNone/>
            </a:pPr>
            <a:r>
              <a:rPr lang="en-US" b="1" dirty="0">
                <a:latin typeface="Baskerville Old Face" pitchFamily="18" charset="0"/>
              </a:rPr>
              <a:t>Important features of front tyres </a:t>
            </a:r>
            <a:endParaRPr lang="en-US" dirty="0">
              <a:latin typeface="Baskerville Old Face" pitchFamily="18" charset="0"/>
            </a:endParaRPr>
          </a:p>
          <a:p>
            <a:pPr lvl="0">
              <a:lnSpc>
                <a:spcPct val="120000"/>
              </a:lnSpc>
            </a:pPr>
            <a:r>
              <a:rPr lang="en-US" dirty="0">
                <a:latin typeface="Baskerville Old Face" pitchFamily="18" charset="0"/>
              </a:rPr>
              <a:t>They are generally narrow and smaller in diameter </a:t>
            </a:r>
          </a:p>
          <a:p>
            <a:pPr lvl="0">
              <a:lnSpc>
                <a:spcPct val="120000"/>
              </a:lnSpc>
            </a:pPr>
            <a:r>
              <a:rPr lang="en-US" dirty="0">
                <a:latin typeface="Baskerville Old Face" pitchFamily="18" charset="0"/>
              </a:rPr>
              <a:t>The tyres are thin.</a:t>
            </a:r>
          </a:p>
          <a:p>
            <a:pPr lvl="0">
              <a:lnSpc>
                <a:spcPct val="120000"/>
              </a:lnSpc>
            </a:pPr>
            <a:r>
              <a:rPr lang="en-US" dirty="0">
                <a:latin typeface="Baskerville Old Face" pitchFamily="18" charset="0"/>
              </a:rPr>
              <a:t>They have a continuous band of rubber around the tyre to be able to support the weight.</a:t>
            </a:r>
          </a:p>
          <a:p>
            <a:pPr>
              <a:lnSpc>
                <a:spcPct val="120000"/>
              </a:lnSpc>
              <a:buNone/>
            </a:pPr>
            <a:r>
              <a:rPr lang="en-US" b="1" dirty="0">
                <a:latin typeface="Baskerville Old Face" pitchFamily="18" charset="0"/>
              </a:rPr>
              <a:t>Problems of under inflation (low pressure)</a:t>
            </a:r>
            <a:endParaRPr lang="en-US" dirty="0">
              <a:latin typeface="Baskerville Old Face" pitchFamily="18" charset="0"/>
            </a:endParaRPr>
          </a:p>
          <a:p>
            <a:pPr lvl="0">
              <a:lnSpc>
                <a:spcPct val="120000"/>
              </a:lnSpc>
            </a:pPr>
            <a:r>
              <a:rPr lang="en-US" dirty="0">
                <a:latin typeface="Baskerville Old Face" pitchFamily="18" charset="0"/>
              </a:rPr>
              <a:t>Damages the body of the tyre.</a:t>
            </a:r>
          </a:p>
          <a:p>
            <a:pPr lvl="0">
              <a:lnSpc>
                <a:spcPct val="120000"/>
              </a:lnSpc>
            </a:pPr>
            <a:r>
              <a:rPr lang="en-US" dirty="0">
                <a:latin typeface="Baskerville Old Face" pitchFamily="18" charset="0"/>
              </a:rPr>
              <a:t>It tends to crack on the tyre wall.</a:t>
            </a:r>
          </a:p>
          <a:p>
            <a:pPr lvl="0">
              <a:lnSpc>
                <a:spcPct val="120000"/>
              </a:lnSpc>
            </a:pPr>
            <a:r>
              <a:rPr lang="en-US" dirty="0">
                <a:latin typeface="Baskerville Old Face" pitchFamily="18" charset="0"/>
              </a:rPr>
              <a:t>reduces the tractor speed</a:t>
            </a:r>
          </a:p>
          <a:p>
            <a:pPr lvl="0">
              <a:lnSpc>
                <a:spcPct val="120000"/>
              </a:lnSpc>
            </a:pPr>
            <a:r>
              <a:rPr lang="en-US" dirty="0">
                <a:latin typeface="Baskerville Old Face" pitchFamily="18" charset="0"/>
              </a:rPr>
              <a:t>wastes fuel</a:t>
            </a:r>
          </a:p>
          <a:p>
            <a:pPr>
              <a:lnSpc>
                <a:spcPct val="120000"/>
              </a:lnSpc>
              <a:buNone/>
            </a:pPr>
            <a:r>
              <a:rPr lang="en-US" b="1" i="1" dirty="0">
                <a:latin typeface="Baskerville Old Face" pitchFamily="18" charset="0"/>
              </a:rPr>
              <a:t>Qn. (a) Explain the factors that affect the life span of tractor tyres.(</a:t>
            </a:r>
          </a:p>
          <a:p>
            <a:pPr>
              <a:lnSpc>
                <a:spcPct val="120000"/>
              </a:lnSpc>
              <a:buNone/>
            </a:pPr>
            <a:r>
              <a:rPr lang="en-US" b="1" i="1" dirty="0">
                <a:latin typeface="Baskerville Old Face" pitchFamily="18" charset="0"/>
              </a:rPr>
              <a:t>(b)   How can the traction of tyres be increased? </a:t>
            </a:r>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137160"/>
          </a:xfrm>
        </p:spPr>
        <p:txBody>
          <a:bodyPr>
            <a:normAutofit fontScale="90000"/>
          </a:bodyPr>
          <a:lstStyle/>
          <a:p>
            <a:br>
              <a:rPr lang="en-US" dirty="0"/>
            </a:br>
            <a:r>
              <a:rPr lang="en-US" sz="4000" dirty="0"/>
              <a:t> </a:t>
            </a:r>
            <a:r>
              <a:rPr lang="en-US" sz="4000" dirty="0">
                <a:latin typeface="Book Antiqua" pitchFamily="18" charset="0"/>
              </a:rPr>
              <a:t>Tractor tyres and wheels </a:t>
            </a:r>
            <a:endParaRPr lang="en-US" dirty="0">
              <a:latin typeface="Book Antiqua" pitchFamily="18" charset="0"/>
            </a:endParaRPr>
          </a:p>
        </p:txBody>
      </p:sp>
    </p:spTree>
  </p:cSld>
  <p:clrMapOvr>
    <a:masterClrMapping/>
  </p:clrMapOvr>
  <p:transition>
    <p:wheel/>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382000" cy="5388936"/>
          </a:xfrm>
        </p:spPr>
        <p:txBody>
          <a:bodyPr>
            <a:normAutofit fontScale="85000" lnSpcReduction="20000"/>
          </a:bodyPr>
          <a:lstStyle/>
          <a:p>
            <a:pPr lvl="0">
              <a:lnSpc>
                <a:spcPct val="120000"/>
              </a:lnSpc>
            </a:pPr>
            <a:r>
              <a:rPr lang="en-US" dirty="0">
                <a:latin typeface="Baskerville Old Face" pitchFamily="18" charset="0"/>
              </a:rPr>
              <a:t>The right type and quantity of lubricating oil must be used in the transmission system.</a:t>
            </a:r>
          </a:p>
          <a:p>
            <a:pPr lvl="0">
              <a:lnSpc>
                <a:spcPct val="120000"/>
              </a:lnSpc>
            </a:pPr>
            <a:r>
              <a:rPr lang="en-US" dirty="0">
                <a:latin typeface="Baskerville Old Face" pitchFamily="18" charset="0"/>
              </a:rPr>
              <a:t>The oil should be changed at specified time intervals as recommended by the manufacturer.</a:t>
            </a:r>
          </a:p>
          <a:p>
            <a:pPr lvl="0">
              <a:lnSpc>
                <a:spcPct val="120000"/>
              </a:lnSpc>
            </a:pPr>
            <a:r>
              <a:rPr lang="en-US" dirty="0">
                <a:latin typeface="Baskerville Old Face" pitchFamily="18" charset="0"/>
              </a:rPr>
              <a:t>Tyres must be inflated to the pressures recommended by the manufacturer.</a:t>
            </a:r>
          </a:p>
          <a:p>
            <a:pPr lvl="0">
              <a:lnSpc>
                <a:spcPct val="120000"/>
              </a:lnSpc>
            </a:pPr>
            <a:r>
              <a:rPr lang="en-US" dirty="0">
                <a:latin typeface="Baskerville Old Face" pitchFamily="18" charset="0"/>
              </a:rPr>
              <a:t>Tyres must be checked regularly for cuts and bulges to avoid tyre explosion that may result in accidents.</a:t>
            </a:r>
          </a:p>
          <a:p>
            <a:pPr lvl="0">
              <a:lnSpc>
                <a:spcPct val="120000"/>
              </a:lnSpc>
            </a:pPr>
            <a:r>
              <a:rPr lang="en-US" dirty="0">
                <a:latin typeface="Baskerville Old Face" pitchFamily="18" charset="0"/>
              </a:rPr>
              <a:t>Old tyres with little or no treads should be replaced because they reduce the tractor’s pull performance.</a:t>
            </a:r>
          </a:p>
          <a:p>
            <a:pPr>
              <a:lnSpc>
                <a:spcPct val="120000"/>
              </a:lnSpc>
              <a:buNone/>
            </a:pPr>
            <a:r>
              <a:rPr lang="en-US" b="1" i="1" dirty="0">
                <a:latin typeface="Baskerville Old Face" pitchFamily="18" charset="0"/>
              </a:rPr>
              <a:t>   </a:t>
            </a:r>
            <a:endParaRPr lang="en-US" dirty="0">
              <a:latin typeface="Baskerville Old Face" pitchFamily="18" charset="0"/>
            </a:endParaRPr>
          </a:p>
          <a:p>
            <a:pPr>
              <a:lnSpc>
                <a:spcPct val="120000"/>
              </a:lnSpc>
              <a:buNone/>
            </a:pPr>
            <a:r>
              <a:rPr lang="en-US" b="1" i="1" dirty="0">
                <a:latin typeface="Baskerville Old Face" pitchFamily="18" charset="0"/>
              </a:rPr>
              <a:t> Qn. Giving practical details, describe how you would maintain a farm tractor in good working condition.</a:t>
            </a:r>
            <a:endParaRPr lang="en-US" dirty="0">
              <a:latin typeface="Baskerville Old Face" pitchFamily="18" charset="0"/>
            </a:endParaRPr>
          </a:p>
          <a:p>
            <a:pPr>
              <a:lnSpc>
                <a:spcPct val="120000"/>
              </a:lnSpc>
              <a:buNone/>
            </a:pPr>
            <a:r>
              <a:rPr lang="en-US" b="1" dirty="0">
                <a:latin typeface="Baskerville Old Face" pitchFamily="18" charset="0"/>
              </a:rPr>
              <a:t> </a:t>
            </a:r>
            <a:endParaRPr lang="en-US" dirty="0">
              <a:latin typeface="Baskerville Old Face" pitchFamily="18" charset="0"/>
            </a:endParaRP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18160"/>
          </a:xfrm>
        </p:spPr>
        <p:txBody>
          <a:bodyPr>
            <a:noAutofit/>
          </a:bodyPr>
          <a:lstStyle/>
          <a:p>
            <a:br>
              <a:rPr lang="en-US" sz="2400" dirty="0"/>
            </a:br>
            <a:r>
              <a:rPr lang="en-US" sz="2400" dirty="0"/>
              <a:t> </a:t>
            </a:r>
            <a:r>
              <a:rPr lang="en-US" sz="2000" dirty="0">
                <a:latin typeface="Book Antiqua" pitchFamily="18" charset="0"/>
              </a:rPr>
              <a:t>MAINTENANCE  OF  THE  TRANSMISSION  SYSTEM</a:t>
            </a:r>
          </a:p>
        </p:txBody>
      </p:sp>
    </p:spTree>
  </p:cSld>
  <p:clrMapOvr>
    <a:masterClrMapping/>
  </p:clrMapOvr>
  <p:transition>
    <p:wheel/>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693736"/>
          </a:xfrm>
        </p:spPr>
        <p:txBody>
          <a:bodyPr>
            <a:normAutofit fontScale="62500" lnSpcReduction="20000"/>
          </a:bodyPr>
          <a:lstStyle/>
          <a:p>
            <a:pPr>
              <a:buNone/>
            </a:pPr>
            <a:endParaRPr lang="en-US" sz="2000" b="1" dirty="0"/>
          </a:p>
          <a:p>
            <a:r>
              <a:rPr lang="en-US" sz="2900" dirty="0">
                <a:latin typeface="Baskerville Old Face" pitchFamily="18" charset="0"/>
                <a:ea typeface="Arial Unicode MS" pitchFamily="34" charset="-128"/>
                <a:cs typeface="Arial Unicode MS" pitchFamily="34" charset="-128"/>
              </a:rPr>
              <a:t>Mechanical manipulation of soil to provide </a:t>
            </a:r>
            <a:r>
              <a:rPr lang="en-US" sz="2900" dirty="0" err="1">
                <a:latin typeface="Baskerville Old Face" pitchFamily="18" charset="0"/>
                <a:ea typeface="Arial Unicode MS" pitchFamily="34" charset="-128"/>
                <a:cs typeface="Arial Unicode MS" pitchFamily="34" charset="-128"/>
              </a:rPr>
              <a:t>favourable</a:t>
            </a:r>
            <a:r>
              <a:rPr lang="en-US" sz="2900" dirty="0">
                <a:latin typeface="Baskerville Old Face" pitchFamily="18" charset="0"/>
                <a:ea typeface="Arial Unicode MS" pitchFamily="34" charset="-128"/>
                <a:cs typeface="Arial Unicode MS" pitchFamily="34" charset="-128"/>
              </a:rPr>
              <a:t> condition for proper crop</a:t>
            </a:r>
          </a:p>
          <a:p>
            <a:pPr>
              <a:buNone/>
            </a:pPr>
            <a:r>
              <a:rPr lang="en-US" sz="2900" dirty="0">
                <a:latin typeface="Baskerville Old Face" pitchFamily="18" charset="0"/>
                <a:ea typeface="Arial Unicode MS" pitchFamily="34" charset="-128"/>
                <a:cs typeface="Arial Unicode MS" pitchFamily="34" charset="-128"/>
              </a:rPr>
              <a:t>growth is called tillage. Soil tillage consists of breaking the compact surface of earth to a</a:t>
            </a:r>
          </a:p>
          <a:p>
            <a:pPr>
              <a:buNone/>
            </a:pPr>
            <a:r>
              <a:rPr lang="en-US" sz="2900" dirty="0">
                <a:latin typeface="Baskerville Old Face" pitchFamily="18" charset="0"/>
                <a:ea typeface="Arial Unicode MS" pitchFamily="34" charset="-128"/>
                <a:cs typeface="Arial Unicode MS" pitchFamily="34" charset="-128"/>
              </a:rPr>
              <a:t>certain depth and to loosen the soil mass so as to enable the roots of the crops to</a:t>
            </a:r>
          </a:p>
          <a:p>
            <a:pPr>
              <a:buNone/>
            </a:pPr>
            <a:r>
              <a:rPr lang="en-US" sz="2900" dirty="0">
                <a:latin typeface="Baskerville Old Face" pitchFamily="18" charset="0"/>
                <a:ea typeface="Arial Unicode MS" pitchFamily="34" charset="-128"/>
                <a:cs typeface="Arial Unicode MS" pitchFamily="34" charset="-128"/>
              </a:rPr>
              <a:t>penetrate and spread into the soil</a:t>
            </a:r>
          </a:p>
          <a:p>
            <a:r>
              <a:rPr lang="en-US" sz="2900" dirty="0">
                <a:latin typeface="Baskerville Old Face" pitchFamily="18" charset="0"/>
                <a:ea typeface="Arial Unicode MS" pitchFamily="34" charset="-128"/>
                <a:cs typeface="Arial Unicode MS" pitchFamily="34" charset="-128"/>
              </a:rPr>
              <a:t>Tillage equipments(implements) are classified into primary and secondary tillage equipments on the basis of tillage operations for which the equipment is used.</a:t>
            </a:r>
          </a:p>
          <a:p>
            <a:pPr>
              <a:lnSpc>
                <a:spcPct val="120000"/>
              </a:lnSpc>
            </a:pPr>
            <a:endParaRPr lang="en-US" sz="2900" dirty="0">
              <a:latin typeface="Baskerville Old Face" pitchFamily="18" charset="0"/>
            </a:endParaRPr>
          </a:p>
          <a:p>
            <a:pPr algn="ctr">
              <a:lnSpc>
                <a:spcPct val="120000"/>
              </a:lnSpc>
              <a:buNone/>
            </a:pPr>
            <a:endParaRPr lang="en-US" sz="2900" b="1" dirty="0">
              <a:latin typeface="Baskerville Old Face" pitchFamily="18" charset="0"/>
            </a:endParaRPr>
          </a:p>
          <a:p>
            <a:pPr algn="ctr">
              <a:lnSpc>
                <a:spcPct val="120000"/>
              </a:lnSpc>
              <a:buNone/>
            </a:pPr>
            <a:r>
              <a:rPr lang="en-US" sz="2900" b="1" dirty="0">
                <a:latin typeface="Baskerville Old Face" pitchFamily="18" charset="0"/>
              </a:rPr>
              <a:t>PRIMARY TILLAGE EQUIPMENTS</a:t>
            </a:r>
          </a:p>
          <a:p>
            <a:pPr>
              <a:lnSpc>
                <a:spcPct val="120000"/>
              </a:lnSpc>
              <a:buFont typeface="Wingdings" pitchFamily="2" charset="2"/>
              <a:buChar char="v"/>
            </a:pPr>
            <a:r>
              <a:rPr lang="en-US" sz="2900" dirty="0">
                <a:latin typeface="Baskerville Old Face" pitchFamily="18" charset="0"/>
              </a:rPr>
              <a:t>These are implements, which are used to open up land in the initial stages of preparations for planting.</a:t>
            </a:r>
          </a:p>
          <a:p>
            <a:pPr>
              <a:lnSpc>
                <a:spcPct val="120000"/>
              </a:lnSpc>
              <a:buFont typeface="Wingdings" pitchFamily="2" charset="2"/>
              <a:buChar char="v"/>
            </a:pPr>
            <a:r>
              <a:rPr lang="en-US" sz="2900" dirty="0">
                <a:latin typeface="Baskerville Old Face" pitchFamily="18" charset="0"/>
              </a:rPr>
              <a:t>These are usually heavy machines &amp;are used for deep cultivation.</a:t>
            </a:r>
          </a:p>
          <a:p>
            <a:pPr>
              <a:lnSpc>
                <a:spcPct val="120000"/>
              </a:lnSpc>
              <a:buNone/>
            </a:pPr>
            <a:r>
              <a:rPr lang="en-US" sz="2900" dirty="0">
                <a:latin typeface="Baskerville Old Face" pitchFamily="18" charset="0"/>
              </a:rPr>
              <a:t>They include;</a:t>
            </a:r>
          </a:p>
          <a:p>
            <a:pPr>
              <a:lnSpc>
                <a:spcPct val="120000"/>
              </a:lnSpc>
              <a:buFont typeface="Arial" pitchFamily="34" charset="0"/>
              <a:buChar char="•"/>
            </a:pPr>
            <a:r>
              <a:rPr lang="en-US" sz="2900" dirty="0">
                <a:latin typeface="Baskerville Old Face" pitchFamily="18" charset="0"/>
              </a:rPr>
              <a:t>Disc plough</a:t>
            </a:r>
          </a:p>
          <a:p>
            <a:pPr>
              <a:lnSpc>
                <a:spcPct val="120000"/>
              </a:lnSpc>
              <a:buFont typeface="Arial" pitchFamily="34" charset="0"/>
              <a:buChar char="•"/>
            </a:pPr>
            <a:r>
              <a:rPr lang="en-US" sz="2900" dirty="0">
                <a:latin typeface="Baskerville Old Face" pitchFamily="18" charset="0"/>
              </a:rPr>
              <a:t>Mould board plough</a:t>
            </a:r>
          </a:p>
          <a:p>
            <a:pPr>
              <a:lnSpc>
                <a:spcPct val="120000"/>
              </a:lnSpc>
              <a:buFont typeface="Arial" pitchFamily="34" charset="0"/>
              <a:buChar char="•"/>
            </a:pPr>
            <a:r>
              <a:rPr lang="en-US" sz="2900" dirty="0">
                <a:latin typeface="Baskerville Old Face" pitchFamily="18" charset="0"/>
              </a:rPr>
              <a:t>Chisel ploughs</a:t>
            </a:r>
          </a:p>
          <a:p>
            <a:pPr>
              <a:lnSpc>
                <a:spcPct val="120000"/>
              </a:lnSpc>
              <a:buFont typeface="Arial" pitchFamily="34" charset="0"/>
              <a:buChar char="•"/>
            </a:pPr>
            <a:r>
              <a:rPr lang="en-US" sz="2900" dirty="0">
                <a:latin typeface="Baskerville Old Face" pitchFamily="18" charset="0"/>
              </a:rPr>
              <a:t>Sub-</a:t>
            </a:r>
            <a:r>
              <a:rPr lang="en-US" sz="2900" dirty="0" err="1">
                <a:latin typeface="Baskerville Old Face" pitchFamily="18" charset="0"/>
              </a:rPr>
              <a:t>soilers</a:t>
            </a:r>
            <a:endParaRPr lang="en-US" sz="2900" dirty="0">
              <a:latin typeface="Baskerville Old Face" pitchFamily="18" charset="0"/>
            </a:endParaRPr>
          </a:p>
          <a:p>
            <a:pPr>
              <a:lnSpc>
                <a:spcPct val="120000"/>
              </a:lnSpc>
              <a:buFont typeface="Arial" pitchFamily="34" charset="0"/>
              <a:buChar char="•"/>
            </a:pPr>
            <a:r>
              <a:rPr lang="en-US" sz="2900" dirty="0">
                <a:latin typeface="Baskerville Old Face" pitchFamily="18" charset="0"/>
              </a:rPr>
              <a:t>Rotary cultivators</a:t>
            </a:r>
          </a:p>
          <a:p>
            <a:pPr>
              <a:buFont typeface="Wingdings" pitchFamily="2" charset="2"/>
              <a:buChar char="v"/>
            </a:pPr>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381000" y="304800"/>
            <a:ext cx="8382000" cy="365760"/>
          </a:xfrm>
        </p:spPr>
        <p:txBody>
          <a:bodyPr>
            <a:normAutofit fontScale="90000"/>
          </a:bodyPr>
          <a:lstStyle/>
          <a:p>
            <a:r>
              <a:rPr lang="en-US" dirty="0">
                <a:latin typeface="Book Antiqua" pitchFamily="18" charset="0"/>
              </a:rPr>
              <a:t>TILLAGE EQUIPMENTS</a:t>
            </a:r>
          </a:p>
        </p:txBody>
      </p:sp>
    </p:spTree>
  </p:cSld>
  <p:clrMapOvr>
    <a:masterClrMapping/>
  </p:clrMapOvr>
  <p:transition>
    <p:wheel/>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312736"/>
          </a:xfrm>
        </p:spPr>
        <p:txBody>
          <a:bodyPr>
            <a:normAutofit fontScale="92500"/>
          </a:bodyPr>
          <a:lstStyle/>
          <a:p>
            <a:pPr>
              <a:lnSpc>
                <a:spcPct val="110000"/>
              </a:lnSpc>
            </a:pPr>
            <a:r>
              <a:rPr lang="en-US" dirty="0">
                <a:latin typeface="Baskerville Old Face" pitchFamily="18" charset="0"/>
              </a:rPr>
              <a:t>It consists of a number of discs mounted on the beam by disc hangers.</a:t>
            </a:r>
          </a:p>
          <a:p>
            <a:pPr>
              <a:lnSpc>
                <a:spcPct val="110000"/>
              </a:lnSpc>
            </a:pPr>
            <a:r>
              <a:rPr lang="en-US" dirty="0">
                <a:latin typeface="Baskerville Old Face" pitchFamily="18" charset="0"/>
              </a:rPr>
              <a:t>Notched discs are sometimes  preferred because they are light.</a:t>
            </a:r>
          </a:p>
          <a:p>
            <a:pPr>
              <a:lnSpc>
                <a:spcPct val="110000"/>
              </a:lnSpc>
            </a:pPr>
            <a:r>
              <a:rPr lang="en-US" dirty="0">
                <a:latin typeface="Baskerville Old Face" pitchFamily="18" charset="0"/>
              </a:rPr>
              <a:t>Disc ploughs are heavily built to enable them penetrate the ground by their weight.</a:t>
            </a:r>
          </a:p>
          <a:p>
            <a:pPr algn="ctr">
              <a:lnSpc>
                <a:spcPct val="110000"/>
              </a:lnSpc>
              <a:buNone/>
            </a:pPr>
            <a:r>
              <a:rPr lang="en-US" b="1" dirty="0">
                <a:latin typeface="Baskerville Old Face" pitchFamily="18" charset="0"/>
              </a:rPr>
              <a:t>ADVANTAGES OF DISC PLOUGHS</a:t>
            </a:r>
          </a:p>
          <a:p>
            <a:pPr>
              <a:lnSpc>
                <a:spcPct val="110000"/>
              </a:lnSpc>
              <a:buFont typeface="Wingdings" pitchFamily="2" charset="2"/>
              <a:buChar char="Ø"/>
            </a:pPr>
            <a:r>
              <a:rPr lang="en-US" dirty="0">
                <a:latin typeface="Baskerville Old Face" pitchFamily="18" charset="0"/>
              </a:rPr>
              <a:t>Rides over obstacles</a:t>
            </a:r>
          </a:p>
          <a:p>
            <a:pPr>
              <a:lnSpc>
                <a:spcPct val="110000"/>
              </a:lnSpc>
              <a:buFont typeface="Wingdings" pitchFamily="2" charset="2"/>
              <a:buChar char="Ø"/>
            </a:pPr>
            <a:r>
              <a:rPr lang="en-US" dirty="0">
                <a:latin typeface="Baskerville Old Face" pitchFamily="18" charset="0"/>
              </a:rPr>
              <a:t>Can be used in dry and very hard soils</a:t>
            </a:r>
          </a:p>
          <a:p>
            <a:pPr>
              <a:lnSpc>
                <a:spcPct val="110000"/>
              </a:lnSpc>
              <a:buFont typeface="Wingdings" pitchFamily="2" charset="2"/>
              <a:buChar char="Ø"/>
            </a:pPr>
            <a:r>
              <a:rPr lang="en-US" dirty="0">
                <a:latin typeface="Baskerville Old Face" pitchFamily="18" charset="0"/>
              </a:rPr>
              <a:t>Works well in both heavy, light and sticky soils</a:t>
            </a:r>
          </a:p>
          <a:p>
            <a:pPr>
              <a:lnSpc>
                <a:spcPct val="110000"/>
              </a:lnSpc>
              <a:buFont typeface="Wingdings" pitchFamily="2" charset="2"/>
              <a:buChar char="Ø"/>
            </a:pPr>
            <a:r>
              <a:rPr lang="en-US" dirty="0">
                <a:latin typeface="Baskerville Old Face" pitchFamily="18" charset="0"/>
              </a:rPr>
              <a:t>Requires low maintenance costs </a:t>
            </a:r>
          </a:p>
          <a:p>
            <a:pPr>
              <a:lnSpc>
                <a:spcPct val="110000"/>
              </a:lnSpc>
              <a:buFont typeface="Wingdings" pitchFamily="2" charset="2"/>
              <a:buChar char="Ø"/>
            </a:pPr>
            <a:r>
              <a:rPr lang="en-US" dirty="0">
                <a:latin typeface="Baskerville Old Face" pitchFamily="18" charset="0"/>
              </a:rPr>
              <a:t>Quicker in operation</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670560"/>
          </a:xfrm>
        </p:spPr>
        <p:txBody>
          <a:bodyPr>
            <a:normAutofit fontScale="90000"/>
          </a:bodyPr>
          <a:lstStyle/>
          <a:p>
            <a:r>
              <a:rPr lang="en-US" dirty="0"/>
              <a:t>Disc plough</a:t>
            </a:r>
          </a:p>
        </p:txBody>
      </p:sp>
    </p:spTree>
  </p:cSld>
  <p:clrMapOvr>
    <a:masterClrMapping/>
  </p:clrMapOvr>
  <p:transition>
    <p:wheel/>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lose-up of Disk Harrow"/>
          <p:cNvPicPr>
            <a:picLocks noGrp="1"/>
          </p:cNvPicPr>
          <p:nvPr>
            <p:ph idx="1"/>
          </p:nvPr>
        </p:nvPicPr>
        <p:blipFill>
          <a:blip r:embed="rId2"/>
          <a:srcRect/>
          <a:stretch>
            <a:fillRect/>
          </a:stretch>
        </p:blipFill>
        <p:spPr bwMode="auto">
          <a:xfrm>
            <a:off x="685800" y="1447800"/>
            <a:ext cx="7924800" cy="47244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Structure of a disc plough</a:t>
            </a:r>
          </a:p>
        </p:txBody>
      </p:sp>
    </p:spTree>
  </p:cSld>
  <p:clrMapOvr>
    <a:masterClrMapping/>
  </p:clrMapOvr>
  <p:transition>
    <p:wheel/>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jinja Agric annual show\Agric Show-Jinja-July 2014\DSC03327.JPG"/>
          <p:cNvPicPr>
            <a:picLocks noGrp="1" noChangeAspect="1" noChangeArrowheads="1"/>
          </p:cNvPicPr>
          <p:nvPr>
            <p:ph idx="1"/>
          </p:nvPr>
        </p:nvPicPr>
        <p:blipFill>
          <a:blip r:embed="rId2" cstate="print"/>
          <a:stretch>
            <a:fillRect/>
          </a:stretch>
        </p:blipFill>
        <p:spPr bwMode="auto">
          <a:xfrm>
            <a:off x="381000" y="1481138"/>
            <a:ext cx="8458200" cy="4843462"/>
          </a:xfrm>
          <a:prstGeom prst="rect">
            <a:avLst/>
          </a:prstGeom>
          <a:noFill/>
        </p:spPr>
      </p:pic>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822960"/>
          </a:xfrm>
        </p:spPr>
        <p:txBody>
          <a:bodyPr>
            <a:noAutofit/>
          </a:bodyPr>
          <a:lstStyle/>
          <a:p>
            <a:r>
              <a:rPr lang="en-US" sz="3200" dirty="0">
                <a:latin typeface="Book Antiqua" pitchFamily="18" charset="0"/>
              </a:rPr>
              <a:t>An advanced disc plough with both the whole &amp; dragged discs</a:t>
            </a:r>
          </a:p>
        </p:txBody>
      </p:sp>
    </p:spTree>
  </p:cSld>
  <p:clrMapOvr>
    <a:masterClrMapping/>
  </p:clrMapOvr>
  <p:transition>
    <p:wheel/>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305800" cy="5465136"/>
          </a:xfrm>
        </p:spPr>
        <p:txBody>
          <a:bodyPr/>
          <a:lstStyle/>
          <a:p>
            <a:r>
              <a:rPr lang="en-US" sz="3200" dirty="0">
                <a:latin typeface="Baskerville Old Face" pitchFamily="18" charset="0"/>
              </a:rPr>
              <a:t>This is an implement with sturdy and strong tines arranged on heavy frames in two or three staggered rows.</a:t>
            </a:r>
          </a:p>
          <a:p>
            <a:r>
              <a:rPr lang="en-US" sz="3200" dirty="0">
                <a:latin typeface="Baskerville Old Face" pitchFamily="18" charset="0"/>
              </a:rPr>
              <a:t>It is a heavy duty cultivator in that the sharply sharpened chisels are penetrate deep layers of both hard and marshy soils.</a:t>
            </a:r>
          </a:p>
          <a:p>
            <a:r>
              <a:rPr lang="en-US" sz="3200" dirty="0">
                <a:latin typeface="Baskerville Old Face" pitchFamily="18" charset="0"/>
              </a:rPr>
              <a:t>It requires considerable power to pull it because of its heavy construction.</a:t>
            </a:r>
          </a:p>
          <a:p>
            <a:r>
              <a:rPr lang="en-US" sz="3200" dirty="0">
                <a:latin typeface="Baskerville Old Face" pitchFamily="18" charset="0"/>
              </a:rPr>
              <a:t>It is therefore tractor drawn although animal drawn models are available</a:t>
            </a:r>
            <a:r>
              <a:rPr lang="en-US" dirty="0">
                <a:latin typeface="Baskerville Old Face" pitchFamily="18" charset="0"/>
              </a:rPr>
              <a: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94360"/>
          </a:xfrm>
        </p:spPr>
        <p:txBody>
          <a:bodyPr>
            <a:normAutofit fontScale="90000"/>
          </a:bodyPr>
          <a:lstStyle/>
          <a:p>
            <a:r>
              <a:rPr lang="en-US" dirty="0">
                <a:latin typeface="Book Antiqua" pitchFamily="18" charset="0"/>
              </a:rPr>
              <a:t>Chisel plough</a:t>
            </a:r>
          </a:p>
        </p:txBody>
      </p:sp>
    </p:spTree>
  </p:cSld>
  <p:clrMapOvr>
    <a:masterClrMapping/>
  </p:clrMapOvr>
  <p:transition>
    <p:wheel/>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ractor"/>
          <p:cNvPicPr>
            <a:picLocks noGrp="1"/>
          </p:cNvPicPr>
          <p:nvPr>
            <p:ph idx="1"/>
          </p:nvPr>
        </p:nvPicPr>
        <p:blipFill>
          <a:blip r:embed="rId2"/>
          <a:srcRect/>
          <a:stretch>
            <a:fillRect/>
          </a:stretch>
        </p:blipFill>
        <p:spPr bwMode="auto">
          <a:xfrm>
            <a:off x="609600" y="1676400"/>
            <a:ext cx="8153400" cy="46482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dirty="0">
                <a:latin typeface="Book Antiqua" pitchFamily="18" charset="0"/>
              </a:rPr>
              <a:t>Structure of a chisel plough</a:t>
            </a:r>
          </a:p>
        </p:txBody>
      </p:sp>
    </p:spTree>
  </p:cSld>
  <p:clrMapOvr>
    <a:masterClrMapping/>
  </p:clrMapOvr>
  <p:transition>
    <p:wheel/>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305800" cy="5312736"/>
          </a:xfrm>
        </p:spPr>
        <p:txBody>
          <a:bodyPr>
            <a:normAutofit fontScale="92500"/>
          </a:bodyPr>
          <a:lstStyle/>
          <a:p>
            <a:r>
              <a:rPr lang="en-US" sz="2800" dirty="0">
                <a:latin typeface="Baskerville Old Face" pitchFamily="18" charset="0"/>
              </a:rPr>
              <a:t>Secondary tillage means stirring the soil at a comparatively shallow depths .</a:t>
            </a:r>
          </a:p>
          <a:p>
            <a:r>
              <a:rPr lang="en-US" sz="2800" dirty="0">
                <a:latin typeface="Baskerville Old Face" pitchFamily="18" charset="0"/>
              </a:rPr>
              <a:t>Secondary tillage operations follows the deeper primary operations.</a:t>
            </a:r>
          </a:p>
          <a:p>
            <a:r>
              <a:rPr lang="en-US" sz="2800" dirty="0">
                <a:latin typeface="Baskerville Old Face" pitchFamily="18" charset="0"/>
              </a:rPr>
              <a:t>Tillage equipments used in these operation include</a:t>
            </a:r>
          </a:p>
          <a:p>
            <a:pPr>
              <a:buFont typeface="Wingdings" pitchFamily="2" charset="2"/>
              <a:buChar char="Ø"/>
            </a:pPr>
            <a:r>
              <a:rPr lang="en-US" sz="2800" b="1" dirty="0">
                <a:latin typeface="Baskerville Old Face" pitchFamily="18" charset="0"/>
              </a:rPr>
              <a:t>Harrows</a:t>
            </a:r>
            <a:r>
              <a:rPr lang="en-US" sz="2800" dirty="0">
                <a:latin typeface="Baskerville Old Face" pitchFamily="18" charset="0"/>
              </a:rPr>
              <a:t>;-disc harrows , chain harrows, zigzag harrows , seed harrows and spike tooth harrows,</a:t>
            </a:r>
            <a:r>
              <a:rPr lang="en-US" sz="2800" dirty="0"/>
              <a:t> </a:t>
            </a:r>
            <a:r>
              <a:rPr lang="en-US" sz="2800" dirty="0">
                <a:latin typeface="Baskerville Old Face" pitchFamily="18" charset="0"/>
              </a:rPr>
              <a:t>spring tooth drag harrow</a:t>
            </a:r>
          </a:p>
          <a:p>
            <a:pPr>
              <a:buFont typeface="Wingdings" pitchFamily="2" charset="2"/>
              <a:buChar char="Ø"/>
            </a:pPr>
            <a:r>
              <a:rPr lang="en-US" sz="2800" b="1" dirty="0">
                <a:latin typeface="Baskerville Old Face" pitchFamily="18" charset="0"/>
              </a:rPr>
              <a:t>Cultivators</a:t>
            </a:r>
            <a:r>
              <a:rPr lang="en-US" sz="2800" dirty="0">
                <a:latin typeface="Baskerville Old Face" pitchFamily="18" charset="0"/>
              </a:rPr>
              <a:t>;-, rigid-tine cultivator , spring –tine cultivator</a:t>
            </a:r>
          </a:p>
          <a:p>
            <a:pPr>
              <a:buFont typeface="Wingdings" pitchFamily="2" charset="2"/>
              <a:buChar char="Ø"/>
            </a:pPr>
            <a:r>
              <a:rPr lang="en-US" sz="2800" b="1" dirty="0">
                <a:latin typeface="Baskerville Old Face" pitchFamily="18" charset="0"/>
              </a:rPr>
              <a:t>Ridgers</a:t>
            </a:r>
          </a:p>
          <a:p>
            <a:pPr>
              <a:buFont typeface="Wingdings" pitchFamily="2" charset="2"/>
              <a:buChar char="Ø"/>
            </a:pPr>
            <a:r>
              <a:rPr lang="en-US" sz="2800" b="1" dirty="0">
                <a:latin typeface="Baskerville Old Face" pitchFamily="18" charset="0"/>
              </a:rPr>
              <a:t>Rotovators </a:t>
            </a:r>
          </a:p>
          <a:p>
            <a:pPr>
              <a:buFont typeface="Wingdings" pitchFamily="2" charset="2"/>
              <a:buChar char="Ø"/>
            </a:pPr>
            <a:r>
              <a:rPr lang="en-US" sz="2800" b="1" dirty="0">
                <a:latin typeface="Baskerville Old Face" pitchFamily="18" charset="0"/>
              </a:rPr>
              <a:t>Clumbler  roller</a:t>
            </a:r>
          </a:p>
          <a:p>
            <a:pPr>
              <a:buFont typeface="Wingdings" pitchFamily="2" charset="2"/>
              <a:buChar char="Ø"/>
            </a:pPr>
            <a:endParaRPr lang="en-US" sz="2400" dirty="0"/>
          </a:p>
          <a:p>
            <a:pPr>
              <a:buFont typeface="Wingdings" pitchFamily="2" charset="2"/>
              <a:buChar char="Ø"/>
            </a:pPr>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746760"/>
          </a:xfrm>
        </p:spPr>
        <p:txBody>
          <a:bodyPr>
            <a:normAutofit/>
          </a:bodyPr>
          <a:lstStyle/>
          <a:p>
            <a:r>
              <a:rPr lang="en-US" dirty="0">
                <a:latin typeface="Book Antiqua" pitchFamily="18" charset="0"/>
              </a:rPr>
              <a:t>Secondary tillage equipment</a:t>
            </a:r>
          </a:p>
        </p:txBody>
      </p:sp>
    </p:spTree>
  </p:cSld>
  <p:clrMapOvr>
    <a:masterClrMapping/>
  </p:clrMapOvr>
  <p:transition>
    <p:wheel/>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d/d5/Crumbler_roller_on_a_field_near_Karkur.jpg/200px-Crumbler_roller_on_a_field_near_Karkur.jpg">
            <a:hlinkClick r:id="rId2"/>
          </p:cNvPr>
          <p:cNvPicPr>
            <a:picLocks noGrp="1"/>
          </p:cNvPicPr>
          <p:nvPr>
            <p:ph idx="1"/>
          </p:nvPr>
        </p:nvPicPr>
        <p:blipFill>
          <a:blip r:embed="rId3"/>
          <a:srcRect/>
          <a:stretch>
            <a:fillRect/>
          </a:stretch>
        </p:blipFill>
        <p:spPr bwMode="auto">
          <a:xfrm>
            <a:off x="609600" y="1447800"/>
            <a:ext cx="3733800" cy="46482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696200" cy="1143000"/>
          </a:xfrm>
        </p:spPr>
        <p:txBody>
          <a:bodyPr>
            <a:normAutofit/>
          </a:bodyPr>
          <a:lstStyle/>
          <a:p>
            <a:pPr algn="ctr"/>
            <a:r>
              <a:rPr lang="en-US" sz="2400" dirty="0">
                <a:latin typeface="Book Antiqua" pitchFamily="18" charset="0"/>
              </a:rPr>
              <a:t>STRUCTURES OF</a:t>
            </a:r>
            <a:br>
              <a:rPr lang="en-US" sz="2400" dirty="0">
                <a:latin typeface="Book Antiqua" pitchFamily="18" charset="0"/>
              </a:rPr>
            </a:br>
            <a:r>
              <a:rPr lang="en-US" sz="2400" dirty="0">
                <a:latin typeface="Book Antiqua" pitchFamily="18" charset="0"/>
              </a:rPr>
              <a:t>    </a:t>
            </a:r>
            <a:r>
              <a:rPr lang="en-US" sz="2000" dirty="0">
                <a:latin typeface="Book Antiqua" pitchFamily="18" charset="0"/>
              </a:rPr>
              <a:t>CLUMBLER ROLLER          </a:t>
            </a:r>
            <a:r>
              <a:rPr lang="en-US" sz="2400" dirty="0">
                <a:latin typeface="Book Antiqua" pitchFamily="18" charset="0"/>
              </a:rPr>
              <a:t>AND</a:t>
            </a:r>
            <a:r>
              <a:rPr lang="en-US" sz="1800" dirty="0">
                <a:latin typeface="Book Antiqua" pitchFamily="18" charset="0"/>
              </a:rPr>
              <a:t>   SPRING TOOTH DRAG HARROW</a:t>
            </a:r>
            <a:endParaRPr lang="en-US" sz="2400" dirty="0">
              <a:latin typeface="Book Antiqua" pitchFamily="18" charset="0"/>
            </a:endParaRPr>
          </a:p>
        </p:txBody>
      </p:sp>
      <p:pic>
        <p:nvPicPr>
          <p:cNvPr id="5" name="Picture 4" descr="http://upload.wikimedia.org/wikipedia/commons/thumb/2/2b/12_foot_spring-tooth_drag_harrow.jpg/300px-12_foot_spring-tooth_drag_harrow.jpg">
            <a:hlinkClick r:id="rId4"/>
          </p:cNvPr>
          <p:cNvPicPr/>
          <p:nvPr/>
        </p:nvPicPr>
        <p:blipFill>
          <a:blip r:embed="rId5"/>
          <a:srcRect/>
          <a:stretch>
            <a:fillRect/>
          </a:stretch>
        </p:blipFill>
        <p:spPr bwMode="auto">
          <a:xfrm>
            <a:off x="4800600" y="1447800"/>
            <a:ext cx="3962400" cy="4648200"/>
          </a:xfrm>
          <a:prstGeom prst="rect">
            <a:avLst/>
          </a:prstGeom>
          <a:noFill/>
          <a:ln w="9525">
            <a:noFill/>
            <a:miter lim="800000"/>
            <a:headEnd/>
            <a:tailEnd/>
          </a:ln>
        </p:spPr>
      </p:pic>
      <p:sp>
        <p:nvSpPr>
          <p:cNvPr id="14337" name="Rectangle 1"/>
          <p:cNvSpPr>
            <a:spLocks noChangeArrowheads="1"/>
          </p:cNvSpPr>
          <p:nvPr/>
        </p:nvSpPr>
        <p:spPr bwMode="auto">
          <a:xfrm>
            <a:off x="0" y="0"/>
            <a:ext cx="274434"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A</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Rectangle 6"/>
          <p:cNvSpPr/>
          <p:nvPr/>
        </p:nvSpPr>
        <p:spPr>
          <a:xfrm rot="10800000" flipV="1">
            <a:off x="4876793" y="5260406"/>
            <a:ext cx="3558753" cy="369332"/>
          </a:xfrm>
          <a:prstGeom prst="rect">
            <a:avLst/>
          </a:prstGeom>
        </p:spPr>
        <p:txBody>
          <a:bodyPr wrap="square">
            <a:spAutoFit/>
          </a:bodyPr>
          <a:lstStyle/>
          <a:p>
            <a:r>
              <a:rPr lang="en-US" dirty="0">
                <a:latin typeface="Baskerville Old Face" pitchFamily="18" charset="0"/>
                <a:ea typeface="Times New Roman" pitchFamily="18" charset="0"/>
                <a:cs typeface="Times New Roman" pitchFamily="18" charset="0"/>
                <a:hlinkClick r:id="rId6" tooltip="Spring-tooth drag harrow"/>
              </a:rPr>
              <a:t>     </a:t>
            </a:r>
            <a:endParaRPr lang="en-US" dirty="0">
              <a:latin typeface="Baskerville Old Face" pitchFamily="18" charset="0"/>
            </a:endParaRPr>
          </a:p>
        </p:txBody>
      </p:sp>
    </p:spTree>
  </p:cSld>
  <p:clrMapOvr>
    <a:masterClrMapping/>
  </p:clrMapOvr>
  <p:transition>
    <p:whee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321491"/>
          </a:xfrm>
        </p:spPr>
        <p:txBody>
          <a:bodyPr>
            <a:normAutofit/>
          </a:bodyPr>
          <a:lstStyle/>
          <a:p>
            <a:pPr>
              <a:buFontTx/>
              <a:buChar char="•"/>
            </a:pPr>
            <a:r>
              <a:rPr lang="en-US" sz="3200" dirty="0">
                <a:latin typeface="Footlight MT Light" pitchFamily="18" charset="0"/>
              </a:rPr>
              <a:t>Effective utilization of the machinery (operators  and technical staff must be available).</a:t>
            </a:r>
          </a:p>
          <a:p>
            <a:endParaRPr lang="en-US" sz="2800" dirty="0">
              <a:latin typeface="Footlight MT Light" pitchFamily="18" charset="0"/>
            </a:endParaRPr>
          </a:p>
          <a:p>
            <a:pPr>
              <a:buFontTx/>
              <a:buChar char="•"/>
            </a:pPr>
            <a:r>
              <a:rPr lang="en-US" sz="3200" dirty="0">
                <a:latin typeface="Footlight MT Light" pitchFamily="18" charset="0"/>
              </a:rPr>
              <a:t>Favorable condition of use such as  government policy, political frame work, financial obligation and seasoned professionals to handle vital aspect of mechanization are essential.</a:t>
            </a:r>
          </a:p>
          <a:p>
            <a:endParaRPr lang="en-US"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411162"/>
          </a:xfrm>
        </p:spPr>
        <p:txBody>
          <a:bodyPr>
            <a:normAutofit fontScale="90000"/>
          </a:bodyPr>
          <a:lstStyle/>
          <a:p>
            <a:r>
              <a:rPr lang="en-US" dirty="0" err="1"/>
              <a:t>Cont’n</a:t>
            </a:r>
            <a:endParaRPr lang="en-US" dirty="0"/>
          </a:p>
        </p:txBody>
      </p:sp>
    </p:spTree>
  </p:cSld>
  <p:clrMapOvr>
    <a:masterClrMapping/>
  </p:clrMapOvr>
  <p:transition>
    <p:wheel/>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465136"/>
          </a:xfrm>
        </p:spPr>
        <p:txBody>
          <a:bodyPr>
            <a:normAutofit fontScale="92500"/>
          </a:bodyPr>
          <a:lstStyle/>
          <a:p>
            <a:pPr>
              <a:lnSpc>
                <a:spcPct val="110000"/>
              </a:lnSpc>
            </a:pPr>
            <a:r>
              <a:rPr lang="en-US" dirty="0">
                <a:latin typeface="Baskerville Old Face" pitchFamily="18" charset="0"/>
              </a:rPr>
              <a:t>These are any power operated devices or machines used to place seed pieces or plant parts in or on soil for propagation and production of food , fiber and feed crops.</a:t>
            </a:r>
          </a:p>
          <a:p>
            <a:pPr>
              <a:lnSpc>
                <a:spcPct val="110000"/>
              </a:lnSpc>
            </a:pPr>
            <a:r>
              <a:rPr lang="en-US" dirty="0">
                <a:latin typeface="Baskerville Old Face" pitchFamily="18" charset="0"/>
              </a:rPr>
              <a:t>They are designed depending on the type of planting materials they are used for.</a:t>
            </a:r>
          </a:p>
          <a:p>
            <a:pPr>
              <a:lnSpc>
                <a:spcPct val="110000"/>
              </a:lnSpc>
            </a:pPr>
            <a:r>
              <a:rPr lang="en-US" dirty="0">
                <a:latin typeface="Baskerville Old Face" pitchFamily="18" charset="0"/>
              </a:rPr>
              <a:t>They plant crops at the right spacing and depth previously set.</a:t>
            </a:r>
          </a:p>
          <a:p>
            <a:pPr algn="ctr">
              <a:lnSpc>
                <a:spcPct val="110000"/>
              </a:lnSpc>
              <a:buNone/>
            </a:pPr>
            <a:r>
              <a:rPr lang="en-US" b="1" dirty="0">
                <a:latin typeface="Baskerville Old Face" pitchFamily="18" charset="0"/>
              </a:rPr>
              <a:t>Classification of planting equipments</a:t>
            </a:r>
          </a:p>
          <a:p>
            <a:pPr>
              <a:lnSpc>
                <a:spcPct val="110000"/>
              </a:lnSpc>
              <a:buNone/>
            </a:pPr>
            <a:r>
              <a:rPr lang="en-US" dirty="0">
                <a:latin typeface="Baskerville Old Face" pitchFamily="18" charset="0"/>
              </a:rPr>
              <a:t>There are three types of planting equipments;</a:t>
            </a:r>
          </a:p>
          <a:p>
            <a:pPr lvl="1">
              <a:lnSpc>
                <a:spcPct val="110000"/>
              </a:lnSpc>
              <a:buFont typeface="Wingdings" pitchFamily="2" charset="2"/>
              <a:buChar char="ü"/>
            </a:pPr>
            <a:r>
              <a:rPr lang="en-US" dirty="0">
                <a:latin typeface="Baskerville Old Face" pitchFamily="18" charset="0"/>
              </a:rPr>
              <a:t>Broad casters</a:t>
            </a:r>
          </a:p>
          <a:p>
            <a:pPr lvl="1">
              <a:lnSpc>
                <a:spcPct val="110000"/>
              </a:lnSpc>
              <a:buFont typeface="Wingdings" pitchFamily="2" charset="2"/>
              <a:buChar char="ü"/>
            </a:pPr>
            <a:r>
              <a:rPr lang="en-US" dirty="0">
                <a:latin typeface="Baskerville Old Face" pitchFamily="18" charset="0"/>
              </a:rPr>
              <a:t>Seed drills (seeders)</a:t>
            </a:r>
          </a:p>
          <a:p>
            <a:pPr lvl="1">
              <a:lnSpc>
                <a:spcPct val="110000"/>
              </a:lnSpc>
              <a:buFont typeface="Wingdings" pitchFamily="2" charset="2"/>
              <a:buChar char="ü"/>
            </a:pPr>
            <a:r>
              <a:rPr lang="en-US" dirty="0">
                <a:latin typeface="Baskerville Old Face" pitchFamily="18" charset="0"/>
              </a:rPr>
              <a:t>planters</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94360"/>
          </a:xfrm>
        </p:spPr>
        <p:txBody>
          <a:bodyPr>
            <a:normAutofit fontScale="90000"/>
          </a:bodyPr>
          <a:lstStyle/>
          <a:p>
            <a:r>
              <a:rPr lang="en-US" dirty="0">
                <a:latin typeface="Book Antiqua" pitchFamily="18" charset="0"/>
              </a:rPr>
              <a:t>PLANTING EQUIPMENTS</a:t>
            </a:r>
          </a:p>
        </p:txBody>
      </p:sp>
    </p:spTree>
  </p:cSld>
  <p:clrMapOvr>
    <a:masterClrMapping/>
  </p:clrMapOvr>
  <p:transition>
    <p:wheel/>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eeder"/>
          <p:cNvPicPr>
            <a:picLocks noGrp="1"/>
          </p:cNvPicPr>
          <p:nvPr>
            <p:ph idx="1"/>
          </p:nvPr>
        </p:nvPicPr>
        <p:blipFill>
          <a:blip r:embed="rId2"/>
          <a:srcRect/>
          <a:stretch>
            <a:fillRect/>
          </a:stretch>
        </p:blipFill>
        <p:spPr bwMode="auto">
          <a:xfrm>
            <a:off x="304800" y="914400"/>
            <a:ext cx="4495800" cy="5334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518160"/>
          </a:xfrm>
        </p:spPr>
        <p:txBody>
          <a:bodyPr>
            <a:normAutofit fontScale="90000"/>
          </a:bodyPr>
          <a:lstStyle/>
          <a:p>
            <a:pPr algn="ctr"/>
            <a:r>
              <a:rPr lang="en-US" dirty="0">
                <a:latin typeface="Book Antiqua" pitchFamily="18" charset="0"/>
              </a:rPr>
              <a:t>Categories of planters</a:t>
            </a:r>
          </a:p>
        </p:txBody>
      </p:sp>
      <p:pic>
        <p:nvPicPr>
          <p:cNvPr id="5" name="Picture 4" descr="http://upload.wikimedia.org/wikipedia/commons/thumb/3/32/JD_71_Flexi_Planter%2C_2_Row.jpg/220px-JD_71_Flexi_Planter%2C_2_Row.jpg"/>
          <p:cNvPicPr/>
          <p:nvPr/>
        </p:nvPicPr>
        <p:blipFill>
          <a:blip r:embed="rId3"/>
          <a:srcRect/>
          <a:stretch>
            <a:fillRect/>
          </a:stretch>
        </p:blipFill>
        <p:spPr bwMode="auto">
          <a:xfrm>
            <a:off x="5181600" y="990600"/>
            <a:ext cx="3733800" cy="5486400"/>
          </a:xfrm>
          <a:prstGeom prst="rect">
            <a:avLst/>
          </a:prstGeom>
          <a:noFill/>
          <a:ln w="9525">
            <a:noFill/>
            <a:miter lim="800000"/>
            <a:headEnd/>
            <a:tailEnd/>
          </a:ln>
        </p:spPr>
      </p:pic>
    </p:spTree>
  </p:cSld>
  <p:clrMapOvr>
    <a:masterClrMapping/>
  </p:clrMapOvr>
  <p:transition>
    <p:wheel/>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26064"/>
            <a:ext cx="8153400" cy="5998536"/>
          </a:xfrm>
        </p:spPr>
        <p:txBody>
          <a:bodyPr>
            <a:noAutofit/>
          </a:bodyPr>
          <a:lstStyle/>
          <a:p>
            <a:pPr>
              <a:lnSpc>
                <a:spcPct val="170000"/>
              </a:lnSpc>
              <a:buFont typeface="Wingdings" pitchFamily="2" charset="2"/>
              <a:buChar char="v"/>
            </a:pPr>
            <a:r>
              <a:rPr lang="en-US" sz="2000" dirty="0">
                <a:latin typeface="Baskerville Old Face" pitchFamily="18" charset="0"/>
              </a:rPr>
              <a:t>The seeding unit can seed exactly, the rate of quantity of seeding seeds can reach more than 80%It can seed in a high speed, the speed of seeding can reach 8 km/h when the planting spacing less than 20cm</a:t>
            </a:r>
          </a:p>
          <a:p>
            <a:pPr>
              <a:lnSpc>
                <a:spcPct val="170000"/>
              </a:lnSpc>
              <a:buFont typeface="Wingdings" pitchFamily="2" charset="2"/>
              <a:buChar char="v"/>
            </a:pPr>
            <a:r>
              <a:rPr lang="en-US" sz="2000" dirty="0">
                <a:latin typeface="Baskerville Old Face" pitchFamily="18" charset="0"/>
              </a:rPr>
              <a:t>.Accurately seeding planting spacing, even seeding, reduce the competition of the seeding growing, the growing of the seeding in better and the output of the crop in high</a:t>
            </a:r>
          </a:p>
          <a:p>
            <a:pPr>
              <a:lnSpc>
                <a:spcPct val="170000"/>
              </a:lnSpc>
              <a:buFont typeface="Wingdings" pitchFamily="2" charset="2"/>
              <a:buChar char="v"/>
            </a:pPr>
            <a:r>
              <a:rPr lang="en-US" sz="2000" dirty="0">
                <a:latin typeface="Baskerville Old Face" pitchFamily="18" charset="0"/>
              </a:rPr>
              <a:t> The two kinds of seeder unit can be used on the seeder, the one is for single seed, other one is for double seeds, when your seeds is better, you may chose the seeder with seeder unit of single seeds for seeding in precision (one hole one seeds)</a:t>
            </a:r>
            <a:br>
              <a:rPr lang="en-US" sz="2000" dirty="0">
                <a:latin typeface="Baskerville Old Face" pitchFamily="18" charset="0"/>
              </a:rPr>
            </a:br>
            <a:r>
              <a:rPr lang="en-US" sz="2000" dirty="0">
                <a:latin typeface="Baskerville Old Face" pitchFamily="18" charset="0"/>
              </a:rPr>
              <a:t>If the seeds is general seeds, you may chose the seeder with seeder unit of double seeds (one hole two seeds)</a:t>
            </a:r>
            <a:br>
              <a:rPr lang="en-US" sz="2000" dirty="0">
                <a:latin typeface="Baskerville Old Face" pitchFamily="18" charset="0"/>
              </a:rPr>
            </a:br>
            <a:endParaRPr lang="en-US" sz="2000" dirty="0">
              <a:latin typeface="Baskerville Old Face" pitchFamily="18" charset="0"/>
            </a:endParaRPr>
          </a:p>
          <a:p>
            <a:endParaRPr lang="en-US" sz="16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60960"/>
          </a:xfrm>
        </p:spPr>
        <p:txBody>
          <a:bodyPr>
            <a:normAutofit fontScale="90000"/>
          </a:bodyPr>
          <a:lstStyle/>
          <a:p>
            <a:endParaRPr lang="en-US" dirty="0"/>
          </a:p>
        </p:txBody>
      </p:sp>
    </p:spTree>
  </p:cSld>
  <p:clrMapOvr>
    <a:masterClrMapping/>
  </p:clrMapOvr>
  <p:transition>
    <p:wheel/>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227136"/>
          </a:xfrm>
        </p:spPr>
        <p:txBody>
          <a:bodyPr>
            <a:normAutofit fontScale="85000" lnSpcReduction="20000"/>
          </a:bodyPr>
          <a:lstStyle/>
          <a:p>
            <a:pPr>
              <a:lnSpc>
                <a:spcPct val="160000"/>
              </a:lnSpc>
              <a:buFont typeface="Wingdings" pitchFamily="2" charset="2"/>
              <a:buChar char="v"/>
            </a:pPr>
            <a:r>
              <a:rPr lang="en-US" dirty="0">
                <a:latin typeface="Baskerville Old Face" pitchFamily="18" charset="0"/>
              </a:rPr>
              <a:t> The transmission axles of each row are contacted as a whole, driving with consistent turn speed</a:t>
            </a:r>
            <a:br>
              <a:rPr lang="en-US" dirty="0">
                <a:latin typeface="Baskerville Old Face" pitchFamily="18" charset="0"/>
              </a:rPr>
            </a:br>
            <a:r>
              <a:rPr lang="en-US" dirty="0">
                <a:latin typeface="Baskerville Old Face" pitchFamily="18" charset="0"/>
              </a:rPr>
              <a:t>The transmitting power is strong, even though one of the rows’ ground wheel slips suddenly, which can not affect the normal sowing</a:t>
            </a:r>
          </a:p>
          <a:p>
            <a:pPr>
              <a:lnSpc>
                <a:spcPct val="160000"/>
              </a:lnSpc>
              <a:buFont typeface="Wingdings" pitchFamily="2" charset="2"/>
              <a:buChar char="v"/>
            </a:pPr>
            <a:r>
              <a:rPr lang="en-US" dirty="0">
                <a:latin typeface="Baskerville Old Face" pitchFamily="18" charset="0"/>
              </a:rPr>
              <a:t> The seeders’ planting spacing of the whole seeder can be changed by a gearbox, which can provide four kinds of rows spacing</a:t>
            </a:r>
            <a:br>
              <a:rPr lang="en-US" dirty="0">
                <a:latin typeface="Baskerville Old Face" pitchFamily="18" charset="0"/>
              </a:rPr>
            </a:br>
            <a:r>
              <a:rPr lang="en-US" dirty="0">
                <a:latin typeface="Baskerville Old Face" pitchFamily="18" charset="0"/>
              </a:rPr>
              <a:t>The whole seeders’ planting spacing of each row can be changed as long as changing the transmission ratio of gearbox</a:t>
            </a:r>
          </a:p>
          <a:p>
            <a:pPr>
              <a:lnSpc>
                <a:spcPct val="160000"/>
              </a:lnSpc>
              <a:buFont typeface="Wingdings" pitchFamily="2" charset="2"/>
              <a:buChar char="v"/>
            </a:pPr>
            <a:r>
              <a:rPr lang="en-US" dirty="0">
                <a:latin typeface="Baskerville Old Face" pitchFamily="18" charset="0"/>
              </a:rPr>
              <a:t> All the gears in gearbox are made of the best steel carburized, all the transmission components were put to use the quality of rolling bearing, reliable performance</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137160"/>
          </a:xfrm>
        </p:spPr>
        <p:txBody>
          <a:bodyPr>
            <a:normAutofit fontScale="90000"/>
          </a:bodyPr>
          <a:lstStyle/>
          <a:p>
            <a:endParaRPr lang="en-US" dirty="0"/>
          </a:p>
        </p:txBody>
      </p:sp>
    </p:spTree>
  </p:cSld>
  <p:clrMapOvr>
    <a:masterClrMapping/>
  </p:clrMapOvr>
  <p:transition>
    <p:wheel/>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2819399"/>
          <a:ext cx="7772401" cy="3076625"/>
        </p:xfrm>
        <a:graphic>
          <a:graphicData uri="http://schemas.openxmlformats.org/drawingml/2006/table">
            <a:tbl>
              <a:tblPr firstRow="1" bandRow="1">
                <a:tableStyleId>{5C22544A-7EE6-4342-B048-85BDC9FD1C3A}</a:tableStyleId>
              </a:tblPr>
              <a:tblGrid>
                <a:gridCol w="1420761">
                  <a:extLst>
                    <a:ext uri="{9D8B030D-6E8A-4147-A177-3AD203B41FA5}">
                      <a16:colId xmlns:a16="http://schemas.microsoft.com/office/drawing/2014/main" val="20000"/>
                    </a:ext>
                  </a:extLst>
                </a:gridCol>
                <a:gridCol w="1587910">
                  <a:extLst>
                    <a:ext uri="{9D8B030D-6E8A-4147-A177-3AD203B41FA5}">
                      <a16:colId xmlns:a16="http://schemas.microsoft.com/office/drawing/2014/main" val="20001"/>
                    </a:ext>
                  </a:extLst>
                </a:gridCol>
                <a:gridCol w="1587910">
                  <a:extLst>
                    <a:ext uri="{9D8B030D-6E8A-4147-A177-3AD203B41FA5}">
                      <a16:colId xmlns:a16="http://schemas.microsoft.com/office/drawing/2014/main" val="20002"/>
                    </a:ext>
                  </a:extLst>
                </a:gridCol>
                <a:gridCol w="1587910">
                  <a:extLst>
                    <a:ext uri="{9D8B030D-6E8A-4147-A177-3AD203B41FA5}">
                      <a16:colId xmlns:a16="http://schemas.microsoft.com/office/drawing/2014/main" val="20003"/>
                    </a:ext>
                  </a:extLst>
                </a:gridCol>
                <a:gridCol w="1587910">
                  <a:extLst>
                    <a:ext uri="{9D8B030D-6E8A-4147-A177-3AD203B41FA5}">
                      <a16:colId xmlns:a16="http://schemas.microsoft.com/office/drawing/2014/main" val="20004"/>
                    </a:ext>
                  </a:extLst>
                </a:gridCol>
              </a:tblGrid>
              <a:tr h="389951">
                <a:tc>
                  <a:txBody>
                    <a:bodyPr/>
                    <a:lstStyle/>
                    <a:p>
                      <a:r>
                        <a:rPr lang="en-US" dirty="0">
                          <a:latin typeface="Baskerville Old Face" pitchFamily="18" charset="0"/>
                        </a:rPr>
                        <a:t>Model</a:t>
                      </a:r>
                    </a:p>
                  </a:txBody>
                  <a:tcPr marL="9525" marR="9525" marT="9525" marB="9525" anchor="ctr"/>
                </a:tc>
                <a:tc>
                  <a:txBody>
                    <a:bodyPr/>
                    <a:lstStyle/>
                    <a:p>
                      <a:r>
                        <a:rPr lang="en-US">
                          <a:latin typeface="Baskerville Old Face" pitchFamily="18" charset="0"/>
                        </a:rPr>
                        <a:t>2BFX-16</a:t>
                      </a:r>
                    </a:p>
                  </a:txBody>
                  <a:tcPr marL="9525" marR="9525" marT="9525" marB="9525" anchor="ctr"/>
                </a:tc>
                <a:tc>
                  <a:txBody>
                    <a:bodyPr/>
                    <a:lstStyle/>
                    <a:p>
                      <a:r>
                        <a:rPr lang="en-US" dirty="0">
                          <a:latin typeface="Baskerville Old Face" pitchFamily="18" charset="0"/>
                        </a:rPr>
                        <a:t>2BFX-18</a:t>
                      </a:r>
                    </a:p>
                  </a:txBody>
                  <a:tcPr marL="9525" marR="9525" marT="9525" marB="9525" anchor="ctr"/>
                </a:tc>
                <a:tc>
                  <a:txBody>
                    <a:bodyPr/>
                    <a:lstStyle/>
                    <a:p>
                      <a:r>
                        <a:rPr lang="en-US">
                          <a:latin typeface="Baskerville Old Face" pitchFamily="18" charset="0"/>
                        </a:rPr>
                        <a:t>2BFX-24</a:t>
                      </a:r>
                    </a:p>
                  </a:txBody>
                  <a:tcPr marL="9525" marR="9525" marT="9525" marB="9525" anchor="ctr"/>
                </a:tc>
                <a:tc>
                  <a:txBody>
                    <a:bodyPr/>
                    <a:lstStyle/>
                    <a:p>
                      <a:r>
                        <a:rPr lang="en-US" dirty="0">
                          <a:latin typeface="Baskerville Old Face" pitchFamily="18" charset="0"/>
                        </a:rPr>
                        <a:t>2BX-24</a:t>
                      </a:r>
                    </a:p>
                  </a:txBody>
                  <a:tcPr marL="9525" marR="9525" marT="9525" marB="9525" anchor="ctr"/>
                </a:tc>
                <a:extLst>
                  <a:ext uri="{0D108BD9-81ED-4DB2-BD59-A6C34878D82A}">
                    <a16:rowId xmlns:a16="http://schemas.microsoft.com/office/drawing/2014/main" val="10000"/>
                  </a:ext>
                </a:extLst>
              </a:tr>
              <a:tr h="1119209">
                <a:tc>
                  <a:txBody>
                    <a:bodyPr/>
                    <a:lstStyle/>
                    <a:p>
                      <a:r>
                        <a:rPr lang="en-US" dirty="0">
                          <a:latin typeface="Baskerville Old Face" pitchFamily="18" charset="0"/>
                        </a:rPr>
                        <a:t>Width of sowing width (mm)</a:t>
                      </a:r>
                    </a:p>
                  </a:txBody>
                  <a:tcPr marL="9525" marR="9525" marT="9525" marB="9525" anchor="ctr"/>
                </a:tc>
                <a:tc>
                  <a:txBody>
                    <a:bodyPr/>
                    <a:lstStyle/>
                    <a:p>
                      <a:r>
                        <a:rPr lang="en-US">
                          <a:latin typeface="Baskerville Old Face" pitchFamily="18" charset="0"/>
                        </a:rPr>
                        <a:t>240</a:t>
                      </a:r>
                    </a:p>
                  </a:txBody>
                  <a:tcPr marL="9525" marR="9525" marT="9525" marB="9525" anchor="ctr"/>
                </a:tc>
                <a:tc>
                  <a:txBody>
                    <a:bodyPr/>
                    <a:lstStyle/>
                    <a:p>
                      <a:r>
                        <a:rPr lang="en-US" dirty="0">
                          <a:latin typeface="Baskerville Old Face" pitchFamily="18" charset="0"/>
                        </a:rPr>
                        <a:t>270</a:t>
                      </a:r>
                    </a:p>
                  </a:txBody>
                  <a:tcPr marL="9525" marR="9525" marT="9525" marB="9525" anchor="ctr"/>
                </a:tc>
                <a:tc>
                  <a:txBody>
                    <a:bodyPr/>
                    <a:lstStyle/>
                    <a:p>
                      <a:r>
                        <a:rPr lang="en-US">
                          <a:latin typeface="Baskerville Old Face" pitchFamily="18" charset="0"/>
                        </a:rPr>
                        <a:t>360</a:t>
                      </a:r>
                    </a:p>
                  </a:txBody>
                  <a:tcPr marL="9525" marR="9525" marT="9525" marB="9525" anchor="ctr"/>
                </a:tc>
                <a:tc>
                  <a:txBody>
                    <a:bodyPr/>
                    <a:lstStyle/>
                    <a:p>
                      <a:r>
                        <a:rPr lang="en-US">
                          <a:latin typeface="Baskerville Old Face" pitchFamily="18" charset="0"/>
                        </a:rPr>
                        <a:t>360</a:t>
                      </a:r>
                    </a:p>
                  </a:txBody>
                  <a:tcPr marL="9525" marR="9525" marT="9525" marB="9525" anchor="ctr"/>
                </a:tc>
                <a:extLst>
                  <a:ext uri="{0D108BD9-81ED-4DB2-BD59-A6C34878D82A}">
                    <a16:rowId xmlns:a16="http://schemas.microsoft.com/office/drawing/2014/main" val="10001"/>
                  </a:ext>
                </a:extLst>
              </a:tr>
              <a:tr h="389951">
                <a:tc>
                  <a:txBody>
                    <a:bodyPr/>
                    <a:lstStyle/>
                    <a:p>
                      <a:r>
                        <a:rPr lang="en-US">
                          <a:latin typeface="Baskerville Old Face" pitchFamily="18" charset="0"/>
                        </a:rPr>
                        <a:t>Rows</a:t>
                      </a:r>
                    </a:p>
                  </a:txBody>
                  <a:tcPr marL="9525" marR="9525" marT="9525" marB="9525" anchor="ctr"/>
                </a:tc>
                <a:tc>
                  <a:txBody>
                    <a:bodyPr/>
                    <a:lstStyle/>
                    <a:p>
                      <a:r>
                        <a:rPr lang="en-US" dirty="0">
                          <a:latin typeface="Baskerville Old Face" pitchFamily="18" charset="0"/>
                        </a:rPr>
                        <a:t>16</a:t>
                      </a:r>
                    </a:p>
                  </a:txBody>
                  <a:tcPr marL="9525" marR="9525" marT="9525" marB="9525" anchor="ctr"/>
                </a:tc>
                <a:tc>
                  <a:txBody>
                    <a:bodyPr/>
                    <a:lstStyle/>
                    <a:p>
                      <a:r>
                        <a:rPr lang="en-US">
                          <a:latin typeface="Baskerville Old Face" pitchFamily="18" charset="0"/>
                        </a:rPr>
                        <a:t>18</a:t>
                      </a:r>
                    </a:p>
                  </a:txBody>
                  <a:tcPr marL="9525" marR="9525" marT="9525" marB="9525" anchor="ctr"/>
                </a:tc>
                <a:tc>
                  <a:txBody>
                    <a:bodyPr/>
                    <a:lstStyle/>
                    <a:p>
                      <a:r>
                        <a:rPr lang="en-US">
                          <a:latin typeface="Baskerville Old Face" pitchFamily="18" charset="0"/>
                        </a:rPr>
                        <a:t>24</a:t>
                      </a:r>
                    </a:p>
                  </a:txBody>
                  <a:tcPr marL="9525" marR="9525" marT="9525" marB="9525" anchor="ctr"/>
                </a:tc>
                <a:tc>
                  <a:txBody>
                    <a:bodyPr/>
                    <a:lstStyle/>
                    <a:p>
                      <a:r>
                        <a:rPr lang="en-US">
                          <a:latin typeface="Baskerville Old Face" pitchFamily="18" charset="0"/>
                        </a:rPr>
                        <a:t>24</a:t>
                      </a:r>
                    </a:p>
                  </a:txBody>
                  <a:tcPr marL="9525" marR="9525" marT="9525" marB="9525" anchor="ctr"/>
                </a:tc>
                <a:extLst>
                  <a:ext uri="{0D108BD9-81ED-4DB2-BD59-A6C34878D82A}">
                    <a16:rowId xmlns:a16="http://schemas.microsoft.com/office/drawing/2014/main" val="10002"/>
                  </a:ext>
                </a:extLst>
              </a:tr>
              <a:tr h="389951">
                <a:tc>
                  <a:txBody>
                    <a:bodyPr/>
                    <a:lstStyle/>
                    <a:p>
                      <a:endParaRPr lang="en-US" dirty="0">
                        <a:latin typeface="Baskerville Old Face" pitchFamily="18" charset="0"/>
                      </a:endParaRPr>
                    </a:p>
                  </a:txBody>
                  <a:tcPr marL="9525" marR="9525" marT="9525" marB="9525" anchor="ctr"/>
                </a:tc>
                <a:tc>
                  <a:txBody>
                    <a:bodyPr/>
                    <a:lstStyle/>
                    <a:p>
                      <a:r>
                        <a:rPr lang="en-US" dirty="0">
                          <a:latin typeface="Baskerville Old Face" pitchFamily="18" charset="0"/>
                        </a:rPr>
                        <a:t>40-80</a:t>
                      </a:r>
                    </a:p>
                  </a:txBody>
                  <a:tcPr marL="9525" marR="9525" marT="9525" marB="9525" anchor="ctr"/>
                </a:tc>
                <a:tc>
                  <a:txBody>
                    <a:bodyPr/>
                    <a:lstStyle/>
                    <a:p>
                      <a:r>
                        <a:rPr lang="en-US" dirty="0">
                          <a:latin typeface="Baskerville Old Face" pitchFamily="18" charset="0"/>
                        </a:rPr>
                        <a:t>40-80</a:t>
                      </a:r>
                    </a:p>
                  </a:txBody>
                  <a:tcPr marL="9525" marR="9525" marT="9525" marB="9525" anchor="ctr"/>
                </a:tc>
                <a:tc>
                  <a:txBody>
                    <a:bodyPr/>
                    <a:lstStyle/>
                    <a:p>
                      <a:r>
                        <a:rPr lang="en-US">
                          <a:latin typeface="Baskerville Old Face" pitchFamily="18" charset="0"/>
                        </a:rPr>
                        <a:t>40-80</a:t>
                      </a:r>
                    </a:p>
                  </a:txBody>
                  <a:tcPr marL="9525" marR="9525" marT="9525" marB="9525" anchor="ctr"/>
                </a:tc>
                <a:tc>
                  <a:txBody>
                    <a:bodyPr/>
                    <a:lstStyle/>
                    <a:p>
                      <a:r>
                        <a:rPr lang="en-US" dirty="0">
                          <a:latin typeface="Baskerville Old Face" pitchFamily="18" charset="0"/>
                        </a:rPr>
                        <a:t>40-80</a:t>
                      </a:r>
                    </a:p>
                  </a:txBody>
                  <a:tcPr marL="9525" marR="9525" marT="9525" marB="9525" anchor="ctr"/>
                </a:tc>
                <a:extLst>
                  <a:ext uri="{0D108BD9-81ED-4DB2-BD59-A6C34878D82A}">
                    <a16:rowId xmlns:a16="http://schemas.microsoft.com/office/drawing/2014/main" val="10003"/>
                  </a:ext>
                </a:extLst>
              </a:tr>
              <a:tr h="787563">
                <a:tc>
                  <a:txBody>
                    <a:bodyPr/>
                    <a:lstStyle/>
                    <a:p>
                      <a:r>
                        <a:rPr lang="en-US" dirty="0">
                          <a:latin typeface="Baskerville Old Face" pitchFamily="18" charset="0"/>
                        </a:rPr>
                        <a:t>Capacity of seeder tank (L)</a:t>
                      </a:r>
                    </a:p>
                  </a:txBody>
                  <a:tcPr marL="9525" marR="9525" marT="9525" marB="9525" anchor="ctr"/>
                </a:tc>
                <a:tc>
                  <a:txBody>
                    <a:bodyPr/>
                    <a:lstStyle/>
                    <a:p>
                      <a:r>
                        <a:rPr lang="en-US">
                          <a:latin typeface="Baskerville Old Face" pitchFamily="18" charset="0"/>
                        </a:rPr>
                        <a:t>245</a:t>
                      </a:r>
                    </a:p>
                  </a:txBody>
                  <a:tcPr marL="9525" marR="9525" marT="9525" marB="9525" anchor="ctr"/>
                </a:tc>
                <a:tc>
                  <a:txBody>
                    <a:bodyPr/>
                    <a:lstStyle/>
                    <a:p>
                      <a:r>
                        <a:rPr lang="en-US" dirty="0">
                          <a:latin typeface="Baskerville Old Face" pitchFamily="18" charset="0"/>
                        </a:rPr>
                        <a:t>286</a:t>
                      </a:r>
                    </a:p>
                  </a:txBody>
                  <a:tcPr marL="9525" marR="9525" marT="9525" marB="9525" anchor="ctr"/>
                </a:tc>
                <a:tc>
                  <a:txBody>
                    <a:bodyPr/>
                    <a:lstStyle/>
                    <a:p>
                      <a:r>
                        <a:rPr lang="en-US" dirty="0">
                          <a:latin typeface="Baskerville Old Face" pitchFamily="18" charset="0"/>
                        </a:rPr>
                        <a:t>410</a:t>
                      </a:r>
                    </a:p>
                  </a:txBody>
                  <a:tcPr marL="9525" marR="9525" marT="9525" marB="9525" anchor="ctr"/>
                </a:tc>
                <a:tc>
                  <a:txBody>
                    <a:bodyPr/>
                    <a:lstStyle/>
                    <a:p>
                      <a:r>
                        <a:rPr lang="en-US" dirty="0">
                          <a:latin typeface="Baskerville Old Face" pitchFamily="18" charset="0"/>
                        </a:rPr>
                        <a:t>60</a:t>
                      </a:r>
                    </a:p>
                  </a:txBody>
                  <a:tcPr marL="9525" marR="9525" marT="9525" marB="9525" anchor="ctr"/>
                </a:tc>
                <a:extLst>
                  <a:ext uri="{0D108BD9-81ED-4DB2-BD59-A6C34878D82A}">
                    <a16:rowId xmlns:a16="http://schemas.microsoft.com/office/drawing/2014/main" val="10004"/>
                  </a:ext>
                </a:extLst>
              </a:tr>
            </a:tbl>
          </a:graphicData>
        </a:graphic>
      </p:graphicFrame>
      <p:sp>
        <p:nvSpPr>
          <p:cNvPr id="6" name="Footer Placeholder 5"/>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320040"/>
            <a:ext cx="7239000" cy="441960"/>
          </a:xfrm>
        </p:spPr>
        <p:txBody>
          <a:bodyPr>
            <a:noAutofit/>
          </a:bodyPr>
          <a:lstStyle/>
          <a:p>
            <a:br>
              <a:rPr lang="en-US" sz="2400" dirty="0"/>
            </a:br>
            <a:r>
              <a:rPr lang="en-US" sz="2400" dirty="0"/>
              <a:t> </a:t>
            </a:r>
            <a:r>
              <a:rPr lang="en-US" sz="2400" dirty="0">
                <a:latin typeface="Book Antiqua" pitchFamily="18" charset="0"/>
              </a:rPr>
              <a:t>Key Specifications / Special Features</a:t>
            </a:r>
            <a:r>
              <a:rPr lang="en-US" sz="2400" dirty="0"/>
              <a:t>: </a:t>
            </a:r>
          </a:p>
        </p:txBody>
      </p:sp>
      <p:sp>
        <p:nvSpPr>
          <p:cNvPr id="5" name="Rectangle 4"/>
          <p:cNvSpPr/>
          <p:nvPr/>
        </p:nvSpPr>
        <p:spPr>
          <a:xfrm>
            <a:off x="609600" y="990601"/>
            <a:ext cx="8229600" cy="1631216"/>
          </a:xfrm>
          <a:prstGeom prst="rect">
            <a:avLst/>
          </a:prstGeom>
        </p:spPr>
        <p:txBody>
          <a:bodyPr wrap="square">
            <a:spAutoFit/>
          </a:bodyPr>
          <a:lstStyle/>
          <a:p>
            <a:pPr>
              <a:buFont typeface="Wingdings" pitchFamily="2" charset="2"/>
              <a:buChar char="Ø"/>
            </a:pPr>
            <a:r>
              <a:rPr lang="en-US" dirty="0">
                <a:latin typeface="Baskerville Old Face" pitchFamily="18" charset="0"/>
              </a:rPr>
              <a:t> </a:t>
            </a:r>
            <a:r>
              <a:rPr lang="en-US" sz="2000" dirty="0">
                <a:latin typeface="Baskerville Old Face" pitchFamily="18" charset="0"/>
              </a:rPr>
              <a:t>Suitable for sowing in drill, including barley, millet, sorghum, grass, sesame and more</a:t>
            </a:r>
          </a:p>
          <a:p>
            <a:pPr>
              <a:buFont typeface="Wingdings" pitchFamily="2" charset="2"/>
              <a:buChar char="Ø"/>
            </a:pPr>
            <a:r>
              <a:rPr lang="en-US" sz="2000" dirty="0">
                <a:latin typeface="Baskerville Old Face" pitchFamily="18" charset="0"/>
              </a:rPr>
              <a:t>. They can fertilize while drilling, fertilizing, covering, rolling, during one operation</a:t>
            </a:r>
          </a:p>
          <a:p>
            <a:pPr>
              <a:buFont typeface="Wingdings" pitchFamily="2" charset="2"/>
              <a:buChar char="Ø"/>
            </a:pPr>
            <a:r>
              <a:rPr lang="en-US" sz="2000" dirty="0">
                <a:latin typeface="Baskerville Old Face" pitchFamily="18" charset="0"/>
              </a:rPr>
              <a:t> They are safe, durable, high efficiency, they can level the surface after drilling</a:t>
            </a:r>
          </a:p>
        </p:txBody>
      </p:sp>
    </p:spTree>
  </p:cSld>
  <p:clrMapOvr>
    <a:masterClrMapping/>
  </p:clrMapOvr>
  <p:transition>
    <p:wheel/>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lnSpcReduction="10000"/>
          </a:bodyPr>
          <a:lstStyle/>
          <a:p>
            <a:r>
              <a:rPr lang="en-US" sz="2800" dirty="0">
                <a:latin typeface="Baskerville Old Face" pitchFamily="18" charset="0"/>
              </a:rPr>
              <a:t>In agricultural production, there is need to protect crops and animals against pests and diseases using chemicals . </a:t>
            </a:r>
          </a:p>
          <a:p>
            <a:r>
              <a:rPr lang="en-US" sz="2800" dirty="0">
                <a:latin typeface="Baskerville Old Face" pitchFamily="18" charset="0"/>
              </a:rPr>
              <a:t>The farmer will use sprayers and dusters in applying chemicals in liquid form.</a:t>
            </a:r>
          </a:p>
          <a:p>
            <a:r>
              <a:rPr lang="en-US" sz="2800" dirty="0">
                <a:latin typeface="Baskerville Old Face" pitchFamily="18" charset="0"/>
              </a:rPr>
              <a:t>Such chemicals include</a:t>
            </a:r>
            <a:r>
              <a:rPr lang="en-US" sz="2800" i="1" dirty="0"/>
              <a:t>; </a:t>
            </a:r>
            <a:r>
              <a:rPr lang="en-US" sz="2800" i="1" dirty="0">
                <a:latin typeface="Agency FB" pitchFamily="34" charset="0"/>
              </a:rPr>
              <a:t>insecticide, pesticides , fungicides, herbicides and acaricides.</a:t>
            </a:r>
          </a:p>
          <a:p>
            <a:r>
              <a:rPr lang="en-US" sz="2800" dirty="0">
                <a:latin typeface="Baskerville Old Face" pitchFamily="18" charset="0"/>
              </a:rPr>
              <a:t>Equipments used in these operations include;</a:t>
            </a:r>
          </a:p>
          <a:p>
            <a:pPr>
              <a:buFont typeface="Wingdings" pitchFamily="2" charset="2"/>
              <a:buChar char="Ø"/>
            </a:pPr>
            <a:r>
              <a:rPr lang="en-US" sz="2800" dirty="0">
                <a:latin typeface="Baskerville Old Face" pitchFamily="18" charset="0"/>
              </a:rPr>
              <a:t>Sprayers such </a:t>
            </a:r>
            <a:r>
              <a:rPr lang="en-US" sz="2800" i="1" dirty="0">
                <a:latin typeface="Agency FB" pitchFamily="34" charset="0"/>
              </a:rPr>
              <a:t>as plantector, hand operated, pressurized /pneumatic sprayers , motorized(engine driven) knapsack sprayers </a:t>
            </a:r>
          </a:p>
          <a:p>
            <a:pPr>
              <a:buFont typeface="Wingdings" pitchFamily="2" charset="2"/>
              <a:buChar char="Ø"/>
            </a:pPr>
            <a:r>
              <a:rPr lang="en-US" sz="2800" i="1" dirty="0">
                <a:latin typeface="Baskerville Old Face" pitchFamily="18" charset="0"/>
              </a:rPr>
              <a:t>Dusters such </a:t>
            </a:r>
            <a:r>
              <a:rPr lang="en-US" sz="2800" i="1" dirty="0">
                <a:latin typeface="Agency FB" pitchFamily="34" charset="0"/>
              </a:rPr>
              <a:t>as hand bellow dusters, ground driven dusters, tractor power take off duster , engine dusters , air craft dusters</a:t>
            </a:r>
          </a:p>
          <a:p>
            <a:pPr>
              <a:buFont typeface="Wingdings" pitchFamily="2" charset="2"/>
              <a:buChar char="Ø"/>
            </a:pPr>
            <a:endParaRPr lang="en-US" dirty="0">
              <a:latin typeface="Agency FB" pitchFamily="34" charset="0"/>
            </a:endParaRPr>
          </a:p>
          <a:p>
            <a:pPr>
              <a:buFont typeface="Wingdings" pitchFamily="2" charset="2"/>
              <a:buChar char="Ø"/>
            </a:pPr>
            <a:endParaRPr lang="en-US" dirty="0">
              <a:latin typeface="Baskerville Old Face" pitchFamily="18" charset="0"/>
            </a:endParaRP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normAutofit/>
          </a:bodyPr>
          <a:lstStyle/>
          <a:p>
            <a:r>
              <a:rPr lang="en-US" sz="2400" dirty="0">
                <a:latin typeface="Book Antiqua" pitchFamily="18" charset="0"/>
              </a:rPr>
              <a:t>CROP &amp; ANIMAL PROTECTION EQUIPMENTS</a:t>
            </a:r>
          </a:p>
        </p:txBody>
      </p:sp>
    </p:spTree>
  </p:cSld>
  <p:clrMapOvr>
    <a:masterClrMapping/>
  </p:clrMapOvr>
  <p:transition>
    <p:wheel/>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upload.wikimedia.org/wikipedia/commons/thumb/8/84/1264_Rogator_Spraying_Corn.JPG/220px-1264_Rogator_Spraying_Corn.JPG"/>
          <p:cNvPicPr>
            <a:picLocks noGrp="1"/>
          </p:cNvPicPr>
          <p:nvPr>
            <p:ph idx="1"/>
          </p:nvPr>
        </p:nvPicPr>
        <p:blipFill>
          <a:blip r:embed="rId2"/>
          <a:srcRect/>
          <a:stretch>
            <a:fillRect/>
          </a:stretch>
        </p:blipFill>
        <p:spPr bwMode="auto">
          <a:xfrm>
            <a:off x="381000" y="1828800"/>
            <a:ext cx="5334000" cy="47244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381000" y="457200"/>
            <a:ext cx="8382000" cy="975360"/>
          </a:xfrm>
        </p:spPr>
        <p:txBody>
          <a:bodyPr>
            <a:normAutofit/>
          </a:bodyPr>
          <a:lstStyle/>
          <a:p>
            <a:pPr algn="ctr"/>
            <a:r>
              <a:rPr lang="en-US" sz="2400" dirty="0">
                <a:solidFill>
                  <a:srgbClr val="FF0000"/>
                </a:solidFill>
              </a:rPr>
              <a:t>CROP PROTECTION EQUIPMENTS</a:t>
            </a:r>
            <a:br>
              <a:rPr lang="en-US" sz="2400" dirty="0">
                <a:solidFill>
                  <a:srgbClr val="FF0000"/>
                </a:solidFill>
              </a:rPr>
            </a:br>
            <a:r>
              <a:rPr lang="en-US" sz="1600" dirty="0">
                <a:solidFill>
                  <a:srgbClr val="FF0000"/>
                </a:solidFill>
              </a:rPr>
              <a:t>A SELF PROPELLED ROW CROP SPRAYER   &amp;       A manual backpack-type sprayer</a:t>
            </a:r>
            <a:endParaRPr lang="en-US" sz="2400" dirty="0">
              <a:solidFill>
                <a:srgbClr val="FF0000"/>
              </a:solidFill>
            </a:endParaRPr>
          </a:p>
        </p:txBody>
      </p:sp>
      <p:pic>
        <p:nvPicPr>
          <p:cNvPr id="5" name="Picture 4" descr="http://upload.wikimedia.org/wikipedia/commons/thumb/d/d4/Manual_sprayer.jpg/220px-Manual_sprayer.jpg"/>
          <p:cNvPicPr/>
          <p:nvPr/>
        </p:nvPicPr>
        <p:blipFill>
          <a:blip r:embed="rId3"/>
          <a:srcRect/>
          <a:stretch>
            <a:fillRect/>
          </a:stretch>
        </p:blipFill>
        <p:spPr bwMode="auto">
          <a:xfrm>
            <a:off x="6172200" y="1752600"/>
            <a:ext cx="2590800" cy="4876800"/>
          </a:xfrm>
          <a:prstGeom prst="rect">
            <a:avLst/>
          </a:prstGeom>
          <a:noFill/>
          <a:ln w="9525">
            <a:noFill/>
            <a:miter lim="800000"/>
            <a:headEnd/>
            <a:tailEnd/>
          </a:ln>
        </p:spPr>
      </p:pic>
    </p:spTree>
  </p:cSld>
  <p:clrMapOvr>
    <a:masterClrMapping/>
  </p:clrMapOvr>
  <p:transition>
    <p:wheel/>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257800"/>
          </a:xfrm>
        </p:spPr>
        <p:txBody>
          <a:bodyPr>
            <a:normAutofit fontScale="92500" lnSpcReduction="10000"/>
          </a:bodyPr>
          <a:lstStyle/>
          <a:p>
            <a:pPr>
              <a:lnSpc>
                <a:spcPct val="110000"/>
              </a:lnSpc>
            </a:pPr>
            <a:r>
              <a:rPr lang="en-US" dirty="0">
                <a:latin typeface="Baskerville Old Face" pitchFamily="18" charset="0"/>
              </a:rPr>
              <a:t>These equipments are designed to handle specific crop because different crops are handled differently.</a:t>
            </a:r>
          </a:p>
          <a:p>
            <a:pPr>
              <a:lnSpc>
                <a:spcPct val="110000"/>
              </a:lnSpc>
            </a:pPr>
            <a:r>
              <a:rPr lang="en-US" dirty="0">
                <a:latin typeface="Baskerville Old Face" pitchFamily="18" charset="0"/>
              </a:rPr>
              <a:t>Some crops are harvested above the ground </a:t>
            </a:r>
            <a:r>
              <a:rPr lang="en-US" dirty="0" err="1">
                <a:latin typeface="Baskerville Old Face" pitchFamily="18" charset="0"/>
              </a:rPr>
              <a:t>e.g</a:t>
            </a:r>
            <a:r>
              <a:rPr lang="en-US" dirty="0">
                <a:latin typeface="Baskerville Old Face" pitchFamily="18" charset="0"/>
              </a:rPr>
              <a:t> cereals</a:t>
            </a:r>
          </a:p>
          <a:p>
            <a:pPr>
              <a:lnSpc>
                <a:spcPct val="110000"/>
              </a:lnSpc>
            </a:pPr>
            <a:r>
              <a:rPr lang="en-US" dirty="0">
                <a:latin typeface="Baskerville Old Face" pitchFamily="18" charset="0"/>
              </a:rPr>
              <a:t>Others are harvested below the ground such include ground nuts, cassava, potatoes , yams among others.</a:t>
            </a:r>
          </a:p>
          <a:p>
            <a:pPr>
              <a:lnSpc>
                <a:spcPct val="110000"/>
              </a:lnSpc>
            </a:pPr>
            <a:r>
              <a:rPr lang="en-US" dirty="0">
                <a:latin typeface="Baskerville Old Face" pitchFamily="18" charset="0"/>
              </a:rPr>
              <a:t>Fruits ,forage and vegetables shall require specialize  harvesting equipments</a:t>
            </a:r>
          </a:p>
          <a:p>
            <a:pPr>
              <a:lnSpc>
                <a:spcPct val="110000"/>
              </a:lnSpc>
              <a:buNone/>
            </a:pPr>
            <a:r>
              <a:rPr lang="en-US" dirty="0">
                <a:latin typeface="Baskerville Old Face" pitchFamily="18" charset="0"/>
              </a:rPr>
              <a:t>The use of harvesting machines in developing countries is still limited due;</a:t>
            </a:r>
          </a:p>
          <a:p>
            <a:pPr lvl="3">
              <a:lnSpc>
                <a:spcPct val="110000"/>
              </a:lnSpc>
              <a:buFont typeface="Wingdings" pitchFamily="2" charset="2"/>
              <a:buChar char="Ø"/>
            </a:pPr>
            <a:r>
              <a:rPr lang="en-US" dirty="0">
                <a:latin typeface="Baskerville Old Face" pitchFamily="18" charset="0"/>
              </a:rPr>
              <a:t> To small farm sizes owned by farmers</a:t>
            </a:r>
          </a:p>
          <a:p>
            <a:pPr lvl="3">
              <a:lnSpc>
                <a:spcPct val="110000"/>
              </a:lnSpc>
              <a:buFont typeface="Wingdings" pitchFamily="2" charset="2"/>
              <a:buChar char="Ø"/>
            </a:pPr>
            <a:r>
              <a:rPr lang="en-US" dirty="0">
                <a:latin typeface="Baskerville Old Face" pitchFamily="18" charset="0"/>
              </a:rPr>
              <a:t>. The nature of farming patterns</a:t>
            </a:r>
          </a:p>
          <a:p>
            <a:pPr lvl="3">
              <a:lnSpc>
                <a:spcPct val="110000"/>
              </a:lnSpc>
              <a:buFont typeface="Wingdings" pitchFamily="2" charset="2"/>
              <a:buChar char="Ø"/>
            </a:pPr>
            <a:r>
              <a:rPr lang="en-US" dirty="0">
                <a:latin typeface="Baskerville Old Face" pitchFamily="18" charset="0"/>
              </a:rPr>
              <a:t>Level of out put</a:t>
            </a:r>
          </a:p>
          <a:p>
            <a:pPr lvl="3">
              <a:lnSpc>
                <a:spcPct val="110000"/>
              </a:lnSpc>
              <a:buFont typeface="Wingdings" pitchFamily="2" charset="2"/>
              <a:buChar char="Ø"/>
            </a:pPr>
            <a:r>
              <a:rPr lang="en-US" dirty="0">
                <a:latin typeface="Baskerville Old Face" pitchFamily="18" charset="0"/>
              </a:rPr>
              <a:t>Level of technology </a:t>
            </a:r>
            <a:r>
              <a:rPr lang="en-US" dirty="0" err="1">
                <a:latin typeface="Baskerville Old Face" pitchFamily="18" charset="0"/>
              </a:rPr>
              <a:t>e.t.c</a:t>
            </a:r>
            <a:r>
              <a:rPr lang="en-US" dirty="0">
                <a:latin typeface="Baskerville Old Face" pitchFamily="18" charset="0"/>
              </a:rPr>
              <a:t>.</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457200" y="274638"/>
            <a:ext cx="8229600" cy="792162"/>
          </a:xfrm>
        </p:spPr>
        <p:txBody>
          <a:bodyPr/>
          <a:lstStyle/>
          <a:p>
            <a:r>
              <a:rPr lang="en-US" dirty="0">
                <a:latin typeface="Book Antiqua" pitchFamily="18" charset="0"/>
              </a:rPr>
              <a:t>HARVESTING EQUIPMENTS</a:t>
            </a:r>
          </a:p>
        </p:txBody>
      </p:sp>
    </p:spTree>
  </p:cSld>
  <p:clrMapOvr>
    <a:masterClrMapping/>
  </p:clrMapOvr>
  <p:transition>
    <p:wheel/>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458200" cy="5541336"/>
          </a:xfrm>
        </p:spPr>
        <p:txBody>
          <a:bodyPr>
            <a:normAutofit/>
          </a:bodyPr>
          <a:lstStyle/>
          <a:p>
            <a:r>
              <a:rPr lang="en-US" sz="3200" dirty="0">
                <a:latin typeface="Baskerville Old Face" pitchFamily="18" charset="0"/>
              </a:rPr>
              <a:t>Harvesting equipments include</a:t>
            </a:r>
          </a:p>
          <a:p>
            <a:pPr lvl="1">
              <a:buFont typeface="Wingdings" pitchFamily="2" charset="2"/>
              <a:buChar char="v"/>
            </a:pPr>
            <a:r>
              <a:rPr lang="en-US" sz="2800" dirty="0">
                <a:latin typeface="Baskerville Old Face" pitchFamily="18" charset="0"/>
              </a:rPr>
              <a:t>Forage harvesting equipments-for cutting green succulent material into silos.</a:t>
            </a:r>
          </a:p>
          <a:p>
            <a:pPr lvl="1">
              <a:buFont typeface="Wingdings" pitchFamily="2" charset="2"/>
              <a:buChar char="v"/>
            </a:pPr>
            <a:r>
              <a:rPr lang="en-US" sz="2800" dirty="0">
                <a:latin typeface="Baskerville Old Face" pitchFamily="18" charset="0"/>
              </a:rPr>
              <a:t>Hay harvesting equipment- involved in the various types of dry hay-making such as mowers , rakes, balers , loaders , stackers and hey-handling equipments</a:t>
            </a:r>
          </a:p>
          <a:p>
            <a:pPr lvl="1">
              <a:buFont typeface="Wingdings" pitchFamily="2" charset="2"/>
              <a:buChar char="v"/>
            </a:pPr>
            <a:r>
              <a:rPr lang="en-US" sz="2800" dirty="0">
                <a:latin typeface="Baskerville Old Face" pitchFamily="18" charset="0"/>
              </a:rPr>
              <a:t>Combine harvesters- these are designed to harvest grain crops (grain harvesting equipments) they have threshers </a:t>
            </a:r>
          </a:p>
          <a:p>
            <a:pPr lvl="1">
              <a:buFont typeface="Wingdings" pitchFamily="2" charset="2"/>
              <a:buChar char="v"/>
            </a:pPr>
            <a:r>
              <a:rPr lang="en-US" sz="2800" dirty="0">
                <a:latin typeface="Baskerville Old Face" pitchFamily="18" charset="0"/>
              </a:rPr>
              <a:t>They are usually sophisticated and costly machines that require technical knowledge to operate and maintain</a:t>
            </a:r>
            <a:r>
              <a:rPr lang="en-US" sz="2800" dirty="0"/>
              <a:t>.</a:t>
            </a:r>
          </a:p>
          <a:p>
            <a:pPr lvl="1">
              <a:buNone/>
            </a:pPr>
            <a:endParaRPr lang="en-US" sz="2800" dirty="0"/>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a:xfrm>
            <a:off x="228600" y="457200"/>
            <a:ext cx="7239000" cy="365760"/>
          </a:xfrm>
        </p:spPr>
        <p:txBody>
          <a:bodyPr>
            <a:noAutofit/>
          </a:bodyPr>
          <a:lstStyle/>
          <a:p>
            <a:r>
              <a:rPr lang="en-US" sz="3200" dirty="0">
                <a:latin typeface="Book Antiqua" pitchFamily="18" charset="0"/>
              </a:rPr>
              <a:t>Types of harvesting equipments</a:t>
            </a:r>
          </a:p>
        </p:txBody>
      </p:sp>
    </p:spTree>
  </p:cSld>
  <p:clrMapOvr>
    <a:masterClrMapping/>
  </p:clrMapOvr>
  <p:transition>
    <p:wheel/>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57800"/>
          </a:xfrm>
        </p:spPr>
        <p:txBody>
          <a:bodyPr>
            <a:normAutofit fontScale="92500"/>
          </a:bodyPr>
          <a:lstStyle/>
          <a:p>
            <a:r>
              <a:rPr lang="en-US" dirty="0">
                <a:latin typeface="Baskerville Old Face" pitchFamily="18" charset="0"/>
              </a:rPr>
              <a:t>These are usually used in areas where large scale farming is practiced.</a:t>
            </a:r>
          </a:p>
          <a:p>
            <a:r>
              <a:rPr lang="en-US" dirty="0">
                <a:latin typeface="Baskerville Old Face" pitchFamily="18" charset="0"/>
              </a:rPr>
              <a:t>Its main advantage is that it can do various jobs in a single operation. i.e. cutting, threshing, winnowing, cleaning and bagging.</a:t>
            </a:r>
          </a:p>
          <a:p>
            <a:pPr algn="ctr">
              <a:buNone/>
            </a:pPr>
            <a:r>
              <a:rPr lang="en-US" b="1" dirty="0">
                <a:latin typeface="Baskerville Old Face" pitchFamily="18" charset="0"/>
              </a:rPr>
              <a:t>Components of Combine Harvester</a:t>
            </a:r>
          </a:p>
          <a:p>
            <a:pPr marL="514350" indent="-514350">
              <a:buFont typeface="+mj-lt"/>
              <a:buAutoNum type="arabicPeriod"/>
            </a:pPr>
            <a:r>
              <a:rPr lang="en-US" dirty="0">
                <a:latin typeface="Baskerville Old Face" pitchFamily="18" charset="0"/>
              </a:rPr>
              <a:t>The cutter</a:t>
            </a:r>
            <a:r>
              <a:rPr lang="en-US" b="1" dirty="0">
                <a:latin typeface="Baskerville Old Face" pitchFamily="18" charset="0"/>
              </a:rPr>
              <a:t> </a:t>
            </a:r>
            <a:r>
              <a:rPr lang="en-US" dirty="0">
                <a:latin typeface="Baskerville Old Face" pitchFamily="18" charset="0"/>
              </a:rPr>
              <a:t>bar equipped with knives</a:t>
            </a:r>
          </a:p>
          <a:p>
            <a:pPr marL="514350" indent="-514350">
              <a:buFont typeface="+mj-lt"/>
              <a:buAutoNum type="arabicPeriod"/>
            </a:pPr>
            <a:r>
              <a:rPr lang="en-US" dirty="0">
                <a:latin typeface="Baskerville Old Face" pitchFamily="18" charset="0"/>
              </a:rPr>
              <a:t>A threshing mechanism (threshing unit)</a:t>
            </a:r>
          </a:p>
          <a:p>
            <a:pPr marL="514350" indent="-514350">
              <a:buFont typeface="+mj-lt"/>
              <a:buAutoNum type="arabicPeriod"/>
            </a:pPr>
            <a:r>
              <a:rPr lang="en-US" dirty="0">
                <a:latin typeface="Baskerville Old Face" pitchFamily="18" charset="0"/>
              </a:rPr>
              <a:t>A winnowing mechanism (a cleaning and separating unit)</a:t>
            </a:r>
          </a:p>
          <a:p>
            <a:pPr marL="514350" indent="-514350">
              <a:buFont typeface="+mj-lt"/>
              <a:buAutoNum type="arabicPeriod"/>
            </a:pPr>
            <a:r>
              <a:rPr lang="en-US" dirty="0">
                <a:latin typeface="Baskerville Old Face" pitchFamily="18" charset="0"/>
              </a:rPr>
              <a:t>A mechanism for elevating the clean seeds to the tank</a:t>
            </a:r>
          </a:p>
          <a:p>
            <a:pPr marL="514350" indent="-514350">
              <a:buFont typeface="+mj-lt"/>
              <a:buAutoNum type="arabicPeriod"/>
            </a:pPr>
            <a:r>
              <a:rPr lang="en-US" dirty="0">
                <a:latin typeface="Baskerville Old Face" pitchFamily="18" charset="0"/>
              </a:rPr>
              <a:t>The grading mechanism- sorting grain according to size and packing/ bagging</a:t>
            </a:r>
          </a:p>
        </p:txBody>
      </p:sp>
      <p:sp>
        <p:nvSpPr>
          <p:cNvPr id="4" name="Footer Placeholder 3"/>
          <p:cNvSpPr>
            <a:spLocks noGrp="1"/>
          </p:cNvSpPr>
          <p:nvPr>
            <p:ph type="ftr" sz="quarter" idx="11"/>
          </p:nvPr>
        </p:nvSpPr>
        <p:spPr/>
        <p:txBody>
          <a:bodyPr/>
          <a:lstStyle/>
          <a:p>
            <a:r>
              <a:rPr lang="en-US"/>
              <a:t>By Kanaaba  Deus</a:t>
            </a:r>
            <a:endParaRPr lang="en-US" dirty="0"/>
          </a:p>
        </p:txBody>
      </p:sp>
      <p:sp>
        <p:nvSpPr>
          <p:cNvPr id="2" name="Title 1"/>
          <p:cNvSpPr>
            <a:spLocks noGrp="1"/>
          </p:cNvSpPr>
          <p:nvPr>
            <p:ph type="title"/>
          </p:nvPr>
        </p:nvSpPr>
        <p:spPr/>
        <p:txBody>
          <a:bodyPr/>
          <a:lstStyle/>
          <a:p>
            <a:r>
              <a:rPr lang="en-US" dirty="0">
                <a:latin typeface="Book Antiqua" pitchFamily="18" charset="0"/>
              </a:rPr>
              <a:t>THE COMBINE HARVESTER</a:t>
            </a:r>
          </a:p>
        </p:txBody>
      </p:sp>
    </p:spTree>
  </p:cSld>
  <p:clrMapOvr>
    <a:masterClrMapping/>
  </p:clrMapOvr>
  <p:transition>
    <p:whee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2167</TotalTime>
  <Words>8422</Words>
  <Application>Microsoft Office PowerPoint</Application>
  <PresentationFormat>On-screen Show (4:3)</PresentationFormat>
  <Paragraphs>841</Paragraphs>
  <Slides>102</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102</vt:i4>
      </vt:variant>
    </vt:vector>
  </HeadingPairs>
  <TitlesOfParts>
    <vt:vector size="121" baseType="lpstr">
      <vt:lpstr>Gungsuh</vt:lpstr>
      <vt:lpstr>Agency FB</vt:lpstr>
      <vt:lpstr>Algerian</vt:lpstr>
      <vt:lpstr>Arial</vt:lpstr>
      <vt:lpstr>Arial Black</vt:lpstr>
      <vt:lpstr>Arial Unicode MS</vt:lpstr>
      <vt:lpstr>Baskerville Old Face</vt:lpstr>
      <vt:lpstr>Book Antiqua</vt:lpstr>
      <vt:lpstr>Calibri</vt:lpstr>
      <vt:lpstr>Courier New</vt:lpstr>
      <vt:lpstr>Footlight MT Light</vt:lpstr>
      <vt:lpstr>Impact</vt:lpstr>
      <vt:lpstr>Lucida Sans Unicode</vt:lpstr>
      <vt:lpstr>Times New Roman</vt:lpstr>
      <vt:lpstr>Verdana</vt:lpstr>
      <vt:lpstr>Wingdings</vt:lpstr>
      <vt:lpstr>Wingdings 2</vt:lpstr>
      <vt:lpstr>Wingdings 3</vt:lpstr>
      <vt:lpstr>Concourse</vt:lpstr>
      <vt:lpstr>AGRICULTURE   MECHANIZATION 1 bagr 1203</vt:lpstr>
      <vt:lpstr>COURSE PERSPECTIVE</vt:lpstr>
      <vt:lpstr>JUSTIFICATION</vt:lpstr>
      <vt:lpstr>COURSE BACKGROUND</vt:lpstr>
      <vt:lpstr>COURSE OBJECTIVES</vt:lpstr>
      <vt:lpstr>What is Agricultural  Mechanization</vt:lpstr>
      <vt:lpstr>SIMPLE MACHANICS</vt:lpstr>
      <vt:lpstr>AGRICULTURE MECHANIZATION</vt:lpstr>
      <vt:lpstr>Cont’n</vt:lpstr>
      <vt:lpstr>AIMS OF AGRICULTURE MECHANIZATION</vt:lpstr>
      <vt:lpstr>PowerPoint Presentation</vt:lpstr>
      <vt:lpstr>Demerits of Mechanization</vt:lpstr>
      <vt:lpstr>Cont’n</vt:lpstr>
      <vt:lpstr>LEVELS OF MECHANIZATION</vt:lpstr>
      <vt:lpstr>Other sources of Power</vt:lpstr>
      <vt:lpstr>THE TRACTOR</vt:lpstr>
      <vt:lpstr>Selection of farm tractors</vt:lpstr>
      <vt:lpstr>TRACTOR AS A PRIME MOVER/VERSATILE EQUIPMENT</vt:lpstr>
      <vt:lpstr>Internal Combustion Engines</vt:lpstr>
      <vt:lpstr>Engine parts </vt:lpstr>
      <vt:lpstr>THE ENGINE BLOCK</vt:lpstr>
      <vt:lpstr>WORKING PRINCIPLE OF I.C. ENGINE/ FOUR STROKE CYCLE ENGINE / TWO STROKE CYCLE ENGINE</vt:lpstr>
      <vt:lpstr>PowerPoint Presentation</vt:lpstr>
      <vt:lpstr>FOUR STROKE CYCLE ENGINE ( DIESEL/ PETROL ENGINE)</vt:lpstr>
      <vt:lpstr>FOUR STROKE CYCLE</vt:lpstr>
      <vt:lpstr>Summary of the cycle</vt:lpstr>
      <vt:lpstr>Suction stroke</vt:lpstr>
      <vt:lpstr>Compression stroke</vt:lpstr>
      <vt:lpstr>Power stroke </vt:lpstr>
      <vt:lpstr>Exhaust stroke </vt:lpstr>
      <vt:lpstr>DAILY CARE OF TRACTOR </vt:lpstr>
      <vt:lpstr>CONT’N</vt:lpstr>
      <vt:lpstr>PowerPoint Presentation</vt:lpstr>
      <vt:lpstr>PowerPoint Presentation</vt:lpstr>
      <vt:lpstr>CONT’N</vt:lpstr>
      <vt:lpstr>CONT’N</vt:lpstr>
      <vt:lpstr>   TRACTOR OPERATION;     Safety    Procedures:</vt:lpstr>
      <vt:lpstr>CONT’N </vt:lpstr>
      <vt:lpstr>  Attributes of a Good Tractor Operator</vt:lpstr>
      <vt:lpstr>CONT’N</vt:lpstr>
      <vt:lpstr>  IMPLEMENT MAINTANANCE</vt:lpstr>
      <vt:lpstr>PowerPoint Presentation</vt:lpstr>
      <vt:lpstr>Farm Machinery Management</vt:lpstr>
      <vt:lpstr>Equipment Selection</vt:lpstr>
      <vt:lpstr>SYSTEMS OF TRACTOR ENGINES</vt:lpstr>
      <vt:lpstr>Air supply system  </vt:lpstr>
      <vt:lpstr>PowerPoint Presentation</vt:lpstr>
      <vt:lpstr>PowerPoint Presentation</vt:lpstr>
      <vt:lpstr>Care and service of the oil bath air cleaner  </vt:lpstr>
      <vt:lpstr> Fuel system in a petrol engine </vt:lpstr>
      <vt:lpstr>How the fuel system of a petrol engine works </vt:lpstr>
      <vt:lpstr>FUEL SYSTEM OF A DIESEL ENGINE</vt:lpstr>
      <vt:lpstr>  How the fuel system of a diesel engine works</vt:lpstr>
      <vt:lpstr> ; Maintenance of fuel systems </vt:lpstr>
      <vt:lpstr>  LUBRICATION SYSTEM</vt:lpstr>
      <vt:lpstr>PowerPoint Presentation</vt:lpstr>
      <vt:lpstr> </vt:lpstr>
      <vt:lpstr>    THE COOLING SYSTEM    </vt:lpstr>
      <vt:lpstr>CAUSES OF OVERHEATING IN ENGINES</vt:lpstr>
      <vt:lpstr>PowerPoint Presentation</vt:lpstr>
      <vt:lpstr>  How the water cooling system works</vt:lpstr>
      <vt:lpstr>ELECTRICAL SYSTEM / IGNITION SYSTEM</vt:lpstr>
      <vt:lpstr>Ignition system of a petrol engine</vt:lpstr>
      <vt:lpstr>  Parts of the battery ignition system and their functions</vt:lpstr>
      <vt:lpstr>Cont’n</vt:lpstr>
      <vt:lpstr>The Battery </vt:lpstr>
      <vt:lpstr>Care and maintenance of the battery    </vt:lpstr>
      <vt:lpstr>  How the coil ignition system of a petrol engine works</vt:lpstr>
      <vt:lpstr>PowerPoint Presentation</vt:lpstr>
      <vt:lpstr>  Maintenance of the electrical system</vt:lpstr>
      <vt:lpstr>TRANSMISSION SYSTEM</vt:lpstr>
      <vt:lpstr> COMPONENTS OF THE TRANSMISSION SYSTEM </vt:lpstr>
      <vt:lpstr>Functions of @ component</vt:lpstr>
      <vt:lpstr>PowerPoint Presentation</vt:lpstr>
      <vt:lpstr>Cont’n</vt:lpstr>
      <vt:lpstr>PowerPoint Presentation</vt:lpstr>
      <vt:lpstr>  Wheels and tyres</vt:lpstr>
      <vt:lpstr>Ways of improving traction include: </vt:lpstr>
      <vt:lpstr>Power take – off (PTO) shaft </vt:lpstr>
      <vt:lpstr>  Tractor tyres and wheels </vt:lpstr>
      <vt:lpstr>  MAINTENANCE  OF  THE  TRANSMISSION  SYSTEM</vt:lpstr>
      <vt:lpstr>TILLAGE EQUIPMENTS</vt:lpstr>
      <vt:lpstr>Disc plough</vt:lpstr>
      <vt:lpstr>Structure of a disc plough</vt:lpstr>
      <vt:lpstr>An advanced disc plough with both the whole &amp; dragged discs</vt:lpstr>
      <vt:lpstr>Chisel plough</vt:lpstr>
      <vt:lpstr>Structure of a chisel plough</vt:lpstr>
      <vt:lpstr>Secondary tillage equipment</vt:lpstr>
      <vt:lpstr>STRUCTURES OF     CLUMBLER ROLLER          AND   SPRING TOOTH DRAG HARROW</vt:lpstr>
      <vt:lpstr>PLANTING EQUIPMENTS</vt:lpstr>
      <vt:lpstr>Categories of planters</vt:lpstr>
      <vt:lpstr>PowerPoint Presentation</vt:lpstr>
      <vt:lpstr>PowerPoint Presentation</vt:lpstr>
      <vt:lpstr>  Key Specifications / Special Features: </vt:lpstr>
      <vt:lpstr>CROP &amp; ANIMAL PROTECTION EQUIPMENTS</vt:lpstr>
      <vt:lpstr>CROP PROTECTION EQUIPMENTS A SELF PROPELLED ROW CROP SPRAYER   &amp;       A manual backpack-type sprayer</vt:lpstr>
      <vt:lpstr>HARVESTING EQUIPMENTS</vt:lpstr>
      <vt:lpstr>Types of harvesting equipments</vt:lpstr>
      <vt:lpstr>THE COMBINE HARVESTER</vt:lpstr>
      <vt:lpstr>The combine harvester</vt:lpstr>
      <vt:lpstr>CARE AND MAINTENANCE OF A COMBINE HARVESTER</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Agriculture mechanization 1</dc:title>
  <dc:creator>DEUSDEDIT</dc:creator>
  <cp:lastModifiedBy>DEUS</cp:lastModifiedBy>
  <cp:revision>245</cp:revision>
  <dcterms:created xsi:type="dcterms:W3CDTF">2014-09-29T13:47:19Z</dcterms:created>
  <dcterms:modified xsi:type="dcterms:W3CDTF">2019-02-18T06:16:31Z</dcterms:modified>
</cp:coreProperties>
</file>