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325" r:id="rId2"/>
    <p:sldId id="257" r:id="rId3"/>
    <p:sldId id="258" r:id="rId4"/>
    <p:sldId id="322" r:id="rId5"/>
    <p:sldId id="259" r:id="rId6"/>
    <p:sldId id="323" r:id="rId7"/>
    <p:sldId id="260" r:id="rId8"/>
    <p:sldId id="261" r:id="rId9"/>
    <p:sldId id="267" r:id="rId10"/>
    <p:sldId id="263" r:id="rId11"/>
    <p:sldId id="324" r:id="rId12"/>
    <p:sldId id="266" r:id="rId13"/>
    <p:sldId id="268" r:id="rId14"/>
    <p:sldId id="317" r:id="rId15"/>
    <p:sldId id="277" r:id="rId16"/>
    <p:sldId id="275" r:id="rId17"/>
    <p:sldId id="276" r:id="rId18"/>
    <p:sldId id="274" r:id="rId19"/>
    <p:sldId id="271" r:id="rId20"/>
    <p:sldId id="272" r:id="rId21"/>
    <p:sldId id="262" r:id="rId22"/>
    <p:sldId id="284" r:id="rId23"/>
    <p:sldId id="283" r:id="rId24"/>
    <p:sldId id="282" r:id="rId25"/>
    <p:sldId id="281" r:id="rId26"/>
    <p:sldId id="280" r:id="rId27"/>
    <p:sldId id="270" r:id="rId28"/>
    <p:sldId id="286" r:id="rId29"/>
    <p:sldId id="285" r:id="rId30"/>
    <p:sldId id="301" r:id="rId31"/>
    <p:sldId id="300" r:id="rId32"/>
    <p:sldId id="299" r:id="rId33"/>
    <p:sldId id="298" r:id="rId34"/>
    <p:sldId id="297" r:id="rId35"/>
    <p:sldId id="296" r:id="rId36"/>
    <p:sldId id="295" r:id="rId37"/>
    <p:sldId id="293" r:id="rId38"/>
    <p:sldId id="292" r:id="rId39"/>
    <p:sldId id="290" r:id="rId40"/>
    <p:sldId id="289" r:id="rId41"/>
    <p:sldId id="288" r:id="rId42"/>
    <p:sldId id="287" r:id="rId43"/>
    <p:sldId id="315" r:id="rId44"/>
    <p:sldId id="314" r:id="rId45"/>
    <p:sldId id="313" r:id="rId46"/>
    <p:sldId id="312" r:id="rId47"/>
    <p:sldId id="311" r:id="rId48"/>
    <p:sldId id="310" r:id="rId49"/>
    <p:sldId id="308" r:id="rId50"/>
    <p:sldId id="307" r:id="rId51"/>
    <p:sldId id="306" r:id="rId52"/>
    <p:sldId id="305" r:id="rId53"/>
    <p:sldId id="304" r:id="rId54"/>
    <p:sldId id="303" r:id="rId55"/>
    <p:sldId id="302" r:id="rId56"/>
    <p:sldId id="269" r:id="rId57"/>
    <p:sldId id="278" r:id="rId58"/>
    <p:sldId id="318" r:id="rId59"/>
    <p:sldId id="320" r:id="rId60"/>
    <p:sldId id="321" r:id="rId61"/>
  </p:sldIdLst>
  <p:sldSz cx="12192000" cy="6858000"/>
  <p:notesSz cx="6858000" cy="9144000"/>
  <p:defaultText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47" autoAdjust="0"/>
    <p:restoredTop sz="94660"/>
  </p:normalViewPr>
  <p:slideViewPr>
    <p:cSldViewPr snapToGrid="0">
      <p:cViewPr varScale="1">
        <p:scale>
          <a:sx n="45" d="100"/>
          <a:sy n="45" d="100"/>
        </p:scale>
        <p:origin x="78"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490F98-C023-4765-99BF-66A94FE82922}" type="datetimeFigureOut">
              <a:rPr lang="en-US" smtClean="0"/>
              <a:t>9/10/2024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ED09C77-024B-4D0C-8ACC-F40295AE3F88}" type="slidenum">
              <a:rPr lang="en-US" smtClean="0"/>
              <a:t>‹#›</a:t>
            </a:fld>
            <a:endParaRPr lang="en-US"/>
          </a:p>
        </p:txBody>
      </p:sp>
    </p:spTree>
    <p:extLst>
      <p:ext uri="{BB962C8B-B14F-4D97-AF65-F5344CB8AC3E}">
        <p14:creationId xmlns:p14="http://schemas.microsoft.com/office/powerpoint/2010/main" val="36441867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ED09C77-024B-4D0C-8ACC-F40295AE3F88}" type="slidenum">
              <a:rPr lang="en-US" smtClean="0"/>
              <a:t>4</a:t>
            </a:fld>
            <a:endParaRPr lang="en-US"/>
          </a:p>
        </p:txBody>
      </p:sp>
    </p:spTree>
    <p:extLst>
      <p:ext uri="{BB962C8B-B14F-4D97-AF65-F5344CB8AC3E}">
        <p14:creationId xmlns:p14="http://schemas.microsoft.com/office/powerpoint/2010/main" val="41677318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8C5A1-7936-6B4C-E8D2-7F80F3A2EF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x-none"/>
          </a:p>
        </p:txBody>
      </p:sp>
      <p:sp>
        <p:nvSpPr>
          <p:cNvPr id="3" name="Subtitle 2">
            <a:extLst>
              <a:ext uri="{FF2B5EF4-FFF2-40B4-BE49-F238E27FC236}">
                <a16:creationId xmlns:a16="http://schemas.microsoft.com/office/drawing/2014/main" id="{71DDAE0E-DD2A-C592-AD5E-E13A966776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x-none"/>
          </a:p>
        </p:txBody>
      </p:sp>
      <p:sp>
        <p:nvSpPr>
          <p:cNvPr id="4" name="Date Placeholder 3">
            <a:extLst>
              <a:ext uri="{FF2B5EF4-FFF2-40B4-BE49-F238E27FC236}">
                <a16:creationId xmlns:a16="http://schemas.microsoft.com/office/drawing/2014/main" id="{33F6FCE9-A450-5C32-0B6D-5C517A872D66}"/>
              </a:ext>
            </a:extLst>
          </p:cNvPr>
          <p:cNvSpPr>
            <a:spLocks noGrp="1"/>
          </p:cNvSpPr>
          <p:nvPr>
            <p:ph type="dt" sz="half" idx="10"/>
          </p:nvPr>
        </p:nvSpPr>
        <p:spPr/>
        <p:txBody>
          <a:bodyPr/>
          <a:lstStyle/>
          <a:p>
            <a:fld id="{4FAFDE1C-E570-4FAA-8C4E-9873E98FC612}" type="datetimeFigureOut">
              <a:rPr lang="x-none" smtClean="0"/>
              <a:t>9/10/2024</a:t>
            </a:fld>
            <a:endParaRPr lang="x-none"/>
          </a:p>
        </p:txBody>
      </p:sp>
      <p:sp>
        <p:nvSpPr>
          <p:cNvPr id="5" name="Footer Placeholder 4">
            <a:extLst>
              <a:ext uri="{FF2B5EF4-FFF2-40B4-BE49-F238E27FC236}">
                <a16:creationId xmlns:a16="http://schemas.microsoft.com/office/drawing/2014/main" id="{A52632E2-A9B3-A2E2-400C-8848008E10CE}"/>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38C11EA2-A356-CA22-6F86-A763FE7B77BC}"/>
              </a:ext>
            </a:extLst>
          </p:cNvPr>
          <p:cNvSpPr>
            <a:spLocks noGrp="1"/>
          </p:cNvSpPr>
          <p:nvPr>
            <p:ph type="sldNum" sz="quarter" idx="12"/>
          </p:nvPr>
        </p:nvSpPr>
        <p:spPr/>
        <p:txBody>
          <a:bodyPr/>
          <a:lstStyle/>
          <a:p>
            <a:fld id="{3B890E2B-E644-43F6-908A-4021AF6EA22E}" type="slidenum">
              <a:rPr lang="x-none" smtClean="0"/>
              <a:t>‹#›</a:t>
            </a:fld>
            <a:endParaRPr lang="x-none"/>
          </a:p>
        </p:txBody>
      </p:sp>
    </p:spTree>
    <p:extLst>
      <p:ext uri="{BB962C8B-B14F-4D97-AF65-F5344CB8AC3E}">
        <p14:creationId xmlns:p14="http://schemas.microsoft.com/office/powerpoint/2010/main" val="3897098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10329-9B62-288E-2D30-80E0D6F6827B}"/>
              </a:ext>
            </a:extLst>
          </p:cNvPr>
          <p:cNvSpPr>
            <a:spLocks noGrp="1"/>
          </p:cNvSpPr>
          <p:nvPr>
            <p:ph type="title"/>
          </p:nvPr>
        </p:nvSpPr>
        <p:spPr/>
        <p:txBody>
          <a:bodyPr/>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D2843ED5-93C3-E06D-0272-911D2238C0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973265DC-FEB9-BAED-7030-668A2B2180C5}"/>
              </a:ext>
            </a:extLst>
          </p:cNvPr>
          <p:cNvSpPr>
            <a:spLocks noGrp="1"/>
          </p:cNvSpPr>
          <p:nvPr>
            <p:ph type="dt" sz="half" idx="10"/>
          </p:nvPr>
        </p:nvSpPr>
        <p:spPr/>
        <p:txBody>
          <a:bodyPr/>
          <a:lstStyle/>
          <a:p>
            <a:fld id="{4FAFDE1C-E570-4FAA-8C4E-9873E98FC612}" type="datetimeFigureOut">
              <a:rPr lang="x-none" smtClean="0"/>
              <a:t>9/10/2024</a:t>
            </a:fld>
            <a:endParaRPr lang="x-none"/>
          </a:p>
        </p:txBody>
      </p:sp>
      <p:sp>
        <p:nvSpPr>
          <p:cNvPr id="5" name="Footer Placeholder 4">
            <a:extLst>
              <a:ext uri="{FF2B5EF4-FFF2-40B4-BE49-F238E27FC236}">
                <a16:creationId xmlns:a16="http://schemas.microsoft.com/office/drawing/2014/main" id="{1AED76FF-813C-6EEC-4FE7-C69AF234AFD9}"/>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C4E01369-91E4-694A-5EE4-32C501B633F1}"/>
              </a:ext>
            </a:extLst>
          </p:cNvPr>
          <p:cNvSpPr>
            <a:spLocks noGrp="1"/>
          </p:cNvSpPr>
          <p:nvPr>
            <p:ph type="sldNum" sz="quarter" idx="12"/>
          </p:nvPr>
        </p:nvSpPr>
        <p:spPr/>
        <p:txBody>
          <a:bodyPr/>
          <a:lstStyle/>
          <a:p>
            <a:fld id="{3B890E2B-E644-43F6-908A-4021AF6EA22E}" type="slidenum">
              <a:rPr lang="x-none" smtClean="0"/>
              <a:t>‹#›</a:t>
            </a:fld>
            <a:endParaRPr lang="x-none"/>
          </a:p>
        </p:txBody>
      </p:sp>
    </p:spTree>
    <p:extLst>
      <p:ext uri="{BB962C8B-B14F-4D97-AF65-F5344CB8AC3E}">
        <p14:creationId xmlns:p14="http://schemas.microsoft.com/office/powerpoint/2010/main" val="3653316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53FA38-BDEE-0C5B-F4E4-D4C62EC168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x-none"/>
          </a:p>
        </p:txBody>
      </p:sp>
      <p:sp>
        <p:nvSpPr>
          <p:cNvPr id="3" name="Vertical Text Placeholder 2">
            <a:extLst>
              <a:ext uri="{FF2B5EF4-FFF2-40B4-BE49-F238E27FC236}">
                <a16:creationId xmlns:a16="http://schemas.microsoft.com/office/drawing/2014/main" id="{89BBD43D-EC2F-D46D-0753-EF2CE89513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1F9D402E-A7DE-C16C-2DB9-CE85F381C111}"/>
              </a:ext>
            </a:extLst>
          </p:cNvPr>
          <p:cNvSpPr>
            <a:spLocks noGrp="1"/>
          </p:cNvSpPr>
          <p:nvPr>
            <p:ph type="dt" sz="half" idx="10"/>
          </p:nvPr>
        </p:nvSpPr>
        <p:spPr/>
        <p:txBody>
          <a:bodyPr/>
          <a:lstStyle/>
          <a:p>
            <a:fld id="{4FAFDE1C-E570-4FAA-8C4E-9873E98FC612}" type="datetimeFigureOut">
              <a:rPr lang="x-none" smtClean="0"/>
              <a:t>9/10/2024</a:t>
            </a:fld>
            <a:endParaRPr lang="x-none"/>
          </a:p>
        </p:txBody>
      </p:sp>
      <p:sp>
        <p:nvSpPr>
          <p:cNvPr id="5" name="Footer Placeholder 4">
            <a:extLst>
              <a:ext uri="{FF2B5EF4-FFF2-40B4-BE49-F238E27FC236}">
                <a16:creationId xmlns:a16="http://schemas.microsoft.com/office/drawing/2014/main" id="{607AF2EB-BFB9-4D52-C523-60FDF6206675}"/>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57AE22E4-2B7F-C77B-B6CB-0003CD0EC866}"/>
              </a:ext>
            </a:extLst>
          </p:cNvPr>
          <p:cNvSpPr>
            <a:spLocks noGrp="1"/>
          </p:cNvSpPr>
          <p:nvPr>
            <p:ph type="sldNum" sz="quarter" idx="12"/>
          </p:nvPr>
        </p:nvSpPr>
        <p:spPr/>
        <p:txBody>
          <a:bodyPr/>
          <a:lstStyle/>
          <a:p>
            <a:fld id="{3B890E2B-E644-43F6-908A-4021AF6EA22E}" type="slidenum">
              <a:rPr lang="x-none" smtClean="0"/>
              <a:t>‹#›</a:t>
            </a:fld>
            <a:endParaRPr lang="x-none"/>
          </a:p>
        </p:txBody>
      </p:sp>
    </p:spTree>
    <p:extLst>
      <p:ext uri="{BB962C8B-B14F-4D97-AF65-F5344CB8AC3E}">
        <p14:creationId xmlns:p14="http://schemas.microsoft.com/office/powerpoint/2010/main" val="1668956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1FCD4-7CC8-87D4-EA67-5819A28F784F}"/>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FA04D54D-EB46-A58D-AFCA-9D77F377A0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96AEF0F8-0ACE-08BC-14F0-947878F45935}"/>
              </a:ext>
            </a:extLst>
          </p:cNvPr>
          <p:cNvSpPr>
            <a:spLocks noGrp="1"/>
          </p:cNvSpPr>
          <p:nvPr>
            <p:ph type="dt" sz="half" idx="10"/>
          </p:nvPr>
        </p:nvSpPr>
        <p:spPr/>
        <p:txBody>
          <a:bodyPr/>
          <a:lstStyle/>
          <a:p>
            <a:fld id="{4FAFDE1C-E570-4FAA-8C4E-9873E98FC612}" type="datetimeFigureOut">
              <a:rPr lang="x-none" smtClean="0"/>
              <a:t>9/10/2024</a:t>
            </a:fld>
            <a:endParaRPr lang="x-none"/>
          </a:p>
        </p:txBody>
      </p:sp>
      <p:sp>
        <p:nvSpPr>
          <p:cNvPr id="5" name="Footer Placeholder 4">
            <a:extLst>
              <a:ext uri="{FF2B5EF4-FFF2-40B4-BE49-F238E27FC236}">
                <a16:creationId xmlns:a16="http://schemas.microsoft.com/office/drawing/2014/main" id="{9EE14F72-AD2B-33ED-F8A4-F0B74883B5E6}"/>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3F74F4D0-DF44-FED9-865D-7058C9BF364B}"/>
              </a:ext>
            </a:extLst>
          </p:cNvPr>
          <p:cNvSpPr>
            <a:spLocks noGrp="1"/>
          </p:cNvSpPr>
          <p:nvPr>
            <p:ph type="sldNum" sz="quarter" idx="12"/>
          </p:nvPr>
        </p:nvSpPr>
        <p:spPr/>
        <p:txBody>
          <a:bodyPr/>
          <a:lstStyle/>
          <a:p>
            <a:fld id="{3B890E2B-E644-43F6-908A-4021AF6EA22E}" type="slidenum">
              <a:rPr lang="x-none" smtClean="0"/>
              <a:t>‹#›</a:t>
            </a:fld>
            <a:endParaRPr lang="x-none"/>
          </a:p>
        </p:txBody>
      </p:sp>
    </p:spTree>
    <p:extLst>
      <p:ext uri="{BB962C8B-B14F-4D97-AF65-F5344CB8AC3E}">
        <p14:creationId xmlns:p14="http://schemas.microsoft.com/office/powerpoint/2010/main" val="57757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C6DE2-0DDE-239F-08C5-60F7C95F53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x-none"/>
          </a:p>
        </p:txBody>
      </p:sp>
      <p:sp>
        <p:nvSpPr>
          <p:cNvPr id="3" name="Text Placeholder 2">
            <a:extLst>
              <a:ext uri="{FF2B5EF4-FFF2-40B4-BE49-F238E27FC236}">
                <a16:creationId xmlns:a16="http://schemas.microsoft.com/office/drawing/2014/main" id="{65C41FDD-B61E-CF04-793E-A2D22DCF8E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BE74DEB-C23B-1918-7CB8-4785B088C8F0}"/>
              </a:ext>
            </a:extLst>
          </p:cNvPr>
          <p:cNvSpPr>
            <a:spLocks noGrp="1"/>
          </p:cNvSpPr>
          <p:nvPr>
            <p:ph type="dt" sz="half" idx="10"/>
          </p:nvPr>
        </p:nvSpPr>
        <p:spPr/>
        <p:txBody>
          <a:bodyPr/>
          <a:lstStyle/>
          <a:p>
            <a:fld id="{4FAFDE1C-E570-4FAA-8C4E-9873E98FC612}" type="datetimeFigureOut">
              <a:rPr lang="x-none" smtClean="0"/>
              <a:t>9/10/2024</a:t>
            </a:fld>
            <a:endParaRPr lang="x-none"/>
          </a:p>
        </p:txBody>
      </p:sp>
      <p:sp>
        <p:nvSpPr>
          <p:cNvPr id="5" name="Footer Placeholder 4">
            <a:extLst>
              <a:ext uri="{FF2B5EF4-FFF2-40B4-BE49-F238E27FC236}">
                <a16:creationId xmlns:a16="http://schemas.microsoft.com/office/drawing/2014/main" id="{F08F162B-3A7E-AFAD-66D0-E1D2A5D54DC8}"/>
              </a:ext>
            </a:extLst>
          </p:cNvPr>
          <p:cNvSpPr>
            <a:spLocks noGrp="1"/>
          </p:cNvSpPr>
          <p:nvPr>
            <p:ph type="ftr" sz="quarter" idx="11"/>
          </p:nvPr>
        </p:nvSpPr>
        <p:spPr/>
        <p:txBody>
          <a:bodyPr/>
          <a:lstStyle/>
          <a:p>
            <a:endParaRPr lang="x-none"/>
          </a:p>
        </p:txBody>
      </p:sp>
      <p:sp>
        <p:nvSpPr>
          <p:cNvPr id="6" name="Slide Number Placeholder 5">
            <a:extLst>
              <a:ext uri="{FF2B5EF4-FFF2-40B4-BE49-F238E27FC236}">
                <a16:creationId xmlns:a16="http://schemas.microsoft.com/office/drawing/2014/main" id="{3233E06F-4536-48DE-200F-7ED993B9D107}"/>
              </a:ext>
            </a:extLst>
          </p:cNvPr>
          <p:cNvSpPr>
            <a:spLocks noGrp="1"/>
          </p:cNvSpPr>
          <p:nvPr>
            <p:ph type="sldNum" sz="quarter" idx="12"/>
          </p:nvPr>
        </p:nvSpPr>
        <p:spPr/>
        <p:txBody>
          <a:bodyPr/>
          <a:lstStyle/>
          <a:p>
            <a:fld id="{3B890E2B-E644-43F6-908A-4021AF6EA22E}" type="slidenum">
              <a:rPr lang="x-none" smtClean="0"/>
              <a:t>‹#›</a:t>
            </a:fld>
            <a:endParaRPr lang="x-none"/>
          </a:p>
        </p:txBody>
      </p:sp>
    </p:spTree>
    <p:extLst>
      <p:ext uri="{BB962C8B-B14F-4D97-AF65-F5344CB8AC3E}">
        <p14:creationId xmlns:p14="http://schemas.microsoft.com/office/powerpoint/2010/main" val="4087102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D5570-4B72-801F-7F83-A6C071364EA4}"/>
              </a:ext>
            </a:extLst>
          </p:cNvPr>
          <p:cNvSpPr>
            <a:spLocks noGrp="1"/>
          </p:cNvSpPr>
          <p:nvPr>
            <p:ph type="title"/>
          </p:nvPr>
        </p:nvSpPr>
        <p:spPr/>
        <p:txBody>
          <a:bodyPr/>
          <a:lstStyle/>
          <a:p>
            <a:r>
              <a:rPr lang="en-US"/>
              <a:t>Click to edit Master title style</a:t>
            </a:r>
            <a:endParaRPr lang="x-none"/>
          </a:p>
        </p:txBody>
      </p:sp>
      <p:sp>
        <p:nvSpPr>
          <p:cNvPr id="3" name="Content Placeholder 2">
            <a:extLst>
              <a:ext uri="{FF2B5EF4-FFF2-40B4-BE49-F238E27FC236}">
                <a16:creationId xmlns:a16="http://schemas.microsoft.com/office/drawing/2014/main" id="{64EA0777-94CF-0968-843B-CD91E4ECAE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Content Placeholder 3">
            <a:extLst>
              <a:ext uri="{FF2B5EF4-FFF2-40B4-BE49-F238E27FC236}">
                <a16:creationId xmlns:a16="http://schemas.microsoft.com/office/drawing/2014/main" id="{3934AF3C-1036-A237-2264-CF0933F831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Date Placeholder 4">
            <a:extLst>
              <a:ext uri="{FF2B5EF4-FFF2-40B4-BE49-F238E27FC236}">
                <a16:creationId xmlns:a16="http://schemas.microsoft.com/office/drawing/2014/main" id="{02FF5105-BE10-3F38-4EA0-6E28E106B6AD}"/>
              </a:ext>
            </a:extLst>
          </p:cNvPr>
          <p:cNvSpPr>
            <a:spLocks noGrp="1"/>
          </p:cNvSpPr>
          <p:nvPr>
            <p:ph type="dt" sz="half" idx="10"/>
          </p:nvPr>
        </p:nvSpPr>
        <p:spPr/>
        <p:txBody>
          <a:bodyPr/>
          <a:lstStyle/>
          <a:p>
            <a:fld id="{4FAFDE1C-E570-4FAA-8C4E-9873E98FC612}" type="datetimeFigureOut">
              <a:rPr lang="x-none" smtClean="0"/>
              <a:t>9/10/2024</a:t>
            </a:fld>
            <a:endParaRPr lang="x-none"/>
          </a:p>
        </p:txBody>
      </p:sp>
      <p:sp>
        <p:nvSpPr>
          <p:cNvPr id="6" name="Footer Placeholder 5">
            <a:extLst>
              <a:ext uri="{FF2B5EF4-FFF2-40B4-BE49-F238E27FC236}">
                <a16:creationId xmlns:a16="http://schemas.microsoft.com/office/drawing/2014/main" id="{5ADA1C60-CD27-64A6-C6BD-F46C0766E445}"/>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D121C2A7-EFE7-2DD0-61B6-A9FC387DD3D0}"/>
              </a:ext>
            </a:extLst>
          </p:cNvPr>
          <p:cNvSpPr>
            <a:spLocks noGrp="1"/>
          </p:cNvSpPr>
          <p:nvPr>
            <p:ph type="sldNum" sz="quarter" idx="12"/>
          </p:nvPr>
        </p:nvSpPr>
        <p:spPr/>
        <p:txBody>
          <a:bodyPr/>
          <a:lstStyle/>
          <a:p>
            <a:fld id="{3B890E2B-E644-43F6-908A-4021AF6EA22E}" type="slidenum">
              <a:rPr lang="x-none" smtClean="0"/>
              <a:t>‹#›</a:t>
            </a:fld>
            <a:endParaRPr lang="x-none"/>
          </a:p>
        </p:txBody>
      </p:sp>
    </p:spTree>
    <p:extLst>
      <p:ext uri="{BB962C8B-B14F-4D97-AF65-F5344CB8AC3E}">
        <p14:creationId xmlns:p14="http://schemas.microsoft.com/office/powerpoint/2010/main" val="2105925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9CCED-1A3A-C801-95DF-6BA4E9B22940}"/>
              </a:ext>
            </a:extLst>
          </p:cNvPr>
          <p:cNvSpPr>
            <a:spLocks noGrp="1"/>
          </p:cNvSpPr>
          <p:nvPr>
            <p:ph type="title"/>
          </p:nvPr>
        </p:nvSpPr>
        <p:spPr>
          <a:xfrm>
            <a:off x="839788" y="365125"/>
            <a:ext cx="10515600" cy="1325563"/>
          </a:xfrm>
        </p:spPr>
        <p:txBody>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A93357C6-FB24-84FE-ABE1-896C42CCE9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191EB9-6A24-7D8A-454E-FD4295D02E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5" name="Text Placeholder 4">
            <a:extLst>
              <a:ext uri="{FF2B5EF4-FFF2-40B4-BE49-F238E27FC236}">
                <a16:creationId xmlns:a16="http://schemas.microsoft.com/office/drawing/2014/main" id="{8E5434DA-B49F-026F-3FCF-2DC5ADEE19E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76D55A-0001-248B-0C3F-BEB193BF6F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7" name="Date Placeholder 6">
            <a:extLst>
              <a:ext uri="{FF2B5EF4-FFF2-40B4-BE49-F238E27FC236}">
                <a16:creationId xmlns:a16="http://schemas.microsoft.com/office/drawing/2014/main" id="{777C7AE9-B254-4F46-63C9-4631D99DB9FE}"/>
              </a:ext>
            </a:extLst>
          </p:cNvPr>
          <p:cNvSpPr>
            <a:spLocks noGrp="1"/>
          </p:cNvSpPr>
          <p:nvPr>
            <p:ph type="dt" sz="half" idx="10"/>
          </p:nvPr>
        </p:nvSpPr>
        <p:spPr/>
        <p:txBody>
          <a:bodyPr/>
          <a:lstStyle/>
          <a:p>
            <a:fld id="{4FAFDE1C-E570-4FAA-8C4E-9873E98FC612}" type="datetimeFigureOut">
              <a:rPr lang="x-none" smtClean="0"/>
              <a:t>9/10/2024</a:t>
            </a:fld>
            <a:endParaRPr lang="x-none"/>
          </a:p>
        </p:txBody>
      </p:sp>
      <p:sp>
        <p:nvSpPr>
          <p:cNvPr id="8" name="Footer Placeholder 7">
            <a:extLst>
              <a:ext uri="{FF2B5EF4-FFF2-40B4-BE49-F238E27FC236}">
                <a16:creationId xmlns:a16="http://schemas.microsoft.com/office/drawing/2014/main" id="{1104B67C-0376-E08F-AB71-906F96050174}"/>
              </a:ext>
            </a:extLst>
          </p:cNvPr>
          <p:cNvSpPr>
            <a:spLocks noGrp="1"/>
          </p:cNvSpPr>
          <p:nvPr>
            <p:ph type="ftr" sz="quarter" idx="11"/>
          </p:nvPr>
        </p:nvSpPr>
        <p:spPr/>
        <p:txBody>
          <a:bodyPr/>
          <a:lstStyle/>
          <a:p>
            <a:endParaRPr lang="x-none"/>
          </a:p>
        </p:txBody>
      </p:sp>
      <p:sp>
        <p:nvSpPr>
          <p:cNvPr id="9" name="Slide Number Placeholder 8">
            <a:extLst>
              <a:ext uri="{FF2B5EF4-FFF2-40B4-BE49-F238E27FC236}">
                <a16:creationId xmlns:a16="http://schemas.microsoft.com/office/drawing/2014/main" id="{C1F174F6-BC89-11EE-0DF8-B2765D1AB327}"/>
              </a:ext>
            </a:extLst>
          </p:cNvPr>
          <p:cNvSpPr>
            <a:spLocks noGrp="1"/>
          </p:cNvSpPr>
          <p:nvPr>
            <p:ph type="sldNum" sz="quarter" idx="12"/>
          </p:nvPr>
        </p:nvSpPr>
        <p:spPr/>
        <p:txBody>
          <a:bodyPr/>
          <a:lstStyle/>
          <a:p>
            <a:fld id="{3B890E2B-E644-43F6-908A-4021AF6EA22E}" type="slidenum">
              <a:rPr lang="x-none" smtClean="0"/>
              <a:t>‹#›</a:t>
            </a:fld>
            <a:endParaRPr lang="x-none"/>
          </a:p>
        </p:txBody>
      </p:sp>
    </p:spTree>
    <p:extLst>
      <p:ext uri="{BB962C8B-B14F-4D97-AF65-F5344CB8AC3E}">
        <p14:creationId xmlns:p14="http://schemas.microsoft.com/office/powerpoint/2010/main" val="2000539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BA4EF-8431-CA3B-3174-550AA80A262C}"/>
              </a:ext>
            </a:extLst>
          </p:cNvPr>
          <p:cNvSpPr>
            <a:spLocks noGrp="1"/>
          </p:cNvSpPr>
          <p:nvPr>
            <p:ph type="title"/>
          </p:nvPr>
        </p:nvSpPr>
        <p:spPr/>
        <p:txBody>
          <a:bodyPr/>
          <a:lstStyle/>
          <a:p>
            <a:r>
              <a:rPr lang="en-US"/>
              <a:t>Click to edit Master title style</a:t>
            </a:r>
            <a:endParaRPr lang="x-none"/>
          </a:p>
        </p:txBody>
      </p:sp>
      <p:sp>
        <p:nvSpPr>
          <p:cNvPr id="3" name="Date Placeholder 2">
            <a:extLst>
              <a:ext uri="{FF2B5EF4-FFF2-40B4-BE49-F238E27FC236}">
                <a16:creationId xmlns:a16="http://schemas.microsoft.com/office/drawing/2014/main" id="{F97DE0EB-F7E6-06E7-8483-882456186A57}"/>
              </a:ext>
            </a:extLst>
          </p:cNvPr>
          <p:cNvSpPr>
            <a:spLocks noGrp="1"/>
          </p:cNvSpPr>
          <p:nvPr>
            <p:ph type="dt" sz="half" idx="10"/>
          </p:nvPr>
        </p:nvSpPr>
        <p:spPr/>
        <p:txBody>
          <a:bodyPr/>
          <a:lstStyle/>
          <a:p>
            <a:fld id="{4FAFDE1C-E570-4FAA-8C4E-9873E98FC612}" type="datetimeFigureOut">
              <a:rPr lang="x-none" smtClean="0"/>
              <a:t>9/10/2024</a:t>
            </a:fld>
            <a:endParaRPr lang="x-none"/>
          </a:p>
        </p:txBody>
      </p:sp>
      <p:sp>
        <p:nvSpPr>
          <p:cNvPr id="4" name="Footer Placeholder 3">
            <a:extLst>
              <a:ext uri="{FF2B5EF4-FFF2-40B4-BE49-F238E27FC236}">
                <a16:creationId xmlns:a16="http://schemas.microsoft.com/office/drawing/2014/main" id="{C2FCF8BD-019A-C802-F1FC-502FB4430B95}"/>
              </a:ext>
            </a:extLst>
          </p:cNvPr>
          <p:cNvSpPr>
            <a:spLocks noGrp="1"/>
          </p:cNvSpPr>
          <p:nvPr>
            <p:ph type="ftr" sz="quarter" idx="11"/>
          </p:nvPr>
        </p:nvSpPr>
        <p:spPr/>
        <p:txBody>
          <a:bodyPr/>
          <a:lstStyle/>
          <a:p>
            <a:endParaRPr lang="x-none"/>
          </a:p>
        </p:txBody>
      </p:sp>
      <p:sp>
        <p:nvSpPr>
          <p:cNvPr id="5" name="Slide Number Placeholder 4">
            <a:extLst>
              <a:ext uri="{FF2B5EF4-FFF2-40B4-BE49-F238E27FC236}">
                <a16:creationId xmlns:a16="http://schemas.microsoft.com/office/drawing/2014/main" id="{4784A8C4-7168-6DE6-9B60-CEF84B5F7B58}"/>
              </a:ext>
            </a:extLst>
          </p:cNvPr>
          <p:cNvSpPr>
            <a:spLocks noGrp="1"/>
          </p:cNvSpPr>
          <p:nvPr>
            <p:ph type="sldNum" sz="quarter" idx="12"/>
          </p:nvPr>
        </p:nvSpPr>
        <p:spPr/>
        <p:txBody>
          <a:bodyPr/>
          <a:lstStyle/>
          <a:p>
            <a:fld id="{3B890E2B-E644-43F6-908A-4021AF6EA22E}" type="slidenum">
              <a:rPr lang="x-none" smtClean="0"/>
              <a:t>‹#›</a:t>
            </a:fld>
            <a:endParaRPr lang="x-none"/>
          </a:p>
        </p:txBody>
      </p:sp>
    </p:spTree>
    <p:extLst>
      <p:ext uri="{BB962C8B-B14F-4D97-AF65-F5344CB8AC3E}">
        <p14:creationId xmlns:p14="http://schemas.microsoft.com/office/powerpoint/2010/main" val="24415123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EDCA74-29A2-DCDF-5FBF-A8CE39390223}"/>
              </a:ext>
            </a:extLst>
          </p:cNvPr>
          <p:cNvSpPr>
            <a:spLocks noGrp="1"/>
          </p:cNvSpPr>
          <p:nvPr>
            <p:ph type="dt" sz="half" idx="10"/>
          </p:nvPr>
        </p:nvSpPr>
        <p:spPr/>
        <p:txBody>
          <a:bodyPr/>
          <a:lstStyle/>
          <a:p>
            <a:fld id="{4FAFDE1C-E570-4FAA-8C4E-9873E98FC612}" type="datetimeFigureOut">
              <a:rPr lang="x-none" smtClean="0"/>
              <a:t>9/10/2024</a:t>
            </a:fld>
            <a:endParaRPr lang="x-none"/>
          </a:p>
        </p:txBody>
      </p:sp>
      <p:sp>
        <p:nvSpPr>
          <p:cNvPr id="3" name="Footer Placeholder 2">
            <a:extLst>
              <a:ext uri="{FF2B5EF4-FFF2-40B4-BE49-F238E27FC236}">
                <a16:creationId xmlns:a16="http://schemas.microsoft.com/office/drawing/2014/main" id="{9BEEA934-15AC-3E74-D0EA-020965ECF281}"/>
              </a:ext>
            </a:extLst>
          </p:cNvPr>
          <p:cNvSpPr>
            <a:spLocks noGrp="1"/>
          </p:cNvSpPr>
          <p:nvPr>
            <p:ph type="ftr" sz="quarter" idx="11"/>
          </p:nvPr>
        </p:nvSpPr>
        <p:spPr/>
        <p:txBody>
          <a:bodyPr/>
          <a:lstStyle/>
          <a:p>
            <a:endParaRPr lang="x-none"/>
          </a:p>
        </p:txBody>
      </p:sp>
      <p:sp>
        <p:nvSpPr>
          <p:cNvPr id="4" name="Slide Number Placeholder 3">
            <a:extLst>
              <a:ext uri="{FF2B5EF4-FFF2-40B4-BE49-F238E27FC236}">
                <a16:creationId xmlns:a16="http://schemas.microsoft.com/office/drawing/2014/main" id="{DBBAC6C4-9965-4E9C-DBAE-F1F51E2D6030}"/>
              </a:ext>
            </a:extLst>
          </p:cNvPr>
          <p:cNvSpPr>
            <a:spLocks noGrp="1"/>
          </p:cNvSpPr>
          <p:nvPr>
            <p:ph type="sldNum" sz="quarter" idx="12"/>
          </p:nvPr>
        </p:nvSpPr>
        <p:spPr/>
        <p:txBody>
          <a:bodyPr/>
          <a:lstStyle/>
          <a:p>
            <a:fld id="{3B890E2B-E644-43F6-908A-4021AF6EA22E}" type="slidenum">
              <a:rPr lang="x-none" smtClean="0"/>
              <a:t>‹#›</a:t>
            </a:fld>
            <a:endParaRPr lang="x-none"/>
          </a:p>
        </p:txBody>
      </p:sp>
    </p:spTree>
    <p:extLst>
      <p:ext uri="{BB962C8B-B14F-4D97-AF65-F5344CB8AC3E}">
        <p14:creationId xmlns:p14="http://schemas.microsoft.com/office/powerpoint/2010/main" val="2957854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37451-0F91-6352-A9C0-DFD6A65B2C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Content Placeholder 2">
            <a:extLst>
              <a:ext uri="{FF2B5EF4-FFF2-40B4-BE49-F238E27FC236}">
                <a16:creationId xmlns:a16="http://schemas.microsoft.com/office/drawing/2014/main" id="{30FFDC52-9521-2CFB-A6A7-CA25EFC7A4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Text Placeholder 3">
            <a:extLst>
              <a:ext uri="{FF2B5EF4-FFF2-40B4-BE49-F238E27FC236}">
                <a16:creationId xmlns:a16="http://schemas.microsoft.com/office/drawing/2014/main" id="{70B12F1D-3F90-00BC-6596-F9F69CE827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B2D63A-7923-5AB7-4FCD-716F8C76F95F}"/>
              </a:ext>
            </a:extLst>
          </p:cNvPr>
          <p:cNvSpPr>
            <a:spLocks noGrp="1"/>
          </p:cNvSpPr>
          <p:nvPr>
            <p:ph type="dt" sz="half" idx="10"/>
          </p:nvPr>
        </p:nvSpPr>
        <p:spPr/>
        <p:txBody>
          <a:bodyPr/>
          <a:lstStyle/>
          <a:p>
            <a:fld id="{4FAFDE1C-E570-4FAA-8C4E-9873E98FC612}" type="datetimeFigureOut">
              <a:rPr lang="x-none" smtClean="0"/>
              <a:t>9/10/2024</a:t>
            </a:fld>
            <a:endParaRPr lang="x-none"/>
          </a:p>
        </p:txBody>
      </p:sp>
      <p:sp>
        <p:nvSpPr>
          <p:cNvPr id="6" name="Footer Placeholder 5">
            <a:extLst>
              <a:ext uri="{FF2B5EF4-FFF2-40B4-BE49-F238E27FC236}">
                <a16:creationId xmlns:a16="http://schemas.microsoft.com/office/drawing/2014/main" id="{18FB4627-23EF-DB7B-D61D-B54A3E23B275}"/>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DE458F4F-CB98-C256-41AC-66A790336D81}"/>
              </a:ext>
            </a:extLst>
          </p:cNvPr>
          <p:cNvSpPr>
            <a:spLocks noGrp="1"/>
          </p:cNvSpPr>
          <p:nvPr>
            <p:ph type="sldNum" sz="quarter" idx="12"/>
          </p:nvPr>
        </p:nvSpPr>
        <p:spPr/>
        <p:txBody>
          <a:bodyPr/>
          <a:lstStyle/>
          <a:p>
            <a:fld id="{3B890E2B-E644-43F6-908A-4021AF6EA22E}" type="slidenum">
              <a:rPr lang="x-none" smtClean="0"/>
              <a:t>‹#›</a:t>
            </a:fld>
            <a:endParaRPr lang="x-none"/>
          </a:p>
        </p:txBody>
      </p:sp>
    </p:spTree>
    <p:extLst>
      <p:ext uri="{BB962C8B-B14F-4D97-AF65-F5344CB8AC3E}">
        <p14:creationId xmlns:p14="http://schemas.microsoft.com/office/powerpoint/2010/main" val="29415663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AFFD9-80EC-A009-1345-4A9E0D5EDE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x-none"/>
          </a:p>
        </p:txBody>
      </p:sp>
      <p:sp>
        <p:nvSpPr>
          <p:cNvPr id="3" name="Picture Placeholder 2">
            <a:extLst>
              <a:ext uri="{FF2B5EF4-FFF2-40B4-BE49-F238E27FC236}">
                <a16:creationId xmlns:a16="http://schemas.microsoft.com/office/drawing/2014/main" id="{F73ACF8A-99DA-7CA6-E9BE-46E53CCC0CD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x-none"/>
          </a:p>
        </p:txBody>
      </p:sp>
      <p:sp>
        <p:nvSpPr>
          <p:cNvPr id="4" name="Text Placeholder 3">
            <a:extLst>
              <a:ext uri="{FF2B5EF4-FFF2-40B4-BE49-F238E27FC236}">
                <a16:creationId xmlns:a16="http://schemas.microsoft.com/office/drawing/2014/main" id="{A381F409-7C76-85DF-83B1-1FBABE2740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8307B3-3568-B690-0FAC-1B31B08F097C}"/>
              </a:ext>
            </a:extLst>
          </p:cNvPr>
          <p:cNvSpPr>
            <a:spLocks noGrp="1"/>
          </p:cNvSpPr>
          <p:nvPr>
            <p:ph type="dt" sz="half" idx="10"/>
          </p:nvPr>
        </p:nvSpPr>
        <p:spPr/>
        <p:txBody>
          <a:bodyPr/>
          <a:lstStyle/>
          <a:p>
            <a:fld id="{4FAFDE1C-E570-4FAA-8C4E-9873E98FC612}" type="datetimeFigureOut">
              <a:rPr lang="x-none" smtClean="0"/>
              <a:t>9/10/2024</a:t>
            </a:fld>
            <a:endParaRPr lang="x-none"/>
          </a:p>
        </p:txBody>
      </p:sp>
      <p:sp>
        <p:nvSpPr>
          <p:cNvPr id="6" name="Footer Placeholder 5">
            <a:extLst>
              <a:ext uri="{FF2B5EF4-FFF2-40B4-BE49-F238E27FC236}">
                <a16:creationId xmlns:a16="http://schemas.microsoft.com/office/drawing/2014/main" id="{3950A7FF-970D-66FB-A72B-0DBC18EB8A10}"/>
              </a:ext>
            </a:extLst>
          </p:cNvPr>
          <p:cNvSpPr>
            <a:spLocks noGrp="1"/>
          </p:cNvSpPr>
          <p:nvPr>
            <p:ph type="ftr" sz="quarter" idx="11"/>
          </p:nvPr>
        </p:nvSpPr>
        <p:spPr/>
        <p:txBody>
          <a:bodyPr/>
          <a:lstStyle/>
          <a:p>
            <a:endParaRPr lang="x-none"/>
          </a:p>
        </p:txBody>
      </p:sp>
      <p:sp>
        <p:nvSpPr>
          <p:cNvPr id="7" name="Slide Number Placeholder 6">
            <a:extLst>
              <a:ext uri="{FF2B5EF4-FFF2-40B4-BE49-F238E27FC236}">
                <a16:creationId xmlns:a16="http://schemas.microsoft.com/office/drawing/2014/main" id="{0CA6D098-1553-2F4E-2EDB-6046374AD983}"/>
              </a:ext>
            </a:extLst>
          </p:cNvPr>
          <p:cNvSpPr>
            <a:spLocks noGrp="1"/>
          </p:cNvSpPr>
          <p:nvPr>
            <p:ph type="sldNum" sz="quarter" idx="12"/>
          </p:nvPr>
        </p:nvSpPr>
        <p:spPr/>
        <p:txBody>
          <a:bodyPr/>
          <a:lstStyle/>
          <a:p>
            <a:fld id="{3B890E2B-E644-43F6-908A-4021AF6EA22E}" type="slidenum">
              <a:rPr lang="x-none" smtClean="0"/>
              <a:t>‹#›</a:t>
            </a:fld>
            <a:endParaRPr lang="x-none"/>
          </a:p>
        </p:txBody>
      </p:sp>
    </p:spTree>
    <p:extLst>
      <p:ext uri="{BB962C8B-B14F-4D97-AF65-F5344CB8AC3E}">
        <p14:creationId xmlns:p14="http://schemas.microsoft.com/office/powerpoint/2010/main" val="2186424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CBB766-47E7-A8F9-1E7A-7572C01E2B8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x-none"/>
          </a:p>
        </p:txBody>
      </p:sp>
      <p:sp>
        <p:nvSpPr>
          <p:cNvPr id="3" name="Text Placeholder 2">
            <a:extLst>
              <a:ext uri="{FF2B5EF4-FFF2-40B4-BE49-F238E27FC236}">
                <a16:creationId xmlns:a16="http://schemas.microsoft.com/office/drawing/2014/main" id="{28463494-9EE3-4CF0-30B4-89B977206F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x-none"/>
          </a:p>
        </p:txBody>
      </p:sp>
      <p:sp>
        <p:nvSpPr>
          <p:cNvPr id="4" name="Date Placeholder 3">
            <a:extLst>
              <a:ext uri="{FF2B5EF4-FFF2-40B4-BE49-F238E27FC236}">
                <a16:creationId xmlns:a16="http://schemas.microsoft.com/office/drawing/2014/main" id="{E66CA647-CCE0-DEFC-91EF-26F2BD24FE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FDE1C-E570-4FAA-8C4E-9873E98FC612}" type="datetimeFigureOut">
              <a:rPr lang="x-none" smtClean="0"/>
              <a:t>9/10/2024</a:t>
            </a:fld>
            <a:endParaRPr lang="x-none"/>
          </a:p>
        </p:txBody>
      </p:sp>
      <p:sp>
        <p:nvSpPr>
          <p:cNvPr id="5" name="Footer Placeholder 4">
            <a:extLst>
              <a:ext uri="{FF2B5EF4-FFF2-40B4-BE49-F238E27FC236}">
                <a16:creationId xmlns:a16="http://schemas.microsoft.com/office/drawing/2014/main" id="{87D68734-0DCD-B35F-088E-021D5CCF309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x-none"/>
          </a:p>
        </p:txBody>
      </p:sp>
      <p:sp>
        <p:nvSpPr>
          <p:cNvPr id="6" name="Slide Number Placeholder 5">
            <a:extLst>
              <a:ext uri="{FF2B5EF4-FFF2-40B4-BE49-F238E27FC236}">
                <a16:creationId xmlns:a16="http://schemas.microsoft.com/office/drawing/2014/main" id="{43EAF7A3-8ACB-E934-6153-D0FD57266D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890E2B-E644-43F6-908A-4021AF6EA22E}" type="slidenum">
              <a:rPr lang="x-none" smtClean="0"/>
              <a:t>‹#›</a:t>
            </a:fld>
            <a:endParaRPr lang="x-none"/>
          </a:p>
        </p:txBody>
      </p:sp>
    </p:spTree>
    <p:extLst>
      <p:ext uri="{BB962C8B-B14F-4D97-AF65-F5344CB8AC3E}">
        <p14:creationId xmlns:p14="http://schemas.microsoft.com/office/powerpoint/2010/main" val="280571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x-non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96EF88-B9F2-488E-879F-90DBD6E69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399185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3" name="Rectangle 2"/>
          <p:cNvSpPr/>
          <p:nvPr/>
        </p:nvSpPr>
        <p:spPr>
          <a:xfrm>
            <a:off x="0" y="3991855"/>
            <a:ext cx="12192000" cy="2866145"/>
          </a:xfrm>
          <a:prstGeom prst="rect">
            <a:avLst/>
          </a:prstGeom>
          <a:blipFill>
            <a:blip r:embed="rId3"/>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b="1" dirty="0"/>
              <a:t>PLE EXAMINATION PREPAREDNESS TRAINING, 2024</a:t>
            </a:r>
          </a:p>
        </p:txBody>
      </p:sp>
      <p:sp>
        <p:nvSpPr>
          <p:cNvPr id="5" name="Rounded Rectangle 4"/>
          <p:cNvSpPr/>
          <p:nvPr/>
        </p:nvSpPr>
        <p:spPr>
          <a:xfrm>
            <a:off x="0" y="6252882"/>
            <a:ext cx="12192000" cy="6992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BY: </a:t>
            </a:r>
            <a:r>
              <a:rPr lang="en-US" b="1" dirty="0">
                <a:solidFill>
                  <a:schemeClr val="tx1"/>
                </a:solidFill>
                <a:latin typeface="Berlin Sans FB Demi" panose="020E0802020502020306" pitchFamily="34" charset="0"/>
              </a:rPr>
              <a:t>MUKENYE DAVID </a:t>
            </a:r>
            <a:r>
              <a:rPr lang="en-US" b="1" dirty="0">
                <a:solidFill>
                  <a:schemeClr val="tx1"/>
                </a:solidFill>
              </a:rPr>
              <a:t>---</a:t>
            </a:r>
            <a:r>
              <a:rPr lang="en-US" b="1" dirty="0">
                <a:solidFill>
                  <a:schemeClr val="bg1"/>
                </a:solidFill>
              </a:rPr>
              <a:t>0782012215</a:t>
            </a:r>
            <a:r>
              <a:rPr lang="en-US" b="1" dirty="0">
                <a:solidFill>
                  <a:schemeClr val="tx1"/>
                </a:solidFill>
              </a:rPr>
              <a:t> / </a:t>
            </a:r>
            <a:r>
              <a:rPr lang="en-US" b="1" dirty="0">
                <a:solidFill>
                  <a:srgbClr val="FFFF00"/>
                </a:solidFill>
              </a:rPr>
              <a:t>0752012215</a:t>
            </a:r>
          </a:p>
        </p:txBody>
      </p:sp>
      <p:sp>
        <p:nvSpPr>
          <p:cNvPr id="6" name="Rectangle 5"/>
          <p:cNvSpPr/>
          <p:nvPr/>
        </p:nvSpPr>
        <p:spPr>
          <a:xfrm>
            <a:off x="0" y="3077455"/>
            <a:ext cx="12192000" cy="914400"/>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dirty="0">
                <a:solidFill>
                  <a:schemeClr val="accent4"/>
                </a:solidFill>
              </a:rPr>
              <a:t>ENGLISH LANGUAGE</a:t>
            </a:r>
          </a:p>
        </p:txBody>
      </p:sp>
    </p:spTree>
    <p:extLst>
      <p:ext uri="{BB962C8B-B14F-4D97-AF65-F5344CB8AC3E}">
        <p14:creationId xmlns:p14="http://schemas.microsoft.com/office/powerpoint/2010/main" val="3242271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heel(1)">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45"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2000"/>
                                        <p:tgtEl>
                                          <p:spTgt spid="6"/>
                                        </p:tgtEl>
                                      </p:cBhvr>
                                    </p:animEffect>
                                    <p:anim calcmode="lin" valueType="num">
                                      <p:cBhvr>
                                        <p:cTn id="18" dur="2000" fill="hold"/>
                                        <p:tgtEl>
                                          <p:spTgt spid="6"/>
                                        </p:tgtEl>
                                        <p:attrNameLst>
                                          <p:attrName>ppt_w</p:attrName>
                                        </p:attrNameLst>
                                      </p:cBhvr>
                                      <p:tavLst>
                                        <p:tav tm="0" fmla="#ppt_w*sin(2.5*pi*$)">
                                          <p:val>
                                            <p:fltVal val="0"/>
                                          </p:val>
                                        </p:tav>
                                        <p:tav tm="100000">
                                          <p:val>
                                            <p:fltVal val="1"/>
                                          </p:val>
                                        </p:tav>
                                      </p:tavLst>
                                    </p:anim>
                                    <p:anim calcmode="lin" valueType="num">
                                      <p:cBhvr>
                                        <p:cTn id="19" dur="2000" fill="hold"/>
                                        <p:tgtEl>
                                          <p:spTgt spid="6"/>
                                        </p:tgtEl>
                                        <p:attrNameLst>
                                          <p:attrName>ppt_h</p:attrName>
                                        </p:attrNameLst>
                                      </p:cBhvr>
                                      <p:tavLst>
                                        <p:tav tm="0">
                                          <p:val>
                                            <p:strVal val="#ppt_h"/>
                                          </p:val>
                                        </p:tav>
                                        <p:tav tm="100000">
                                          <p:val>
                                            <p:strVal val="#ppt_h"/>
                                          </p:val>
                                        </p:tav>
                                      </p:tavLst>
                                    </p:anim>
                                  </p:childTnLst>
                                </p:cTn>
                              </p:par>
                            </p:childTnLst>
                          </p:cTn>
                        </p:par>
                      </p:childTnLst>
                    </p:cTn>
                  </p:par>
                  <p:par>
                    <p:cTn id="20" fill="hold">
                      <p:stCondLst>
                        <p:cond delay="indefinite"/>
                      </p:stCondLst>
                      <p:childTnLst>
                        <p:par>
                          <p:cTn id="21" fill="hold">
                            <p:stCondLst>
                              <p:cond delay="0"/>
                            </p:stCondLst>
                            <p:childTnLst>
                              <p:par>
                                <p:cTn id="22" presetID="45" presetClass="entr" presetSubtype="0" fill="hold" nodeType="clickEffect">
                                  <p:stCondLst>
                                    <p:cond delay="0"/>
                                  </p:stCondLst>
                                  <p:childTnLst>
                                    <p:set>
                                      <p:cBhvr>
                                        <p:cTn id="23" dur="1" fill="hold">
                                          <p:stCondLst>
                                            <p:cond delay="0"/>
                                          </p:stCondLst>
                                        </p:cTn>
                                        <p:tgtEl>
                                          <p:spTgt spid="5">
                                            <p:txEl>
                                              <p:pRg st="0" end="0"/>
                                            </p:txEl>
                                          </p:spTgt>
                                        </p:tgtEl>
                                        <p:attrNameLst>
                                          <p:attrName>style.visibility</p:attrName>
                                        </p:attrNameLst>
                                      </p:cBhvr>
                                      <p:to>
                                        <p:strVal val="visible"/>
                                      </p:to>
                                    </p:set>
                                    <p:animEffect transition="in" filter="fade">
                                      <p:cBhvr>
                                        <p:cTn id="24" dur="2000"/>
                                        <p:tgtEl>
                                          <p:spTgt spid="5">
                                            <p:txEl>
                                              <p:pRg st="0" end="0"/>
                                            </p:txEl>
                                          </p:spTgt>
                                        </p:tgtEl>
                                      </p:cBhvr>
                                    </p:animEffect>
                                    <p:anim calcmode="lin" valueType="num">
                                      <p:cBhvr>
                                        <p:cTn id="25" dur="2000" fill="hold"/>
                                        <p:tgtEl>
                                          <p:spTgt spid="5">
                                            <p:txEl>
                                              <p:pRg st="0" end="0"/>
                                            </p:txEl>
                                          </p:spTgt>
                                        </p:tgtEl>
                                        <p:attrNameLst>
                                          <p:attrName>ppt_w</p:attrName>
                                        </p:attrNameLst>
                                      </p:cBhvr>
                                      <p:tavLst>
                                        <p:tav tm="0" fmla="#ppt_w*sin(2.5*pi*$)">
                                          <p:val>
                                            <p:fltVal val="0"/>
                                          </p:val>
                                        </p:tav>
                                        <p:tav tm="100000">
                                          <p:val>
                                            <p:fltVal val="1"/>
                                          </p:val>
                                        </p:tav>
                                      </p:tavLst>
                                    </p:anim>
                                    <p:anim calcmode="lin" valueType="num">
                                      <p:cBhvr>
                                        <p:cTn id="26" dur="2000" fill="hold"/>
                                        <p:tgtEl>
                                          <p:spTgt spid="5">
                                            <p:txEl>
                                              <p:pRg st="0" end="0"/>
                                            </p:txEl>
                                          </p:spTgt>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8259" y="201706"/>
            <a:ext cx="11860306" cy="6548718"/>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ct val="115000"/>
              </a:lnSpc>
              <a:spcAft>
                <a:spcPts val="800"/>
              </a:spcAft>
              <a:buFont typeface="+mj-lt"/>
              <a:buAutoNum type="romanUcParenR"/>
            </a:pPr>
            <a:r>
              <a:rPr lang="en-US" sz="3200" b="1" dirty="0">
                <a:solidFill>
                  <a:srgbClr val="0070C0"/>
                </a:solidFill>
                <a:latin typeface="Century Gothic" panose="020B0502020202020204" pitchFamily="34" charset="0"/>
                <a:ea typeface="Times New Roman" panose="02020603050405020304" pitchFamily="18" charset="0"/>
                <a:cs typeface="Times New Roman" panose="02020603050405020304" pitchFamily="18" charset="0"/>
              </a:rPr>
              <a:t>Possessives</a:t>
            </a: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 e.g.</a:t>
            </a:r>
          </a:p>
          <a:p>
            <a:pPr lvl="0">
              <a:lnSpc>
                <a:spcPct val="115000"/>
              </a:lnSpc>
              <a:spcAft>
                <a:spcPts val="800"/>
              </a:spcAft>
            </a:pP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candidate</a:t>
            </a:r>
            <a:r>
              <a:rPr lang="en-US" sz="3200" b="1" dirty="0">
                <a:solidFill>
                  <a:srgbClr val="FF0000"/>
                </a:solidFill>
                <a:latin typeface="Century Gothic" panose="020B0502020202020204" pitchFamily="34" charset="0"/>
                <a:ea typeface="Times New Roman" panose="02020603050405020304" pitchFamily="18" charset="0"/>
                <a:cs typeface="Times New Roman" panose="02020603050405020304" pitchFamily="18" charset="0"/>
              </a:rPr>
              <a:t>’s </a:t>
            </a: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name  =candidate</a:t>
            </a:r>
            <a:r>
              <a:rPr lang="en-US" sz="3200" b="1" dirty="0">
                <a:solidFill>
                  <a:srgbClr val="FF0000"/>
                </a:solidFill>
                <a:latin typeface="Century Gothic" panose="020B0502020202020204" pitchFamily="34" charset="0"/>
                <a:ea typeface="Times New Roman" panose="02020603050405020304" pitchFamily="18" charset="0"/>
                <a:cs typeface="Times New Roman" panose="02020603050405020304" pitchFamily="18" charset="0"/>
              </a:rPr>
              <a:t>s’</a:t>
            </a: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 names (P.L.E 2018)</a:t>
            </a:r>
          </a:p>
          <a:p>
            <a:pPr lvl="0">
              <a:lnSpc>
                <a:spcPct val="115000"/>
              </a:lnSpc>
              <a:spcAft>
                <a:spcPts val="800"/>
              </a:spcAft>
            </a:pP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Lady’s bag      = ladies’ bags</a:t>
            </a:r>
          </a:p>
          <a:p>
            <a:pPr lvl="0">
              <a:lnSpc>
                <a:spcPct val="115000"/>
              </a:lnSpc>
              <a:spcAft>
                <a:spcPts val="800"/>
              </a:spcAft>
            </a:pP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Baby’s cot       = babies’ cots</a:t>
            </a:r>
          </a:p>
          <a:p>
            <a:pPr lvl="0">
              <a:lnSpc>
                <a:spcPct val="115000"/>
              </a:lnSpc>
              <a:spcAft>
                <a:spcPts val="800"/>
              </a:spcAft>
            </a:pP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Child’s right     = children’s rights</a:t>
            </a:r>
          </a:p>
          <a:p>
            <a:pPr lvl="0">
              <a:lnSpc>
                <a:spcPct val="115000"/>
              </a:lnSpc>
              <a:spcAft>
                <a:spcPts val="800"/>
              </a:spcAft>
            </a:pP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Man’s shirt       =  men’s shirts</a:t>
            </a:r>
          </a:p>
          <a:p>
            <a:pPr lvl="0">
              <a:lnSpc>
                <a:spcPct val="115000"/>
              </a:lnSpc>
              <a:spcAft>
                <a:spcPts val="800"/>
              </a:spcAft>
            </a:pP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Woman’s show = women’s shows  </a:t>
            </a:r>
          </a:p>
          <a:p>
            <a:pPr lvl="0">
              <a:lnSpc>
                <a:spcPct val="115000"/>
              </a:lnSpc>
              <a:spcAft>
                <a:spcPts val="800"/>
              </a:spcAft>
            </a:pP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 and many others like sheep/deer.</a:t>
            </a:r>
            <a:endParaRPr lang="x-none" sz="1600" dirty="0">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233806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403412" y="632012"/>
            <a:ext cx="11362763" cy="5836023"/>
          </a:xfrm>
          <a:prstGeom prst="rect">
            <a:avLst/>
          </a:prstGeom>
          <a:blipFill>
            <a:blip r:embed="rId2"/>
            <a:tile tx="0" ty="0" sx="100000" sy="100000" flip="none" algn="tl"/>
          </a:blip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ct val="115000"/>
              </a:lnSpc>
              <a:spcAft>
                <a:spcPts val="800"/>
              </a:spcAft>
              <a:buFont typeface="+mj-lt"/>
              <a:buAutoNum type="arabicPeriod" startAt="3"/>
            </a:pPr>
            <a:r>
              <a:rPr lang="en-US" sz="40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HOMOPHONES </a:t>
            </a:r>
            <a:endParaRPr lang="x-none" sz="2000">
              <a:solidFill>
                <a:prstClr val="black"/>
              </a:solidFill>
              <a:latin typeface="Calibri" panose="020F0502020204030204" pitchFamily="34" charset="0"/>
              <a:ea typeface="Times New Roman" panose="02020603050405020304" pitchFamily="18" charset="0"/>
              <a:cs typeface="Times New Roman" panose="02020603050405020304" pitchFamily="18" charset="0"/>
            </a:endParaRPr>
          </a:p>
          <a:p>
            <a:pPr lvl="0"/>
            <a:r>
              <a:rPr lang="en-US" sz="4000" b="1" kern="0"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use each of the words in a sentence to show that you know the difference in their meaning</a:t>
            </a:r>
          </a:p>
          <a:p>
            <a:pPr lvl="0"/>
            <a:endParaRPr lang="en-US" sz="4000" b="1" kern="0"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endParaRPr>
          </a:p>
          <a:p>
            <a:pPr lvl="0"/>
            <a:r>
              <a:rPr lang="en-US" sz="4000" b="1" kern="0" dirty="0">
                <a:solidFill>
                  <a:srgbClr val="000000"/>
                </a:solidFill>
                <a:latin typeface="Century Gothic" panose="020B0502020202020204" pitchFamily="34" charset="0"/>
                <a:cs typeface="Times New Roman" panose="02020603050405020304" pitchFamily="18" charset="0"/>
              </a:rPr>
              <a:t>HOMOGRAPHS </a:t>
            </a:r>
          </a:p>
          <a:p>
            <a:pPr lvl="0"/>
            <a:r>
              <a:rPr lang="en-US" sz="4000" b="1" kern="0" dirty="0">
                <a:solidFill>
                  <a:srgbClr val="000000"/>
                </a:solidFill>
                <a:latin typeface="Century Gothic" panose="020B0502020202020204" pitchFamily="34" charset="0"/>
                <a:cs typeface="Times New Roman" panose="02020603050405020304" pitchFamily="18" charset="0"/>
              </a:rPr>
              <a:t>Words with the same </a:t>
            </a:r>
            <a:r>
              <a:rPr lang="en-US" sz="4000" b="1" kern="0" dirty="0" err="1">
                <a:solidFill>
                  <a:srgbClr val="000000"/>
                </a:solidFill>
                <a:latin typeface="Century Gothic" panose="020B0502020202020204" pitchFamily="34" charset="0"/>
                <a:cs typeface="Times New Roman" panose="02020603050405020304" pitchFamily="18" charset="0"/>
              </a:rPr>
              <a:t>spelling,sound</a:t>
            </a:r>
            <a:r>
              <a:rPr lang="en-US" sz="4000" b="1" kern="0" dirty="0">
                <a:solidFill>
                  <a:srgbClr val="000000"/>
                </a:solidFill>
                <a:latin typeface="Century Gothic" panose="020B0502020202020204" pitchFamily="34" charset="0"/>
                <a:cs typeface="Times New Roman" panose="02020603050405020304" pitchFamily="18" charset="0"/>
              </a:rPr>
              <a:t> but different meaning</a:t>
            </a:r>
            <a:endParaRPr lang="x-none" sz="4000" dirty="0">
              <a:solidFill>
                <a:prstClr val="black"/>
              </a:solidFill>
            </a:endParaRPr>
          </a:p>
        </p:txBody>
      </p:sp>
    </p:spTree>
    <p:extLst>
      <p:ext uri="{BB962C8B-B14F-4D97-AF65-F5344CB8AC3E}">
        <p14:creationId xmlns:p14="http://schemas.microsoft.com/office/powerpoint/2010/main" val="1906149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ircle(in)">
                                      <p:cBhvr>
                                        <p:cTn id="7" dur="20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circle(in)">
                                      <p:cBhvr>
                                        <p:cTn id="12" dur="20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circle(in)">
                                      <p:cBhvr>
                                        <p:cTn id="17" dur="20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circle(in)">
                                      <p:cBhvr>
                                        <p:cTn id="22" dur="20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E98A99-D303-4167-8B4C-1F2D1CDE4E54}"/>
              </a:ext>
            </a:extLst>
          </p:cNvPr>
          <p:cNvSpPr txBox="1"/>
          <p:nvPr/>
        </p:nvSpPr>
        <p:spPr>
          <a:xfrm>
            <a:off x="434714" y="314793"/>
            <a:ext cx="11077731" cy="5923353"/>
          </a:xfrm>
          <a:prstGeom prst="rect">
            <a:avLst/>
          </a:prstGeom>
          <a:noFill/>
        </p:spPr>
        <p:txBody>
          <a:bodyPr wrap="square">
            <a:spAutoFit/>
          </a:bodyPr>
          <a:lstStyle/>
          <a:p>
            <a:pPr>
              <a:lnSpc>
                <a:spcPct val="115000"/>
              </a:lnSpc>
              <a:spcAft>
                <a:spcPts val="800"/>
              </a:spcAft>
            </a:pPr>
            <a:r>
              <a:rPr lang="en-US" sz="3200" b="1" u="sng" dirty="0">
                <a:solidFill>
                  <a:srgbClr val="002060"/>
                </a:solidFill>
                <a:effectLst/>
                <a:latin typeface="Century Gothic" panose="020B0502020202020204" pitchFamily="34" charset="0"/>
                <a:ea typeface="Times New Roman" panose="02020603050405020304" pitchFamily="18" charset="0"/>
                <a:cs typeface="Times New Roman" panose="02020603050405020304" pitchFamily="18" charset="0"/>
              </a:rPr>
              <a:t>POINTS TO NOTE WHEN ANSWERING SUCH QUESTIONS.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Each time you are using the given words in a sentence, your sentence </a:t>
            </a:r>
            <a:r>
              <a:rPr lang="en-US" sz="32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MUST </a:t>
            </a: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have </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 qualifier or qualifiers; they are the ones to show that your sentence is meaningful. Without it or those qualifiers, you won’t be awarded a mark or marks.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In case one of the given words is a main verb, you advised to avoid transforming or changing that word into another tense; instead use it as an infinitive as given in the question.</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794990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48C1E81-D7EB-E543-6914-A5456AA2B0DB}"/>
              </a:ext>
            </a:extLst>
          </p:cNvPr>
          <p:cNvSpPr txBox="1"/>
          <p:nvPr/>
        </p:nvSpPr>
        <p:spPr>
          <a:xfrm>
            <a:off x="269823" y="179882"/>
            <a:ext cx="11557416" cy="5838201"/>
          </a:xfrm>
          <a:prstGeom prst="rect">
            <a:avLst/>
          </a:prstGeom>
          <a:noFill/>
        </p:spPr>
        <p:txBody>
          <a:bodyPr wrap="square">
            <a:spAutoFit/>
          </a:bodyPr>
          <a:lstStyle/>
          <a:p>
            <a:pPr>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e.g. need -( P.L.E 2018) -qualifiers: something such as an object, time, a day, etc.</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indent="352425">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Knead-(P.L.E 2018) -qualifiers: dough, clay, baker, builder, etc.</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indent="352425">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Examples in sentences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indent="352425">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Wrong: What do you need? (No qualifier)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indent="352425">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Correct: I need </a:t>
            </a:r>
            <a:r>
              <a:rPr lang="en-US" sz="2800" b="1" u="sng"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a pen</a:t>
            </a: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for writing a composition.</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indent="352425">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2800" b="1" dirty="0">
                <a:solidFill>
                  <a:srgbClr val="FFFFFF"/>
                </a:solidFill>
                <a:effectLst/>
                <a:highlight>
                  <a:srgbClr val="C00000"/>
                </a:highlight>
                <a:latin typeface="Century Gothic" panose="020B0502020202020204" pitchFamily="34" charset="0"/>
                <a:ea typeface="Times New Roman" panose="02020603050405020304" pitchFamily="18" charset="0"/>
                <a:cs typeface="Times New Roman" panose="02020603050405020304" pitchFamily="18" charset="0"/>
              </a:rPr>
              <a:t>Wrong : We shall knead it tomorrow (No qualifier</a:t>
            </a: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800" b="1" dirty="0">
                <a:solidFill>
                  <a:srgbClr val="000000"/>
                </a:solidFill>
                <a:effectLst/>
                <a:highlight>
                  <a:srgbClr val="FFFF00"/>
                </a:highlight>
                <a:latin typeface="Century Gothic" panose="020B0502020202020204" pitchFamily="34" charset="0"/>
                <a:ea typeface="Times New Roman" panose="02020603050405020304" pitchFamily="18" charset="0"/>
                <a:cs typeface="Times New Roman" panose="02020603050405020304" pitchFamily="18" charset="0"/>
              </a:rPr>
              <a:t>Correct : The baker will knead </a:t>
            </a:r>
            <a:r>
              <a:rPr lang="en-US" sz="2800" b="1" u="sng" dirty="0">
                <a:solidFill>
                  <a:srgbClr val="FF0000"/>
                </a:solidFill>
                <a:effectLst/>
                <a:highlight>
                  <a:srgbClr val="FFFF00"/>
                </a:highlight>
                <a:latin typeface="Century Gothic" panose="020B0502020202020204" pitchFamily="34" charset="0"/>
                <a:ea typeface="Times New Roman" panose="02020603050405020304" pitchFamily="18" charset="0"/>
                <a:cs typeface="Times New Roman" panose="02020603050405020304" pitchFamily="18" charset="0"/>
              </a:rPr>
              <a:t>dough</a:t>
            </a:r>
            <a:r>
              <a:rPr lang="en-US" sz="2800" b="1" dirty="0">
                <a:solidFill>
                  <a:srgbClr val="FF0000"/>
                </a:solidFill>
                <a:effectLst/>
                <a:highlight>
                  <a:srgbClr val="FFFF00"/>
                </a:highlight>
                <a:latin typeface="Century Gothic" panose="020B0502020202020204" pitchFamily="34" charset="0"/>
                <a:ea typeface="Times New Roman" panose="02020603050405020304" pitchFamily="18" charset="0"/>
                <a:cs typeface="Times New Roman" panose="02020603050405020304" pitchFamily="18" charset="0"/>
              </a:rPr>
              <a:t> </a:t>
            </a:r>
            <a:r>
              <a:rPr lang="en-US" sz="2800" b="1" dirty="0">
                <a:solidFill>
                  <a:srgbClr val="000000"/>
                </a:solidFill>
                <a:effectLst/>
                <a:highlight>
                  <a:srgbClr val="FFFF00"/>
                </a:highlight>
                <a:latin typeface="Century Gothic" panose="020B0502020202020204" pitchFamily="34" charset="0"/>
                <a:ea typeface="Times New Roman" panose="02020603050405020304" pitchFamily="18" charset="0"/>
                <a:cs typeface="Times New Roman" panose="02020603050405020304" pitchFamily="18" charset="0"/>
              </a:rPr>
              <a:t>in the evening.</a:t>
            </a:r>
            <a:endParaRPr lang="x-none" sz="14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800" b="1" dirty="0">
                <a:solidFill>
                  <a:srgbClr val="000000"/>
                </a:solidFill>
                <a:effectLst/>
                <a:highlight>
                  <a:srgbClr val="FFFF00"/>
                </a:highlight>
                <a:latin typeface="Century Gothic" panose="020B0502020202020204" pitchFamily="34" charset="0"/>
                <a:ea typeface="Times New Roman" panose="02020603050405020304" pitchFamily="18" charset="0"/>
                <a:cs typeface="Times New Roman" panose="02020603050405020304" pitchFamily="18" charset="0"/>
              </a:rPr>
              <a:t>		We knead </a:t>
            </a:r>
            <a:r>
              <a:rPr lang="en-US" sz="2800" b="1" u="sng" dirty="0">
                <a:solidFill>
                  <a:srgbClr val="FF0000"/>
                </a:solidFill>
                <a:effectLst/>
                <a:highlight>
                  <a:srgbClr val="FFFF00"/>
                </a:highlight>
                <a:latin typeface="Century Gothic" panose="020B0502020202020204" pitchFamily="34" charset="0"/>
                <a:ea typeface="Times New Roman" panose="02020603050405020304" pitchFamily="18" charset="0"/>
                <a:cs typeface="Times New Roman" panose="02020603050405020304" pitchFamily="18" charset="0"/>
              </a:rPr>
              <a:t>clay</a:t>
            </a:r>
            <a:r>
              <a:rPr lang="en-US" sz="2800" b="1" dirty="0">
                <a:solidFill>
                  <a:srgbClr val="000000"/>
                </a:solidFill>
                <a:effectLst/>
                <a:highlight>
                  <a:srgbClr val="FFFF00"/>
                </a:highlight>
                <a:latin typeface="Century Gothic" panose="020B0502020202020204" pitchFamily="34" charset="0"/>
                <a:ea typeface="Times New Roman" panose="02020603050405020304" pitchFamily="18" charset="0"/>
                <a:cs typeface="Times New Roman" panose="02020603050405020304" pitchFamily="18" charset="0"/>
              </a:rPr>
              <a:t> before baking bricks.</a:t>
            </a:r>
            <a:endParaRPr lang="x-none" sz="14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715133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A15085-2844-7768-F296-691B2541FC1B}"/>
              </a:ext>
            </a:extLst>
          </p:cNvPr>
          <p:cNvSpPr>
            <a:spLocks noGrp="1"/>
          </p:cNvSpPr>
          <p:nvPr>
            <p:ph idx="1"/>
          </p:nvPr>
        </p:nvSpPr>
        <p:spPr>
          <a:xfrm>
            <a:off x="5561351" y="179882"/>
            <a:ext cx="6520721" cy="6678117"/>
          </a:xfrm>
        </p:spPr>
        <p:txBody>
          <a:bodyPr>
            <a:normAutofit fontScale="92500" lnSpcReduction="10000"/>
          </a:bodyPr>
          <a:lstStyle/>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luck / lack - (P.L.E 2007)</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peace / piece- (P.L.E 2009)</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hut / hurt - (P.L.E 2010)</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brake / break - (P.L.E 2011)</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sea / see - (P.L.E 2014)</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fare / fair - (P.L.E 2015)</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reed/ read - (P.L.E 2016)</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meat / meet - (P.L.E 2017)</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lose/loose - (P.L.E 2002)</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live / leave - (P.L.E 2003 / 2006)</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die / dye - (P.L.E 2003 / 2006)</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hear / here - (P.L.E 2012)</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400" b="1" dirty="0">
                <a:effectLst/>
                <a:highlight>
                  <a:srgbClr val="00FF00"/>
                </a:highlight>
                <a:latin typeface="Century Gothic" panose="020B0502020202020204" pitchFamily="34" charset="0"/>
                <a:ea typeface="Times New Roman" panose="02020603050405020304" pitchFamily="18" charset="0"/>
                <a:cs typeface="Times New Roman" panose="02020603050405020304" pitchFamily="18" charset="0"/>
              </a:rPr>
              <a:t>sauce / source - (P.L.E 2019)</a:t>
            </a:r>
            <a:endParaRPr lang="x-none" sz="2400" dirty="0">
              <a:effectLst/>
              <a:highlight>
                <a:srgbClr val="00FF00"/>
              </a:highlight>
              <a:latin typeface="Calibri" panose="020F0502020204030204" pitchFamily="34" charset="0"/>
              <a:ea typeface="Times New Roman" panose="02020603050405020304" pitchFamily="18" charset="0"/>
              <a:cs typeface="Times New Roman" panose="02020603050405020304" pitchFamily="18" charset="0"/>
            </a:endParaRPr>
          </a:p>
          <a:p>
            <a:endParaRPr lang="x-none" sz="2400" dirty="0">
              <a:highlight>
                <a:srgbClr val="00FF00"/>
              </a:highlight>
            </a:endParaRPr>
          </a:p>
        </p:txBody>
      </p:sp>
      <p:sp>
        <p:nvSpPr>
          <p:cNvPr id="4" name="Text Placeholder 3">
            <a:extLst>
              <a:ext uri="{FF2B5EF4-FFF2-40B4-BE49-F238E27FC236}">
                <a16:creationId xmlns:a16="http://schemas.microsoft.com/office/drawing/2014/main" id="{D22D8988-CD8E-7D7F-8694-70B227B1C7EB}"/>
              </a:ext>
            </a:extLst>
          </p:cNvPr>
          <p:cNvSpPr>
            <a:spLocks noGrp="1"/>
          </p:cNvSpPr>
          <p:nvPr>
            <p:ph type="body" sz="half" idx="2"/>
          </p:nvPr>
        </p:nvSpPr>
        <p:spPr>
          <a:xfrm>
            <a:off x="174812" y="179881"/>
            <a:ext cx="5526450" cy="6436072"/>
          </a:xfrm>
          <a:ln w="57150">
            <a:solidFill>
              <a:schemeClr val="tx1"/>
            </a:solidFill>
          </a:ln>
        </p:spPr>
        <p:txBody>
          <a:bodyPr>
            <a:normAutofit fontScale="92500"/>
          </a:bodyPr>
          <a:lstStyle/>
          <a:p>
            <a:pPr marL="457200">
              <a:lnSpc>
                <a:spcPct val="115000"/>
              </a:lnSpc>
            </a:pPr>
            <a:r>
              <a:rPr lang="en-US" sz="2800" b="1" u="sng" dirty="0">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Practice </a:t>
            </a:r>
            <a:endParaRPr lang="x-none" sz="28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800" b="1" dirty="0">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Weight (PLE – 2020)</a:t>
            </a:r>
            <a:endParaRPr lang="x-none" sz="28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800" b="1" dirty="0">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(qualifiers: </a:t>
            </a:r>
            <a:r>
              <a:rPr lang="en-US" sz="2800" b="1" dirty="0" err="1">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kilogrammes</a:t>
            </a:r>
            <a:r>
              <a:rPr lang="en-US" sz="2800" b="1" dirty="0">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 heavier than </a:t>
            </a:r>
            <a:endParaRPr lang="x-none" sz="28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800" b="1" dirty="0">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Wait (PLE – 2020)</a:t>
            </a:r>
            <a:endParaRPr lang="x-none" sz="28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800" b="1" dirty="0">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(……until…… or ……till………)</a:t>
            </a:r>
            <a:endParaRPr lang="x-none" sz="28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800" b="1" dirty="0">
                <a:solidFill>
                  <a:schemeClr val="accent1"/>
                </a:solidFill>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Wrong : What is your weight?</a:t>
            </a:r>
            <a:endParaRPr lang="x-none" sz="2800" dirty="0">
              <a:solidFill>
                <a:schemeClr val="accent1"/>
              </a:solidFill>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800" b="1" dirty="0">
                <a:solidFill>
                  <a:srgbClr val="000000"/>
                </a:solidFill>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Correct: We shall wait for John </a:t>
            </a:r>
            <a:r>
              <a:rPr lang="en-US" sz="2800" b="1" u="sng" dirty="0">
                <a:solidFill>
                  <a:srgbClr val="FF0000"/>
                </a:solidFill>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until he comes</a:t>
            </a:r>
            <a:r>
              <a:rPr lang="en-US" sz="2800" b="1" dirty="0">
                <a:solidFill>
                  <a:srgbClr val="000000"/>
                </a:solidFill>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 </a:t>
            </a:r>
            <a:endParaRPr lang="x-none" sz="28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800" b="1" dirty="0">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coat / court - (P.L.E 2001)</a:t>
            </a:r>
            <a:endParaRPr lang="x-none" sz="28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800" b="1" dirty="0">
                <a:effectLst/>
                <a:highlight>
                  <a:srgbClr val="00FFFF"/>
                </a:highlight>
                <a:latin typeface="Century Gothic" panose="020B0502020202020204" pitchFamily="34" charset="0"/>
                <a:ea typeface="Times New Roman" panose="02020603050405020304" pitchFamily="18" charset="0"/>
                <a:cs typeface="Times New Roman" panose="02020603050405020304" pitchFamily="18" charset="0"/>
              </a:rPr>
              <a:t>flour/ flower - (P.L.E 2005)</a:t>
            </a:r>
            <a:endParaRPr lang="x-none" sz="28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endParaRPr lang="x-none" sz="2400" dirty="0">
              <a:highlight>
                <a:srgbClr val="00FFFF"/>
              </a:highlight>
            </a:endParaRPr>
          </a:p>
        </p:txBody>
      </p:sp>
    </p:spTree>
    <p:extLst>
      <p:ext uri="{BB962C8B-B14F-4D97-AF65-F5344CB8AC3E}">
        <p14:creationId xmlns:p14="http://schemas.microsoft.com/office/powerpoint/2010/main" val="197359391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AC227A-0F65-0E9E-5F97-A88E2E3A1A3E}"/>
              </a:ext>
            </a:extLst>
          </p:cNvPr>
          <p:cNvSpPr txBox="1"/>
          <p:nvPr/>
        </p:nvSpPr>
        <p:spPr>
          <a:xfrm>
            <a:off x="209862" y="284813"/>
            <a:ext cx="11812249" cy="6416308"/>
          </a:xfrm>
          <a:prstGeom prst="rect">
            <a:avLst/>
          </a:prstGeom>
          <a:noFill/>
        </p:spPr>
        <p:txBody>
          <a:bodyPr wrap="square">
            <a:spAutoFit/>
          </a:bodyPr>
          <a:lstStyle/>
          <a:p>
            <a:pPr>
              <a:lnSpc>
                <a:spcPct val="115000"/>
              </a:lnSpc>
              <a:spcAft>
                <a:spcPts val="800"/>
              </a:spcAft>
            </a:pPr>
            <a:r>
              <a:rPr lang="en-US" sz="2800" b="1" dirty="0">
                <a:solidFill>
                  <a:srgbClr val="FFFFFF"/>
                </a:solidFill>
                <a:effectLst/>
                <a:highlight>
                  <a:srgbClr val="00008B"/>
                </a:highlight>
                <a:latin typeface="Century Gothic" panose="020B0502020202020204" pitchFamily="34" charset="0"/>
                <a:ea typeface="Times New Roman" panose="02020603050405020304" pitchFamily="18" charset="0"/>
                <a:cs typeface="Times New Roman" panose="02020603050405020304" pitchFamily="18" charset="0"/>
              </a:rPr>
              <a:t>SENTENCE BUILDING / SENTENCE FORMATION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 Rearrange the given words to form a correct/meaningful sentence.</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Note: This is where you are required to arrange the given words to form a correct sentence.</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u="sng" dirty="0">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STEPS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Read through the words given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Identify the end punctuation mark ( . ? !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Use the identified punctuation mark to determine the first word of your sentence.</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Number the words until you get to the last one including punctuation mark as well to avoid forgetting it or leaving it out in your final answer</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6756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08BD91E-D77F-DF21-F834-15BC293C1F8E}"/>
              </a:ext>
            </a:extLst>
          </p:cNvPr>
          <p:cNvSpPr txBox="1"/>
          <p:nvPr/>
        </p:nvSpPr>
        <p:spPr>
          <a:xfrm>
            <a:off x="509666" y="179882"/>
            <a:ext cx="11527436" cy="6404446"/>
          </a:xfrm>
          <a:prstGeom prst="rect">
            <a:avLst/>
          </a:prstGeom>
          <a:noFill/>
        </p:spPr>
        <p:txBody>
          <a:bodyPr wrap="square">
            <a:spAutoFit/>
          </a:bodyPr>
          <a:lstStyle/>
          <a:p>
            <a:pPr marL="342900" lvl="0" indent="-342900">
              <a:lnSpc>
                <a:spcPct val="115000"/>
              </a:lnSpc>
              <a:buFont typeface="+mj-lt"/>
              <a:buAutoNum type="alphaLcParenR"/>
            </a:pP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Read through the numbered words to confirm its correctness.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lphaLcParenR"/>
            </a:pP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Then write your final answer.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07000"/>
              </a:lnSpc>
            </a:pP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NB: Make sure that you do not leave out any word as numbered.</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mj-lt"/>
              <a:buAutoNum type="alphaLcParenR"/>
            </a:pP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Finally, read through the just written sentence.</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07000"/>
              </a:lnSpc>
            </a:pPr>
            <a:r>
              <a:rPr lang="en-US" sz="3200" b="1" dirty="0" err="1">
                <a:effectLst/>
                <a:latin typeface="Century Gothic" panose="020B0502020202020204" pitchFamily="34" charset="0"/>
                <a:ea typeface="Times New Roman" panose="02020603050405020304" pitchFamily="18" charset="0"/>
                <a:cs typeface="Times New Roman" panose="02020603050405020304" pitchFamily="18" charset="0"/>
              </a:rPr>
              <a:t>e.g.how</a:t>
            </a: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 to know I ride a bicycle. (P.L.E 2020)</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07000"/>
              </a:lnSpc>
            </a:pP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NB. Commonly asked questions can be from;</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07000"/>
              </a:lnSpc>
            </a:pP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declarative sentences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buFont typeface="Wingdings" panose="05000000000000000000" pitchFamily="2" charset="2"/>
              <a:buChar char=""/>
            </a:pP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interrogative sentences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pP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exclamatory sentences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81651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25CDDB-2A6A-A43E-70E0-78764ABC982A}"/>
              </a:ext>
            </a:extLst>
          </p:cNvPr>
          <p:cNvSpPr txBox="1"/>
          <p:nvPr/>
        </p:nvSpPr>
        <p:spPr>
          <a:xfrm>
            <a:off x="194872" y="119921"/>
            <a:ext cx="11797259" cy="6480172"/>
          </a:xfrm>
          <a:prstGeom prst="rect">
            <a:avLst/>
          </a:prstGeom>
          <a:noFill/>
        </p:spPr>
        <p:txBody>
          <a:bodyPr wrap="square">
            <a:spAutoFit/>
          </a:bodyPr>
          <a:lstStyle/>
          <a:p>
            <a:pPr>
              <a:lnSpc>
                <a:spcPct val="107000"/>
              </a:lnSpc>
              <a:spcAft>
                <a:spcPts val="800"/>
              </a:spcAft>
            </a:pPr>
            <a:r>
              <a:rPr lang="en-US" sz="2400" b="1" dirty="0">
                <a:solidFill>
                  <a:srgbClr val="FFFFFF"/>
                </a:solidFill>
                <a:effectLst/>
                <a:highlight>
                  <a:srgbClr val="00008B"/>
                </a:highlight>
                <a:latin typeface="Century Gothic" panose="020B0502020202020204" pitchFamily="34" charset="0"/>
                <a:ea typeface="Times New Roman" panose="02020603050405020304" pitchFamily="18" charset="0"/>
                <a:cs typeface="Times New Roman" panose="02020603050405020304" pitchFamily="18" charset="0"/>
              </a:rPr>
              <a:t>ALPHABETICAL ORDER</a:t>
            </a:r>
            <a:endParaRPr lang="x-none" sz="12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2400" b="1" dirty="0">
                <a:solidFill>
                  <a:srgbClr val="FF0000"/>
                </a:solidFill>
                <a:latin typeface="Century Gothic" panose="020B0502020202020204" pitchFamily="34" charset="0"/>
                <a:ea typeface="Times New Roman" panose="02020603050405020304" pitchFamily="18" charset="0"/>
                <a:cs typeface="Times New Roman" panose="02020603050405020304" pitchFamily="18" charset="0"/>
              </a:rPr>
              <a:t>R</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earrange the given words in alphabetical / ABC  / dictionary order.</a:t>
            </a:r>
            <a:endParaRPr lang="en-US" sz="1200" dirty="0">
              <a:solidFill>
                <a:srgbClr val="FF0000"/>
              </a:solidFill>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NB.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Rearranging by 1</a:t>
            </a:r>
            <a:r>
              <a:rPr lang="en-US" sz="2400" b="1" baseline="30000" dirty="0">
                <a:effectLst/>
                <a:latin typeface="Century Gothic" panose="020B0502020202020204" pitchFamily="34" charset="0"/>
                <a:ea typeface="Times New Roman" panose="02020603050405020304" pitchFamily="18" charset="0"/>
                <a:cs typeface="Times New Roman" panose="02020603050405020304" pitchFamily="18" charset="0"/>
              </a:rPr>
              <a:t>st</a:t>
            </a: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 letter</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Rearranging by 2</a:t>
            </a:r>
            <a:r>
              <a:rPr lang="en-US" sz="2400" b="1" baseline="30000" dirty="0">
                <a:effectLst/>
                <a:latin typeface="Century Gothic" panose="020B0502020202020204" pitchFamily="34" charset="0"/>
                <a:ea typeface="Times New Roman" panose="02020603050405020304" pitchFamily="18" charset="0"/>
                <a:cs typeface="Times New Roman" panose="02020603050405020304" pitchFamily="18" charset="0"/>
              </a:rPr>
              <a:t>nd</a:t>
            </a: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  letter</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Wingdings" panose="05000000000000000000" pitchFamily="2" charset="2"/>
              <a:buChar char=""/>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Rearranging by 3</a:t>
            </a:r>
            <a:r>
              <a:rPr lang="en-US" sz="2400" b="1" baseline="30000" dirty="0">
                <a:effectLst/>
                <a:latin typeface="Century Gothic" panose="020B0502020202020204" pitchFamily="34" charset="0"/>
                <a:ea typeface="Times New Roman" panose="02020603050405020304" pitchFamily="18" charset="0"/>
                <a:cs typeface="Times New Roman" panose="02020603050405020304" pitchFamily="18" charset="0"/>
              </a:rPr>
              <a:t>rd</a:t>
            </a: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  letter</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Wingdings" panose="05000000000000000000" pitchFamily="2" charset="2"/>
              <a:buChar char=""/>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Rearranging by 4</a:t>
            </a:r>
            <a:r>
              <a:rPr lang="en-US" sz="2400" b="1" baseline="30000" dirty="0">
                <a:effectLst/>
                <a:latin typeface="Century Gothic" panose="020B0502020202020204" pitchFamily="34" charset="0"/>
                <a:ea typeface="Times New Roman" panose="02020603050405020304" pitchFamily="18" charset="0"/>
                <a:cs typeface="Times New Roman" panose="02020603050405020304" pitchFamily="18" charset="0"/>
              </a:rPr>
              <a:t>th</a:t>
            </a: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  letter</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50000"/>
              </a:lnSpc>
              <a:spcAft>
                <a:spcPts val="800"/>
              </a:spcAft>
            </a:pPr>
            <a:r>
              <a:rPr lang="en-US" sz="2400" b="1" u="sng" dirty="0">
                <a:solidFill>
                  <a:srgbClr val="7030A0"/>
                </a:solidFill>
                <a:effectLst/>
                <a:latin typeface="Century Gothic" panose="020B0502020202020204" pitchFamily="34" charset="0"/>
                <a:ea typeface="Times New Roman" panose="02020603050405020304" pitchFamily="18" charset="0"/>
                <a:cs typeface="Times New Roman" panose="02020603050405020304" pitchFamily="18" charset="0"/>
              </a:rPr>
              <a:t>Note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mj-lt"/>
              <a:buAutoNum type="alphaLcParenR"/>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If there is a word that has the first letter capital, maintain it.</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buFont typeface="+mj-lt"/>
              <a:buAutoNum type="alphaLcParenR"/>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If no commas, also no commas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50000"/>
              </a:lnSpc>
              <a:spcAft>
                <a:spcPts val="800"/>
              </a:spcAft>
              <a:buFont typeface="+mj-lt"/>
              <a:buAutoNum type="alphaLcParenR"/>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If with commas, also have commas in your final arranged answer.</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6252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F7D46D-718F-626B-2648-764A13574484}"/>
              </a:ext>
            </a:extLst>
          </p:cNvPr>
          <p:cNvSpPr txBox="1"/>
          <p:nvPr/>
        </p:nvSpPr>
        <p:spPr>
          <a:xfrm>
            <a:off x="209862" y="0"/>
            <a:ext cx="11752289" cy="6826677"/>
          </a:xfrm>
          <a:prstGeom prst="rect">
            <a:avLst/>
          </a:prstGeom>
          <a:noFill/>
        </p:spPr>
        <p:txBody>
          <a:bodyPr wrap="square">
            <a:spAutoFit/>
          </a:bodyPr>
          <a:lstStyle/>
          <a:p>
            <a:pPr>
              <a:lnSpc>
                <a:spcPct val="115000"/>
              </a:lnSpc>
              <a:spcAft>
                <a:spcPts val="800"/>
              </a:spcAft>
            </a:pPr>
            <a:r>
              <a:rPr lang="en-US" sz="2800" b="1" dirty="0">
                <a:solidFill>
                  <a:srgbClr val="FFFFFF"/>
                </a:solidFill>
                <a:effectLst/>
                <a:highlight>
                  <a:srgbClr val="00008B"/>
                </a:highlight>
                <a:latin typeface="Century Gothic" panose="020B0502020202020204" pitchFamily="34" charset="0"/>
                <a:ea typeface="Times New Roman" panose="02020603050405020304" pitchFamily="18" charset="0"/>
                <a:cs typeface="Times New Roman" panose="02020603050405020304" pitchFamily="18" charset="0"/>
              </a:rPr>
              <a:t>OPPOSITES OF (NOUNS / ADJECTIVES / ADVERBS, VERBS)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In questions 29 and 30, rewrite the sentences giving eh opposite of the underlined word.</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NB. Do what the instruction states.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e.g. Rewrite -complete sentences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Give / write – only the answer of course beginning with a  small / lower case letter.</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Replace – Complete sentence</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Examples: Our home is two kilometers </a:t>
            </a:r>
            <a:r>
              <a:rPr lang="en-US" sz="2800" b="1" u="sng" dirty="0">
                <a:effectLst/>
                <a:latin typeface="Century Gothic" panose="020B0502020202020204" pitchFamily="34" charset="0"/>
                <a:ea typeface="Times New Roman" panose="02020603050405020304" pitchFamily="18" charset="0"/>
                <a:cs typeface="Times New Roman" panose="02020603050405020304" pitchFamily="18" charset="0"/>
              </a:rPr>
              <a:t>after</a:t>
            </a: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 the market ….. before… (P.L.E 2020)</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Arthur like staying in </a:t>
            </a:r>
            <a:r>
              <a:rPr lang="en-US" sz="2800" b="1" u="sng" dirty="0">
                <a:effectLst/>
                <a:latin typeface="Century Gothic" panose="020B0502020202020204" pitchFamily="34" charset="0"/>
                <a:ea typeface="Times New Roman" panose="02020603050405020304" pitchFamily="18" charset="0"/>
                <a:cs typeface="Times New Roman" panose="02020603050405020304" pitchFamily="18" charset="0"/>
              </a:rPr>
              <a:t>urban</a:t>
            </a: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 areas during holidays.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….rural…..  (P.L.E 2020)</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3205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D91142-465C-187F-655D-AC6396A4F9D0}"/>
              </a:ext>
            </a:extLst>
          </p:cNvPr>
          <p:cNvSpPr txBox="1"/>
          <p:nvPr/>
        </p:nvSpPr>
        <p:spPr>
          <a:xfrm>
            <a:off x="374754" y="299803"/>
            <a:ext cx="11677338" cy="7256089"/>
          </a:xfrm>
          <a:prstGeom prst="rect">
            <a:avLst/>
          </a:prstGeom>
          <a:noFill/>
        </p:spPr>
        <p:txBody>
          <a:bodyPr wrap="square">
            <a:spAutoFit/>
          </a:bodyPr>
          <a:lstStyle/>
          <a:p>
            <a:pPr>
              <a:lnSpc>
                <a:spcPct val="115000"/>
              </a:lnSpc>
              <a:spcAft>
                <a:spcPts val="800"/>
              </a:spcAft>
            </a:pPr>
            <a:r>
              <a:rPr lang="en-US" sz="2400" b="1" dirty="0">
                <a:solidFill>
                  <a:srgbClr val="00FF00"/>
                </a:solidFill>
                <a:effectLst/>
                <a:highlight>
                  <a:srgbClr val="000000"/>
                </a:highlight>
                <a:latin typeface="Century Gothic" panose="020B0502020202020204" pitchFamily="34" charset="0"/>
                <a:ea typeface="Times New Roman" panose="02020603050405020304" pitchFamily="18" charset="0"/>
                <a:cs typeface="Times New Roman" panose="02020603050405020304" pitchFamily="18" charset="0"/>
              </a:rPr>
              <a:t>LESSON TWO</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2400" b="1" dirty="0">
                <a:solidFill>
                  <a:srgbClr val="FFFFFF"/>
                </a:solidFill>
                <a:effectLst/>
                <a:highlight>
                  <a:srgbClr val="00008B"/>
                </a:highlight>
                <a:latin typeface="Century Gothic" panose="020B0502020202020204" pitchFamily="34" charset="0"/>
                <a:ea typeface="Times New Roman" panose="02020603050405020304" pitchFamily="18" charset="0"/>
                <a:cs typeface="Times New Roman" panose="02020603050405020304" pitchFamily="18" charset="0"/>
              </a:rPr>
              <a:t>10.SUB SECTION II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(STRUCTURES)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400" b="1" dirty="0">
                <a:solidFill>
                  <a:srgbClr val="FFFFFF"/>
                </a:solidFill>
                <a:effectLst/>
                <a:highlight>
                  <a:srgbClr val="00008B"/>
                </a:highlight>
                <a:latin typeface="Century Gothic" panose="020B0502020202020204" pitchFamily="34" charset="0"/>
                <a:ea typeface="Times New Roman" panose="02020603050405020304" pitchFamily="18" charset="0"/>
                <a:cs typeface="Times New Roman" panose="02020603050405020304" pitchFamily="18" charset="0"/>
              </a:rPr>
              <a:t>(SENTENCE TRANSFORMATION)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400" b="1" dirty="0">
                <a:solidFill>
                  <a:srgbClr val="FFFFFF"/>
                </a:solidFill>
                <a:effectLst/>
                <a:highlight>
                  <a:srgbClr val="00008B"/>
                </a:highlight>
                <a:latin typeface="Century Gothic" panose="020B0502020202020204" pitchFamily="34" charset="0"/>
                <a:ea typeface="Times New Roman" panose="02020603050405020304" pitchFamily="18" charset="0"/>
                <a:cs typeface="Times New Roman" panose="02020603050405020304" pitchFamily="18" charset="0"/>
              </a:rPr>
              <a:t>(20 questions – (20 marks)</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Rewrite the sentences as instructed in the brackets. </a:t>
            </a:r>
          </a:p>
          <a:p>
            <a:pPr>
              <a:lnSpc>
                <a:spcPct val="115000"/>
              </a:lnSpc>
              <a:spcAft>
                <a:spcPts val="800"/>
              </a:spcAf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These structures are got from structures taught to you from Primary one to primary seven as guided by the curriculum and syllabus.</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400" b="1" dirty="0">
                <a:solidFill>
                  <a:srgbClr val="7030A0"/>
                </a:solidFill>
                <a:effectLst/>
                <a:latin typeface="Century Gothic" panose="020B0502020202020204" pitchFamily="34" charset="0"/>
                <a:ea typeface="Times New Roman" panose="02020603050405020304" pitchFamily="18" charset="0"/>
                <a:cs typeface="Times New Roman" panose="02020603050405020304" pitchFamily="18" charset="0"/>
              </a:rPr>
              <a:t> Advice</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Read the main instruction e.g. In each of the questions 31 to 50, rewrite the sentences as instructed in the brackets.</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Read the question.</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Read the sub instruction as given in the brackets.</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rabicPeriod"/>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The answer the question in accordance with the sub – instruction given in the brackets.</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8611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540620-C494-511B-346C-EFA2CE45F9E6}"/>
              </a:ext>
            </a:extLst>
          </p:cNvPr>
          <p:cNvSpPr txBox="1"/>
          <p:nvPr/>
        </p:nvSpPr>
        <p:spPr>
          <a:xfrm>
            <a:off x="914400" y="329784"/>
            <a:ext cx="10628026" cy="6198492"/>
          </a:xfrm>
          <a:prstGeom prst="rect">
            <a:avLst/>
          </a:prstGeom>
          <a:noFill/>
        </p:spPr>
        <p:txBody>
          <a:bodyPr wrap="square">
            <a:spAutoFit/>
          </a:bodyPr>
          <a:lstStyle/>
          <a:p>
            <a:pPr algn="ctr">
              <a:lnSpc>
                <a:spcPct val="107000"/>
              </a:lnSpc>
              <a:spcAft>
                <a:spcPts val="800"/>
              </a:spcAft>
            </a:pPr>
            <a:r>
              <a:rPr lang="zh-CN" sz="3200" b="1" dirty="0">
                <a:solidFill>
                  <a:srgbClr val="FFFFFF"/>
                </a:solidFill>
                <a:effectLst/>
                <a:highlight>
                  <a:srgbClr val="0000FF"/>
                </a:highlight>
                <a:latin typeface="Calibri" panose="020F0502020204030204" pitchFamily="34" charset="0"/>
                <a:ea typeface="Century Gothic" panose="020B0502020202020204" pitchFamily="34" charset="0"/>
                <a:cs typeface="Times New Roman" panose="02020603050405020304" pitchFamily="18" charset="0"/>
              </a:rPr>
              <a:t>THE ENGLISH LANGUAGE PAPER EXCELLING TIPS IN PREPARATION FOR P.L.E 202</a:t>
            </a:r>
            <a:r>
              <a:rPr lang="en-US" sz="3200" b="1" dirty="0">
                <a:solidFill>
                  <a:srgbClr val="FFFFFF"/>
                </a:solidFill>
                <a:effectLst/>
                <a:highlight>
                  <a:srgbClr val="0000FF"/>
                </a:highlight>
                <a:latin typeface="Century Gothic" panose="020B0502020202020204" pitchFamily="34" charset="0"/>
                <a:ea typeface="Times New Roman" panose="02020603050405020304" pitchFamily="18" charset="0"/>
                <a:cs typeface="Times New Roman" panose="02020603050405020304" pitchFamily="18" charset="0"/>
              </a:rPr>
              <a:t>4</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00FF00"/>
                </a:solidFill>
                <a:effectLst/>
                <a:highlight>
                  <a:srgbClr val="000000"/>
                </a:highlight>
                <a:latin typeface="Century Gothic" panose="020B0502020202020204" pitchFamily="34" charset="0"/>
                <a:ea typeface="Times New Roman" panose="02020603050405020304" pitchFamily="18" charset="0"/>
                <a:cs typeface="Times New Roman" panose="02020603050405020304" pitchFamily="18" charset="0"/>
              </a:rPr>
              <a:t>LESSON ONE</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zh-CN" sz="3200" b="1" dirty="0">
                <a:effectLst/>
                <a:latin typeface="Calibri" panose="020F0502020204030204" pitchFamily="34" charset="0"/>
                <a:ea typeface="Century Gothic" panose="020B0502020202020204" pitchFamily="34" charset="0"/>
                <a:cs typeface="Comic Sans MS" panose="030F0702030302020204" pitchFamily="66" charset="0"/>
              </a:rPr>
              <a:t>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US" sz="3200" b="1" dirty="0">
                <a:solidFill>
                  <a:srgbClr val="FFFFFF"/>
                </a:solidFill>
                <a:effectLst/>
                <a:highlight>
                  <a:srgbClr val="000000"/>
                </a:highlight>
                <a:latin typeface="Century Gothic" panose="020B0502020202020204" pitchFamily="34" charset="0"/>
                <a:ea typeface="Times New Roman" panose="02020603050405020304" pitchFamily="18" charset="0"/>
                <a:cs typeface="Comic Sans MS" panose="030F0702030302020204" pitchFamily="66" charset="0"/>
              </a:rPr>
              <a:t>SECTION A</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zh-CN" sz="3200" b="1" dirty="0">
                <a:effectLst/>
                <a:latin typeface="Calibri" panose="020F0502020204030204" pitchFamily="34" charset="0"/>
                <a:ea typeface="Century Gothic" panose="020B0502020202020204" pitchFamily="34" charset="0"/>
                <a:cs typeface="Comic Sans MS" panose="030F0702030302020204" pitchFamily="66" charset="0"/>
              </a:rPr>
              <a:t>The paper of English comprises two Sections ; A and B</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zh-CN" sz="3200" b="1" dirty="0">
                <a:effectLst/>
                <a:latin typeface="Calibri" panose="020F0502020204030204" pitchFamily="34" charset="0"/>
                <a:ea typeface="Century Gothic" panose="020B0502020202020204" pitchFamily="34" charset="0"/>
                <a:cs typeface="Comic Sans MS" panose="030F0702030302020204" pitchFamily="66" charset="0"/>
              </a:rPr>
              <a:t>Section A has two sub- sections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266700" algn="l"/>
              </a:tabLst>
            </a:pPr>
            <a:r>
              <a:rPr lang="zh-CN" sz="3200" b="1" dirty="0">
                <a:effectLst/>
                <a:latin typeface="Calibri" panose="020F0502020204030204" pitchFamily="34" charset="0"/>
                <a:ea typeface="Century Gothic" panose="020B0502020202020204" pitchFamily="34" charset="0"/>
                <a:cs typeface="Comic Sans MS" panose="030F0702030302020204" pitchFamily="66" charset="0"/>
              </a:rPr>
              <a:t>Sub-section 1: 30 questions = 30marks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Wingdings" panose="05000000000000000000" pitchFamily="2" charset="2"/>
              <a:buChar char=""/>
              <a:tabLst>
                <a:tab pos="266700" algn="l"/>
              </a:tabLst>
            </a:pPr>
            <a:r>
              <a:rPr lang="zh-CN" sz="3200" b="1" dirty="0">
                <a:effectLst/>
                <a:latin typeface="Calibri" panose="020F0502020204030204" pitchFamily="34" charset="0"/>
                <a:ea typeface="Century Gothic" panose="020B0502020202020204" pitchFamily="34" charset="0"/>
                <a:cs typeface="Comic Sans MS" panose="030F0702030302020204" pitchFamily="66" charset="0"/>
              </a:rPr>
              <a:t>Sub-section 11</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zh-CN" sz="3200" b="1" dirty="0">
                <a:effectLst/>
                <a:latin typeface="Calibri" panose="020F0502020204030204" pitchFamily="34" charset="0"/>
                <a:ea typeface="Century Gothic" panose="020B0502020202020204" pitchFamily="34" charset="0"/>
                <a:cs typeface="Comic Sans MS" panose="030F0702030302020204" pitchFamily="66" charset="0"/>
              </a:rPr>
              <a:t>20 questions = 20 marks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49252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p:cTn id="7"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8"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9"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10" dur="1000"/>
                                        <p:tgtEl>
                                          <p:spTgt spid="3">
                                            <p:txEl>
                                              <p:pRg st="4" end="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circle(in)">
                                      <p:cBhvr>
                                        <p:cTn id="15" dur="2000"/>
                                        <p:tgtEl>
                                          <p:spTgt spid="3">
                                            <p:txEl>
                                              <p:pRg st="5" end="5"/>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circle(in)">
                                      <p:cBhvr>
                                        <p:cTn id="18" dur="20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6" presetClass="entr" presetSubtype="16"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circle(in)">
                                      <p:cBhvr>
                                        <p:cTn id="23" dur="2000"/>
                                        <p:tgtEl>
                                          <p:spTgt spid="3">
                                            <p:txEl>
                                              <p:pRg st="7" end="7"/>
                                            </p:txEl>
                                          </p:spTgt>
                                        </p:tgtEl>
                                      </p:cBhvr>
                                    </p:animEffect>
                                  </p:childTnLst>
                                </p:cTn>
                              </p:par>
                              <p:par>
                                <p:cTn id="24" presetID="6" presetClass="entr" presetSubtype="16" fill="hold" nodeType="withEffect">
                                  <p:stCondLst>
                                    <p:cond delay="0"/>
                                  </p:stCondLst>
                                  <p:childTnLst>
                                    <p:set>
                                      <p:cBhvr>
                                        <p:cTn id="25" dur="1" fill="hold">
                                          <p:stCondLst>
                                            <p:cond delay="0"/>
                                          </p:stCondLst>
                                        </p:cTn>
                                        <p:tgtEl>
                                          <p:spTgt spid="3">
                                            <p:txEl>
                                              <p:pRg st="8" end="8"/>
                                            </p:txEl>
                                          </p:spTgt>
                                        </p:tgtEl>
                                        <p:attrNameLst>
                                          <p:attrName>style.visibility</p:attrName>
                                        </p:attrNameLst>
                                      </p:cBhvr>
                                      <p:to>
                                        <p:strVal val="visible"/>
                                      </p:to>
                                    </p:set>
                                    <p:animEffect transition="in" filter="circle(in)">
                                      <p:cBhvr>
                                        <p:cTn id="26"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4BB2A4A-73F8-B245-4436-CD32584BD362}"/>
              </a:ext>
            </a:extLst>
          </p:cNvPr>
          <p:cNvSpPr txBox="1"/>
          <p:nvPr/>
        </p:nvSpPr>
        <p:spPr>
          <a:xfrm>
            <a:off x="179882" y="149903"/>
            <a:ext cx="12012118" cy="7401000"/>
          </a:xfrm>
          <a:prstGeom prst="rect">
            <a:avLst/>
          </a:prstGeom>
          <a:noFill/>
        </p:spPr>
        <p:txBody>
          <a:bodyPr wrap="square">
            <a:spAutoFit/>
          </a:bodyPr>
          <a:lstStyle/>
          <a:p>
            <a:pPr>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Areas tested here among others include;</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Active and passive voice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Direct and indirect speech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Order of adjectives</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pP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 guided by this acronym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pPr>
            <a:r>
              <a:rPr lang="en-US" sz="2400" b="1" dirty="0">
                <a:solidFill>
                  <a:srgbClr val="00B050"/>
                </a:solidFill>
                <a:effectLst/>
                <a:latin typeface="Century Gothic" panose="020B0502020202020204" pitchFamily="34" charset="0"/>
                <a:ea typeface="Times New Roman" panose="02020603050405020304" pitchFamily="18" charset="0"/>
                <a:cs typeface="Times New Roman" panose="02020603050405020304" pitchFamily="18" charset="0"/>
              </a:rPr>
              <a:t>D/NOPSASCOMUPPN</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D/N –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Determiner/Number </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 an, the, two, few, etc.</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OP–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Opinion</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 beautiful, ugly, poor, etc.</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S –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Size </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big, large, tall, short etc.</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 –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Age </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young, old, ancient, modern, ten years etc.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S –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Shape</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t>
            </a:r>
            <a:r>
              <a:rPr lang="en-US" sz="2400" b="1"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Circular,Conical,Triangular,Spherical</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2400" b="1"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etc</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C – </a:t>
            </a:r>
            <a:r>
              <a:rPr lang="en-US" sz="2400" b="1" dirty="0" err="1">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Colour</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black, dark-skinned, light-skinned etc.</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O –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Origin</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 Ugandan, Rwandan, Turkman, </a:t>
            </a:r>
            <a:r>
              <a:rPr lang="en-US" sz="2400" b="1"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Turkwoman</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Ghanaian etc.</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M –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Material</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 gold, </a:t>
            </a:r>
            <a:r>
              <a:rPr lang="en-US" sz="2400" b="1"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woollen</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metallic, wooden, cotton,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U/P/P –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Purpose/Use/Participle adjective </a:t>
            </a: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walking, swimming, reading, dining, etc.</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2400" b="1" kern="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N – </a:t>
            </a:r>
            <a:r>
              <a:rPr lang="en-US" sz="2400" b="1" kern="0"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Noun</a:t>
            </a:r>
            <a:r>
              <a:rPr lang="en-US" sz="2400" b="1" kern="0"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being described (yesterday etc.)</a:t>
            </a:r>
            <a:endParaRPr lang="x-none" sz="2400" dirty="0"/>
          </a:p>
        </p:txBody>
      </p:sp>
    </p:spTree>
    <p:extLst>
      <p:ext uri="{BB962C8B-B14F-4D97-AF65-F5344CB8AC3E}">
        <p14:creationId xmlns:p14="http://schemas.microsoft.com/office/powerpoint/2010/main" val="27177854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E73D47C-5EE5-3819-3641-E2C31E604A91}"/>
              </a:ext>
            </a:extLst>
          </p:cNvPr>
          <p:cNvSpPr txBox="1"/>
          <p:nvPr/>
        </p:nvSpPr>
        <p:spPr>
          <a:xfrm>
            <a:off x="389744" y="239843"/>
            <a:ext cx="11557417" cy="6937284"/>
          </a:xfrm>
          <a:prstGeom prst="rect">
            <a:avLst/>
          </a:prstGeom>
          <a:noFill/>
        </p:spPr>
        <p:txBody>
          <a:bodyPr wrap="square">
            <a:spAutoFit/>
          </a:bodyPr>
          <a:lstStyle/>
          <a:p>
            <a:pPr>
              <a:lnSpc>
                <a:spcPct val="115000"/>
              </a:lnSpc>
              <a:spcAft>
                <a:spcPts val="800"/>
              </a:spcAft>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NB. If the time adverb is in the question, place it after the noun.</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Qn. 41 </a:t>
            </a:r>
            <a:r>
              <a:rPr lang="en-US" sz="3200" b="1"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Ssombe</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has bought a ring. It is made of gold. It is new.it is in form of a circle. (Join without using: and / which (P.L.E – 2020)</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RELATIVE PRONOUNS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e.g.</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Whose , where, about whom, from whom, with whom, by which, in which, who, whom, etc.</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Note: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169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F6BA7D-CC78-9141-46F1-A6B45154D48F}"/>
              </a:ext>
            </a:extLst>
          </p:cNvPr>
          <p:cNvSpPr txBox="1"/>
          <p:nvPr/>
        </p:nvSpPr>
        <p:spPr>
          <a:xfrm>
            <a:off x="389744" y="209862"/>
            <a:ext cx="11228882" cy="1546257"/>
          </a:xfrm>
          <a:prstGeom prst="rect">
            <a:avLst/>
          </a:prstGeom>
          <a:noFill/>
        </p:spPr>
        <p:txBody>
          <a:bodyPr wrap="square">
            <a:spAutoFit/>
          </a:bodyPr>
          <a:lstStyle/>
          <a:p>
            <a:pPr marL="342900" lvl="0" indent="-342900">
              <a:lnSpc>
                <a:spcPct val="115000"/>
              </a:lnSpc>
              <a:buFont typeface="+mj-lt"/>
              <a:buAutoNum type="alphaLcParenBoth"/>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Common noun subject - no commas required in the answer.</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Both"/>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Proper noun subject – two commas are a must in your answer and must be placed rightly.</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4CB1AE5-A45D-3D09-767E-A1D27C9B8D26}"/>
              </a:ext>
            </a:extLst>
          </p:cNvPr>
          <p:cNvSpPr txBox="1"/>
          <p:nvPr/>
        </p:nvSpPr>
        <p:spPr>
          <a:xfrm>
            <a:off x="573374" y="1769563"/>
            <a:ext cx="7986010" cy="654410"/>
          </a:xfrm>
          <a:prstGeom prst="rect">
            <a:avLst/>
          </a:prstGeom>
          <a:noFill/>
        </p:spPr>
        <p:txBody>
          <a:bodyPr wrap="square">
            <a:spAutoFit/>
          </a:bodyPr>
          <a:lstStyle/>
          <a:p>
            <a:pPr>
              <a:lnSpc>
                <a:spcPct val="107000"/>
              </a:lnSpc>
              <a:spcAft>
                <a:spcPts val="800"/>
              </a:spcAft>
            </a:pPr>
            <a:r>
              <a:rPr lang="en-US" sz="3600" b="1" dirty="0">
                <a:solidFill>
                  <a:srgbClr val="FF0000"/>
                </a:solidFill>
                <a:effectLst/>
                <a:latin typeface="Arial Rounded MT Bold" panose="020F0704030504030204" pitchFamily="34" charset="0"/>
                <a:ea typeface="Times New Roman" panose="02020603050405020304" pitchFamily="18" charset="0"/>
                <a:cs typeface="Times New Roman" panose="02020603050405020304" pitchFamily="18" charset="0"/>
              </a:rPr>
              <a:t>Common Noun subject</a:t>
            </a:r>
            <a:endParaRPr lang="x-none" sz="3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DD4772B-5EF6-4F7D-A30A-E99F423FF1F3}"/>
              </a:ext>
            </a:extLst>
          </p:cNvPr>
          <p:cNvSpPr txBox="1"/>
          <p:nvPr/>
        </p:nvSpPr>
        <p:spPr>
          <a:xfrm>
            <a:off x="824458" y="2433922"/>
            <a:ext cx="11228881" cy="3452933"/>
          </a:xfrm>
          <a:prstGeom prst="rect">
            <a:avLst/>
          </a:prstGeom>
          <a:noFill/>
        </p:spPr>
        <p:txBody>
          <a:bodyPr wrap="square">
            <a:spAutoFit/>
          </a:bodyPr>
          <a:lstStyle/>
          <a:p>
            <a:pPr marL="685800">
              <a:lnSpc>
                <a:spcPct val="115000"/>
              </a:lnSpc>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That is </a:t>
            </a:r>
            <a:r>
              <a:rPr lang="en-US" sz="3200" b="1" u="sng"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the secondary</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school. My father studied from there. </a:t>
            </a:r>
            <a:r>
              <a:rPr lang="en-US" sz="3200" b="1" dirty="0">
                <a:solidFill>
                  <a:srgbClr val="00B0F0"/>
                </a:solidFill>
                <a:effectLst/>
                <a:latin typeface="Century Gothic" panose="020B0502020202020204" pitchFamily="34" charset="0"/>
                <a:ea typeface="Times New Roman" panose="02020603050405020304" pitchFamily="18" charset="0"/>
                <a:cs typeface="Times New Roman" panose="02020603050405020304" pitchFamily="18" charset="0"/>
              </a:rPr>
              <a:t>(P.L.E 2020)</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((Use: …. where…)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common  noun subject= The secondary school ,so no commas required in our answer.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spcAft>
                <a:spcPts val="800"/>
              </a:spcAft>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That is the secondary school </a:t>
            </a:r>
            <a:r>
              <a:rPr lang="en-US" sz="3200" b="1" u="sng"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from where</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my father studied.</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7062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92C065-6FEF-9668-772D-ECABECB9BFF8}"/>
              </a:ext>
            </a:extLst>
          </p:cNvPr>
          <p:cNvSpPr txBox="1"/>
          <p:nvPr/>
        </p:nvSpPr>
        <p:spPr>
          <a:xfrm>
            <a:off x="659567" y="644577"/>
            <a:ext cx="11152681" cy="5613011"/>
          </a:xfrm>
          <a:prstGeom prst="rect">
            <a:avLst/>
          </a:prstGeom>
          <a:noFill/>
        </p:spPr>
        <p:txBody>
          <a:bodyPr wrap="square">
            <a:spAutoFit/>
          </a:bodyPr>
          <a:lstStyle/>
          <a:p>
            <a:pPr marL="342900" lvl="0" indent="-342900">
              <a:lnSpc>
                <a:spcPct val="115000"/>
              </a:lnSpc>
              <a:buFont typeface="+mj-lt"/>
              <a:buAutoNum type="alphaLcParenBoth"/>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If the preposition is in the question, it must precede or be put before the relative pronoun as underlined above.</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Both"/>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If the preposition is in the question, make sure that you do not repeat ahead of your answer.</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e.g. That is the secondary school </a:t>
            </a:r>
            <a:r>
              <a:rPr lang="en-US" sz="2800" b="1" u="sng"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from where</a:t>
            </a: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my father studied </a:t>
            </a:r>
            <a:r>
              <a:rPr lang="en-US" sz="2800" b="1" u="sng"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from</a:t>
            </a: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(wrong)</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Both"/>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If the preposition is in the question, do not separate  from the relative pronoun given.</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e.g. That is the secondary school where my father studied from. (wrong)</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56684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FF779C-F2D9-85DA-6E6F-228AA96236E3}"/>
              </a:ext>
            </a:extLst>
          </p:cNvPr>
          <p:cNvSpPr txBox="1"/>
          <p:nvPr/>
        </p:nvSpPr>
        <p:spPr>
          <a:xfrm>
            <a:off x="239844" y="284813"/>
            <a:ext cx="11647356" cy="6406626"/>
          </a:xfrm>
          <a:prstGeom prst="rect">
            <a:avLst/>
          </a:prstGeom>
          <a:noFill/>
        </p:spPr>
        <p:txBody>
          <a:bodyPr wrap="square">
            <a:spAutoFit/>
          </a:bodyPr>
          <a:lstStyle/>
          <a:p>
            <a:pPr marL="457200">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Refer to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P.L.E 2020</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Qn. 43 We worked for an old man yesterday. The old man thanked us. (Use: …. whom….)</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Qn. 44 The journalist made a statement at police. His camera was stolen. (Use: …. whose…..)</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Okello visited our school today. You met his father last month. (Use: … whose…) </a:t>
            </a:r>
            <a:r>
              <a:rPr lang="en-US" sz="24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(P.L.E  2004)</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Okello, whose father you met last month, visited our school.</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Mondo will visit our school tomorrow. You met his son last week. (Use ….whose….)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4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97545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59E1B1-31B0-D6D4-1138-A9C15ACB7CE6}"/>
              </a:ext>
            </a:extLst>
          </p:cNvPr>
          <p:cNvSpPr txBox="1"/>
          <p:nvPr/>
        </p:nvSpPr>
        <p:spPr>
          <a:xfrm>
            <a:off x="299803" y="179882"/>
            <a:ext cx="11512446" cy="6284477"/>
          </a:xfrm>
          <a:prstGeom prst="rect">
            <a:avLst/>
          </a:prstGeom>
          <a:noFill/>
        </p:spPr>
        <p:txBody>
          <a:bodyPr wrap="square">
            <a:spAutoFit/>
          </a:bodyPr>
          <a:lstStyle/>
          <a:p>
            <a:pPr marL="228600">
              <a:lnSpc>
                <a:spcPct val="115000"/>
              </a:lnSpc>
            </a:pPr>
            <a:r>
              <a:rPr lang="en-US" sz="32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Conjunctions (mixed structures)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….like…..</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….prefer…..to….</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….either….or….</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(same action put it before….either….) (Two different actions , put them after …. either…)</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….neither…. nor….</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such a/an ….that….</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Wingdings" panose="05000000000000000000" pitchFamily="2" charset="2"/>
              <a:buChar char=""/>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too…. to …. </a:t>
            </a: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/….too</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….for….to….)</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….enough …/ … mor interested … than….) two prepositions of ‘in’ placed before each action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86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BF0A2F-EE5F-0E04-593B-FD423B75BF10}"/>
              </a:ext>
            </a:extLst>
          </p:cNvPr>
          <p:cNvSpPr txBox="1"/>
          <p:nvPr/>
        </p:nvSpPr>
        <p:spPr>
          <a:xfrm>
            <a:off x="0" y="0"/>
            <a:ext cx="12192000" cy="7988021"/>
          </a:xfrm>
          <a:prstGeom prst="rect">
            <a:avLst/>
          </a:prstGeom>
          <a:noFill/>
        </p:spPr>
        <p:txBody>
          <a:bodyPr wrap="square">
            <a:spAutoFit/>
          </a:bodyPr>
          <a:lstStyle/>
          <a:p>
            <a:pPr marL="342900" lvl="0" indent="-342900">
              <a:lnSpc>
                <a:spcPct val="115000"/>
              </a:lnSpc>
              <a:buFont typeface="Wingdings" panose="05000000000000000000" pitchFamily="2" charset="2"/>
              <a:buChar char=""/>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so… / ….. so… that / …. as ….as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 as soon as …./ ...as well as … (one subject … no commas) (two different subjects …. two commas each placed before the mentioned subject or noun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No sooner  / Hardly had  / Scarcely had / Barely had/ …. and neither …. / ……and so …. / …. so that….. / ….so as …. / in order to… / …. in order that…. / ….. would rather … than…. (same action….. no repeating it) / …. more interested…..than… / …..not only….….but also …./ Not only…………but also …../ …. interested…/ Immediately…/Although…/Despite../In spite…/Even though…/…….but…./…..because…/…owner…./while…./</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Much as…./ Whereas…./…used to…./…used for…./….just…./Both…./….both…/..after…./…..managed…./………succeeded….</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0563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BBDDD38-EB3A-B523-2D60-60404F837DBF}"/>
              </a:ext>
            </a:extLst>
          </p:cNvPr>
          <p:cNvSpPr txBox="1"/>
          <p:nvPr/>
        </p:nvSpPr>
        <p:spPr>
          <a:xfrm>
            <a:off x="179882" y="0"/>
            <a:ext cx="12012118" cy="6518003"/>
          </a:xfrm>
          <a:prstGeom prst="rect">
            <a:avLst/>
          </a:prstGeom>
          <a:noFill/>
        </p:spPr>
        <p:txBody>
          <a:bodyPr wrap="square">
            <a:spAutoFit/>
          </a:bodyPr>
          <a:lstStyle/>
          <a:p>
            <a:pPr marL="457200" indent="509905">
              <a:lnSpc>
                <a:spcPct val="115000"/>
              </a:lnSpc>
            </a:pP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PARALLEL ADJECTIVES/DOUBLE         COMPARATIVES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The…….., the………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g) EXLAMATORY STATEMENTS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07000"/>
              </a:lnSpc>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How……..! / What………! / ……..very…….</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07000"/>
              </a:lnSpc>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The dancers are very skillful.( Begin: How….!) P.L.E 2020)</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07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h)</a:t>
            </a:r>
            <a:r>
              <a:rPr lang="en-US" sz="2800" b="1" dirty="0" err="1">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Neccesity</a:t>
            </a: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 and obligation</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…..necessary……/ …….needn’t……/</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Conditional sentences also known as IF Clauses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….….will….( IF 1)</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….….would….( IF 2 )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….….would have…( IF 3)</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Question tags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859584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EAA6795-5848-BA2D-F483-51B2F4620C0F}"/>
              </a:ext>
            </a:extLst>
          </p:cNvPr>
          <p:cNvSpPr txBox="1"/>
          <p:nvPr/>
        </p:nvSpPr>
        <p:spPr>
          <a:xfrm>
            <a:off x="149902" y="0"/>
            <a:ext cx="11932170" cy="6821611"/>
          </a:xfrm>
          <a:prstGeom prst="rect">
            <a:avLst/>
          </a:prstGeom>
          <a:noFill/>
        </p:spPr>
        <p:txBody>
          <a:bodyPr wrap="square">
            <a:spAutoFit/>
          </a:bodyPr>
          <a:lstStyle/>
          <a:p>
            <a:pPr algn="ctr">
              <a:lnSpc>
                <a:spcPct val="107000"/>
              </a:lnSpc>
              <a:spcAft>
                <a:spcPts val="800"/>
              </a:spcAft>
            </a:pPr>
            <a:r>
              <a:rPr lang="en-US" sz="3200" b="1" dirty="0">
                <a:solidFill>
                  <a:srgbClr val="00B050"/>
                </a:solidFill>
                <a:effectLst/>
                <a:highlight>
                  <a:srgbClr val="000000"/>
                </a:highlight>
                <a:latin typeface="Century Gothic" panose="020B0502020202020204" pitchFamily="34" charset="0"/>
                <a:ea typeface="Times New Roman" panose="02020603050405020304" pitchFamily="18" charset="0"/>
                <a:cs typeface="Comic Sans MS" panose="030F0702030302020204" pitchFamily="66" charset="0"/>
              </a:rPr>
              <a:t>LESSON THREE</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07000"/>
              </a:lnSpc>
              <a:spcAft>
                <a:spcPts val="800"/>
              </a:spcAft>
            </a:pPr>
            <a:r>
              <a:rPr lang="en-US" sz="3200" b="1" dirty="0">
                <a:solidFill>
                  <a:srgbClr val="00B050"/>
                </a:solidFill>
                <a:effectLst/>
                <a:highlight>
                  <a:srgbClr val="000000"/>
                </a:highlight>
                <a:latin typeface="Century Gothic" panose="020B0502020202020204" pitchFamily="34" charset="0"/>
                <a:ea typeface="Times New Roman" panose="02020603050405020304" pitchFamily="18" charset="0"/>
                <a:cs typeface="Comic Sans MS" panose="030F0702030302020204" pitchFamily="66" charset="0"/>
              </a:rPr>
              <a:t>SECTION B</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This section is made up of comprehension and compositum questions.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The section carries 50 marks.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It has five numbers; each number carries 10 marks.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US" sz="3200" b="1" dirty="0">
                <a:effectLst/>
                <a:latin typeface="Century Gothic" panose="020B0502020202020204" pitchFamily="34" charset="0"/>
                <a:ea typeface="Times New Roman" panose="02020603050405020304" pitchFamily="18" charset="0"/>
                <a:cs typeface="Times New Roman" panose="02020603050405020304" pitchFamily="18" charset="0"/>
              </a:rPr>
              <a:t>COMPREHENSION</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dirty="0">
                <a:effectLst/>
                <a:latin typeface="Century Gothic" panose="020B0502020202020204" pitchFamily="34" charset="0"/>
                <a:ea typeface="Times New Roman" panose="02020603050405020304" pitchFamily="18" charset="0"/>
                <a:cs typeface="Times New Roman" panose="02020603050405020304" pitchFamily="18" charset="0"/>
              </a:rPr>
              <a:t>Comprehension is a noun derived from the verb comprehend which refers to one’s ability to read, understand or interpret a given text, written material or data.</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75215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4C13DF-0D0D-D6B3-41E7-CAAEB58A49A7}"/>
              </a:ext>
            </a:extLst>
          </p:cNvPr>
          <p:cNvSpPr txBox="1"/>
          <p:nvPr/>
        </p:nvSpPr>
        <p:spPr>
          <a:xfrm>
            <a:off x="239843" y="0"/>
            <a:ext cx="11752288" cy="7002623"/>
          </a:xfrm>
          <a:prstGeom prst="rect">
            <a:avLst/>
          </a:prstGeom>
          <a:noFill/>
        </p:spPr>
        <p:txBody>
          <a:bodyPr wrap="square">
            <a:spAutoFit/>
          </a:bodyPr>
          <a:lstStyle/>
          <a:p>
            <a:pPr marL="342900" lvl="0" indent="-342900">
              <a:lnSpc>
                <a:spcPct val="115000"/>
              </a:lnSpc>
              <a:spcAft>
                <a:spcPts val="800"/>
              </a:spcAft>
              <a:buFont typeface="+mj-lt"/>
              <a:buAutoNum type="arabicPeriod"/>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Let’s first look at how we should answer comprehension questions.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It must be answered in a full sentence as required by the question.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Avoid giving clumsy responses or answers.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What is the poem about? </a:t>
            </a:r>
            <a:endParaRPr lang="en-US" sz="1600" b="1" dirty="0">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Wrong: The poem </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was</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about road accidents in Uganda.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When did the accident take place? (10</a:t>
            </a:r>
            <a:r>
              <a:rPr lang="en-US" sz="3200" b="1" baseline="30000" dirty="0">
                <a:effectLst/>
                <a:latin typeface="Century Gothic" panose="020B0502020202020204" pitchFamily="34" charset="0"/>
                <a:ea typeface="Times New Roman" panose="02020603050405020304" pitchFamily="18" charset="0"/>
                <a:cs typeface="Comic Sans MS" panose="030F0702030302020204" pitchFamily="66" charset="0"/>
              </a:rPr>
              <a:t>th</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 May 2022)</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800"/>
              </a:spcAft>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Wrong: The accident </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will </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take place on 10</a:t>
            </a:r>
            <a:r>
              <a:rPr lang="en-US" sz="3200" baseline="30000" dirty="0">
                <a:effectLst/>
                <a:latin typeface="Century Gothic" panose="020B0502020202020204" pitchFamily="34" charset="0"/>
                <a:ea typeface="Times New Roman" panose="02020603050405020304" pitchFamily="18" charset="0"/>
                <a:cs typeface="Comic Sans MS" panose="030F0702030302020204" pitchFamily="66" charset="0"/>
              </a:rPr>
              <a:t>th</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May, 2022.</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Avoid lifting an answer or idea from the text to your answer</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110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33F8D5-5A20-49C1-E20D-6BCE5D48363C}"/>
              </a:ext>
            </a:extLst>
          </p:cNvPr>
          <p:cNvSpPr txBox="1"/>
          <p:nvPr/>
        </p:nvSpPr>
        <p:spPr>
          <a:xfrm>
            <a:off x="92596" y="373998"/>
            <a:ext cx="12099403" cy="4454746"/>
          </a:xfrm>
          <a:prstGeom prst="rect">
            <a:avLst/>
          </a:prstGeom>
          <a:noFill/>
        </p:spPr>
        <p:txBody>
          <a:bodyPr wrap="square">
            <a:spAutoFit/>
          </a:bodyPr>
          <a:lstStyle/>
          <a:p>
            <a:pPr algn="ctr">
              <a:lnSpc>
                <a:spcPct val="107000"/>
              </a:lnSpc>
              <a:spcAft>
                <a:spcPts val="800"/>
              </a:spcAft>
            </a:pP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07000"/>
              </a:lnSpc>
              <a:spcAft>
                <a:spcPts val="800"/>
              </a:spcAft>
              <a:buFont typeface="+mj-lt"/>
              <a:buAutoNum type="alphaLcParenR"/>
            </a:pPr>
            <a:r>
              <a:rPr lang="zh-CN" sz="3200" b="1" dirty="0">
                <a:solidFill>
                  <a:srgbClr val="FF0000"/>
                </a:solidFill>
                <a:effectLst/>
                <a:latin typeface="Calibri" panose="020F0502020204030204" pitchFamily="34" charset="0"/>
                <a:ea typeface="Century Gothic" panose="020B0502020202020204" pitchFamily="34" charset="0"/>
                <a:cs typeface="Comic Sans MS" panose="030F0702030302020204" pitchFamily="66" charset="0"/>
              </a:rPr>
              <a:t>SUB-SECTION 1- 30 MARKS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zh-CN" sz="3200" b="1" dirty="0">
                <a:effectLst/>
                <a:latin typeface="Calibri" panose="020F0502020204030204" pitchFamily="34" charset="0"/>
                <a:ea typeface="Century Gothic" panose="020B0502020202020204" pitchFamily="34" charset="0"/>
                <a:cs typeface="Comic Sans MS" panose="030F0702030302020204" pitchFamily="66" charset="0"/>
              </a:rPr>
              <a:t>Let’s now have a look at what is tested or asked in </a:t>
            </a:r>
            <a:r>
              <a:rPr lang="en-US" sz="3200" b="1" dirty="0">
                <a:solidFill>
                  <a:srgbClr val="FF0000"/>
                </a:solidFill>
                <a:effectLst/>
                <a:latin typeface="Century Gothic" panose="020B0502020202020204" pitchFamily="34" charset="0"/>
                <a:ea typeface="Times New Roman" panose="02020603050405020304" pitchFamily="18" charset="0"/>
                <a:cs typeface="Comic Sans MS" panose="030F0702030302020204" pitchFamily="66" charset="0"/>
              </a:rPr>
              <a:t>Section A</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 ,</a:t>
            </a:r>
            <a:r>
              <a:rPr lang="zh-CN" sz="3200" b="1" dirty="0">
                <a:solidFill>
                  <a:srgbClr val="FF0000"/>
                </a:solidFill>
                <a:effectLst/>
                <a:latin typeface="Calibri" panose="020F0502020204030204" pitchFamily="34" charset="0"/>
                <a:ea typeface="Century Gothic" panose="020B0502020202020204" pitchFamily="34" charset="0"/>
                <a:cs typeface="Comic Sans MS" panose="030F0702030302020204" pitchFamily="66" charset="0"/>
              </a:rPr>
              <a:t>Sub-section 1</a:t>
            </a:r>
            <a:r>
              <a:rPr lang="zh-CN" sz="3200" b="1" dirty="0">
                <a:effectLst/>
                <a:latin typeface="Calibri" panose="020F0502020204030204" pitchFamily="34" charset="0"/>
                <a:ea typeface="Century Gothic" panose="020B0502020202020204" pitchFamily="34" charset="0"/>
                <a:cs typeface="Comic Sans MS" panose="030F0702030302020204" pitchFamily="66" charset="0"/>
              </a:rPr>
              <a:t>;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 </a:t>
            </a:r>
            <a:r>
              <a:rPr lang="zh-CN" sz="3200" b="1" dirty="0">
                <a:effectLst/>
                <a:latin typeface="Calibri" panose="020F0502020204030204" pitchFamily="34" charset="0"/>
                <a:ea typeface="Century Gothic" panose="020B0502020202020204" pitchFamily="34" charset="0"/>
                <a:cs typeface="Comic Sans MS" panose="030F0702030302020204" pitchFamily="66" charset="0"/>
              </a:rPr>
              <a:t>This will help </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you </a:t>
            </a:r>
            <a:r>
              <a:rPr lang="zh-CN" sz="3200" b="1" dirty="0">
                <a:effectLst/>
                <a:latin typeface="Calibri" panose="020F0502020204030204" pitchFamily="34" charset="0"/>
                <a:ea typeface="Century Gothic" panose="020B0502020202020204" pitchFamily="34" charset="0"/>
                <a:cs typeface="Comic Sans MS" panose="030F0702030302020204" pitchFamily="66" charset="0"/>
              </a:rPr>
              <a:t>know and plan very well to score the 30 marks in this sub-section.</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zh-CN" sz="3200" b="1" dirty="0">
                <a:solidFill>
                  <a:srgbClr val="FFFFFF"/>
                </a:solidFill>
                <a:effectLst/>
                <a:highlight>
                  <a:srgbClr val="00008B"/>
                </a:highlight>
                <a:latin typeface="Calibri" panose="020F0502020204030204" pitchFamily="34" charset="0"/>
                <a:ea typeface="Century Gothic" panose="020B0502020202020204" pitchFamily="34" charset="0"/>
                <a:cs typeface="Times New Roman" panose="02020603050405020304" pitchFamily="18" charset="0"/>
              </a:rPr>
              <a:t>1. </a:t>
            </a:r>
            <a:r>
              <a:rPr lang="en-US" sz="3200" b="1" dirty="0">
                <a:solidFill>
                  <a:srgbClr val="FFFFFF"/>
                </a:solidFill>
                <a:effectLst/>
                <a:highlight>
                  <a:srgbClr val="00008B"/>
                </a:highlight>
                <a:latin typeface="Century Gothic" panose="020B0502020202020204" pitchFamily="34" charset="0"/>
                <a:ea typeface="Times New Roman" panose="02020603050405020304" pitchFamily="18" charset="0"/>
                <a:cs typeface="Times New Roman" panose="02020603050405020304" pitchFamily="18" charset="0"/>
              </a:rPr>
              <a:t>GAP FILLING</a:t>
            </a:r>
            <a:br>
              <a:rPr lang="zh-CN" sz="3200" b="1" dirty="0">
                <a:solidFill>
                  <a:srgbClr val="FFFFFF"/>
                </a:solidFill>
                <a:effectLst/>
                <a:highlight>
                  <a:srgbClr val="00008B"/>
                </a:highlight>
                <a:latin typeface="Calibri" panose="020F0502020204030204" pitchFamily="34" charset="0"/>
                <a:ea typeface="Century Gothic" panose="020B0502020202020204" pitchFamily="34" charset="0"/>
                <a:cs typeface="Times New Roman" panose="02020603050405020304" pitchFamily="18" charset="0"/>
              </a:rPr>
            </a:br>
            <a:r>
              <a:rPr lang="zh-CN" sz="3200" b="1" dirty="0">
                <a:effectLst/>
                <a:latin typeface="Calibri" panose="020F0502020204030204" pitchFamily="34" charset="0"/>
                <a:ea typeface="Century Gothic" panose="020B0502020202020204" pitchFamily="34" charset="0"/>
                <a:cs typeface="Times New Roman" panose="02020603050405020304" pitchFamily="18" charset="0"/>
              </a:rPr>
              <a:t>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
        <p:nvSpPr>
          <p:cNvPr id="2" name="Rectangle 1"/>
          <p:cNvSpPr/>
          <p:nvPr/>
        </p:nvSpPr>
        <p:spPr>
          <a:xfrm>
            <a:off x="1" y="4421529"/>
            <a:ext cx="12191998" cy="2436471"/>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buFont typeface="Wingdings" panose="05000000000000000000" pitchFamily="2" charset="2"/>
              <a:buChar char="v"/>
            </a:pPr>
            <a:r>
              <a:rPr lang="en-US" sz="2800" b="1" dirty="0">
                <a:solidFill>
                  <a:schemeClr val="tx1"/>
                </a:solidFill>
              </a:rPr>
              <a:t>Candidate should be in position to read and understand the sentence or question.</a:t>
            </a:r>
          </a:p>
          <a:p>
            <a:pPr marL="457200" indent="-457200">
              <a:buFont typeface="Wingdings" panose="05000000000000000000" pitchFamily="2" charset="2"/>
              <a:buChar char="v"/>
            </a:pPr>
            <a:r>
              <a:rPr lang="en-US" sz="2800" b="1" dirty="0">
                <a:solidFill>
                  <a:schemeClr val="accent1">
                    <a:lumMod val="50000"/>
                  </a:schemeClr>
                </a:solidFill>
              </a:rPr>
              <a:t>Candidate should be in position to identify the guide word in the sentence.</a:t>
            </a:r>
          </a:p>
          <a:p>
            <a:pPr marL="457200" indent="-457200">
              <a:buFont typeface="Wingdings" panose="05000000000000000000" pitchFamily="2" charset="2"/>
              <a:buChar char="v"/>
            </a:pPr>
            <a:r>
              <a:rPr lang="en-US" sz="2800" b="1" dirty="0"/>
              <a:t>Candidate should be in position to tell the subject and object of the sentence.</a:t>
            </a:r>
          </a:p>
          <a:p>
            <a:pPr marL="457200" indent="-457200">
              <a:buFont typeface="Wingdings" panose="05000000000000000000" pitchFamily="2" charset="2"/>
              <a:buChar char="v"/>
            </a:pPr>
            <a:r>
              <a:rPr lang="en-US" sz="2800" b="1" dirty="0">
                <a:solidFill>
                  <a:srgbClr val="0070C0"/>
                </a:solidFill>
              </a:rPr>
              <a:t>Train candidates to use simple but understandable words or language.</a:t>
            </a:r>
          </a:p>
          <a:p>
            <a:pPr marL="457200" indent="-457200">
              <a:buFont typeface="Wingdings" panose="05000000000000000000" pitchFamily="2" charset="2"/>
              <a:buChar char="v"/>
            </a:pPr>
            <a:r>
              <a:rPr lang="en-US" sz="2800" b="1" dirty="0">
                <a:solidFill>
                  <a:srgbClr val="FFFF00"/>
                </a:solidFill>
              </a:rPr>
              <a:t>Candidates should be in position to punctuate the sentences written well.</a:t>
            </a:r>
          </a:p>
          <a:p>
            <a:pPr marL="285750" indent="-285750" algn="ctr">
              <a:buFont typeface="Wingdings" panose="05000000000000000000" pitchFamily="2" charset="2"/>
              <a:buChar char="v"/>
            </a:pPr>
            <a:endParaRPr lang="en-US" dirty="0"/>
          </a:p>
          <a:p>
            <a:pPr algn="ctr"/>
            <a:endParaRPr lang="en-US" dirty="0"/>
          </a:p>
        </p:txBody>
      </p:sp>
    </p:spTree>
    <p:extLst>
      <p:ext uri="{BB962C8B-B14F-4D97-AF65-F5344CB8AC3E}">
        <p14:creationId xmlns:p14="http://schemas.microsoft.com/office/powerpoint/2010/main" val="31187534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circle(in)">
                                      <p:cBhvr>
                                        <p:cTn id="7" dur="20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circle(in)">
                                      <p:cBhvr>
                                        <p:cTn id="12" dur="20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circle(in)">
                                      <p:cBhvr>
                                        <p:cTn id="17" dur="20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circle(in)">
                                      <p:cBhvr>
                                        <p:cTn id="22" dur="20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circle(in)">
                                      <p:cBhvr>
                                        <p:cTn id="27" dur="2000"/>
                                        <p:tgtEl>
                                          <p:spTgt spid="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2">
                                            <p:txEl>
                                              <p:pRg st="1" end="1"/>
                                            </p:txEl>
                                          </p:spTgt>
                                        </p:tgtEl>
                                        <p:attrNameLst>
                                          <p:attrName>style.visibility</p:attrName>
                                        </p:attrNameLst>
                                      </p:cBhvr>
                                      <p:to>
                                        <p:strVal val="visible"/>
                                      </p:to>
                                    </p:set>
                                    <p:animEffect transition="in" filter="circle(in)">
                                      <p:cBhvr>
                                        <p:cTn id="32" dur="2000"/>
                                        <p:tgtEl>
                                          <p:spTgt spid="2">
                                            <p:txEl>
                                              <p:pRg st="1" end="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nodeType="clickEffect">
                                  <p:stCondLst>
                                    <p:cond delay="0"/>
                                  </p:stCondLst>
                                  <p:childTnLst>
                                    <p:set>
                                      <p:cBhvr>
                                        <p:cTn id="36" dur="1" fill="hold">
                                          <p:stCondLst>
                                            <p:cond delay="0"/>
                                          </p:stCondLst>
                                        </p:cTn>
                                        <p:tgtEl>
                                          <p:spTgt spid="2">
                                            <p:txEl>
                                              <p:pRg st="2" end="2"/>
                                            </p:txEl>
                                          </p:spTgt>
                                        </p:tgtEl>
                                        <p:attrNameLst>
                                          <p:attrName>style.visibility</p:attrName>
                                        </p:attrNameLst>
                                      </p:cBhvr>
                                      <p:to>
                                        <p:strVal val="visible"/>
                                      </p:to>
                                    </p:set>
                                    <p:animEffect transition="in" filter="circle(in)">
                                      <p:cBhvr>
                                        <p:cTn id="37" dur="2000"/>
                                        <p:tgtEl>
                                          <p:spTgt spid="2">
                                            <p:txEl>
                                              <p:pRg st="2" end="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nodeType="clickEffect">
                                  <p:stCondLst>
                                    <p:cond delay="0"/>
                                  </p:stCondLst>
                                  <p:childTnLst>
                                    <p:set>
                                      <p:cBhvr>
                                        <p:cTn id="41" dur="1" fill="hold">
                                          <p:stCondLst>
                                            <p:cond delay="0"/>
                                          </p:stCondLst>
                                        </p:cTn>
                                        <p:tgtEl>
                                          <p:spTgt spid="2">
                                            <p:txEl>
                                              <p:pRg st="3" end="3"/>
                                            </p:txEl>
                                          </p:spTgt>
                                        </p:tgtEl>
                                        <p:attrNameLst>
                                          <p:attrName>style.visibility</p:attrName>
                                        </p:attrNameLst>
                                      </p:cBhvr>
                                      <p:to>
                                        <p:strVal val="visible"/>
                                      </p:to>
                                    </p:set>
                                    <p:animEffect transition="in" filter="circle(in)">
                                      <p:cBhvr>
                                        <p:cTn id="42" dur="2000"/>
                                        <p:tgtEl>
                                          <p:spTgt spid="2">
                                            <p:txEl>
                                              <p:pRg st="3" end="3"/>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nodeType="clickEffect">
                                  <p:stCondLst>
                                    <p:cond delay="0"/>
                                  </p:stCondLst>
                                  <p:childTnLst>
                                    <p:set>
                                      <p:cBhvr>
                                        <p:cTn id="46" dur="1" fill="hold">
                                          <p:stCondLst>
                                            <p:cond delay="0"/>
                                          </p:stCondLst>
                                        </p:cTn>
                                        <p:tgtEl>
                                          <p:spTgt spid="2">
                                            <p:txEl>
                                              <p:pRg st="4" end="4"/>
                                            </p:txEl>
                                          </p:spTgt>
                                        </p:tgtEl>
                                        <p:attrNameLst>
                                          <p:attrName>style.visibility</p:attrName>
                                        </p:attrNameLst>
                                      </p:cBhvr>
                                      <p:to>
                                        <p:strVal val="visible"/>
                                      </p:to>
                                    </p:set>
                                    <p:animEffect transition="in" filter="circle(in)">
                                      <p:cBhvr>
                                        <p:cTn id="47"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4C5FD84-5350-FE7C-2CD0-910F1046A57E}"/>
              </a:ext>
            </a:extLst>
          </p:cNvPr>
          <p:cNvSpPr txBox="1"/>
          <p:nvPr/>
        </p:nvSpPr>
        <p:spPr>
          <a:xfrm>
            <a:off x="164892" y="104931"/>
            <a:ext cx="11797259" cy="6231129"/>
          </a:xfrm>
          <a:prstGeom prst="rect">
            <a:avLst/>
          </a:prstGeom>
          <a:noFill/>
        </p:spPr>
        <p:txBody>
          <a:bodyPr wrap="square">
            <a:spAutoFit/>
          </a:bodyPr>
          <a:lstStyle/>
          <a:p>
            <a:pPr marL="342900" lvl="0" indent="-342900">
              <a:lnSpc>
                <a:spcPct val="115000"/>
              </a:lnSpc>
              <a:spcAft>
                <a:spcPts val="800"/>
              </a:spcAft>
              <a:buFont typeface="+mj-lt"/>
              <a:buAutoNum type="alphaLcParen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What caused the accident, according to the poem?</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(Okello was riding the bicycle at a high speed and when he arrived at a corner, he failed to reduce the speed.)</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Wrong: Riding the bicycle at a high speed and when he arrived at the corner, he failed to reduce the speed.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Avoid misspelling words in your answer. e.g., names of places and people and any other word in your answer</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Avoid using pronouns in place of given nouns.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e.g. </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Why did Molly arrive late at school?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indent="637540">
              <a:lnSpc>
                <a:spcPct val="115000"/>
              </a:lnSpc>
              <a:spcAft>
                <a:spcPts val="800"/>
              </a:spcAft>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She arrived late at school because of traffic jam.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7743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04EDEA7-52AC-861D-7DC8-6FC7E0974AA4}"/>
              </a:ext>
            </a:extLst>
          </p:cNvPr>
          <p:cNvSpPr txBox="1"/>
          <p:nvPr/>
        </p:nvSpPr>
        <p:spPr>
          <a:xfrm>
            <a:off x="374754" y="179883"/>
            <a:ext cx="11572407" cy="6256072"/>
          </a:xfrm>
          <a:prstGeom prst="rect">
            <a:avLst/>
          </a:prstGeom>
          <a:noFill/>
        </p:spPr>
        <p:txBody>
          <a:bodyPr wrap="square">
            <a:spAutoFit/>
          </a:bodyPr>
          <a:lstStyle/>
          <a:p>
            <a:pPr marL="342900" lvl="0" indent="-342900">
              <a:lnSpc>
                <a:spcPct val="115000"/>
              </a:lnSpc>
              <a:spcAft>
                <a:spcPts val="800"/>
              </a:spcAft>
              <a:buFont typeface="+mj-lt"/>
              <a:buAutoNum type="alphaLcParenR"/>
            </a:pPr>
            <a:r>
              <a:rPr lang="en-US" sz="3600" b="1" dirty="0">
                <a:effectLst/>
                <a:latin typeface="Century Gothic" panose="020B0502020202020204" pitchFamily="34" charset="0"/>
                <a:ea typeface="Times New Roman" panose="02020603050405020304" pitchFamily="18" charset="0"/>
                <a:cs typeface="Comic Sans MS" panose="030F0702030302020204" pitchFamily="66" charset="0"/>
              </a:rPr>
              <a:t>Always give your answers in the tense that has been used in the question. </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600" b="1" dirty="0">
                <a:effectLst/>
                <a:latin typeface="Century Gothic" panose="020B0502020202020204" pitchFamily="34" charset="0"/>
                <a:ea typeface="Times New Roman" panose="02020603050405020304" pitchFamily="18" charset="0"/>
                <a:cs typeface="Times New Roman" panose="02020603050405020304" pitchFamily="18" charset="0"/>
              </a:rPr>
              <a:t>If the question is in active voice, the answer should not be given in passive voice and the reverse is true. 	</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600" b="1" dirty="0">
                <a:effectLst/>
                <a:latin typeface="Century Gothic" panose="020B0502020202020204" pitchFamily="34" charset="0"/>
                <a:ea typeface="Times New Roman" panose="02020603050405020304" pitchFamily="18" charset="0"/>
                <a:cs typeface="Times New Roman" panose="02020603050405020304" pitchFamily="18" charset="0"/>
              </a:rPr>
              <a:t>e.g. Who wrote the poem? </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600" b="1" dirty="0">
                <a:effectLst/>
                <a:latin typeface="Century Gothic" panose="020B0502020202020204" pitchFamily="34" charset="0"/>
                <a:ea typeface="Times New Roman" panose="02020603050405020304" pitchFamily="18" charset="0"/>
                <a:cs typeface="Times New Roman" panose="02020603050405020304" pitchFamily="18" charset="0"/>
              </a:rPr>
              <a:t>The answer is: John wrote the poem. </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600" b="1" dirty="0">
                <a:effectLst/>
                <a:latin typeface="Century Gothic" panose="020B0502020202020204" pitchFamily="34" charset="0"/>
                <a:ea typeface="Times New Roman" panose="02020603050405020304" pitchFamily="18" charset="0"/>
                <a:cs typeface="Times New Roman" panose="02020603050405020304" pitchFamily="18" charset="0"/>
              </a:rPr>
              <a:t>By 	whom was the poem written? </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3600" b="1" kern="0" dirty="0">
                <a:effectLst/>
                <a:latin typeface="Century Gothic" panose="020B0502020202020204" pitchFamily="34" charset="0"/>
                <a:ea typeface="Times New Roman" panose="02020603050405020304" pitchFamily="18" charset="0"/>
                <a:cs typeface="Times New Roman" panose="02020603050405020304" pitchFamily="18" charset="0"/>
              </a:rPr>
              <a:t>The answer is: The poem was written by John</a:t>
            </a:r>
            <a:endParaRPr lang="x-none" sz="3600" dirty="0"/>
          </a:p>
        </p:txBody>
      </p:sp>
    </p:spTree>
    <p:extLst>
      <p:ext uri="{BB962C8B-B14F-4D97-AF65-F5344CB8AC3E}">
        <p14:creationId xmlns:p14="http://schemas.microsoft.com/office/powerpoint/2010/main" val="1551233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D49E1AB-DAF6-9733-8BD1-E7F85A20C631}"/>
              </a:ext>
            </a:extLst>
          </p:cNvPr>
          <p:cNvSpPr txBox="1"/>
          <p:nvPr/>
        </p:nvSpPr>
        <p:spPr>
          <a:xfrm>
            <a:off x="254834" y="329784"/>
            <a:ext cx="11272602" cy="6118791"/>
          </a:xfrm>
          <a:prstGeom prst="rect">
            <a:avLst/>
          </a:prstGeom>
          <a:noFill/>
        </p:spPr>
        <p:txBody>
          <a:bodyPr wrap="square">
            <a:spAutoFit/>
          </a:bodyPr>
          <a:lstStyle/>
          <a:p>
            <a:pPr marL="342900" lvl="0" indent="-342900">
              <a:lnSpc>
                <a:spcPct val="115000"/>
              </a:lnSpc>
              <a:spcAft>
                <a:spcPts val="800"/>
              </a:spcAft>
              <a:buFont typeface="+mj-lt"/>
              <a:buAutoNum type="alphaLcParenR"/>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You must know the 	requirements 	for each questioning word e.g.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Who………… requires a person or name</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Where……….requires the place</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When………...requires time/date/ day</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What………requires the fact</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How long…requires duration</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Why……….requires the reason  Which……requires objects/animals/ sometimes persons</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How………requires the way expressed using  by/through or write a direct response.</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For questions that demand numbers as answers, write the numbers in words apart from the exceptions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0793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B6E23B5-271F-D3CC-454C-B130D733C231}"/>
              </a:ext>
            </a:extLst>
          </p:cNvPr>
          <p:cNvSpPr txBox="1"/>
          <p:nvPr/>
        </p:nvSpPr>
        <p:spPr>
          <a:xfrm>
            <a:off x="269823" y="0"/>
            <a:ext cx="11782269" cy="6621493"/>
          </a:xfrm>
          <a:prstGeom prst="rect">
            <a:avLst/>
          </a:prstGeom>
          <a:noFill/>
        </p:spPr>
        <p:txBody>
          <a:bodyPr wrap="square">
            <a:spAutoFit/>
          </a:bodyPr>
          <a:lstStyle/>
          <a:p>
            <a:pPr marL="342900" lvl="0" indent="-342900">
              <a:lnSpc>
                <a:spcPct val="115000"/>
              </a:lnSpc>
              <a:spcAft>
                <a:spcPts val="800"/>
              </a:spcAft>
              <a:buFont typeface="Wingdings" panose="05000000000000000000" pitchFamily="2" charset="2"/>
              <a:buChar char=""/>
              <a:tabLst>
                <a:tab pos="266700" algn="l"/>
              </a:tabLst>
            </a:pPr>
            <a:r>
              <a:rPr lang="en-US" sz="2800" dirty="0">
                <a:effectLst/>
                <a:latin typeface="Century Gothic" panose="020B0502020202020204" pitchFamily="34" charset="0"/>
                <a:ea typeface="Times New Roman" panose="02020603050405020304" pitchFamily="18" charset="0"/>
                <a:cs typeface="Times New Roman" panose="02020603050405020304" pitchFamily="18" charset="0"/>
              </a:rPr>
              <a:t>A question of “How many……?’’ demands a structural response of; “There are/were……” if the question has a formation of a helping verb ┼ a preposition i.e. </a:t>
            </a: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	are in/ were in/ are at/ were at</a:t>
            </a:r>
            <a:r>
              <a:rPr lang="en-US" sz="2800" dirty="0">
                <a:effectLst/>
                <a:latin typeface="Century Gothic" panose="020B0502020202020204" pitchFamily="34" charset="0"/>
                <a:ea typeface="Times New Roman" panose="02020603050405020304" pitchFamily="18" charset="0"/>
                <a:cs typeface="Times New Roman" panose="02020603050405020304" pitchFamily="18" charset="0"/>
              </a:rPr>
              <a:t>, etc.</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Times New Roman" panose="02020603050405020304" pitchFamily="18" charset="0"/>
              </a:rPr>
              <a:t>Example of such questions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2800" dirty="0">
                <a:effectLst/>
                <a:latin typeface="Century Gothic" panose="020B0502020202020204" pitchFamily="34" charset="0"/>
                <a:ea typeface="Times New Roman" panose="02020603050405020304" pitchFamily="18" charset="0"/>
                <a:cs typeface="Times New Roman" panose="02020603050405020304" pitchFamily="18" charset="0"/>
              </a:rPr>
              <a:t>How many pens are in the box?</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Times New Roman" panose="02020603050405020304" pitchFamily="18" charset="0"/>
              </a:rPr>
              <a:t> There are twenty-one pens in the box.</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Times New Roman" panose="02020603050405020304" pitchFamily="18" charset="0"/>
              </a:rPr>
              <a:t>b)  How many people were at the party?</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Times New Roman" panose="02020603050405020304" pitchFamily="18" charset="0"/>
              </a:rPr>
              <a:t> There were two people at the party.</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Times New Roman" panose="02020603050405020304" pitchFamily="18" charset="0"/>
              </a:rPr>
              <a:t>However, if the question of “How many……?’’ is written with a main verb and not the helping verb, the response begins with the answer (number) itself.</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8371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161ED27-D386-1A7C-D770-AE2AA39239A7}"/>
              </a:ext>
            </a:extLst>
          </p:cNvPr>
          <p:cNvSpPr txBox="1"/>
          <p:nvPr/>
        </p:nvSpPr>
        <p:spPr>
          <a:xfrm>
            <a:off x="179882" y="220240"/>
            <a:ext cx="11722308" cy="6509218"/>
          </a:xfrm>
          <a:prstGeom prst="rect">
            <a:avLst/>
          </a:prstGeom>
          <a:noFill/>
        </p:spPr>
        <p:txBody>
          <a:bodyPr wrap="square">
            <a:spAutoFit/>
          </a:bodyPr>
          <a:lstStyle/>
          <a:p>
            <a:pPr>
              <a:lnSpc>
                <a:spcPct val="115000"/>
              </a:lnSpc>
              <a:spcAft>
                <a:spcPts val="800"/>
              </a:spcAf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Example questions</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How many candidates sat the mid-term assessment?</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Twenty-two candidates sat the mid-term assessment.</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b)   How many scripts were collected?</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One hundred scripts were collected.</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Ensure correct spelling of all the words.</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 Punctuate your answers correctly.</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 Your handwriting should be legible (readable).</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For questions that require you to give, mention, write, state or 	suggest, you 	should simply write the answer straightaway.</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If the question begins or ends in “according to”, “apart from”, “besides”,</a:t>
            </a:r>
            <a:r>
              <a:rPr lang="en-US" sz="2400" b="1" dirty="0" err="1">
                <a:effectLst/>
                <a:latin typeface="Century Gothic" panose="020B0502020202020204" pitchFamily="34" charset="0"/>
                <a:ea typeface="Times New Roman" panose="02020603050405020304" pitchFamily="18" charset="0"/>
                <a:cs typeface="Times New Roman" panose="02020603050405020304" pitchFamily="18" charset="0"/>
              </a:rPr>
              <a:t>etc</a:t>
            </a: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 you must use the phrase in your answer sentence preferably at the beginning even when it is at the end of the question.</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10503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BAD1A9D-8E10-A0D1-BC5D-ABE7A20D6544}"/>
              </a:ext>
            </a:extLst>
          </p:cNvPr>
          <p:cNvSpPr txBox="1"/>
          <p:nvPr/>
        </p:nvSpPr>
        <p:spPr>
          <a:xfrm>
            <a:off x="0" y="0"/>
            <a:ext cx="11947161" cy="5637634"/>
          </a:xfrm>
          <a:prstGeom prst="rect">
            <a:avLst/>
          </a:prstGeom>
          <a:noFill/>
        </p:spPr>
        <p:txBody>
          <a:bodyPr wrap="square">
            <a:spAutoFit/>
          </a:bodyPr>
          <a:lstStyle/>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If the question sentence begins with “who/why/when/ </a:t>
            </a:r>
            <a:r>
              <a:rPr lang="en-US" sz="2400" b="1" dirty="0" err="1">
                <a:effectLst/>
                <a:latin typeface="Century Gothic" panose="020B0502020202020204" pitchFamily="34" charset="0"/>
                <a:ea typeface="Times New Roman" panose="02020603050405020304" pitchFamily="18" charset="0"/>
                <a:cs typeface="Times New Roman" panose="02020603050405020304" pitchFamily="18" charset="0"/>
              </a:rPr>
              <a:t>etc</a:t>
            </a: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 do you 	think…?” you must begin your answer sentence with, I think……………” If 	the question begins with a helping verb 	like; “Do you think…?” you begin the answer with: No, I don’t think…. /</a:t>
            </a:r>
            <a:r>
              <a:rPr lang="en-US" sz="2400" b="1" dirty="0" err="1">
                <a:effectLst/>
                <a:latin typeface="Century Gothic" panose="020B0502020202020204" pitchFamily="34" charset="0"/>
                <a:ea typeface="Times New Roman" panose="02020603050405020304" pitchFamily="18" charset="0"/>
                <a:cs typeface="Times New Roman" panose="02020603050405020304" pitchFamily="18" charset="0"/>
              </a:rPr>
              <a:t>Yes,I</a:t>
            </a: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 think……</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When you are required to give another word or group of words with the same meaning as each of the underlined words in the passage, poem, dialogue, etc. (synonym), you must reread the sentence in which the word appears. </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A word may have more than one meaning, so if you just look at the underlined word in isolation, you may not give the target answer. In other words, you ought to apply context to the underlined word.</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Wingdings" panose="05000000000000000000" pitchFamily="2" charset="2"/>
              <a:buChar char=""/>
              <a:tabLst>
                <a:tab pos="266700" algn="l"/>
              </a:tabLs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However, if the question is Suggest a  suitable title for the passage or poem</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400" b="1" dirty="0">
                <a:effectLst/>
                <a:latin typeface="Century Gothic" panose="020B0502020202020204" pitchFamily="34" charset="0"/>
                <a:ea typeface="Times New Roman" panose="02020603050405020304" pitchFamily="18" charset="0"/>
                <a:cs typeface="Times New Roman" panose="02020603050405020304" pitchFamily="18" charset="0"/>
              </a:rPr>
              <a:t>PREPARATION FOR AN EXAMINATION</a:t>
            </a:r>
            <a:endParaRPr lang="x-none" sz="12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0431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F3BD6F3-E7B2-A28E-B225-E371B8470625}"/>
              </a:ext>
            </a:extLst>
          </p:cNvPr>
          <p:cNvSpPr txBox="1"/>
          <p:nvPr/>
        </p:nvSpPr>
        <p:spPr>
          <a:xfrm>
            <a:off x="299803" y="0"/>
            <a:ext cx="11497456" cy="7051161"/>
          </a:xfrm>
          <a:prstGeom prst="rect">
            <a:avLst/>
          </a:prstGeom>
          <a:noFill/>
        </p:spPr>
        <p:txBody>
          <a:bodyPr wrap="square">
            <a:spAutoFit/>
          </a:bodyPr>
          <a:lstStyle/>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Areas from where comprehension questions are picked.</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We have three types of comprehension.</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Clr>
                <a:srgbClr val="FF0000"/>
              </a:buClr>
              <a:buFont typeface="+mj-lt"/>
              <a:buAutoNum type="arabi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Reading Comprehension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Clr>
                <a:srgbClr val="000000"/>
              </a:buClr>
              <a:buFont typeface="+mj-lt"/>
              <a:buAutoNum type="alphaLcParenR"/>
              <a:tabLst>
                <a:tab pos="269875" algn="l"/>
              </a:tabLs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Passages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Clr>
                <a:srgbClr val="000000"/>
              </a:buClr>
              <a:buFont typeface="+mj-lt"/>
              <a:buAutoNum type="alphaLcParenR"/>
              <a:tabLst>
                <a:tab pos="269875" algn="l"/>
              </a:tabLs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Poems </a:t>
            </a:r>
            <a:r>
              <a:rPr lang="en-US" sz="2800" dirty="0" err="1">
                <a:effectLst/>
                <a:latin typeface="Century Gothic" panose="020B0502020202020204" pitchFamily="34" charset="0"/>
                <a:ea typeface="Times New Roman" panose="02020603050405020304" pitchFamily="18" charset="0"/>
                <a:cs typeface="Comic Sans MS" panose="030F0702030302020204" pitchFamily="66" charset="0"/>
              </a:rPr>
              <a:t>i.e.They</a:t>
            </a: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rarely miss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Clr>
                <a:srgbClr val="000000"/>
              </a:buClr>
              <a:buFont typeface="+mj-lt"/>
              <a:buAutoNum type="alphaLcParenR"/>
              <a:tabLst>
                <a:tab pos="269875" algn="l"/>
              </a:tabLs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Dialogues/ conversations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Clr>
                <a:srgbClr val="000000"/>
              </a:buClr>
              <a:buFont typeface="+mj-lt"/>
              <a:buAutoNum type="alphaLcParenR"/>
              <a:tabLst>
                <a:tab pos="269875" algn="l"/>
              </a:tabLs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Written letters (informal or formal)</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Clr>
                <a:srgbClr val="000000"/>
              </a:buClr>
              <a:buFont typeface="+mj-lt"/>
              <a:buAutoNum type="alphaLcParenR"/>
              <a:tabLst>
                <a:tab pos="269875" algn="l"/>
              </a:tabLs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Invitation cards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Clr>
                <a:srgbClr val="000000"/>
              </a:buClr>
              <a:buFont typeface="+mj-lt"/>
              <a:buAutoNum type="alphaLcParenR"/>
              <a:tabLst>
                <a:tab pos="269875" algn="l"/>
              </a:tabLs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Certificates such as marriage, birth, death, academic etc.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Clr>
                <a:srgbClr val="000000"/>
              </a:buClr>
              <a:buFont typeface="+mj-lt"/>
              <a:buAutoNum type="alphaLcParenR"/>
              <a:tabLst>
                <a:tab pos="269875" algn="l"/>
              </a:tabLs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Circulars etc.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Clr>
                <a:srgbClr val="000000"/>
              </a:buClr>
              <a:buFont typeface="+mj-lt"/>
              <a:buAutoNum type="alphaLcParenR"/>
              <a:tabLst>
                <a:tab pos="269875" algn="l"/>
              </a:tabLs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Posters </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(PLE 2002)</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Clr>
                <a:srgbClr val="000000"/>
              </a:buClr>
              <a:buFont typeface="+mj-lt"/>
              <a:buAutoNum type="alphaLcParenR"/>
              <a:tabLst>
                <a:tab pos="269875" algn="l"/>
              </a:tabLs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Agendum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45041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9F6B944-491C-B82D-0BB2-CCDEDEE758E9}"/>
              </a:ext>
            </a:extLst>
          </p:cNvPr>
          <p:cNvSpPr txBox="1"/>
          <p:nvPr/>
        </p:nvSpPr>
        <p:spPr>
          <a:xfrm>
            <a:off x="269823" y="104931"/>
            <a:ext cx="11737298" cy="6784934"/>
          </a:xfrm>
          <a:prstGeom prst="rect">
            <a:avLst/>
          </a:prstGeom>
          <a:noFill/>
        </p:spPr>
        <p:txBody>
          <a:bodyPr wrap="square">
            <a:spAutoFit/>
          </a:bodyPr>
          <a:lstStyle/>
          <a:p>
            <a:pPr marL="342900" lvl="0" indent="-342900">
              <a:lnSpc>
                <a:spcPct val="115000"/>
              </a:lnSpc>
              <a:buClr>
                <a:srgbClr val="FF0000"/>
              </a:buClr>
              <a:buFont typeface="+mj-lt"/>
              <a:buAutoNum type="arabicPeriod"/>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Interpretation Comprehension</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Graphs e.g., travel, bar, line</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Pie chart/ Venn diagrams</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Maps </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(PLE 2013)</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Tables </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(PLE 2016</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-library borrowing table ,</a:t>
            </a:r>
            <a:r>
              <a:rPr lang="en-US" sz="3200" dirty="0" err="1">
                <a:effectLst/>
                <a:latin typeface="Century Gothic" panose="020B0502020202020204" pitchFamily="34" charset="0"/>
                <a:ea typeface="Times New Roman" panose="02020603050405020304" pitchFamily="18" charset="0"/>
                <a:cs typeface="Comic Sans MS" panose="030F0702030302020204" pitchFamily="66" charset="0"/>
              </a:rPr>
              <a:t>etc</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(PLE 2016) / </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PLE 2008)</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Registers </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(PLE 2014)</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Block picture or picture comprehension </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(PLE 2015)</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Family tree</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err="1">
                <a:effectLst/>
                <a:latin typeface="Century Gothic" panose="020B0502020202020204" pitchFamily="34" charset="0"/>
                <a:ea typeface="Times New Roman" panose="02020603050405020304" pitchFamily="18" charset="0"/>
                <a:cs typeface="Comic Sans MS" panose="030F0702030302020204" pitchFamily="66" charset="0"/>
              </a:rPr>
              <a:t>Programmes</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e.g., Sports and Games</a:t>
            </a: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(PLE 2015) </a:t>
            </a:r>
            <a:r>
              <a:rPr lang="en-US" sz="3200" b="1" dirty="0" err="1">
                <a:effectLst/>
                <a:latin typeface="Century Gothic" panose="020B0502020202020204" pitchFamily="34" charset="0"/>
                <a:ea typeface="Times New Roman" panose="02020603050405020304" pitchFamily="18" charset="0"/>
                <a:cs typeface="Comic Sans MS" panose="030F0702030302020204" pitchFamily="66" charset="0"/>
              </a:rPr>
              <a:t>MDD,etc</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Receipts, bank slips, filled forms, bills etc.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7476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79F0199-FBD4-F14F-CFEE-332E76508531}"/>
              </a:ext>
            </a:extLst>
          </p:cNvPr>
          <p:cNvSpPr txBox="1"/>
          <p:nvPr/>
        </p:nvSpPr>
        <p:spPr>
          <a:xfrm>
            <a:off x="134911" y="104931"/>
            <a:ext cx="11812250" cy="8296117"/>
          </a:xfrm>
          <a:prstGeom prst="rect">
            <a:avLst/>
          </a:prstGeom>
          <a:noFill/>
        </p:spPr>
        <p:txBody>
          <a:bodyPr wrap="square">
            <a:spAutoFit/>
          </a:bodyPr>
          <a:lstStyle/>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Timetables e.g., class timetables, travel or revision timetables (</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PLE 2011)</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sweeping or duty </a:t>
            </a:r>
            <a:r>
              <a:rPr lang="en-US" sz="2800" dirty="0" err="1">
                <a:effectLst/>
                <a:latin typeface="Century Gothic" panose="020B0502020202020204" pitchFamily="34" charset="0"/>
                <a:ea typeface="Times New Roman" panose="02020603050405020304" pitchFamily="18" charset="0"/>
                <a:cs typeface="Comic Sans MS" panose="030F0702030302020204" pitchFamily="66" charset="0"/>
              </a:rPr>
              <a:t>rotas</a:t>
            </a: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Arrival books (</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PLE 2005)</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Calendars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Terminal reports </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(PLE 2012)</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Diaries </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(PLE 2014)</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Health records </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(PLE 2007, 2014)</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Menus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Clr>
                <a:srgbClr val="FF0000"/>
              </a:buClr>
              <a:buFont typeface="+mj-lt"/>
              <a:buAutoNum type="arabi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Information Comprehension</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Notices </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(PLE 2001/ 2006/ 2007/ 2008/2010 / 2013/ 2014 )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Advertisements </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(2007/ 2013/2017)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Announcements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77228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A897D3-CAB1-87A0-D2FE-91082AFEFBBE}"/>
              </a:ext>
            </a:extLst>
          </p:cNvPr>
          <p:cNvSpPr txBox="1"/>
          <p:nvPr/>
        </p:nvSpPr>
        <p:spPr>
          <a:xfrm>
            <a:off x="224852" y="254833"/>
            <a:ext cx="11542427" cy="5865195"/>
          </a:xfrm>
          <a:prstGeom prst="rect">
            <a:avLst/>
          </a:prstGeom>
          <a:noFill/>
        </p:spPr>
        <p:txBody>
          <a:bodyPr wrap="square">
            <a:spAutoFit/>
          </a:bodyPr>
          <a:lstStyle/>
          <a:p>
            <a:pPr algn="ctr">
              <a:lnSpc>
                <a:spcPct val="107000"/>
              </a:lnSpc>
              <a:spcAft>
                <a:spcPts val="800"/>
              </a:spcAft>
            </a:pPr>
            <a:r>
              <a:rPr lang="en-US" sz="4000" b="1" dirty="0">
                <a:solidFill>
                  <a:srgbClr val="00B050"/>
                </a:solidFill>
                <a:effectLst/>
                <a:highlight>
                  <a:srgbClr val="000000"/>
                </a:highlight>
                <a:latin typeface="Century Gothic" panose="020B0502020202020204" pitchFamily="34" charset="0"/>
                <a:ea typeface="Times New Roman" panose="02020603050405020304" pitchFamily="18" charset="0"/>
                <a:cs typeface="Comic Sans MS" panose="030F0702030302020204" pitchFamily="66" charset="0"/>
              </a:rPr>
              <a:t>LESSON FOUR</a:t>
            </a:r>
            <a:endParaRPr lang="x-none" sz="20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4000" b="1" dirty="0">
                <a:effectLst/>
                <a:latin typeface="Century Gothic" panose="020B0502020202020204" pitchFamily="34" charset="0"/>
                <a:ea typeface="Times New Roman" panose="02020603050405020304" pitchFamily="18" charset="0"/>
                <a:cs typeface="Comic Sans MS" panose="030F0702030302020204" pitchFamily="66" charset="0"/>
              </a:rPr>
              <a:t> COMPOSITION</a:t>
            </a:r>
            <a:endParaRPr lang="x-none" sz="20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4000" b="1" dirty="0">
                <a:effectLst/>
                <a:latin typeface="Century Gothic" panose="020B0502020202020204" pitchFamily="34" charset="0"/>
                <a:ea typeface="Times New Roman" panose="02020603050405020304" pitchFamily="18" charset="0"/>
                <a:cs typeface="Comic Sans MS" panose="030F0702030302020204" pitchFamily="66" charset="0"/>
              </a:rPr>
              <a:t>Composition is a noun derived from the verb compose. It involves the generation of a piece of text from the given instruction or question. It also involves generation of sentences or statements that correctly fill in the gaps in the text given. </a:t>
            </a:r>
            <a:endParaRPr lang="x-none" sz="20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9821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0"/>
            <a:ext cx="12103100" cy="6858000"/>
          </a:xfrm>
          <a:solidFill>
            <a:schemeClr val="bg1"/>
          </a:solidFill>
          <a:ln w="57150">
            <a:solidFill>
              <a:srgbClr val="FFFF00"/>
            </a:solidFill>
          </a:ln>
        </p:spPr>
        <p:txBody>
          <a:bodyPr/>
          <a:lstStyle/>
          <a:p>
            <a:endParaRPr lang="en-US" dirty="0"/>
          </a:p>
        </p:txBody>
      </p:sp>
      <p:sp>
        <p:nvSpPr>
          <p:cNvPr id="4" name="Rectangle 3"/>
          <p:cNvSpPr/>
          <p:nvPr/>
        </p:nvSpPr>
        <p:spPr>
          <a:xfrm>
            <a:off x="0" y="31750"/>
            <a:ext cx="12065000" cy="1435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00" b="1" dirty="0">
                <a:solidFill>
                  <a:schemeClr val="tx1"/>
                </a:solidFill>
              </a:rPr>
              <a:t>2.WORD FORMATION / TRANSFORMATION </a:t>
            </a:r>
          </a:p>
        </p:txBody>
      </p:sp>
      <p:sp>
        <p:nvSpPr>
          <p:cNvPr id="7" name="Rectangle 6"/>
          <p:cNvSpPr/>
          <p:nvPr/>
        </p:nvSpPr>
        <p:spPr>
          <a:xfrm>
            <a:off x="0" y="1466850"/>
            <a:ext cx="12065000" cy="914400"/>
          </a:xfrm>
          <a:prstGeom prst="rect">
            <a:avLst/>
          </a:prstGeom>
          <a:blipFill>
            <a:blip r:embed="rId3"/>
            <a:tile tx="0" ty="0" sx="100000" sy="100000" flip="none" algn="tl"/>
          </a:bli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rgbClr val="0070C0"/>
                </a:solidFill>
              </a:rPr>
              <a:t>We  put more emphasis on the tense of the sentence</a:t>
            </a:r>
            <a:r>
              <a:rPr lang="en-US" dirty="0"/>
              <a:t>: </a:t>
            </a:r>
            <a:r>
              <a:rPr lang="en-US" sz="3200" b="1" dirty="0" err="1">
                <a:solidFill>
                  <a:schemeClr val="tx2"/>
                </a:solidFill>
              </a:rPr>
              <a:t>E.g</a:t>
            </a:r>
            <a:endParaRPr lang="en-US" sz="3200" b="1" dirty="0">
              <a:solidFill>
                <a:schemeClr val="tx2"/>
              </a:solidFill>
            </a:endParaRPr>
          </a:p>
        </p:txBody>
      </p:sp>
      <p:sp>
        <p:nvSpPr>
          <p:cNvPr id="8" name="Rectangle 7"/>
          <p:cNvSpPr/>
          <p:nvPr/>
        </p:nvSpPr>
        <p:spPr>
          <a:xfrm>
            <a:off x="0" y="2381250"/>
            <a:ext cx="12065000" cy="914400"/>
          </a:xfrm>
          <a:prstGeom prst="rect">
            <a:avLst/>
          </a:prstGeom>
          <a:blipFill>
            <a:blip r:embed="rId4"/>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chemeClr val="tx1"/>
                </a:solidFill>
                <a:latin typeface="Arial Narrow" panose="020B0606020202030204" pitchFamily="34" charset="0"/>
              </a:rPr>
              <a:t>The naughty boy who                         a pen from the teacher’s table </a:t>
            </a:r>
            <a:r>
              <a:rPr lang="en-US" sz="3200" b="1" dirty="0">
                <a:solidFill>
                  <a:schemeClr val="accent4"/>
                </a:solidFill>
                <a:latin typeface="Arial Narrow" panose="020B0606020202030204" pitchFamily="34" charset="0"/>
              </a:rPr>
              <a:t>was</a:t>
            </a:r>
            <a:r>
              <a:rPr lang="en-US" sz="3200" b="1" dirty="0">
                <a:solidFill>
                  <a:schemeClr val="tx1"/>
                </a:solidFill>
                <a:latin typeface="Arial Narrow" panose="020B0606020202030204" pitchFamily="34" charset="0"/>
              </a:rPr>
              <a:t> punished. (steal)</a:t>
            </a:r>
            <a:endParaRPr lang="en-GB" sz="3200" b="1" dirty="0">
              <a:solidFill>
                <a:schemeClr val="tx1"/>
              </a:solidFill>
              <a:latin typeface="Arial Narrow" panose="020B0606020202030204" pitchFamily="34" charset="0"/>
            </a:endParaRPr>
          </a:p>
        </p:txBody>
      </p:sp>
      <p:sp>
        <p:nvSpPr>
          <p:cNvPr id="9" name="Rectangle 8"/>
          <p:cNvSpPr/>
          <p:nvPr/>
        </p:nvSpPr>
        <p:spPr>
          <a:xfrm>
            <a:off x="0" y="3295650"/>
            <a:ext cx="12065000" cy="3562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t>Let the candidates </a:t>
            </a:r>
            <a:r>
              <a:rPr lang="en-US" sz="3200" b="1" dirty="0" err="1"/>
              <a:t>differeciate</a:t>
            </a:r>
            <a:r>
              <a:rPr lang="en-US" sz="3200" b="1" dirty="0"/>
              <a:t> the present simple tense from  the present continuous </a:t>
            </a:r>
          </a:p>
          <a:p>
            <a:r>
              <a:rPr lang="en-US" sz="3200" b="1" dirty="0"/>
              <a:t>The present perfect from the present perfect continuous.</a:t>
            </a:r>
          </a:p>
          <a:p>
            <a:endParaRPr lang="en-US" sz="3200" b="1" dirty="0"/>
          </a:p>
          <a:p>
            <a:r>
              <a:rPr lang="en-US" sz="3200" b="1" dirty="0"/>
              <a:t>Let them know the difference between present perfect (has/have)… from past perfect tense (had)…. </a:t>
            </a:r>
          </a:p>
        </p:txBody>
      </p:sp>
    </p:spTree>
    <p:extLst>
      <p:ext uri="{BB962C8B-B14F-4D97-AF65-F5344CB8AC3E}">
        <p14:creationId xmlns:p14="http://schemas.microsoft.com/office/powerpoint/2010/main" val="4175546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circle(in)">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circle(in)">
                                      <p:cBhvr>
                                        <p:cTn id="12" dur="20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8">
                                            <p:txEl>
                                              <p:pRg st="0" end="0"/>
                                            </p:txEl>
                                          </p:spTgt>
                                        </p:tgtEl>
                                        <p:attrNameLst>
                                          <p:attrName>style.visibility</p:attrName>
                                        </p:attrNameLst>
                                      </p:cBhvr>
                                      <p:to>
                                        <p:strVal val="visible"/>
                                      </p:to>
                                    </p:set>
                                    <p:animEffect transition="in" filter="circle(in)">
                                      <p:cBhvr>
                                        <p:cTn id="17" dur="2000"/>
                                        <p:tgtEl>
                                          <p:spTgt spid="8">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9">
                                            <p:txEl>
                                              <p:pRg st="0" end="0"/>
                                            </p:txEl>
                                          </p:spTgt>
                                        </p:tgtEl>
                                        <p:attrNameLst>
                                          <p:attrName>style.visibility</p:attrName>
                                        </p:attrNameLst>
                                      </p:cBhvr>
                                      <p:to>
                                        <p:strVal val="visible"/>
                                      </p:to>
                                    </p:set>
                                    <p:animEffect transition="in" filter="circle(in)">
                                      <p:cBhvr>
                                        <p:cTn id="22" dur="2000"/>
                                        <p:tgtEl>
                                          <p:spTgt spid="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nodeType="click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animEffect transition="in" filter="circle(in)">
                                      <p:cBhvr>
                                        <p:cTn id="27" dur="2000"/>
                                        <p:tgtEl>
                                          <p:spTgt spid="9">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nodeType="clickEffect">
                                  <p:stCondLst>
                                    <p:cond delay="0"/>
                                  </p:stCondLst>
                                  <p:childTnLst>
                                    <p:set>
                                      <p:cBhvr>
                                        <p:cTn id="31" dur="1" fill="hold">
                                          <p:stCondLst>
                                            <p:cond delay="0"/>
                                          </p:stCondLst>
                                        </p:cTn>
                                        <p:tgtEl>
                                          <p:spTgt spid="9">
                                            <p:txEl>
                                              <p:pRg st="3" end="3"/>
                                            </p:txEl>
                                          </p:spTgt>
                                        </p:tgtEl>
                                        <p:attrNameLst>
                                          <p:attrName>style.visibility</p:attrName>
                                        </p:attrNameLst>
                                      </p:cBhvr>
                                      <p:to>
                                        <p:strVal val="visible"/>
                                      </p:to>
                                    </p:set>
                                    <p:animEffect transition="in" filter="circle(in)">
                                      <p:cBhvr>
                                        <p:cTn id="32" dur="20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8B65AD3-B834-CC4E-D344-652A3E2F15A9}"/>
              </a:ext>
            </a:extLst>
          </p:cNvPr>
          <p:cNvSpPr txBox="1"/>
          <p:nvPr/>
        </p:nvSpPr>
        <p:spPr>
          <a:xfrm>
            <a:off x="172279" y="119270"/>
            <a:ext cx="11819852" cy="5123454"/>
          </a:xfrm>
          <a:prstGeom prst="rect">
            <a:avLst/>
          </a:prstGeom>
          <a:noFill/>
        </p:spPr>
        <p:txBody>
          <a:bodyPr wrap="square">
            <a:spAutoFit/>
          </a:bodyPr>
          <a:lstStyle/>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Areas tested or examined in a composition aspect are;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Picture composition(P.L.E2009/2010/2013/2014/2017/2019)</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Letter writing</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Guided letter filling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Guided story or passage</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Punctuating a two-paragraph passage or story.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Disordered or jumbled sentences.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rabi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Guided dialogue or conversation filling.</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2800" b="1" kern="0" dirty="0">
                <a:effectLst/>
                <a:latin typeface="Century Gothic" panose="020B0502020202020204" pitchFamily="34" charset="0"/>
                <a:ea typeface="Times New Roman" panose="02020603050405020304" pitchFamily="18" charset="0"/>
                <a:cs typeface="Comic Sans MS" panose="030F0702030302020204" pitchFamily="66" charset="0"/>
              </a:rPr>
              <a:t>Guided form filing. (Here, you are given a paragraph of information from where you will get what to fill in the gaps.)</a:t>
            </a:r>
            <a:endParaRPr lang="x-none" sz="2800" b="1" dirty="0"/>
          </a:p>
        </p:txBody>
      </p:sp>
    </p:spTree>
    <p:extLst>
      <p:ext uri="{BB962C8B-B14F-4D97-AF65-F5344CB8AC3E}">
        <p14:creationId xmlns:p14="http://schemas.microsoft.com/office/powerpoint/2010/main" val="26975558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A413D30-E028-38CC-9ACB-4E1D13CBADD4}"/>
              </a:ext>
            </a:extLst>
          </p:cNvPr>
          <p:cNvSpPr txBox="1"/>
          <p:nvPr/>
        </p:nvSpPr>
        <p:spPr>
          <a:xfrm>
            <a:off x="389744" y="314793"/>
            <a:ext cx="11467476" cy="6119239"/>
          </a:xfrm>
          <a:prstGeom prst="rect">
            <a:avLst/>
          </a:prstGeom>
          <a:noFill/>
        </p:spPr>
        <p:txBody>
          <a:bodyPr wrap="square">
            <a:spAutoFit/>
          </a:bodyPr>
          <a:lstStyle/>
          <a:p>
            <a:pPr marL="228600">
              <a:lnSpc>
                <a:spcPct val="115000"/>
              </a:lnSpc>
              <a:spcAft>
                <a:spcPts val="800"/>
              </a:spcAft>
            </a:pPr>
            <a:r>
              <a:rPr lang="en-US" sz="4000" b="1" dirty="0">
                <a:effectLst/>
                <a:latin typeface="Century Gothic" panose="020B0502020202020204" pitchFamily="34" charset="0"/>
                <a:ea typeface="Times New Roman" panose="02020603050405020304" pitchFamily="18" charset="0"/>
                <a:cs typeface="Comic Sans MS" panose="030F0702030302020204" pitchFamily="66" charset="0"/>
              </a:rPr>
              <a:t>FILLING FORMS</a:t>
            </a:r>
            <a:endParaRPr lang="x-none"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4000" b="1" dirty="0">
                <a:effectLst/>
                <a:latin typeface="Century Gothic" panose="020B0502020202020204" pitchFamily="34" charset="0"/>
                <a:ea typeface="Times New Roman" panose="02020603050405020304" pitchFamily="18" charset="0"/>
                <a:cs typeface="Comic Sans MS" panose="030F0702030302020204" pitchFamily="66" charset="0"/>
              </a:rPr>
              <a:t>N.B</a:t>
            </a:r>
            <a:r>
              <a:rPr lang="en-US" sz="4000" dirty="0">
                <a:effectLst/>
                <a:latin typeface="Century Gothic" panose="020B0502020202020204" pitchFamily="34" charset="0"/>
                <a:ea typeface="Times New Roman" panose="02020603050405020304" pitchFamily="18" charset="0"/>
                <a:cs typeface="Comic Sans MS" panose="030F0702030302020204" pitchFamily="66" charset="0"/>
              </a:rPr>
              <a:t>: Forms are filled in capital or block or upper-case letters apart from a few exceptions.</a:t>
            </a:r>
            <a:endParaRPr lang="x-none"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4000" b="1"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20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4000" b="1" dirty="0">
                <a:effectLst/>
                <a:latin typeface="Century Gothic" panose="020B0502020202020204" pitchFamily="34" charset="0"/>
                <a:ea typeface="Times New Roman" panose="02020603050405020304" pitchFamily="18" charset="0"/>
                <a:cs typeface="Comic Sans MS" panose="030F0702030302020204" pitchFamily="66" charset="0"/>
              </a:rPr>
              <a:t>Let’s have a look at how to answer a few of these composition questions.</a:t>
            </a:r>
            <a:endParaRPr lang="x-none" sz="2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rabicPeriod"/>
            </a:pPr>
            <a:r>
              <a:rPr lang="en-US" sz="4000" b="1" dirty="0">
                <a:effectLst/>
                <a:latin typeface="Century Gothic" panose="020B0502020202020204" pitchFamily="34" charset="0"/>
                <a:ea typeface="Times New Roman" panose="02020603050405020304" pitchFamily="18" charset="0"/>
                <a:cs typeface="Comic Sans MS" panose="030F0702030302020204" pitchFamily="66" charset="0"/>
              </a:rPr>
              <a:t>Picture Composition. </a:t>
            </a:r>
            <a:endParaRPr lang="x-none" sz="20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766425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102EA2-DD3F-809A-F207-E5ECADA73341}"/>
              </a:ext>
            </a:extLst>
          </p:cNvPr>
          <p:cNvPicPr>
            <a:picLocks noChangeAspect="1"/>
          </p:cNvPicPr>
          <p:nvPr/>
        </p:nvPicPr>
        <p:blipFill>
          <a:blip r:embed="rId2">
            <a:extLst>
              <a:ext uri="{28A0092B-C50C-407E-A947-70E740481C1C}">
                <a14:useLocalDpi xmlns:a14="http://schemas.microsoft.com/office/drawing/2010/main" val="0"/>
              </a:ext>
            </a:extLst>
          </a:blip>
          <a:srcRect l="6621" t="4956" r="4245" b="6057"/>
          <a:stretch>
            <a:fillRect/>
          </a:stretch>
        </p:blipFill>
        <p:spPr>
          <a:xfrm>
            <a:off x="0" y="134910"/>
            <a:ext cx="12191999" cy="6723089"/>
          </a:xfrm>
          <a:prstGeom prst="rect">
            <a:avLst/>
          </a:prstGeom>
          <a:noFill/>
          <a:ln>
            <a:solidFill>
              <a:sysClr val="windowText" lastClr="000000"/>
            </a:solidFill>
          </a:ln>
        </p:spPr>
      </p:pic>
    </p:spTree>
    <p:extLst>
      <p:ext uri="{BB962C8B-B14F-4D97-AF65-F5344CB8AC3E}">
        <p14:creationId xmlns:p14="http://schemas.microsoft.com/office/powerpoint/2010/main" val="185204998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CD6F389-F8F5-D47C-40D4-539B7C47DE07}"/>
              </a:ext>
            </a:extLst>
          </p:cNvPr>
          <p:cNvPicPr>
            <a:picLocks noChangeAspect="1"/>
          </p:cNvPicPr>
          <p:nvPr/>
        </p:nvPicPr>
        <p:blipFill>
          <a:blip r:embed="rId2">
            <a:extLst>
              <a:ext uri="{28A0092B-C50C-407E-A947-70E740481C1C}">
                <a14:useLocalDpi xmlns:a14="http://schemas.microsoft.com/office/drawing/2010/main" val="0"/>
              </a:ext>
            </a:extLst>
          </a:blip>
          <a:srcRect t="3490" r="8386" b="6955"/>
          <a:stretch>
            <a:fillRect/>
          </a:stretch>
        </p:blipFill>
        <p:spPr>
          <a:xfrm>
            <a:off x="389744" y="224852"/>
            <a:ext cx="11167671" cy="6475751"/>
          </a:xfrm>
          <a:prstGeom prst="rect">
            <a:avLst/>
          </a:prstGeom>
          <a:noFill/>
          <a:ln w="9525" cap="flat" cmpd="sng" algn="ctr">
            <a:solidFill>
              <a:sysClr val="windowText" lastClr="000000"/>
            </a:solidFill>
            <a:prstDash val="solid"/>
            <a:round/>
            <a:headEnd type="none" w="med" len="med"/>
            <a:tailEnd type="none" w="med" len="med"/>
          </a:ln>
        </p:spPr>
      </p:pic>
    </p:spTree>
    <p:extLst>
      <p:ext uri="{BB962C8B-B14F-4D97-AF65-F5344CB8AC3E}">
        <p14:creationId xmlns:p14="http://schemas.microsoft.com/office/powerpoint/2010/main" val="26562090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E5AFC84-3F60-D373-9F7C-CD99B478AE23}"/>
              </a:ext>
            </a:extLst>
          </p:cNvPr>
          <p:cNvPicPr>
            <a:picLocks noChangeAspect="1"/>
          </p:cNvPicPr>
          <p:nvPr/>
        </p:nvPicPr>
        <p:blipFill>
          <a:blip r:embed="rId2">
            <a:extLst>
              <a:ext uri="{28A0092B-C50C-407E-A947-70E740481C1C}">
                <a14:useLocalDpi xmlns:a14="http://schemas.microsoft.com/office/drawing/2010/main" val="0"/>
              </a:ext>
            </a:extLst>
          </a:blip>
          <a:srcRect t="2143" b="21303"/>
          <a:stretch>
            <a:fillRect/>
          </a:stretch>
        </p:blipFill>
        <p:spPr>
          <a:xfrm>
            <a:off x="0" y="106018"/>
            <a:ext cx="12085983" cy="6751982"/>
          </a:xfrm>
          <a:prstGeom prst="rect">
            <a:avLst/>
          </a:prstGeom>
          <a:noFill/>
          <a:ln>
            <a:solidFill>
              <a:sysClr val="windowText" lastClr="000000"/>
            </a:solidFill>
          </a:ln>
        </p:spPr>
      </p:pic>
    </p:spTree>
    <p:extLst>
      <p:ext uri="{BB962C8B-B14F-4D97-AF65-F5344CB8AC3E}">
        <p14:creationId xmlns:p14="http://schemas.microsoft.com/office/powerpoint/2010/main" val="2127985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9016566-233E-F625-F6AD-3C72CA53CC50}"/>
              </a:ext>
            </a:extLst>
          </p:cNvPr>
          <p:cNvSpPr txBox="1"/>
          <p:nvPr/>
        </p:nvSpPr>
        <p:spPr>
          <a:xfrm>
            <a:off x="299802" y="254834"/>
            <a:ext cx="11542427" cy="6092437"/>
          </a:xfrm>
          <a:prstGeom prst="rect">
            <a:avLst/>
          </a:prstGeom>
          <a:noFill/>
        </p:spPr>
        <p:txBody>
          <a:bodyPr wrap="square">
            <a:spAutoFit/>
          </a:bodyPr>
          <a:lstStyle/>
          <a:p>
            <a:pPr>
              <a:lnSpc>
                <a:spcPct val="115000"/>
              </a:lnSpc>
              <a:spcAft>
                <a:spcPts val="800"/>
              </a:spcAft>
            </a:pPr>
            <a:r>
              <a:rPr lang="en-US" sz="3600" b="1" dirty="0">
                <a:effectLst/>
                <a:latin typeface="Century Gothic" panose="020B0502020202020204" pitchFamily="34" charset="0"/>
                <a:ea typeface="Times New Roman" panose="02020603050405020304" pitchFamily="18" charset="0"/>
                <a:cs typeface="Comic Sans MS" panose="030F0702030302020204" pitchFamily="66" charset="0"/>
              </a:rPr>
              <a:t>What you must </a:t>
            </a:r>
            <a:r>
              <a:rPr lang="en-US" sz="3600" b="1" dirty="0">
                <a:latin typeface="Century Gothic" panose="020B0502020202020204" pitchFamily="34" charset="0"/>
                <a:ea typeface="Times New Roman" panose="02020603050405020304" pitchFamily="18" charset="0"/>
                <a:cs typeface="Comic Sans MS" panose="030F0702030302020204" pitchFamily="66" charset="0"/>
              </a:rPr>
              <a:t>k</a:t>
            </a:r>
            <a:r>
              <a:rPr lang="en-US" sz="3600" b="1" dirty="0">
                <a:effectLst/>
                <a:latin typeface="Century Gothic" panose="020B0502020202020204" pitchFamily="34" charset="0"/>
                <a:ea typeface="Times New Roman" panose="02020603050405020304" pitchFamily="18" charset="0"/>
                <a:cs typeface="Comic Sans MS" panose="030F0702030302020204" pitchFamily="66" charset="0"/>
              </a:rPr>
              <a:t>now about picture composition</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3600" b="1" dirty="0">
                <a:effectLst/>
                <a:latin typeface="Century Gothic" panose="020B0502020202020204" pitchFamily="34" charset="0"/>
                <a:ea typeface="Times New Roman" panose="02020603050405020304" pitchFamily="18" charset="0"/>
                <a:cs typeface="Comic Sans MS" panose="030F0702030302020204" pitchFamily="66" charset="0"/>
              </a:rPr>
              <a:t>The tense</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600" dirty="0">
                <a:effectLst/>
                <a:latin typeface="Century Gothic" panose="020B0502020202020204" pitchFamily="34" charset="0"/>
                <a:ea typeface="Times New Roman" panose="02020603050405020304" pitchFamily="18" charset="0"/>
                <a:cs typeface="Comic Sans MS" panose="030F0702030302020204" pitchFamily="66" charset="0"/>
              </a:rPr>
              <a:t>Present continuous tense is used to describe pictures that you think their actions are still going. </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a:p>
            <a:pPr indent="457200">
              <a:lnSpc>
                <a:spcPct val="115000"/>
              </a:lnSpc>
              <a:spcAft>
                <a:spcPts val="800"/>
              </a:spcAft>
            </a:pPr>
            <a:r>
              <a:rPr lang="en-US" sz="3600" dirty="0">
                <a:effectLst/>
                <a:latin typeface="Century Gothic" panose="020B0502020202020204" pitchFamily="34" charset="0"/>
                <a:ea typeface="Times New Roman" panose="02020603050405020304" pitchFamily="18" charset="0"/>
                <a:cs typeface="Comic Sans MS" panose="030F0702030302020204" pitchFamily="66" charset="0"/>
              </a:rPr>
              <a:t>…….is + are …. </a:t>
            </a:r>
            <a:r>
              <a:rPr lang="en-US" sz="3600" dirty="0" err="1">
                <a:effectLst/>
                <a:latin typeface="Century Gothic" panose="020B0502020202020204" pitchFamily="34" charset="0"/>
                <a:ea typeface="Times New Roman" panose="02020603050405020304" pitchFamily="18" charset="0"/>
                <a:cs typeface="Comic Sans MS" panose="030F0702030302020204" pitchFamily="66" charset="0"/>
              </a:rPr>
              <a:t>ing</a:t>
            </a:r>
            <a:r>
              <a:rPr lang="en-US" sz="36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600" dirty="0">
                <a:effectLst/>
                <a:latin typeface="Century Gothic" panose="020B0502020202020204" pitchFamily="34" charset="0"/>
                <a:ea typeface="Times New Roman" panose="02020603050405020304" pitchFamily="18" charset="0"/>
                <a:cs typeface="Comic Sans MS" panose="030F0702030302020204" pitchFamily="66" charset="0"/>
              </a:rPr>
              <a:t>Present perfect tense used to describe pictures that you think their actions have taken place. E.g., … + has or have + past perfect tense (written….)</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49463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145CAF-41F1-286F-FE4C-98438B07844D}"/>
              </a:ext>
            </a:extLst>
          </p:cNvPr>
          <p:cNvSpPr txBox="1"/>
          <p:nvPr/>
        </p:nvSpPr>
        <p:spPr>
          <a:xfrm>
            <a:off x="239843" y="209863"/>
            <a:ext cx="11707318" cy="6851106"/>
          </a:xfrm>
          <a:prstGeom prst="rect">
            <a:avLst/>
          </a:prstGeom>
          <a:noFill/>
        </p:spPr>
        <p:txBody>
          <a:bodyPr wrap="square">
            <a:spAutoFit/>
          </a:bodyPr>
          <a:lstStyle/>
          <a:p>
            <a:pPr marL="342900" lvl="0" indent="-342900">
              <a:lnSpc>
                <a:spcPct val="115000"/>
              </a:lnSpc>
              <a:buFont typeface="+mj-lt"/>
              <a:buAutoNum type="romanLcPeriod"/>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The article use.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‘a/ an’ is used when talking or describing the picture or character in the picture which is in singular form for the first mention. A woman is peeling bananas.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‘The’ is used when talking or describing the picture or character in the picture in the second or more mentions.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This article is used in the second or more mentions of characters either in singular or plurals. The woman is peeling bananas.</a:t>
            </a:r>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N.B</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When the character to be described is in plural form, for the first mention, do not use any article, not even article ‘the’.</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63920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980D7D-B422-470A-4B47-7AA6CB648F06}"/>
              </a:ext>
            </a:extLst>
          </p:cNvPr>
          <p:cNvSpPr txBox="1"/>
          <p:nvPr/>
        </p:nvSpPr>
        <p:spPr>
          <a:xfrm>
            <a:off x="299803" y="179882"/>
            <a:ext cx="11467476" cy="6761338"/>
          </a:xfrm>
          <a:prstGeom prst="rect">
            <a:avLst/>
          </a:prstGeom>
          <a:noFill/>
        </p:spPr>
        <p:txBody>
          <a:bodyPr wrap="square">
            <a:spAutoFit/>
          </a:bodyPr>
          <a:lstStyle/>
          <a:p>
            <a:pPr>
              <a:lnSpc>
                <a:spcPct val="115000"/>
              </a:lnSpc>
              <a:spcAft>
                <a:spcPts val="800"/>
              </a:spcAft>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Picture 1: The boys are playing football.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Picture 2:  The boys have scored a goal.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Note</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Never describe pictures in passive voice.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Never own pictures. E.g., My mother is peeling bananas.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Answer the four comprehensions like any other comprehension not following rules given above. Those rules are only applied when describing pictures 1-6 or picture A-F.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13896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394AFA-4B11-5929-A4A9-18BCCCF9880B}"/>
              </a:ext>
            </a:extLst>
          </p:cNvPr>
          <p:cNvSpPr txBox="1"/>
          <p:nvPr/>
        </p:nvSpPr>
        <p:spPr>
          <a:xfrm>
            <a:off x="314793" y="164893"/>
            <a:ext cx="11632368" cy="5887253"/>
          </a:xfrm>
          <a:prstGeom prst="rect">
            <a:avLst/>
          </a:prstGeom>
          <a:noFill/>
        </p:spPr>
        <p:txBody>
          <a:bodyPr wrap="square">
            <a:spAutoFit/>
          </a:bodyPr>
          <a:lstStyle/>
          <a:p>
            <a:pPr>
              <a:lnSpc>
                <a:spcPct val="115000"/>
              </a:lnSpc>
              <a:spcAft>
                <a:spcPts val="800"/>
              </a:spcAft>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Steps of answering a picture composition questions for you to score 10 out of 10.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Read through the key instruction including the words given to you.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Move on and read the four comprehension questions but without answering them.  This may help you get to know some pictures in the story.  E.g., Why do you think the </a:t>
            </a:r>
            <a:r>
              <a:rPr lang="en-US" sz="3200" u="sng" dirty="0">
                <a:effectLst/>
                <a:latin typeface="Century Gothic" panose="020B0502020202020204" pitchFamily="34" charset="0"/>
                <a:ea typeface="Times New Roman" panose="02020603050405020304" pitchFamily="18" charset="0"/>
                <a:cs typeface="Comic Sans MS" panose="030F0702030302020204" pitchFamily="66" charset="0"/>
              </a:rPr>
              <a:t>head teacher</a:t>
            </a: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 is addressing the school in Picture 2?</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Get back and summarize each picture by identifying;</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dirty="0">
                <a:effectLst/>
                <a:latin typeface="Century Gothic" panose="020B0502020202020204" pitchFamily="34" charset="0"/>
                <a:ea typeface="Times New Roman" panose="02020603050405020304" pitchFamily="18" charset="0"/>
                <a:cs typeface="Comic Sans MS" panose="030F0702030302020204" pitchFamily="66" charset="0"/>
              </a:rPr>
              <a:t>The character</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66212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DA5846-0802-A164-C1A4-BCA5DB0D9DF0}"/>
              </a:ext>
            </a:extLst>
          </p:cNvPr>
          <p:cNvSpPr txBox="1"/>
          <p:nvPr/>
        </p:nvSpPr>
        <p:spPr>
          <a:xfrm>
            <a:off x="494676" y="440679"/>
            <a:ext cx="11017770" cy="6255559"/>
          </a:xfrm>
          <a:prstGeom prst="rect">
            <a:avLst/>
          </a:prstGeom>
          <a:noFill/>
        </p:spPr>
        <p:txBody>
          <a:bodyPr wrap="square">
            <a:spAutoFit/>
          </a:bodyPr>
          <a:lstStyle/>
          <a:p>
            <a:pPr marL="342900" lvl="0" indent="-342900">
              <a:lnSpc>
                <a:spcPct val="115000"/>
              </a:lnSpc>
              <a:buFont typeface="+mj-lt"/>
              <a:buAutoNum type="alphaLcParenR"/>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The action carried out</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Do this in pencil. e.g.;</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Picture A: mother (character)</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   peel (action)</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Picture B: boy (character)</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     going (action)</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Picture C: boy (character)</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    fetching (action)</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Picture D: boy (character)</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     carry (action)</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Picture E : mother or woman (character)</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                 Prepare/cook (action)</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Picture F: mother or woman (character)</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685800">
              <a:lnSpc>
                <a:spcPct val="115000"/>
              </a:lnSpc>
              <a:spcAft>
                <a:spcPts val="800"/>
              </a:spcAft>
            </a:pPr>
            <a:r>
              <a:rPr lang="en-US" sz="2000" b="1" dirty="0">
                <a:effectLst/>
                <a:latin typeface="Century Gothic" panose="020B0502020202020204" pitchFamily="34" charset="0"/>
                <a:ea typeface="Times New Roman" panose="02020603050405020304" pitchFamily="18" charset="0"/>
                <a:cs typeface="Comic Sans MS" panose="030F0702030302020204" pitchFamily="66" charset="0"/>
              </a:rPr>
              <a:t>     serve (action)</a:t>
            </a:r>
            <a:endParaRPr lang="x-none" sz="11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0854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294490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ct val="115000"/>
              </a:lnSpc>
              <a:spcAft>
                <a:spcPts val="800"/>
              </a:spcAft>
              <a:buFont typeface="+mj-lt"/>
              <a:buAutoNum type="arabicPeriod" startAt="3"/>
            </a:pPr>
            <a:r>
              <a:rPr lang="en-US" sz="3200" b="1" dirty="0">
                <a:solidFill>
                  <a:srgbClr val="FFFFFF"/>
                </a:solidFill>
                <a:highlight>
                  <a:srgbClr val="00008B"/>
                </a:highlight>
                <a:latin typeface="Century Gothic" panose="020B0502020202020204" pitchFamily="34" charset="0"/>
                <a:ea typeface="Times New Roman" panose="02020603050405020304" pitchFamily="18" charset="0"/>
                <a:cs typeface="Times New Roman" panose="02020603050405020304" pitchFamily="18" charset="0"/>
              </a:rPr>
              <a:t>SHORT FORMS :</a:t>
            </a:r>
            <a:endParaRPr lang="x-none" sz="3200">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FFFFFF"/>
                </a:solidFill>
                <a:highlight>
                  <a:srgbClr val="000000"/>
                </a:highlight>
                <a:latin typeface="Century Gothic" panose="020B0502020202020204" pitchFamily="34" charset="0"/>
                <a:ea typeface="Times New Roman" panose="02020603050405020304" pitchFamily="18" charset="0"/>
                <a:cs typeface="Times New Roman" panose="02020603050405020304" pitchFamily="18" charset="0"/>
              </a:rPr>
              <a:t>You can be asked to write the full forms in short or the short forms in full </a:t>
            </a:r>
            <a:br>
              <a:rPr lang="en-US" sz="3200" b="1" dirty="0">
                <a:solidFill>
                  <a:srgbClr val="FFFFFF"/>
                </a:solidFill>
                <a:highlight>
                  <a:srgbClr val="000000"/>
                </a:highlight>
                <a:latin typeface="Century Gothic" panose="020B0502020202020204" pitchFamily="34" charset="0"/>
                <a:ea typeface="Times New Roman" panose="02020603050405020304" pitchFamily="18" charset="0"/>
                <a:cs typeface="Times New Roman" panose="02020603050405020304" pitchFamily="18" charset="0"/>
              </a:rPr>
            </a:br>
            <a:r>
              <a:rPr lang="en-US" sz="3200" b="1" dirty="0">
                <a:solidFill>
                  <a:srgbClr val="FFFFFF"/>
                </a:solidFill>
                <a:highlight>
                  <a:srgbClr val="000000"/>
                </a:highlight>
                <a:latin typeface="Century Gothic" panose="020B0502020202020204" pitchFamily="34" charset="0"/>
                <a:ea typeface="Times New Roman" panose="02020603050405020304" pitchFamily="18" charset="0"/>
                <a:cs typeface="Times New Roman" panose="02020603050405020304" pitchFamily="18" charset="0"/>
              </a:rPr>
              <a:t>We need to train the candidates about the standard abbreviations:</a:t>
            </a:r>
            <a:endParaRPr lang="x-none" sz="3200" dirty="0">
              <a:latin typeface="Calibri" panose="020F0502020204030204" pitchFamily="34" charset="0"/>
              <a:ea typeface="Times New Roman" panose="02020603050405020304" pitchFamily="18" charset="0"/>
              <a:cs typeface="Times New Roman" panose="02020603050405020304" pitchFamily="18" charset="0"/>
            </a:endParaRPr>
          </a:p>
        </p:txBody>
      </p:sp>
      <p:sp>
        <p:nvSpPr>
          <p:cNvPr id="4" name="Rectangle 3"/>
          <p:cNvSpPr/>
          <p:nvPr/>
        </p:nvSpPr>
        <p:spPr>
          <a:xfrm>
            <a:off x="0" y="2931461"/>
            <a:ext cx="5150224" cy="672351"/>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600" b="1" dirty="0"/>
              <a:t>b.                    born</a:t>
            </a:r>
          </a:p>
        </p:txBody>
      </p:sp>
      <p:sp>
        <p:nvSpPr>
          <p:cNvPr id="5" name="Rectangle 4"/>
          <p:cNvSpPr/>
          <p:nvPr/>
        </p:nvSpPr>
        <p:spPr>
          <a:xfrm>
            <a:off x="0" y="3603812"/>
            <a:ext cx="5150224" cy="578223"/>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aka                  also known as    </a:t>
            </a:r>
          </a:p>
        </p:txBody>
      </p:sp>
      <p:sp>
        <p:nvSpPr>
          <p:cNvPr id="6" name="Rectangle 5"/>
          <p:cNvSpPr/>
          <p:nvPr/>
        </p:nvSpPr>
        <p:spPr>
          <a:xfrm>
            <a:off x="2" y="4182035"/>
            <a:ext cx="5150222"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Cc                    carbon copy</a:t>
            </a:r>
          </a:p>
        </p:txBody>
      </p:sp>
      <p:sp>
        <p:nvSpPr>
          <p:cNvPr id="7" name="Rectangle 6"/>
          <p:cNvSpPr/>
          <p:nvPr/>
        </p:nvSpPr>
        <p:spPr>
          <a:xfrm>
            <a:off x="6096000" y="2877672"/>
            <a:ext cx="6096000" cy="914400"/>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PO                 THE POST OFFICE</a:t>
            </a:r>
          </a:p>
        </p:txBody>
      </p:sp>
      <p:sp>
        <p:nvSpPr>
          <p:cNvPr id="8" name="Rectangle 7"/>
          <p:cNvSpPr/>
          <p:nvPr/>
        </p:nvSpPr>
        <p:spPr>
          <a:xfrm>
            <a:off x="6096000" y="3603812"/>
            <a:ext cx="6096000" cy="5782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t>WWW               WORLD WIDE WEB</a:t>
            </a:r>
          </a:p>
        </p:txBody>
      </p:sp>
      <p:sp>
        <p:nvSpPr>
          <p:cNvPr id="9" name="Rectangle 8"/>
          <p:cNvSpPr/>
          <p:nvPr/>
        </p:nvSpPr>
        <p:spPr>
          <a:xfrm>
            <a:off x="6096000" y="4182035"/>
            <a:ext cx="6069106" cy="91440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Rev.                     Reverend</a:t>
            </a:r>
          </a:p>
        </p:txBody>
      </p:sp>
      <p:sp>
        <p:nvSpPr>
          <p:cNvPr id="10" name="Rectangle 9"/>
          <p:cNvSpPr/>
          <p:nvPr/>
        </p:nvSpPr>
        <p:spPr>
          <a:xfrm>
            <a:off x="26896" y="5096434"/>
            <a:ext cx="12165104" cy="1761565"/>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3200" b="1" dirty="0">
                <a:solidFill>
                  <a:srgbClr val="C00000"/>
                </a:solidFill>
              </a:rPr>
              <a:t>Let the candidate learn about contractions not as  abbreviations</a:t>
            </a:r>
          </a:p>
          <a:p>
            <a:pPr marL="457200" indent="-457200">
              <a:buFont typeface="Wingdings" panose="05000000000000000000" pitchFamily="2" charset="2"/>
              <a:buChar char="ü"/>
            </a:pPr>
            <a:r>
              <a:rPr lang="en-US" sz="3200" b="1" dirty="0">
                <a:solidFill>
                  <a:srgbClr val="C00000"/>
                </a:solidFill>
              </a:rPr>
              <a:t>We              </a:t>
            </a:r>
            <a:r>
              <a:rPr lang="en-US" sz="3200" b="1" dirty="0" err="1">
                <a:solidFill>
                  <a:srgbClr val="C00000"/>
                </a:solidFill>
              </a:rPr>
              <a:t>we</a:t>
            </a:r>
            <a:r>
              <a:rPr lang="en-US" sz="3200" b="1" dirty="0">
                <a:solidFill>
                  <a:srgbClr val="C00000"/>
                </a:solidFill>
              </a:rPr>
              <a:t>  had /would           </a:t>
            </a:r>
          </a:p>
          <a:p>
            <a:pPr marL="457200" indent="-457200">
              <a:buFont typeface="Wingdings" panose="05000000000000000000" pitchFamily="2" charset="2"/>
              <a:buChar char="ü"/>
            </a:pPr>
            <a:r>
              <a:rPr lang="en-US" sz="3200" b="1" dirty="0">
                <a:solidFill>
                  <a:srgbClr val="C00000"/>
                </a:solidFill>
              </a:rPr>
              <a:t>Can’t           cannot    etc.		</a:t>
            </a:r>
          </a:p>
        </p:txBody>
      </p:sp>
    </p:spTree>
    <p:extLst>
      <p:ext uri="{BB962C8B-B14F-4D97-AF65-F5344CB8AC3E}">
        <p14:creationId xmlns:p14="http://schemas.microsoft.com/office/powerpoint/2010/main" val="4150461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circle(in)">
                                      <p:cBhvr>
                                        <p:cTn id="22" dur="2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circle(in)">
                                      <p:cBhvr>
                                        <p:cTn id="27" dur="20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circle(in)">
                                      <p:cBhvr>
                                        <p:cTn id="32" dur="2000"/>
                                        <p:tgtEl>
                                          <p:spTgt spid="8"/>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ntr" presetSubtype="16"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circle(in)">
                                      <p:cBhvr>
                                        <p:cTn id="37" dur="20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6" presetClass="entr" presetSubtype="16" fill="hold" grpId="0" nodeType="click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circle(in)">
                                      <p:cBhvr>
                                        <p:cTn id="42" dur="20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ntr" presetSubtype="16"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circle(in)">
                                      <p:cBhvr>
                                        <p:cTn id="4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7F2B454-1C58-B1AF-E5AC-D0E1542FD690}"/>
              </a:ext>
            </a:extLst>
          </p:cNvPr>
          <p:cNvSpPr txBox="1"/>
          <p:nvPr/>
        </p:nvSpPr>
        <p:spPr>
          <a:xfrm>
            <a:off x="434715" y="284813"/>
            <a:ext cx="11332564" cy="5887253"/>
          </a:xfrm>
          <a:prstGeom prst="rect">
            <a:avLst/>
          </a:prstGeom>
          <a:noFill/>
        </p:spPr>
        <p:txBody>
          <a:bodyPr wrap="square">
            <a:spAutoFit/>
          </a:bodyPr>
          <a:lstStyle/>
          <a:p>
            <a:pPr>
              <a:lnSpc>
                <a:spcPct val="115000"/>
              </a:lnSpc>
              <a:spcAft>
                <a:spcPts val="800"/>
              </a:spcAft>
            </a:pPr>
            <a:r>
              <a:rPr lang="en-US" sz="3600" dirty="0">
                <a:effectLst/>
                <a:latin typeface="Century Gothic" panose="020B0502020202020204" pitchFamily="34" charset="0"/>
                <a:ea typeface="Times New Roman" panose="02020603050405020304" pitchFamily="18" charset="0"/>
                <a:cs typeface="Comic Sans MS" panose="030F0702030302020204" pitchFamily="66" charset="0"/>
              </a:rPr>
              <a:t>:  When you first choose to talk about mother, then continue with that character whenever you see it in the picture, avoid changing. You can only change if the picture has another character. </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3600" dirty="0">
                <a:effectLst/>
                <a:latin typeface="Century Gothic" panose="020B0502020202020204" pitchFamily="34" charset="0"/>
                <a:ea typeface="Times New Roman" panose="02020603050405020304" pitchFamily="18" charset="0"/>
                <a:cs typeface="Comic Sans MS" panose="030F0702030302020204" pitchFamily="66" charset="0"/>
              </a:rPr>
              <a:t>Begin describing your picture using your summaries above while putting into use, the knowledge of these and articles.</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rabicPeriod"/>
            </a:pPr>
            <a:r>
              <a:rPr lang="en-US" sz="3600" dirty="0">
                <a:effectLst/>
                <a:latin typeface="Century Gothic" panose="020B0502020202020204" pitchFamily="34" charset="0"/>
                <a:ea typeface="Times New Roman" panose="02020603050405020304" pitchFamily="18" charset="0"/>
                <a:cs typeface="Comic Sans MS" panose="030F0702030302020204" pitchFamily="66" charset="0"/>
              </a:rPr>
              <a:t>Finally, answer the four comprehension questions.</a:t>
            </a:r>
            <a:endParaRPr lang="x-none"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4611442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E8F2D9-7C55-919F-246C-1321E2D94F38}"/>
              </a:ext>
            </a:extLst>
          </p:cNvPr>
          <p:cNvSpPr txBox="1"/>
          <p:nvPr/>
        </p:nvSpPr>
        <p:spPr>
          <a:xfrm>
            <a:off x="329784" y="254833"/>
            <a:ext cx="11542426" cy="6247223"/>
          </a:xfrm>
          <a:prstGeom prst="rect">
            <a:avLst/>
          </a:prstGeom>
          <a:noFill/>
        </p:spPr>
        <p:txBody>
          <a:bodyPr wrap="square">
            <a:spAutoFit/>
          </a:bodyPr>
          <a:lstStyle/>
          <a:p>
            <a:pPr algn="ctr">
              <a:lnSpc>
                <a:spcPct val="107000"/>
              </a:lnSpc>
              <a:spcAft>
                <a:spcPts val="800"/>
              </a:spcAft>
            </a:pPr>
            <a:r>
              <a:rPr lang="en-US" sz="2800" b="1" dirty="0">
                <a:solidFill>
                  <a:srgbClr val="00B050"/>
                </a:solidFill>
                <a:effectLst/>
                <a:highlight>
                  <a:srgbClr val="000000"/>
                </a:highlight>
                <a:latin typeface="Century Gothic" panose="020B0502020202020204" pitchFamily="34" charset="0"/>
                <a:ea typeface="Times New Roman" panose="02020603050405020304" pitchFamily="18" charset="0"/>
                <a:cs typeface="Comic Sans MS" panose="030F0702030302020204" pitchFamily="66" charset="0"/>
              </a:rPr>
              <a:t>LESSON FIVE</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rabi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Letter writing.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Informal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Writer’s address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Date</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Salutation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Body</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Georgia" panose="02040502050405020303" pitchFamily="18" charset="0"/>
              <a:buChar char="-"/>
            </a:pPr>
            <a:r>
              <a:rPr lang="en-US" sz="2800" dirty="0">
                <a:effectLst/>
                <a:latin typeface="Century Gothic" panose="020B0502020202020204" pitchFamily="34" charset="0"/>
                <a:ea typeface="Calibri" panose="020F0502020204030204" pitchFamily="34" charset="0"/>
                <a:cs typeface="Comic Sans MS" panose="030F0702030302020204" pitchFamily="66" charset="0"/>
              </a:rPr>
              <a:t>Introduction/ purpose as I am writing not have written</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15000"/>
              </a:lnSpc>
              <a:spcAft>
                <a:spcPts val="800"/>
              </a:spcAft>
              <a:buFont typeface="Georgia" panose="02040502050405020303" pitchFamily="18" charset="0"/>
              <a:buChar char="-"/>
            </a:pPr>
            <a:r>
              <a:rPr lang="en-US" sz="2800" dirty="0">
                <a:effectLst/>
                <a:latin typeface="Century Gothic" panose="020B0502020202020204" pitchFamily="34" charset="0"/>
                <a:ea typeface="Calibri" panose="020F0502020204030204" pitchFamily="34" charset="0"/>
                <a:cs typeface="Comic Sans MS" panose="030F0702030302020204" pitchFamily="66" charset="0"/>
              </a:rPr>
              <a:t>Main communication in paragraphs.  This is the part which talks about in sentence what the question instructs you to talk about. </a:t>
            </a:r>
            <a:endParaRPr lang="x-none" sz="1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800" kern="0" dirty="0">
                <a:effectLst/>
                <a:latin typeface="Century Gothic" panose="020B0502020202020204" pitchFamily="34" charset="0"/>
                <a:ea typeface="Times New Roman" panose="02020603050405020304" pitchFamily="18" charset="0"/>
                <a:cs typeface="Comic Sans MS" panose="030F0702030302020204" pitchFamily="66" charset="0"/>
              </a:rPr>
              <a:t>Conclusion e.g. I look forward to meeting you at the party etc.</a:t>
            </a:r>
            <a:endParaRPr lang="x-none" sz="2800" dirty="0"/>
          </a:p>
        </p:txBody>
      </p:sp>
    </p:spTree>
    <p:extLst>
      <p:ext uri="{BB962C8B-B14F-4D97-AF65-F5344CB8AC3E}">
        <p14:creationId xmlns:p14="http://schemas.microsoft.com/office/powerpoint/2010/main" val="2163171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C30EE0-668E-8817-5FF4-B3AECD7AE6B0}"/>
              </a:ext>
            </a:extLst>
          </p:cNvPr>
          <p:cNvSpPr txBox="1"/>
          <p:nvPr/>
        </p:nvSpPr>
        <p:spPr>
          <a:xfrm>
            <a:off x="359764" y="179882"/>
            <a:ext cx="11437495" cy="6284797"/>
          </a:xfrm>
          <a:prstGeom prst="rect">
            <a:avLst/>
          </a:prstGeom>
          <a:noFill/>
        </p:spPr>
        <p:txBody>
          <a:bodyPr wrap="square">
            <a:spAutoFit/>
          </a:bodyPr>
          <a:lstStyle/>
          <a:p>
            <a:pPr marL="342900" lvl="0" indent="-342900">
              <a:lnSpc>
                <a:spcPct val="115000"/>
              </a:lnSpc>
              <a:buFont typeface="+mj-lt"/>
              <a:buAutoNum type="romanLcPeriod"/>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Complementary close.  This one’s derived from what your salutation looks like e.g.;</a:t>
            </a:r>
            <a:endParaRPr lang="x-none"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Your friend </a:t>
            </a:r>
            <a:endParaRPr lang="x-none"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Your daughter</a:t>
            </a:r>
            <a:endParaRPr lang="x-none"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Your son</a:t>
            </a:r>
            <a:endParaRPr lang="x-none"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Your niece</a:t>
            </a:r>
            <a:endParaRPr lang="x-none"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Your nephew</a:t>
            </a:r>
            <a:endParaRPr lang="x-none"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One writer’s first name e.g.</a:t>
            </a:r>
            <a:endParaRPr lang="x-none"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John </a:t>
            </a:r>
            <a:endParaRPr lang="x-none"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Mary</a:t>
            </a:r>
            <a:endParaRPr lang="x-none" sz="16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US" sz="3200" b="1" dirty="0">
                <a:effectLst/>
                <a:latin typeface="Century Gothic" panose="020B0502020202020204" pitchFamily="34" charset="0"/>
                <a:ea typeface="Times New Roman" panose="02020603050405020304" pitchFamily="18" charset="0"/>
                <a:cs typeface="Comic Sans MS" panose="030F0702030302020204" pitchFamily="66" charset="0"/>
              </a:rPr>
              <a:t>Rosemary, etc.</a:t>
            </a:r>
            <a:endParaRPr lang="x-none" sz="16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98787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85A7252-87FD-4F94-91EA-FF386E0A1787}"/>
              </a:ext>
            </a:extLst>
          </p:cNvPr>
          <p:cNvSpPr txBox="1"/>
          <p:nvPr/>
        </p:nvSpPr>
        <p:spPr>
          <a:xfrm>
            <a:off x="119920" y="149902"/>
            <a:ext cx="11752289" cy="6706644"/>
          </a:xfrm>
          <a:prstGeom prst="rect">
            <a:avLst/>
          </a:prstGeom>
          <a:noFill/>
        </p:spPr>
        <p:txBody>
          <a:bodyPr wrap="square">
            <a:spAutoFit/>
          </a:bodyPr>
          <a:lstStyle/>
          <a:p>
            <a:pPr marL="342900" lvl="0" indent="-342900">
              <a:lnSpc>
                <a:spcPct val="115000"/>
              </a:lnSpc>
              <a:buFont typeface="+mj-lt"/>
              <a:buAutoNum type="alphaLcParen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Formal letter</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Writer’s address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Date</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Receiver’s or addressee’s address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N.B</a:t>
            </a: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a) The title of the receiver must start with a capital letter.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Salutation.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Dear Sir</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Dear Sir/ Madam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Subject line e.g.</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Re: APPLICATION FOR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Re: PERMISSION TO…..</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Re: </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APOLOGY FOR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Re: I</a:t>
            </a:r>
            <a:r>
              <a:rPr lang="en-US" sz="2800" b="1" dirty="0">
                <a:latin typeface="Century Gothic" panose="020B0502020202020204" pitchFamily="34" charset="0"/>
                <a:ea typeface="Times New Roman" panose="02020603050405020304" pitchFamily="18" charset="0"/>
                <a:cs typeface="Comic Sans MS" panose="030F0702030302020204" pitchFamily="66" charset="0"/>
              </a:rPr>
              <a:t>N</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VITATION TO…..</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355728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D5E1EA-0924-F7B9-DA33-84BD5A89459C}"/>
              </a:ext>
            </a:extLst>
          </p:cNvPr>
          <p:cNvSpPr txBox="1"/>
          <p:nvPr/>
        </p:nvSpPr>
        <p:spPr>
          <a:xfrm>
            <a:off x="359764" y="104931"/>
            <a:ext cx="11407515" cy="7119578"/>
          </a:xfrm>
          <a:prstGeom prst="rect">
            <a:avLst/>
          </a:prstGeom>
          <a:noFill/>
        </p:spPr>
        <p:txBody>
          <a:bodyPr wrap="square">
            <a:spAutoFit/>
          </a:bodyPr>
          <a:lstStyle/>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N.B: All the above nouns after </a:t>
            </a:r>
            <a:r>
              <a:rPr lang="en-US" sz="2800" b="1" dirty="0" err="1">
                <a:effectLst/>
                <a:latin typeface="Century Gothic" panose="020B0502020202020204" pitchFamily="34" charset="0"/>
                <a:ea typeface="Times New Roman" panose="02020603050405020304" pitchFamily="18" charset="0"/>
                <a:cs typeface="Comic Sans MS" panose="030F0702030302020204" pitchFamily="66" charset="0"/>
              </a:rPr>
              <a:t>‘Re</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 are got from the verbs as used in the question.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Body</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Introduction/ purpose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Main communication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Conclusion.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Complementary close</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Dear Sir</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Dear Madam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Dear Sir/ Madam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 yours faithfully/ yours truly</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Dear Rev. Peter </a:t>
            </a:r>
            <a:r>
              <a:rPr lang="en-US" sz="2800" b="1" dirty="0" err="1">
                <a:effectLst/>
                <a:latin typeface="Century Gothic" panose="020B0502020202020204" pitchFamily="34" charset="0"/>
                <a:ea typeface="Times New Roman" panose="02020603050405020304" pitchFamily="18" charset="0"/>
                <a:cs typeface="Comic Sans MS" panose="030F0702030302020204" pitchFamily="66" charset="0"/>
              </a:rPr>
              <a:t>Olume</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 – yours sincerely.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400" b="1"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207492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16BD30C-B604-B02E-DEE7-B5A5B56159B5}"/>
              </a:ext>
            </a:extLst>
          </p:cNvPr>
          <p:cNvSpPr txBox="1"/>
          <p:nvPr/>
        </p:nvSpPr>
        <p:spPr>
          <a:xfrm>
            <a:off x="329784" y="239844"/>
            <a:ext cx="11617377" cy="6501780"/>
          </a:xfrm>
          <a:prstGeom prst="rect">
            <a:avLst/>
          </a:prstGeom>
          <a:noFill/>
        </p:spPr>
        <p:txBody>
          <a:bodyPr wrap="square">
            <a:spAutoFit/>
          </a:bodyPr>
          <a:lstStyle/>
          <a:p>
            <a:pPr marL="342900" lvl="0" indent="-342900">
              <a:lnSpc>
                <a:spcPct val="115000"/>
              </a:lnSpc>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Writer’s signature (At your level, it is made up of your compound name which can be written beginning with capital letters.) e.g.;</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Richard Okello</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Mary </a:t>
            </a:r>
            <a:r>
              <a:rPr lang="en-US" sz="2800" b="1" dirty="0" err="1">
                <a:effectLst/>
                <a:latin typeface="Century Gothic" panose="020B0502020202020204" pitchFamily="34" charset="0"/>
                <a:ea typeface="Times New Roman" panose="02020603050405020304" pitchFamily="18" charset="0"/>
                <a:cs typeface="Comic Sans MS" panose="030F0702030302020204" pitchFamily="66" charset="0"/>
              </a:rPr>
              <a:t>Namukasa</a:t>
            </a: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Writer compound or full name as it appears on the signature but now written in capital letters all through. e.g.,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RICHARD OKELLO</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MARY NAMUKASA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romanLcPeriod"/>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Not common but where necessary, the writer’s title is put in brackets e.g. (HEAD PREFECT), (GAMES AND SPORTS PREFECT) etc.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pPr>
            <a:r>
              <a:rPr lang="en-US" sz="2800" b="1" dirty="0">
                <a:effectLst/>
                <a:latin typeface="Lucida Handwriting" panose="03010101010101010101" pitchFamily="66" charset="0"/>
                <a:ea typeface="Times New Roman" panose="02020603050405020304" pitchFamily="18" charset="0"/>
                <a:cs typeface="Comic Sans MS" panose="030F0702030302020204" pitchFamily="66" charset="0"/>
              </a:rPr>
              <a:t>NB; open punctuation is mostly preferred</a:t>
            </a: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457200">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562746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2EDC71-52CC-B663-FE64-0AF8DF27C34F}"/>
              </a:ext>
            </a:extLst>
          </p:cNvPr>
          <p:cNvSpPr txBox="1"/>
          <p:nvPr/>
        </p:nvSpPr>
        <p:spPr>
          <a:xfrm>
            <a:off x="104931" y="119921"/>
            <a:ext cx="11842230" cy="7878760"/>
          </a:xfrm>
          <a:prstGeom prst="rect">
            <a:avLst/>
          </a:prstGeom>
          <a:noFill/>
        </p:spPr>
        <p:txBody>
          <a:bodyPr wrap="square">
            <a:spAutoFit/>
          </a:bodyPr>
          <a:lstStyle/>
          <a:p>
            <a:pPr algn="ctr">
              <a:lnSpc>
                <a:spcPct val="107000"/>
              </a:lnSpc>
              <a:spcAft>
                <a:spcPts val="800"/>
              </a:spcAft>
            </a:pPr>
            <a:r>
              <a:rPr lang="en-US" sz="2800" b="1" dirty="0">
                <a:solidFill>
                  <a:srgbClr val="00B050"/>
                </a:solidFill>
                <a:effectLst/>
                <a:highlight>
                  <a:srgbClr val="000000"/>
                </a:highlight>
                <a:latin typeface="Century Gothic" panose="020B0502020202020204" pitchFamily="34" charset="0"/>
                <a:ea typeface="Times New Roman" panose="02020603050405020304" pitchFamily="18" charset="0"/>
                <a:cs typeface="Comic Sans MS" panose="030F0702030302020204" pitchFamily="66" charset="0"/>
              </a:rPr>
              <a:t>COMPOSITION WRITING</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rabicPeriod"/>
            </a:pPr>
            <a:r>
              <a:rPr lang="en-US" sz="2800" b="1" dirty="0">
                <a:effectLst/>
                <a:latin typeface="Century Gothic" panose="020B0502020202020204" pitchFamily="34" charset="0"/>
                <a:ea typeface="Times New Roman" panose="02020603050405020304" pitchFamily="18" charset="0"/>
                <a:cs typeface="Comic Sans MS" panose="030F0702030302020204" pitchFamily="66" charset="0"/>
              </a:rPr>
              <a:t>Creative/guided writing ‘aka’ Composition Writing.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Basic parts to know.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The title</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The introduction</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The body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mj-lt"/>
              <a:buAutoNum type="alphaLcParenR"/>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Conclusion</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a:t>
            </a:r>
            <a:r>
              <a:rPr lang="en-US" sz="2800" b="1" dirty="0">
                <a:effectLst/>
                <a:highlight>
                  <a:srgbClr val="FFFF00"/>
                </a:highlight>
                <a:latin typeface="Century Gothic" panose="020B0502020202020204" pitchFamily="34" charset="0"/>
                <a:ea typeface="Times New Roman" panose="02020603050405020304" pitchFamily="18" charset="0"/>
                <a:cs typeface="Comic Sans MS" panose="030F0702030302020204" pitchFamily="66" charset="0"/>
              </a:rPr>
              <a:t>EXAMPLE</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en-US" sz="2800" dirty="0">
                <a:effectLst/>
                <a:latin typeface="Century Gothic" panose="020B0502020202020204" pitchFamily="34" charset="0"/>
                <a:ea typeface="Times New Roman" panose="02020603050405020304" pitchFamily="18" charset="0"/>
                <a:cs typeface="Comic Sans MS" panose="030F0702030302020204" pitchFamily="66" charset="0"/>
              </a:rPr>
              <a:t> </a:t>
            </a:r>
            <a:r>
              <a:rPr lang="x-none" sz="2800" b="1" dirty="0">
                <a:effectLst/>
                <a:latin typeface="Calibri" panose="020F0502020204030204" pitchFamily="34" charset="0"/>
                <a:ea typeface="Calibri" panose="020F0502020204030204" pitchFamily="34" charset="0"/>
                <a:cs typeface="Times New Roman" panose="02020603050405020304" pitchFamily="18" charset="0"/>
              </a:rPr>
              <a:t>In about 100-150 words, write a composition about how you spent your Christmas Holidays. mention where and the people you spent it with. How you prepared for it, the gifts you gave out and received, what excited you most and why.</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latin typeface="Calibri" panose="020F0502020204030204" pitchFamily="34" charset="0"/>
                <a:ea typeface="Calibri" panose="020F0502020204030204" pitchFamily="34" charset="0"/>
                <a:cs typeface="Times New Roman" panose="02020603050405020304" pitchFamily="18"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latin typeface="Calibri" panose="020F0502020204030204" pitchFamily="34" charset="0"/>
                <a:ea typeface="Calibri" panose="020F0502020204030204" pitchFamily="34" charset="0"/>
                <a:cs typeface="Times New Roman" panose="02020603050405020304" pitchFamily="18" charset="0"/>
              </a:rPr>
              <a:t>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47048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7E04E6-E6B0-20A5-E3F2-A1D04F4E419F}"/>
              </a:ext>
            </a:extLst>
          </p:cNvPr>
          <p:cNvSpPr txBox="1"/>
          <p:nvPr/>
        </p:nvSpPr>
        <p:spPr>
          <a:xfrm>
            <a:off x="104930" y="0"/>
            <a:ext cx="11737299" cy="6092822"/>
          </a:xfrm>
          <a:prstGeom prst="rect">
            <a:avLst/>
          </a:prstGeom>
          <a:noFill/>
        </p:spPr>
        <p:txBody>
          <a:bodyPr wrap="square">
            <a:spAutoFit/>
          </a:bodyPr>
          <a:lstStyle/>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Title: </a:t>
            </a:r>
            <a:r>
              <a:rPr lang="x-none" sz="32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A MERRY CHRISTMAS WITH FAMILY</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*Introduction:*</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Over the Christmas holidays, I had a fantastic time with my family, creating</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*Body:*</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We spent Christmas at our grandparents' house, where the whole family gathered.  </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Towards  Christmas, we decorated the house with twinkling lights and </a:t>
            </a:r>
            <a:r>
              <a:rPr lang="x-none" sz="2800" b="1" dirty="0" err="1">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colorful</a:t>
            </a: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ornaments. I helped my mom bake cookies and wrap presents for everyone. </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911527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47E730-07BC-45C2-258E-244E96009B77}"/>
              </a:ext>
            </a:extLst>
          </p:cNvPr>
          <p:cNvSpPr txBox="1"/>
          <p:nvPr/>
        </p:nvSpPr>
        <p:spPr>
          <a:xfrm>
            <a:off x="299803" y="164892"/>
            <a:ext cx="11512446" cy="6703374"/>
          </a:xfrm>
          <a:prstGeom prst="rect">
            <a:avLst/>
          </a:prstGeom>
          <a:noFill/>
        </p:spPr>
        <p:txBody>
          <a:bodyPr wrap="square">
            <a:spAutoFit/>
          </a:bodyPr>
          <a:lstStyle/>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On Christmas morning, the excitement was palpable as we exchanged gifts. I received a remote-controlled car from my parents and a book set from my older sister. I gave homemade candles to my grandparents and hand-drawn cards to my cousins. </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The best part of Christmas was seeing the smiles on everyone's faces and feeling the warmth of togetherness.</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 </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*Conclusion:*</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07000"/>
              </a:lnSpc>
              <a:spcAft>
                <a:spcPts val="800"/>
              </a:spcAft>
            </a:pPr>
            <a:r>
              <a:rPr lang="x-none" sz="2800" b="1" dirty="0">
                <a:effectLst/>
                <a:highlight>
                  <a:srgbClr val="00FFFF"/>
                </a:highlight>
                <a:latin typeface="Calibri" panose="020F0502020204030204" pitchFamily="34" charset="0"/>
                <a:ea typeface="Calibri" panose="020F0502020204030204" pitchFamily="34" charset="0"/>
                <a:cs typeface="Times New Roman" panose="02020603050405020304" pitchFamily="18" charset="0"/>
              </a:rPr>
              <a:t>In conclusion, my Christmas holidays were filled with love, laughter, and joy. Spending time with family and exchanging heartfelt gifts made it truly special. I can't wait for next year's celebrations!</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a:p>
            <a:pPr marL="228600">
              <a:lnSpc>
                <a:spcPct val="115000"/>
              </a:lnSpc>
              <a:spcAft>
                <a:spcPts val="800"/>
              </a:spcAft>
            </a:pPr>
            <a:r>
              <a:rPr lang="en-US" sz="2800" dirty="0">
                <a:effectLst/>
                <a:highlight>
                  <a:srgbClr val="00FFFF"/>
                </a:highlight>
                <a:latin typeface="Century Gothic" panose="020B0502020202020204" pitchFamily="34" charset="0"/>
                <a:ea typeface="Times New Roman" panose="02020603050405020304" pitchFamily="18" charset="0"/>
                <a:cs typeface="Comic Sans MS" panose="030F0702030302020204" pitchFamily="66" charset="0"/>
              </a:rPr>
              <a:t> </a:t>
            </a:r>
            <a:endParaRPr lang="x-none" sz="1400" dirty="0">
              <a:effectLst/>
              <a:highlight>
                <a:srgbClr val="00FFFF"/>
              </a:highligh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502599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319A407-77FA-259D-C865-C90993869C39}"/>
              </a:ext>
            </a:extLst>
          </p:cNvPr>
          <p:cNvSpPr txBox="1"/>
          <p:nvPr/>
        </p:nvSpPr>
        <p:spPr>
          <a:xfrm>
            <a:off x="908483" y="8773009"/>
            <a:ext cx="10927829" cy="6695166"/>
          </a:xfrm>
          <a:prstGeom prst="rect">
            <a:avLst/>
          </a:prstGeom>
          <a:noFill/>
        </p:spPr>
        <p:txBody>
          <a:bodyPr wrap="square">
            <a:spAutoFit/>
          </a:bodyPr>
          <a:lstStyle/>
          <a:p>
            <a:pPr>
              <a:lnSpc>
                <a:spcPct val="115000"/>
              </a:lnSpc>
              <a:spcAft>
                <a:spcPts val="800"/>
              </a:spcAft>
            </a:pPr>
            <a:r>
              <a:rPr lang="en-US" sz="3200" dirty="0">
                <a:effectLst/>
                <a:highlight>
                  <a:srgbClr val="FF00FF"/>
                </a:highlight>
                <a:latin typeface="Century Gothic" panose="020B0502020202020204" pitchFamily="34" charset="0"/>
                <a:ea typeface="Times New Roman" panose="02020603050405020304" pitchFamily="18" charset="0"/>
                <a:cs typeface="Comic Sans MS" panose="030F0702030302020204" pitchFamily="66" charset="0"/>
              </a:rPr>
              <a:t>N.B: Never write, “Written or compiled by…..”</a:t>
            </a:r>
            <a:endParaRPr lang="x-none" sz="1600" dirty="0">
              <a:effectLst/>
              <a:highlight>
                <a:srgbClr val="FF00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dirty="0">
                <a:effectLst/>
                <a:highlight>
                  <a:srgbClr val="FF00FF"/>
                </a:highlight>
                <a:latin typeface="Century Gothic" panose="020B0502020202020204" pitchFamily="34" charset="0"/>
                <a:ea typeface="Times New Roman" panose="02020603050405020304" pitchFamily="18" charset="0"/>
                <a:cs typeface="Comic Sans MS" panose="030F0702030302020204" pitchFamily="66" charset="0"/>
              </a:rPr>
              <a:t>Note: Both in letter writing and in composition writing, mind about; </a:t>
            </a:r>
            <a:endParaRPr lang="x-none" sz="1600" dirty="0">
              <a:effectLst/>
              <a:highlight>
                <a:srgbClr val="FF00FF"/>
              </a:highligh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dirty="0">
                <a:effectLst/>
                <a:highlight>
                  <a:srgbClr val="FF00FF"/>
                </a:highlight>
                <a:latin typeface="Century Gothic" panose="020B0502020202020204" pitchFamily="34" charset="0"/>
                <a:ea typeface="Times New Roman" panose="02020603050405020304" pitchFamily="18" charset="0"/>
                <a:cs typeface="Comic Sans MS" panose="030F0702030302020204" pitchFamily="66" charset="0"/>
              </a:rPr>
              <a:t>paragraphs </a:t>
            </a:r>
            <a:endParaRPr lang="x-none" sz="1600" dirty="0">
              <a:effectLst/>
              <a:highlight>
                <a:srgbClr val="FF00FF"/>
              </a:highligh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dirty="0">
                <a:effectLst/>
                <a:highlight>
                  <a:srgbClr val="FF00FF"/>
                </a:highlight>
                <a:latin typeface="Century Gothic" panose="020B0502020202020204" pitchFamily="34" charset="0"/>
                <a:ea typeface="Times New Roman" panose="02020603050405020304" pitchFamily="18" charset="0"/>
                <a:cs typeface="Comic Sans MS" panose="030F0702030302020204" pitchFamily="66" charset="0"/>
              </a:rPr>
              <a:t>spellings </a:t>
            </a:r>
            <a:endParaRPr lang="x-none" sz="1600" dirty="0">
              <a:effectLst/>
              <a:highlight>
                <a:srgbClr val="FF00FF"/>
              </a:highligh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dirty="0">
                <a:effectLst/>
                <a:highlight>
                  <a:srgbClr val="FF00FF"/>
                </a:highlight>
                <a:latin typeface="Century Gothic" panose="020B0502020202020204" pitchFamily="34" charset="0"/>
                <a:ea typeface="Times New Roman" panose="02020603050405020304" pitchFamily="18" charset="0"/>
                <a:cs typeface="Comic Sans MS" panose="030F0702030302020204" pitchFamily="66" charset="0"/>
              </a:rPr>
              <a:t>punctuation marks </a:t>
            </a:r>
            <a:endParaRPr lang="x-none" sz="1600" dirty="0">
              <a:effectLst/>
              <a:highlight>
                <a:srgbClr val="FF00FF"/>
              </a:highligh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buFont typeface="Symbol" panose="05050102010706020507" pitchFamily="18" charset="2"/>
              <a:buChar char=""/>
            </a:pPr>
            <a:r>
              <a:rPr lang="en-US" sz="3200" dirty="0">
                <a:effectLst/>
                <a:highlight>
                  <a:srgbClr val="FF00FF"/>
                </a:highlight>
                <a:latin typeface="Century Gothic" panose="020B0502020202020204" pitchFamily="34" charset="0"/>
                <a:ea typeface="Times New Roman" panose="02020603050405020304" pitchFamily="18" charset="0"/>
                <a:cs typeface="Comic Sans MS" panose="030F0702030302020204" pitchFamily="66" charset="0"/>
              </a:rPr>
              <a:t>Tense used as used in the question </a:t>
            </a:r>
            <a:endParaRPr lang="x-none" sz="1600" dirty="0">
              <a:effectLst/>
              <a:highlight>
                <a:srgbClr val="FF00FF"/>
              </a:highligh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Symbol" panose="05050102010706020507" pitchFamily="18" charset="2"/>
              <a:buChar char=""/>
            </a:pPr>
            <a:r>
              <a:rPr lang="en-US" sz="3200" dirty="0">
                <a:effectLst/>
                <a:highlight>
                  <a:srgbClr val="FF00FF"/>
                </a:highlight>
                <a:latin typeface="Century Gothic" panose="020B0502020202020204" pitchFamily="34" charset="0"/>
                <a:ea typeface="Times New Roman" panose="02020603050405020304" pitchFamily="18" charset="0"/>
                <a:cs typeface="Comic Sans MS" panose="030F0702030302020204" pitchFamily="66" charset="0"/>
              </a:rPr>
              <a:t>For only letters, the type of letter written </a:t>
            </a:r>
            <a:endParaRPr lang="x-none" sz="1600" dirty="0">
              <a:effectLst/>
              <a:highlight>
                <a:srgbClr val="FF00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dirty="0">
                <a:effectLst/>
                <a:highlight>
                  <a:srgbClr val="FF00FF"/>
                </a:highlight>
                <a:latin typeface="Century Gothic" panose="020B0502020202020204" pitchFamily="34" charset="0"/>
                <a:ea typeface="Times New Roman" panose="02020603050405020304" pitchFamily="18" charset="0"/>
                <a:cs typeface="Comic Sans MS" panose="030F0702030302020204" pitchFamily="66" charset="0"/>
              </a:rPr>
              <a:t>All the above areas if seen in your work or if well used earn you marks. </a:t>
            </a:r>
            <a:endParaRPr lang="x-none" sz="1600" dirty="0">
              <a:effectLst/>
              <a:highlight>
                <a:srgbClr val="FF00FF"/>
              </a:highligh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dirty="0">
                <a:effectLst/>
                <a:highlight>
                  <a:srgbClr val="FF00FF"/>
                </a:highlight>
                <a:latin typeface="Century Gothic" panose="020B0502020202020204" pitchFamily="34" charset="0"/>
                <a:ea typeface="Times New Roman" panose="02020603050405020304" pitchFamily="18" charset="0"/>
                <a:cs typeface="Comic Sans MS" panose="030F0702030302020204" pitchFamily="66" charset="0"/>
              </a:rPr>
              <a:t> </a:t>
            </a:r>
            <a:endParaRPr lang="x-none" sz="1600" dirty="0">
              <a:effectLst/>
              <a:highlight>
                <a:srgbClr val="FF00FF"/>
              </a:highligh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790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6858000"/>
          </a:xfrm>
          <a:prstGeom prst="rect">
            <a:avLst/>
          </a:prstGeom>
          <a:blipFill>
            <a:blip r:embed="rId2"/>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lvl="0" indent="-342900">
              <a:lnSpc>
                <a:spcPct val="115000"/>
              </a:lnSpc>
              <a:spcAft>
                <a:spcPts val="800"/>
              </a:spcAft>
              <a:buFont typeface="+mj-lt"/>
              <a:buAutoNum type="arabicPeriod" startAt="3"/>
            </a:pPr>
            <a:r>
              <a:rPr lang="en-US" sz="3200" b="1" dirty="0">
                <a:solidFill>
                  <a:srgbClr val="FFFFFF"/>
                </a:solidFill>
                <a:highlight>
                  <a:srgbClr val="00008B"/>
                </a:highlight>
                <a:latin typeface="Century Gothic" panose="020B0502020202020204" pitchFamily="34" charset="0"/>
                <a:ea typeface="Times New Roman" panose="02020603050405020304" pitchFamily="18" charset="0"/>
                <a:cs typeface="Times New Roman" panose="02020603050405020304" pitchFamily="18" charset="0"/>
              </a:rPr>
              <a:t>GROUP WORDS OR ONE WORD FOR MANY</a:t>
            </a:r>
            <a:endParaRPr lang="x-none" sz="3200" b="1">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 This is testing the vocabulary you have been learning from different themes or topics  from primary one to primary seven)</a:t>
            </a:r>
          </a:p>
          <a:p>
            <a:pPr>
              <a:lnSpc>
                <a:spcPct val="115000"/>
              </a:lnSpc>
              <a:spcAft>
                <a:spcPts val="800"/>
              </a:spcAft>
            </a:pPr>
            <a:r>
              <a:rPr lang="en-US" sz="3200" b="1" u="sng"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Examples of themes or topics learnt from primary one – primary seven. </a:t>
            </a:r>
          </a:p>
          <a:p>
            <a:pPr marL="457200" indent="-457200">
              <a:lnSpc>
                <a:spcPct val="115000"/>
              </a:lnSpc>
              <a:spcAft>
                <a:spcPts val="800"/>
              </a:spcAft>
              <a:buFont typeface="Wingdings" panose="05000000000000000000" pitchFamily="2" charset="2"/>
              <a:buChar char="v"/>
            </a:pP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Our home </a:t>
            </a:r>
          </a:p>
          <a:p>
            <a:pPr marL="457200" indent="-457200">
              <a:lnSpc>
                <a:spcPct val="115000"/>
              </a:lnSpc>
              <a:spcAft>
                <a:spcPts val="800"/>
              </a:spcAft>
              <a:buFont typeface="Wingdings" panose="05000000000000000000" pitchFamily="2" charset="2"/>
              <a:buChar char="v"/>
            </a:pP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Our school</a:t>
            </a:r>
          </a:p>
          <a:p>
            <a:pPr marL="457200" indent="-457200">
              <a:lnSpc>
                <a:spcPct val="115000"/>
              </a:lnSpc>
              <a:spcAft>
                <a:spcPts val="800"/>
              </a:spcAft>
              <a:buFont typeface="Wingdings" panose="05000000000000000000" pitchFamily="2" charset="2"/>
              <a:buChar char="v"/>
            </a:pP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Safety at home</a:t>
            </a:r>
          </a:p>
          <a:p>
            <a:pPr marL="457200" indent="-457200">
              <a:lnSpc>
                <a:spcPct val="115000"/>
              </a:lnSpc>
              <a:spcAft>
                <a:spcPts val="800"/>
              </a:spcAft>
              <a:buFont typeface="Wingdings" panose="05000000000000000000" pitchFamily="2" charset="2"/>
              <a:buChar char="v"/>
            </a:pPr>
            <a:r>
              <a:rPr lang="en-US" sz="3200" b="1" dirty="0">
                <a:solidFill>
                  <a:srgbClr val="000000"/>
                </a:solidFill>
                <a:latin typeface="Century Gothic" panose="020B0502020202020204" pitchFamily="34" charset="0"/>
                <a:ea typeface="Times New Roman" panose="02020603050405020304" pitchFamily="18" charset="0"/>
                <a:cs typeface="Times New Roman" panose="02020603050405020304" pitchFamily="18" charset="0"/>
              </a:rPr>
              <a:t>Describing people and objects etc.</a:t>
            </a:r>
          </a:p>
        </p:txBody>
      </p:sp>
    </p:spTree>
    <p:extLst>
      <p:ext uri="{BB962C8B-B14F-4D97-AF65-F5344CB8AC3E}">
        <p14:creationId xmlns:p14="http://schemas.microsoft.com/office/powerpoint/2010/main" val="18415786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997B7D-7FE6-2239-4F50-69D1E3CF0136}"/>
              </a:ext>
            </a:extLst>
          </p:cNvPr>
          <p:cNvSpPr txBox="1"/>
          <p:nvPr/>
        </p:nvSpPr>
        <p:spPr>
          <a:xfrm>
            <a:off x="929390" y="509666"/>
            <a:ext cx="10702977" cy="4042132"/>
          </a:xfrm>
          <a:prstGeom prst="rect">
            <a:avLst/>
          </a:prstGeom>
          <a:noFill/>
        </p:spPr>
        <p:txBody>
          <a:bodyPr wrap="square">
            <a:spAutoFit/>
          </a:bodyPr>
          <a:lstStyle/>
          <a:p>
            <a:pPr algn="ctr">
              <a:lnSpc>
                <a:spcPct val="115000"/>
              </a:lnSpc>
              <a:spcAft>
                <a:spcPts val="800"/>
              </a:spcAft>
            </a:pPr>
            <a:r>
              <a:rPr lang="en-US" sz="4000" dirty="0">
                <a:effectLst/>
                <a:highlight>
                  <a:srgbClr val="FF0000"/>
                </a:highlight>
                <a:latin typeface="Century Gothic" panose="020B0502020202020204" pitchFamily="34" charset="0"/>
                <a:ea typeface="Times New Roman" panose="02020603050405020304" pitchFamily="18" charset="0"/>
                <a:cs typeface="Arial Black" panose="020B0A04020102020204" pitchFamily="34" charset="0"/>
              </a:rPr>
              <a:t>I wish all of you success in PLE 2024.</a:t>
            </a:r>
            <a:endParaRPr lang="x-none" sz="20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US" sz="4000" dirty="0">
                <a:effectLst/>
                <a:highlight>
                  <a:srgbClr val="FF0000"/>
                </a:highlight>
                <a:latin typeface="Century Gothic" panose="020B0502020202020204" pitchFamily="34" charset="0"/>
                <a:ea typeface="Times New Roman" panose="02020603050405020304" pitchFamily="18" charset="0"/>
                <a:cs typeface="Arial Black" panose="020B0A04020102020204" pitchFamily="34" charset="0"/>
              </a:rPr>
              <a:t>National facilitator and Consultant</a:t>
            </a:r>
            <a:endParaRPr lang="x-none" sz="20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US" sz="4000" b="1" dirty="0">
                <a:effectLst/>
                <a:highlight>
                  <a:srgbClr val="FF0000"/>
                </a:highlight>
                <a:latin typeface="Century Gothic" panose="020B0502020202020204" pitchFamily="34" charset="0"/>
                <a:ea typeface="Times New Roman" panose="02020603050405020304" pitchFamily="18" charset="0"/>
                <a:cs typeface="Arial Black" panose="020B0A04020102020204" pitchFamily="34" charset="0"/>
              </a:rPr>
              <a:t>MUKENYE DAVID</a:t>
            </a:r>
            <a:endParaRPr lang="x-none" sz="20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US" sz="4000" b="1" dirty="0">
                <a:effectLst/>
                <a:highlight>
                  <a:srgbClr val="FF0000"/>
                </a:highlight>
                <a:latin typeface="Century Gothic" panose="020B0502020202020204" pitchFamily="34" charset="0"/>
                <a:ea typeface="Times New Roman" panose="02020603050405020304" pitchFamily="18" charset="0"/>
                <a:cs typeface="Arial Black" panose="020B0A04020102020204" pitchFamily="34" charset="0"/>
              </a:rPr>
              <a:t>+256 752012215 </a:t>
            </a:r>
            <a:endParaRPr lang="x-none" sz="2000" dirty="0">
              <a:effectLst/>
              <a:highlight>
                <a:srgbClr val="FF0000"/>
              </a:highlight>
              <a:latin typeface="Calibri" panose="020F0502020204030204" pitchFamily="34" charset="0"/>
              <a:ea typeface="Times New Roman" panose="02020603050405020304" pitchFamily="18" charset="0"/>
              <a:cs typeface="Times New Roman" panose="02020603050405020304" pitchFamily="18" charset="0"/>
            </a:endParaRPr>
          </a:p>
          <a:p>
            <a:pPr algn="ctr">
              <a:lnSpc>
                <a:spcPct val="115000"/>
              </a:lnSpc>
              <a:spcAft>
                <a:spcPts val="800"/>
              </a:spcAft>
            </a:pPr>
            <a:r>
              <a:rPr lang="en-US" sz="4000" b="1" dirty="0">
                <a:effectLst/>
                <a:highlight>
                  <a:srgbClr val="FF0000"/>
                </a:highlight>
                <a:latin typeface="Century Gothic" panose="020B0502020202020204" pitchFamily="34" charset="0"/>
                <a:ea typeface="Times New Roman" panose="02020603050405020304" pitchFamily="18" charset="0"/>
                <a:cs typeface="Arial Black" panose="020B0A04020102020204" pitchFamily="34" charset="0"/>
              </a:rPr>
              <a:t>Email: mukenyed@gmil.com</a:t>
            </a:r>
          </a:p>
        </p:txBody>
      </p:sp>
    </p:spTree>
    <p:extLst>
      <p:ext uri="{BB962C8B-B14F-4D97-AF65-F5344CB8AC3E}">
        <p14:creationId xmlns:p14="http://schemas.microsoft.com/office/powerpoint/2010/main" val="37339575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F9EF1E-3C86-904E-C2D9-2838EDDD06B9}"/>
              </a:ext>
            </a:extLst>
          </p:cNvPr>
          <p:cNvSpPr txBox="1"/>
          <p:nvPr/>
        </p:nvSpPr>
        <p:spPr>
          <a:xfrm>
            <a:off x="719528" y="284813"/>
            <a:ext cx="10792918" cy="4929747"/>
          </a:xfrm>
          <a:prstGeom prst="rect">
            <a:avLst/>
          </a:prstGeom>
          <a:noFill/>
        </p:spPr>
        <p:txBody>
          <a:bodyPr wrap="square">
            <a:spAutoFit/>
          </a:bodyPr>
          <a:lstStyle/>
          <a:p>
            <a:pPr marL="342900" lvl="0" indent="-342900">
              <a:lnSpc>
                <a:spcPct val="115000"/>
              </a:lnSpc>
              <a:spcAft>
                <a:spcPts val="800"/>
              </a:spcAft>
              <a:buFont typeface="+mj-lt"/>
              <a:buAutoNum type="arabicPeriod" startAt="3"/>
            </a:pPr>
            <a:r>
              <a:rPr lang="en-US" sz="2800" b="1" dirty="0">
                <a:solidFill>
                  <a:srgbClr val="FFFFFF"/>
                </a:solidFill>
                <a:effectLst/>
                <a:highlight>
                  <a:srgbClr val="00008B"/>
                </a:highlight>
                <a:latin typeface="Century Gothic" panose="020B0502020202020204" pitchFamily="34" charset="0"/>
                <a:ea typeface="Times New Roman" panose="02020603050405020304" pitchFamily="18" charset="0"/>
                <a:cs typeface="Times New Roman" panose="02020603050405020304" pitchFamily="18" charset="0"/>
              </a:rPr>
              <a:t>NUMBER ( SINGULAR AND PLURAL FORMS OF NOUNS</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Rewrite the sentence giving the plural form/singular form of the underlined word.</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Nouns and pronouns are the ones tested or examined.</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2800" b="1" dirty="0">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Those ending in-y preceded by a </a:t>
            </a:r>
            <a:r>
              <a:rPr lang="en-US" sz="2800" b="1" dirty="0" err="1">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consontant</a:t>
            </a:r>
            <a:r>
              <a:rPr lang="en-US" sz="2800" b="1" dirty="0">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.(Drop -y then add </a:t>
            </a:r>
            <a:r>
              <a:rPr lang="en-US" sz="2800" b="1" dirty="0" err="1">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ies</a:t>
            </a:r>
            <a:r>
              <a:rPr lang="en-US" sz="2800" b="1" dirty="0">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e.g.  secretary- secretar</a:t>
            </a: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ies</a:t>
            </a: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 P.L.E 2001)county- count</a:t>
            </a: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ies</a:t>
            </a: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 P.L.E 2006) lady-lad</a:t>
            </a:r>
            <a:r>
              <a:rPr lang="en-US" sz="28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ies</a:t>
            </a: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 P.L.E 2007) butterfly-</a:t>
            </a:r>
            <a:r>
              <a:rPr lang="en-US" sz="2800" b="1"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butterf</a:t>
            </a:r>
            <a:r>
              <a:rPr lang="en-US" sz="2800" b="1" dirty="0" err="1">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ies</a:t>
            </a: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 P.L.E 2011)….….</a:t>
            </a:r>
            <a:r>
              <a:rPr lang="en-US" sz="2800" b="1" u="sng"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diary…</a:t>
            </a: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 ……</a:t>
            </a:r>
            <a:r>
              <a:rPr lang="en-US" sz="2800" b="1" u="sng"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diar</a:t>
            </a:r>
            <a:r>
              <a:rPr lang="en-US" sz="2800" b="1" u="sng"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ies</a:t>
            </a:r>
            <a:r>
              <a:rPr lang="en-US" sz="28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……(P.L.E 2015) </a:t>
            </a:r>
            <a:endParaRPr lang="x-none" sz="14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5703312"/>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43CCDD-5EB7-9FAD-0FC0-1C37D7945929}"/>
              </a:ext>
            </a:extLst>
          </p:cNvPr>
          <p:cNvSpPr txBox="1"/>
          <p:nvPr/>
        </p:nvSpPr>
        <p:spPr>
          <a:xfrm>
            <a:off x="404734" y="224852"/>
            <a:ext cx="11407515" cy="5459636"/>
          </a:xfrm>
          <a:prstGeom prst="rect">
            <a:avLst/>
          </a:prstGeom>
          <a:noFill/>
        </p:spPr>
        <p:txBody>
          <a:bodyPr wrap="square">
            <a:spAutoFit/>
          </a:bodyPr>
          <a:lstStyle/>
          <a:p>
            <a:pPr marL="342900" lvl="0" indent="-342900">
              <a:lnSpc>
                <a:spcPct val="115000"/>
              </a:lnSpc>
              <a:spcAft>
                <a:spcPts val="800"/>
              </a:spcAft>
              <a:buFont typeface="+mj-lt"/>
              <a:buAutoNum type="alphaLcParenR"/>
            </a:pPr>
            <a:r>
              <a:rPr lang="en-US" sz="3200" b="1" dirty="0">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Those ending in-y preceded by a vowel.( Just add letter s) </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e.g. ……</a:t>
            </a:r>
            <a:r>
              <a:rPr lang="en-US" sz="3200" b="1" u="sng"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chimney</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a:t>
            </a:r>
            <a:r>
              <a:rPr lang="en-US" sz="3200" b="1" u="sng"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chimney</a:t>
            </a:r>
            <a:r>
              <a:rPr lang="en-US" sz="3200" b="1" u="sng"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s</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P.L.E 2003)</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monkey - </a:t>
            </a:r>
            <a:r>
              <a:rPr lang="en-US" sz="3200" b="1"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monkye</a:t>
            </a:r>
            <a:r>
              <a:rPr lang="en-US" sz="3200" b="1" dirty="0" err="1">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s</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 P.L.E 2016)</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Those ending in -f/-</a:t>
            </a:r>
            <a:r>
              <a:rPr lang="en-US" sz="3200" b="1" dirty="0" err="1">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fe</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3200" b="1"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e.g</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myself-ourselves(P.L.E 2005) / wife-wives(( P.L.E 2009) / handkerchief-handkerchiefs ( P.L.E 2010) / wolf-wolves / shelves-shelf(P.L.E 2012) </a:t>
            </a:r>
            <a:r>
              <a:rPr lang="en-US" sz="32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B</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ookshelf-</a:t>
            </a:r>
            <a:r>
              <a:rPr lang="en-US" sz="3200" b="1" dirty="0">
                <a:solidFill>
                  <a:srgbClr val="FF0000"/>
                </a:solidFill>
                <a:effectLst/>
                <a:latin typeface="Century Gothic" panose="020B0502020202020204" pitchFamily="34" charset="0"/>
                <a:ea typeface="Times New Roman" panose="02020603050405020304" pitchFamily="18" charset="0"/>
                <a:cs typeface="Times New Roman" panose="02020603050405020304" pitchFamily="18" charset="0"/>
              </a:rPr>
              <a:t>B</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ookshelves(P.L.E 2016) </a:t>
            </a:r>
            <a:r>
              <a:rPr lang="en-US" sz="3200" b="1"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etc</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Those ending in -x</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a:t>
            </a:r>
            <a:r>
              <a:rPr lang="en-US" sz="3200" b="1"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e.g</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box-boxes(P.L.E 2013) </a:t>
            </a:r>
            <a:r>
              <a:rPr lang="en-US" sz="3200" b="1" dirty="0" err="1">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etc</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648872"/>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6A8977E-E947-0AF9-D840-7AD6832246DD}"/>
              </a:ext>
            </a:extLst>
          </p:cNvPr>
          <p:cNvSpPr txBox="1"/>
          <p:nvPr/>
        </p:nvSpPr>
        <p:spPr>
          <a:xfrm>
            <a:off x="374754" y="344775"/>
            <a:ext cx="11302584" cy="6333722"/>
          </a:xfrm>
          <a:prstGeom prst="rect">
            <a:avLst/>
          </a:prstGeom>
          <a:noFill/>
        </p:spPr>
        <p:txBody>
          <a:bodyPr wrap="square">
            <a:spAutoFit/>
          </a:bodyPr>
          <a:lstStyle/>
          <a:p>
            <a:pPr marL="342900" lvl="0" indent="-342900">
              <a:lnSpc>
                <a:spcPct val="115000"/>
              </a:lnSpc>
              <a:spcAft>
                <a:spcPts val="800"/>
              </a:spcAft>
              <a:buFont typeface="+mj-lt"/>
              <a:buAutoNum type="alphaLcParenR"/>
            </a:pPr>
            <a:r>
              <a:rPr lang="en-US" sz="3200" b="1" dirty="0">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Those ending in -</a:t>
            </a:r>
            <a:r>
              <a:rPr lang="en-US" sz="3200" b="1" dirty="0" err="1">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th</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e.g. cloth-cloths(P.L.E 2006)</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indent="352425">
              <a:lnSpc>
                <a:spcPct val="115000"/>
              </a:lnSpc>
              <a:spcAft>
                <a:spcPts val="800"/>
              </a:spcAft>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Tooth-Teeth(P.L.E 2010)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Compound nouns</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e.g. head of department(P.L.E 2005)/</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brother-in-law(P.L.E 2009)/sister-in-law(P.L.E 2017)</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a:lnSpc>
                <a:spcPct val="115000"/>
              </a:lnSpc>
              <a:spcAft>
                <a:spcPts val="800"/>
              </a:spcAft>
            </a:pP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Point of order(P.L.E 2014)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Uncountable nouns </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e.g. news-news(P.L.E 2008)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800"/>
              </a:spcAft>
              <a:buFont typeface="+mj-lt"/>
              <a:buAutoNum type="alphaLcParenR"/>
            </a:pPr>
            <a:r>
              <a:rPr lang="en-US" sz="3200" b="1" dirty="0">
                <a:solidFill>
                  <a:srgbClr val="0070C0"/>
                </a:solidFill>
                <a:effectLst/>
                <a:latin typeface="Century Gothic" panose="020B0502020202020204" pitchFamily="34" charset="0"/>
                <a:ea typeface="Times New Roman" panose="02020603050405020304" pitchFamily="18" charset="0"/>
                <a:cs typeface="Times New Roman" panose="02020603050405020304" pitchFamily="18" charset="0"/>
              </a:rPr>
              <a:t>Ending in s/es</a:t>
            </a:r>
            <a:r>
              <a:rPr lang="en-US" sz="3200" b="1" dirty="0">
                <a:solidFill>
                  <a:srgbClr val="000000"/>
                </a:solidFill>
                <a:effectLst/>
                <a:latin typeface="Century Gothic" panose="020B0502020202020204" pitchFamily="34" charset="0"/>
                <a:ea typeface="Times New Roman" panose="02020603050405020304" pitchFamily="18" charset="0"/>
                <a:cs typeface="Times New Roman" panose="02020603050405020304" pitchFamily="18" charset="0"/>
              </a:rPr>
              <a:t> e.g. glass-glasses(P.L.E 2006)/match-matches(P.L.E 2007)/tomato-tomatoes(P.L.E 2011)/buffalo-buffaloes/buffalo(P.L.E 2012) </a:t>
            </a:r>
            <a:endParaRPr lang="x-none" sz="16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817491"/>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436</TotalTime>
  <Words>5256</Words>
  <Application>Microsoft Office PowerPoint</Application>
  <PresentationFormat>Widescreen</PresentationFormat>
  <Paragraphs>482</Paragraphs>
  <Slides>60</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60</vt:i4>
      </vt:variant>
    </vt:vector>
  </HeadingPairs>
  <TitlesOfParts>
    <vt:vector size="72" baseType="lpstr">
      <vt:lpstr>Arial</vt:lpstr>
      <vt:lpstr>Arial Narrow</vt:lpstr>
      <vt:lpstr>Arial Rounded MT Bold</vt:lpstr>
      <vt:lpstr>Berlin Sans FB Demi</vt:lpstr>
      <vt:lpstr>Calibri</vt:lpstr>
      <vt:lpstr>Calibri Light</vt:lpstr>
      <vt:lpstr>Century Gothic</vt:lpstr>
      <vt:lpstr>Georgia</vt:lpstr>
      <vt:lpstr>Lucida Handwriting</vt:lpstr>
      <vt:lpstr>Symbol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emma eto</dc:creator>
  <cp:lastModifiedBy>HP</cp:lastModifiedBy>
  <cp:revision>40</cp:revision>
  <dcterms:created xsi:type="dcterms:W3CDTF">2024-05-14T17:04:55Z</dcterms:created>
  <dcterms:modified xsi:type="dcterms:W3CDTF">2024-09-10T07:18:38Z</dcterms:modified>
</cp:coreProperties>
</file>