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sldIdLst>
    <p:sldId id="256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82" r:id="rId15"/>
    <p:sldId id="272" r:id="rId16"/>
    <p:sldId id="273" r:id="rId17"/>
    <p:sldId id="298" r:id="rId18"/>
    <p:sldId id="274" r:id="rId19"/>
    <p:sldId id="276" r:id="rId20"/>
    <p:sldId id="292" r:id="rId21"/>
    <p:sldId id="258" r:id="rId22"/>
    <p:sldId id="277" r:id="rId24"/>
    <p:sldId id="280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9" d="100"/>
          <a:sy n="49" d="100"/>
        </p:scale>
        <p:origin x="9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96686-92FF-4AF1-AACB-00424C5F257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6F5D9-532E-4869-AB2C-8A81617F043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93861CB-E26A-4469-9D8C-9D274A24EC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+mn-ea"/>
                <a:cs typeface="+mn-cs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/>
                <a:ea typeface="+mn-ea"/>
                <a:cs typeface="+mn-cs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/>
                <a:ea typeface="+mn-ea"/>
                <a:cs typeface="+mn-cs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470AF5-2338-4CF7-8841-23F09BC9399C}" type="datetimeFigureOut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5068F6-F192-447D-92A5-C91851F6C9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470AF5-2338-4CF7-8841-23F09BC9399C}" type="datetimeFigureOut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5068F6-F192-447D-92A5-C91851F6C9D0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10" name="Right Triangle 9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D814-5281-4124-A236-B5E85D53E4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9ED36-2B3A-4F93-987C-6C32A9BD8D5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sp>
        <p:nvSpPr>
          <p:cNvPr id="14" name="Right Triangle 13"/>
          <p:cNvSpPr/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/>
              <a:ea typeface="+mn-ea"/>
              <a:cs typeface="+mn-c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D470AF5-2338-4CF7-8841-23F09BC9399C}" type="datetimeFigureOut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C5068F6-F192-447D-92A5-C91851F6C9D0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7655"/>
            <a:ext cx="12192000" cy="335230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 smtClean="0"/>
              <a:t>PERSONAL FINANCIAL MANAGEMENT for school staff</a:t>
            </a:r>
            <a:endParaRPr lang="en-US" sz="7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01720"/>
            <a:ext cx="12192000" cy="3255645"/>
          </a:xfrm>
        </p:spPr>
        <p:txBody>
          <a:bodyPr>
            <a:normAutofit fontScale="90000" lnSpcReduction="20000"/>
          </a:bodyPr>
          <a:lstStyle/>
          <a:p>
            <a:r>
              <a:rPr lang="en-US" sz="4000" dirty="0" smtClean="0"/>
              <a:t>BY </a:t>
            </a:r>
            <a:endParaRPr lang="en-US" sz="4000" dirty="0" smtClean="0"/>
          </a:p>
          <a:p>
            <a:r>
              <a:rPr lang="en-US" sz="4000" dirty="0" smtClean="0"/>
              <a:t>DR GEORGE WILIAM SEMIVULE. BSc,Dip Ed,MA[EducMan],PhD[Management and Administration]</a:t>
            </a:r>
            <a:endParaRPr lang="en-US" sz="4000" dirty="0" smtClean="0"/>
          </a:p>
          <a:p>
            <a:r>
              <a:rPr lang="en-US" sz="4000" dirty="0"/>
              <a:t>SENIOR LECTURER </a:t>
            </a:r>
            <a:endParaRPr lang="en-US" sz="4000" dirty="0"/>
          </a:p>
          <a:p>
            <a:r>
              <a:rPr lang="en-US" sz="4000" dirty="0"/>
              <a:t>FACULTY OF EDUCATION</a:t>
            </a:r>
            <a:endParaRPr lang="en-US" sz="4000" dirty="0"/>
          </a:p>
          <a:p>
            <a:r>
              <a:rPr lang="en-US" sz="4000" dirty="0"/>
              <a:t>NDEJJE UNIVERSITY</a:t>
            </a: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55" y="1481455"/>
            <a:ext cx="12094210" cy="537654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9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 i]FIXED   </a:t>
            </a:r>
            <a:r>
              <a:rPr lang="en-US" dirty="0"/>
              <a:t>EXPENCES</a:t>
            </a:r>
            <a:endParaRPr lang="en-US" dirty="0"/>
          </a:p>
        </p:txBody>
      </p:sp>
      <p:graphicFrame>
        <p:nvGraphicFramePr>
          <p:cNvPr id="4" name="Table 3"/>
          <p:cNvGraphicFramePr/>
          <p:nvPr/>
        </p:nvGraphicFramePr>
        <p:xfrm>
          <a:off x="97155" y="1480820"/>
          <a:ext cx="12094845" cy="525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0295"/>
                <a:gridCol w="5924550"/>
              </a:tblGrid>
              <a:tr h="7245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 smtClean="0">
                          <a:sym typeface="+mn-ea"/>
                        </a:rPr>
                        <a:t>Housing</a:t>
                      </a:r>
                      <a:endParaRPr lang="en-US" sz="32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3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 smtClean="0">
                          <a:sym typeface="+mn-ea"/>
                        </a:rPr>
                        <a:t>Utilities</a:t>
                      </a:r>
                      <a:endParaRPr lang="en-US" sz="3200" dirty="0" smtClean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5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>
                          <a:sym typeface="+mn-ea"/>
                        </a:rPr>
                        <a:t>Telephone</a:t>
                      </a:r>
                      <a:endParaRPr lang="en-US" sz="32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5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>
                          <a:sym typeface="+mn-ea"/>
                        </a:rPr>
                        <a:t>Transportation</a:t>
                      </a:r>
                      <a:endParaRPr lang="en-US" sz="32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4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>
                          <a:sym typeface="+mn-ea"/>
                        </a:rPr>
                        <a:t>Credit</a:t>
                      </a:r>
                      <a:endParaRPr lang="en-US" sz="32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4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>
                          <a:sym typeface="+mn-ea"/>
                        </a:rPr>
                        <a:t>Savings </a:t>
                      </a:r>
                      <a:endParaRPr lang="en-US" sz="32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755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b="1" dirty="0">
                          <a:sym typeface="+mn-ea"/>
                        </a:rPr>
                        <a:t>Total fixed </a:t>
                      </a:r>
                      <a:r>
                        <a:rPr lang="en-US" sz="3200" b="1" dirty="0" err="1">
                          <a:sym typeface="+mn-ea"/>
                        </a:rPr>
                        <a:t>expences</a:t>
                      </a:r>
                      <a:endParaRPr lang="en-US" sz="3200" b="1" dirty="0" err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 </a:t>
            </a:r>
            <a:r>
              <a:rPr lang="en-US" u="sng" dirty="0"/>
              <a:t>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35"/>
            <a:ext cx="12192000" cy="1417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>
                <a:sym typeface="+mn-ea"/>
              </a:rPr>
              <a:t>ii]</a:t>
            </a:r>
            <a:r>
              <a:rPr lang="en-US" u="sng" dirty="0">
                <a:sym typeface="+mn-ea"/>
              </a:rPr>
              <a:t>VARIABLE</a:t>
            </a:r>
            <a:r>
              <a:rPr lang="en-US" dirty="0">
                <a:sym typeface="+mn-ea"/>
              </a:rPr>
              <a:t> </a:t>
            </a:r>
            <a:r>
              <a:rPr lang="en-US" dirty="0"/>
              <a:t>EXPENCES  </a:t>
            </a:r>
            <a:endParaRPr lang="en-US" dirty="0"/>
          </a:p>
        </p:txBody>
      </p:sp>
      <p:graphicFrame>
        <p:nvGraphicFramePr>
          <p:cNvPr id="5" name="Table 4"/>
          <p:cNvGraphicFramePr/>
          <p:nvPr/>
        </p:nvGraphicFramePr>
        <p:xfrm>
          <a:off x="0" y="1482090"/>
          <a:ext cx="12193270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635"/>
                <a:gridCol w="6096635"/>
              </a:tblGrid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u="sng" dirty="0">
                          <a:sym typeface="+mn-ea"/>
                        </a:rPr>
                        <a:t>Personal care</a:t>
                      </a:r>
                      <a:endParaRPr lang="en-US" sz="3200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u="sng" dirty="0">
                          <a:sym typeface="+mn-ea"/>
                        </a:rPr>
                        <a:t>Food </a:t>
                      </a:r>
                      <a:endParaRPr lang="en-US" sz="3200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u="sng" dirty="0">
                          <a:sym typeface="+mn-ea"/>
                        </a:rPr>
                        <a:t>Household supplies</a:t>
                      </a:r>
                      <a:endParaRPr lang="en-US" sz="3200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u="sng" dirty="0">
                          <a:sym typeface="+mn-ea"/>
                        </a:rPr>
                        <a:t>Medicine/health </a:t>
                      </a:r>
                      <a:endParaRPr lang="en-US" sz="3200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u="sng" dirty="0">
                          <a:sym typeface="+mn-ea"/>
                        </a:rPr>
                        <a:t>Entertainment  </a:t>
                      </a:r>
                      <a:endParaRPr lang="en-US" sz="3200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896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b="1" u="sng" dirty="0">
                          <a:sym typeface="+mn-ea"/>
                        </a:rPr>
                        <a:t>Total Variable </a:t>
                      </a:r>
                      <a:r>
                        <a:rPr lang="en-US" sz="3200" b="1" u="sng" dirty="0" err="1">
                          <a:sym typeface="+mn-ea"/>
                        </a:rPr>
                        <a:t>Expences</a:t>
                      </a:r>
                      <a:r>
                        <a:rPr lang="en-US" sz="3200" b="1" u="sng" dirty="0">
                          <a:sym typeface="+mn-ea"/>
                        </a:rPr>
                        <a:t>  </a:t>
                      </a:r>
                      <a:endParaRPr lang="en-US" sz="3200" b="1" u="sng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age result for financial management cartoon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228600"/>
            <a:ext cx="7158565" cy="51541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455"/>
            <a:ext cx="12295505" cy="5377180"/>
          </a:xfrm>
        </p:spPr>
        <p:txBody>
          <a:bodyPr>
            <a:normAutofit fontScale="60000"/>
          </a:bodyPr>
          <a:lstStyle/>
          <a:p>
            <a:pPr>
              <a:buNone/>
            </a:pPr>
            <a:r>
              <a:rPr lang="en-US" sz="3200" b="1" dirty="0"/>
              <a:t> </a:t>
            </a:r>
            <a:r>
              <a:rPr lang="en-US" sz="5145" b="1" dirty="0"/>
              <a:t> FOUR   SAVING TIPS : </a:t>
            </a:r>
            <a:r>
              <a:rPr lang="en-US" sz="4000" b="1" dirty="0"/>
              <a:t> </a:t>
            </a:r>
            <a:endParaRPr lang="en-US" sz="4000" b="1" dirty="0"/>
          </a:p>
          <a:p>
            <a:pPr marL="624205" lvl="0" indent="-514350">
              <a:buFont typeface="+mj-lt"/>
              <a:buAutoNum type="romanLcPeriod"/>
            </a:pPr>
            <a:r>
              <a:rPr lang="en-US" sz="5300" dirty="0"/>
              <a:t>Set up a  savings account.[Banks,SACCOs,Insurance etc]</a:t>
            </a:r>
            <a:endParaRPr lang="en-US" sz="5300" dirty="0"/>
          </a:p>
          <a:p>
            <a:pPr marL="624205" lvl="0" indent="-514350">
              <a:buFont typeface="+mj-lt"/>
              <a:buAutoNum type="romanLcPeriod"/>
            </a:pPr>
            <a:r>
              <a:rPr lang="en-US" sz="5300" dirty="0">
                <a:sym typeface="+mn-ea"/>
              </a:rPr>
              <a:t>Calculate how much you’ll need to save for retirement/investments  and deduct it monthly.</a:t>
            </a:r>
            <a:endParaRPr lang="en-US" sz="5300" dirty="0"/>
          </a:p>
          <a:p>
            <a:pPr marL="624205" lvl="0" indent="-514350">
              <a:buFont typeface="+mj-lt"/>
              <a:buAutoNum type="romanLcPeriod"/>
            </a:pPr>
            <a:r>
              <a:rPr lang="en-US" sz="5300" dirty="0"/>
              <a:t>Ask your bank to set up  automatic deduction  from your salary account and  </a:t>
            </a:r>
            <a:r>
              <a:rPr lang="en-US" sz="5300" dirty="0">
                <a:sym typeface="+mn-ea"/>
              </a:rPr>
              <a:t>transfer it  </a:t>
            </a:r>
            <a:r>
              <a:rPr lang="en-US" sz="5300" dirty="0"/>
              <a:t>to your savings account every month.</a:t>
            </a:r>
            <a:r>
              <a:rPr lang="en-US" sz="4700" dirty="0"/>
              <a:t> </a:t>
            </a:r>
            <a:endParaRPr lang="en-US" sz="4700" dirty="0"/>
          </a:p>
          <a:p>
            <a:pPr marL="624205" lvl="0" indent="-514350">
              <a:buFont typeface="+mj-lt"/>
              <a:buAutoNum type="romanLcPeriod"/>
            </a:pPr>
            <a:r>
              <a:rPr lang="en-US" sz="5300" dirty="0"/>
              <a:t>What you save should only go to investments NOT on monthly expences/obligations.  </a:t>
            </a:r>
            <a:endParaRPr lang="en-US" sz="51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12192000" cy="1417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+mn-lt"/>
              </a:rPr>
              <a:t>HOW TO SAVE 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financial management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7320"/>
            <a:ext cx="10668000" cy="6697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455"/>
            <a:ext cx="12191365" cy="5376545"/>
          </a:xfrm>
        </p:spPr>
        <p:txBody>
          <a:bodyPr>
            <a:normAutofit/>
          </a:bodyPr>
          <a:lstStyle/>
          <a:p>
            <a:r>
              <a:rPr lang="en-US" sz="4000" b="1" dirty="0"/>
              <a:t>Questions to be answered.  </a:t>
            </a:r>
            <a:endParaRPr lang="en-US" sz="4000" b="1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What sort of investment/</a:t>
            </a:r>
            <a:r>
              <a:rPr lang="en-US" sz="4000" dirty="0">
                <a:sym typeface="+mn-ea"/>
              </a:rPr>
              <a:t>business</a:t>
            </a:r>
            <a:r>
              <a:rPr lang="en-US" sz="4000" dirty="0"/>
              <a:t> are you going to do?</a:t>
            </a:r>
            <a:endParaRPr lang="en-US" sz="4000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How much do you know about the business?</a:t>
            </a:r>
            <a:endParaRPr lang="en-US" sz="4000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(Read  ‘The richest man in Babylon’)</a:t>
            </a:r>
            <a:endParaRPr lang="en-US" sz="4000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What will be the rate of return on investment? (RRI)</a:t>
            </a:r>
            <a:endParaRPr lang="en-US" sz="4000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How long will it take for the business to break even? (When the INCOME covers the EXPENDITURE)</a:t>
            </a:r>
            <a:endParaRPr lang="en-US" sz="4000" dirty="0"/>
          </a:p>
          <a:p>
            <a:pPr marL="624205" indent="-514350">
              <a:buFont typeface="+mj-lt"/>
              <a:buAutoNum type="alphaLcParenR"/>
            </a:pPr>
            <a:r>
              <a:rPr lang="en-US" sz="4000" dirty="0"/>
              <a:t>How long will it take to recover your initial Capital? 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41763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7200" dirty="0"/>
              <a:t>Investment decision </a:t>
            </a:r>
            <a:endParaRPr lang="en-US" sz="6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" y="1481455"/>
            <a:ext cx="12021185" cy="5376545"/>
          </a:xfrm>
        </p:spPr>
        <p:txBody>
          <a:bodyPr>
            <a:normAutofit lnSpcReduction="10000"/>
          </a:bodyPr>
          <a:lstStyle/>
          <a:p>
            <a:pPr marL="109855" indent="0">
              <a:buFont typeface="+mj-lt"/>
              <a:buNone/>
            </a:pPr>
            <a:r>
              <a:rPr lang="en-US" sz="3200" b="1" dirty="0"/>
              <a:t>Plan to;</a:t>
            </a:r>
            <a:endParaRPr lang="en-US" sz="3200" b="1" dirty="0"/>
          </a:p>
          <a:p>
            <a:pPr marL="624205" indent="-514350">
              <a:buFont typeface="+mj-lt"/>
              <a:buAutoNum type="arabicParenR"/>
            </a:pPr>
            <a:r>
              <a:rPr lang="en-US" sz="3200" b="1" dirty="0"/>
              <a:t>Invest</a:t>
            </a:r>
            <a:r>
              <a:rPr lang="en-US" sz="3200" dirty="0"/>
              <a:t> in your self </a:t>
            </a:r>
            <a:r>
              <a:rPr lang="en-US" sz="3200" dirty="0" err="1"/>
              <a:t>e.g</a:t>
            </a:r>
            <a:r>
              <a:rPr lang="en-US" sz="3200" dirty="0"/>
              <a:t> further studies.</a:t>
            </a:r>
            <a:endParaRPr lang="en-US" sz="3200" dirty="0"/>
          </a:p>
          <a:p>
            <a:pPr marL="624205" indent="-514350">
              <a:buFont typeface="+mj-lt"/>
              <a:buAutoNum type="arabicParenR"/>
            </a:pPr>
            <a:r>
              <a:rPr lang="en-US" sz="3200" b="1" dirty="0"/>
              <a:t>Invest</a:t>
            </a:r>
            <a:r>
              <a:rPr lang="en-US" sz="3200" dirty="0"/>
              <a:t> in your spare time (16hrs daily;3 Term holidays).N.B You work for only 8 hours a day</a:t>
            </a:r>
            <a:endParaRPr lang="en-US" sz="3200" dirty="0"/>
          </a:p>
          <a:p>
            <a:pPr marL="624205" indent="-514350">
              <a:buFont typeface="+mj-lt"/>
              <a:buAutoNum type="arabicParenR"/>
            </a:pPr>
            <a:r>
              <a:rPr lang="en-US" sz="3200" b="1" dirty="0"/>
              <a:t>Invest</a:t>
            </a:r>
            <a:r>
              <a:rPr lang="en-US" sz="3200" dirty="0"/>
              <a:t> in your spouse and family.</a:t>
            </a:r>
            <a:endParaRPr lang="en-US" sz="3200" dirty="0"/>
          </a:p>
          <a:p>
            <a:pPr marL="624205" indent="-514350">
              <a:buFont typeface="+mj-lt"/>
              <a:buAutoNum type="arabicParenR"/>
            </a:pPr>
            <a:r>
              <a:rPr lang="en-US" sz="3200" b="1" dirty="0"/>
              <a:t>Invest</a:t>
            </a:r>
            <a:r>
              <a:rPr lang="en-US" sz="3200" dirty="0"/>
              <a:t>  your savings regularly/consistently.</a:t>
            </a:r>
            <a:endParaRPr lang="en-US" sz="3200" dirty="0"/>
          </a:p>
          <a:p>
            <a:pPr marL="624205" indent="-514350">
              <a:buFont typeface="+mj-lt"/>
              <a:buAutoNum type="arabicParenR"/>
            </a:pPr>
            <a:r>
              <a:rPr lang="en-US" sz="3200" b="1" dirty="0"/>
              <a:t>Invest</a:t>
            </a:r>
            <a:r>
              <a:rPr lang="en-US" sz="3200" dirty="0"/>
              <a:t>;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  (</a:t>
            </a:r>
            <a:r>
              <a:rPr lang="en-US" sz="3200" dirty="0" err="1"/>
              <a:t>i</a:t>
            </a:r>
            <a:r>
              <a:rPr lang="en-US" sz="3200" dirty="0"/>
              <a:t>) short term.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  (ii) medium term.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      (iii)long term.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9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800" dirty="0"/>
              <a:t>Make an investment plan</a:t>
            </a:r>
            <a:endParaRPr lang="en-US" sz="4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455"/>
            <a:ext cx="12103735" cy="5376545"/>
          </a:xfrm>
        </p:spPr>
        <p:txBody>
          <a:bodyPr>
            <a:noAutofit/>
          </a:bodyPr>
          <a:lstStyle/>
          <a:p>
            <a:pPr marL="624205" indent="-514350">
              <a:buFont typeface="+mj-lt"/>
              <a:buAutoNum type="alphaLcParenR"/>
            </a:pPr>
            <a:r>
              <a:rPr lang="en-US" sz="3200" dirty="0"/>
              <a:t>Invest in those areas that you are familiar with.( Read ‘The richest man in Babylon”)</a:t>
            </a:r>
            <a:endParaRPr lang="en-US" sz="3200" dirty="0"/>
          </a:p>
          <a:p>
            <a:pPr marL="624205" indent="-514350">
              <a:buFont typeface="+mj-lt"/>
              <a:buAutoNum type="alphaLcParenR"/>
            </a:pPr>
            <a:r>
              <a:rPr lang="en-US" sz="3200" dirty="0"/>
              <a:t>Invest in your Spouse (further education, vocational/technical skills etc).This may be your retirement package.</a:t>
            </a:r>
            <a:endParaRPr lang="en-US" sz="3200" dirty="0"/>
          </a:p>
          <a:p>
            <a:pPr marL="624205" indent="-514350">
              <a:buFont typeface="+mj-lt"/>
              <a:buAutoNum type="alphaLcParenR"/>
            </a:pPr>
            <a:r>
              <a:rPr lang="en-US" sz="3200" dirty="0"/>
              <a:t>Invest in Compassion (social investment);help others financially.</a:t>
            </a:r>
            <a:endParaRPr lang="en-US" sz="3200" dirty="0"/>
          </a:p>
          <a:p>
            <a:pPr marL="624205" indent="-514350">
              <a:buFont typeface="+mj-lt"/>
              <a:buAutoNum type="alphaLcParenR"/>
            </a:pPr>
            <a:r>
              <a:rPr lang="en-US" sz="3200" dirty="0"/>
              <a:t>Have multiple approach/A mix; those that produce; daily returns,  weekly returns, monthly returns, semiannual and annual returns.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9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0" dirty="0"/>
              <a:t>Types of investments</a:t>
            </a:r>
            <a:endParaRPr lang="en-US" sz="6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marL="109855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0960"/>
            <a:ext cx="12122150" cy="1356995"/>
          </a:xfrm>
        </p:spPr>
        <p:txBody>
          <a:bodyPr/>
          <a:p>
            <a:r>
              <a:rPr lang="en-US" sz="5400" dirty="0">
                <a:sym typeface="+mn-ea"/>
              </a:rPr>
              <a:t>Multiple investment approach</a:t>
            </a:r>
            <a:endParaRPr lang="en-US" sz="5400" dirty="0"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60960" y="1417955"/>
          <a:ext cx="12061190" cy="5547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245"/>
                <a:gridCol w="6036945"/>
              </a:tblGrid>
              <a:tr h="6191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Daily returns</a:t>
                      </a: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Bodboda,mobile money,Saloon,</a:t>
                      </a:r>
                      <a:endParaRPr lang="en-US" sz="2800"/>
                    </a:p>
                  </a:txBody>
                  <a:tcPr/>
                </a:tc>
              </a:tr>
              <a:tr h="639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Weekly returns</a:t>
                      </a: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Taxi,Bodaboda,Lorry,Tipper,Pickup,Fast-Food hub.</a:t>
                      </a:r>
                      <a:endParaRPr lang="en-US" sz="2800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Monthly </a:t>
                      </a: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0"/>
                        <a:t>Dairy,Rentals,</a:t>
                      </a:r>
                      <a:endParaRPr lang="en-US" sz="2800" b="0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Semi-annual </a:t>
                      </a:r>
                      <a:endParaRPr lang="en-US" sz="36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Fixed deposit,Maize,Potatoes,</a:t>
                      </a:r>
                      <a:endParaRPr lang="en-US" sz="2800"/>
                    </a:p>
                  </a:txBody>
                  <a:tcPr/>
                </a:tc>
              </a:tr>
              <a:tr h="617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Annual returns</a:t>
                      </a:r>
                      <a:endParaRPr lang="en-US" sz="3600" dirty="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sym typeface="+mn-ea"/>
                        </a:rPr>
                        <a:t>Goats,Fruit trees,Bananas,</a:t>
                      </a:r>
                      <a:endParaRPr lang="en-US" sz="2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2800">
                          <a:sym typeface="+mn-ea"/>
                        </a:rPr>
                        <a:t>Plantain,Matooke.</a:t>
                      </a:r>
                      <a:endParaRPr lang="en-US" sz="2800"/>
                    </a:p>
                    <a:p>
                      <a:pPr>
                        <a:buNone/>
                      </a:pPr>
                      <a:endParaRPr lang="en-US" sz="2800"/>
                    </a:p>
                  </a:txBody>
                  <a:tcPr/>
                </a:tc>
              </a:tr>
              <a:tr h="945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dirty="0">
                          <a:sym typeface="+mn-ea"/>
                        </a:rPr>
                        <a:t>Post Annual</a:t>
                      </a:r>
                      <a:endParaRPr lang="en-US" sz="3600" dirty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Forests/Tree plantations,Stock market,</a:t>
                      </a:r>
                      <a:endParaRPr lang="en-US" sz="2800"/>
                    </a:p>
                    <a:p>
                      <a:pPr>
                        <a:buNone/>
                      </a:pPr>
                      <a:r>
                        <a:rPr lang="en-US" sz="2800"/>
                        <a:t>Company Shares.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2192000" cy="1647825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algn="ctr">
              <a:defRPr/>
            </a:pPr>
            <a:r>
              <a:rPr lang="en-US" sz="4800" dirty="0"/>
              <a:t>Principle 1:  The Time Value of Money</a:t>
            </a:r>
            <a:endParaRPr lang="en-US" sz="4800" dirty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  <a:latin typeface="Lucida Sans Unicode" panose="020B0602030504020204"/>
              </a:rPr>
              <a:t>1 - </a:t>
            </a:r>
            <a:fld id="{A60015F0-2E48-45C8-BE59-4E7DCF01C65F}" type="slidenum">
              <a:rPr lang="en-US">
                <a:solidFill>
                  <a:prstClr val="black"/>
                </a:solidFill>
                <a:latin typeface="Lucida Sans Unicode" panose="020B0602030504020204"/>
              </a:rPr>
            </a:fld>
            <a:endParaRPr lang="en-US">
              <a:solidFill>
                <a:prstClr val="black"/>
              </a:solidFill>
              <a:latin typeface="Lucida Sans Unicode" panose="020B0602030504020204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360" y="1647825"/>
            <a:ext cx="12105640" cy="52101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400" dirty="0"/>
              <a:t>A shilling received today is worth more than a Shilling received in the future.</a:t>
            </a:r>
            <a:endParaRPr lang="en-US" sz="4400" dirty="0"/>
          </a:p>
          <a:p>
            <a:pPr eaLnBrk="1" hangingPunct="1"/>
            <a:r>
              <a:rPr lang="en-US" sz="4400" dirty="0"/>
              <a:t>Because we can earn interest on money received today, it is better to receive money earlier rather than later.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21970" y="1265555"/>
            <a:ext cx="12713335" cy="55924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b="1" dirty="0"/>
              <a:t> By the end of the presentation you would be able to know;</a:t>
            </a:r>
            <a:endParaRPr lang="en-US" sz="4800" b="1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dirty="0"/>
              <a:t>Budgeting</a:t>
            </a:r>
            <a:endParaRPr lang="en-US" sz="4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dirty="0"/>
              <a:t> Day-to-day cashflow management</a:t>
            </a:r>
            <a:endParaRPr lang="en-US" sz="4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dirty="0"/>
              <a:t>How to save </a:t>
            </a:r>
            <a:endParaRPr lang="en-US" sz="4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dirty="0"/>
              <a:t>How to investment</a:t>
            </a:r>
            <a:endParaRPr lang="en-US" sz="4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4800" dirty="0"/>
              <a:t>retirement planning,</a:t>
            </a:r>
            <a:endParaRPr lang="en-US" sz="4800" dirty="0"/>
          </a:p>
          <a:p>
            <a:pPr lvl="2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1970" y="0"/>
            <a:ext cx="12713335" cy="14179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0" dirty="0">
                <a:solidFill>
                  <a:srgbClr val="FF0000"/>
                </a:solidFill>
              </a:rPr>
              <a:t>Personal finance</a:t>
            </a:r>
            <a:endParaRPr lang="en-US" sz="6000" b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age result for financial investment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" y="0"/>
            <a:ext cx="12103735" cy="6858000"/>
          </a:xfrm>
          <a:prstGeom prst="rect">
            <a:avLst/>
          </a:prstGeom>
          <a:noFill/>
        </p:spPr>
      </p:pic>
      <p:sp>
        <p:nvSpPr>
          <p:cNvPr id="2" name="Text Box 1"/>
          <p:cNvSpPr txBox="1"/>
          <p:nvPr/>
        </p:nvSpPr>
        <p:spPr>
          <a:xfrm>
            <a:off x="1463040" y="3371850"/>
            <a:ext cx="405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financial investment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113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45" y="1309370"/>
            <a:ext cx="12110720" cy="5548630"/>
          </a:xfrm>
        </p:spPr>
        <p:txBody>
          <a:bodyPr>
            <a:noAutofit/>
          </a:bodyPr>
          <a:lstStyle/>
          <a:p>
            <a:r>
              <a:rPr lang="en-US" sz="3600" dirty="0"/>
              <a:t>The general rule of thumb is to figure out  that you will need approximately 80% of your current monthly income in retirement.</a:t>
            </a:r>
            <a:endParaRPr lang="en-US" sz="3600" dirty="0"/>
          </a:p>
          <a:p>
            <a:r>
              <a:rPr lang="en-US" sz="3600" dirty="0"/>
              <a:t>Estimate what health care costs could be in retirement.</a:t>
            </a:r>
            <a:endParaRPr lang="en-US" sz="3600" dirty="0"/>
          </a:p>
          <a:p>
            <a:r>
              <a:rPr lang="en-US" sz="3600" dirty="0"/>
              <a:t>Save from investments for specifically retirement.</a:t>
            </a:r>
            <a:endParaRPr lang="en-US" sz="3600" dirty="0"/>
          </a:p>
          <a:p>
            <a:r>
              <a:rPr lang="en-US" sz="3600" dirty="0"/>
              <a:t> Re-invent/Retool yourself before or after retirement in order to remain relevant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000" cy="118618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/>
              <a:t> </a:t>
            </a:r>
            <a:r>
              <a:rPr lang="en-US" sz="5400" dirty="0"/>
              <a:t>Retirement Plan</a:t>
            </a:r>
            <a:endParaRPr lang="en-US" sz="5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financial management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657600" y="1066800"/>
            <a:ext cx="3810000" cy="31146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141795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000" dirty="0"/>
              <a:t>Balancing cash in/ cash out</a:t>
            </a:r>
            <a:endParaRPr lang="en-US" sz="6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81915" y="1560195"/>
            <a:ext cx="12108815" cy="529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635" y="43815"/>
          <a:ext cx="12129770" cy="6734810"/>
        </p:xfrm>
        <a:graphic>
          <a:graphicData uri="http://schemas.openxmlformats.org/drawingml/2006/table">
            <a:tbl>
              <a:tblPr/>
              <a:tblGrid>
                <a:gridCol w="4051300"/>
                <a:gridCol w="8078470"/>
              </a:tblGrid>
              <a:tr h="14433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4495" algn="l"/>
                        </a:tabLst>
                      </a:pPr>
                      <a:r>
                        <a:rPr lang="en-US" sz="4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PRIORITIES</a:t>
                      </a:r>
                      <a:endParaRPr lang="en-US" sz="4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ACTIVITIES/ITEMS</a:t>
                      </a:r>
                      <a:endParaRPr lang="en-US" sz="4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THINGS YOU NEED</a:t>
                      </a:r>
                      <a:endParaRPr lang="en-US" sz="4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en-US" sz="4000" dirty="0" err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Food,cloths,accomodation</a:t>
                      </a:r>
                      <a:endParaRPr lang="en-US" sz="4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22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THINGS   IMPORTANT</a:t>
                      </a:r>
                      <a:endParaRPr lang="en-US" sz="4000" b="1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Children’s education, Payment of</a:t>
                      </a:r>
                      <a:endParaRPr lang="en-US" sz="4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obligations,utilities,taxes,investments</a:t>
                      </a:r>
                      <a:endParaRPr lang="en-US" sz="4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38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WANTS</a:t>
                      </a:r>
                      <a:endParaRPr lang="en-US" sz="4000" b="1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Air time</a:t>
                      </a:r>
                      <a:r>
                        <a:rPr lang="en-US" sz="4000" baseline="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(excess), </a:t>
                      </a:r>
                      <a:r>
                        <a:rPr lang="en-US" sz="4000" baseline="0" dirty="0" err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party, drinks ,daily</a:t>
                      </a:r>
                      <a:r>
                        <a:rPr lang="en-US" sz="4000" baseline="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en-US" sz="4000" baseline="0" dirty="0" err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bread,daily</a:t>
                      </a:r>
                      <a:r>
                        <a:rPr lang="en-US" sz="4000" baseline="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en-US" sz="4000" baseline="0" dirty="0" err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milk,Expensive,vacation</a:t>
                      </a:r>
                      <a:r>
                        <a:rPr lang="en-US" sz="4000" baseline="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</a:t>
                      </a:r>
                      <a:r>
                        <a:rPr lang="en-US" sz="4000" baseline="0" dirty="0" err="1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transport.Expensive</a:t>
                      </a:r>
                      <a:r>
                        <a:rPr lang="en-US" sz="4000" baseline="0" dirty="0">
                          <a:latin typeface="Calibri" panose="020F0502020204030204"/>
                          <a:ea typeface="Calibri" panose="020F0502020204030204"/>
                          <a:cs typeface="Times New Roman" panose="02020603050405020304"/>
                        </a:rPr>
                        <a:t> cloths,weddings</a:t>
                      </a:r>
                      <a:endParaRPr lang="en-US" sz="400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48407" marR="4840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age result for financial investment images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5" y="635"/>
            <a:ext cx="12191365" cy="67202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12192635" cy="141732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Annual Expenditure on wants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455"/>
            <a:ext cx="12192000" cy="5377180"/>
          </a:xfrm>
        </p:spPr>
        <p:txBody>
          <a:bodyPr>
            <a:noAutofit/>
          </a:bodyPr>
          <a:lstStyle/>
          <a:p>
            <a:r>
              <a:rPr lang="en-US" sz="4400" dirty="0"/>
              <a:t>Daily cost of bread =       4500/=</a:t>
            </a:r>
            <a:endParaRPr lang="en-US" sz="4400" dirty="0"/>
          </a:p>
          <a:p>
            <a:r>
              <a:rPr lang="en-US" sz="4400" dirty="0"/>
              <a:t>Daily air time= 1500/=</a:t>
            </a:r>
            <a:endParaRPr lang="en-US" sz="4400" dirty="0"/>
          </a:p>
          <a:p>
            <a:r>
              <a:rPr lang="en-US" sz="4400" dirty="0"/>
              <a:t>Daily transport excess  =   1500/=</a:t>
            </a:r>
            <a:endParaRPr lang="en-US" sz="4400" dirty="0"/>
          </a:p>
          <a:p>
            <a:r>
              <a:rPr lang="en-US" sz="4400" b="1" dirty="0"/>
              <a:t>Daily Total              =  7500/=</a:t>
            </a:r>
            <a:endParaRPr lang="en-US" sz="4400" b="1" dirty="0"/>
          </a:p>
          <a:p>
            <a:r>
              <a:rPr lang="en-US" sz="4400" b="1" dirty="0">
                <a:sym typeface="+mn-ea"/>
              </a:rPr>
              <a:t>Annual total</a:t>
            </a:r>
            <a:r>
              <a:rPr lang="en-US" sz="4400" b="1" dirty="0"/>
              <a:t>= 365 x 7500=</a:t>
            </a:r>
            <a:r>
              <a:rPr lang="en-US" sz="4400" b="1" dirty="0">
                <a:solidFill>
                  <a:srgbClr val="FF0000"/>
                </a:solidFill>
              </a:rPr>
              <a:t>2,737,500/</a:t>
            </a:r>
            <a:endParaRPr lang="en-US" sz="4400" b="1" dirty="0">
              <a:solidFill>
                <a:srgbClr val="FF0000"/>
              </a:solidFill>
            </a:endParaRPr>
          </a:p>
          <a:p>
            <a:r>
              <a:rPr lang="en-US" sz="4400" b="1" dirty="0">
                <a:solidFill>
                  <a:srgbClr val="FF0000"/>
                </a:solidFill>
              </a:rPr>
              <a:t>                   =</a:t>
            </a:r>
            <a:r>
              <a:rPr lang="en-US" sz="4400" b="1" dirty="0">
                <a:solidFill>
                  <a:srgbClr val="FF0000"/>
                </a:solidFill>
                <a:sym typeface="+mn-ea"/>
              </a:rPr>
              <a:t>~ 3millions</a:t>
            </a:r>
            <a:endParaRPr lang="en-US" sz="44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>
                <a:solidFill>
                  <a:srgbClr val="FF0000"/>
                </a:solidFill>
              </a:rPr>
              <a:t>         </a:t>
            </a:r>
            <a:r>
              <a:rPr lang="en-US" sz="3600" b="1" dirty="0">
                <a:sym typeface="+mn-ea"/>
              </a:rPr>
              <a:t>  </a:t>
            </a:r>
            <a:r>
              <a:rPr lang="en-US" sz="3600" b="1" dirty="0">
                <a:solidFill>
                  <a:srgbClr val="FF0000"/>
                </a:solidFill>
              </a:rPr>
              <a:t>                                        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81455"/>
            <a:ext cx="10972800" cy="537718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109855" indent="0">
              <a:buNone/>
            </a:pPr>
            <a:r>
              <a:rPr lang="en-US" dirty="0"/>
              <a:t>A.Cost of 1 Brick =200/=</a:t>
            </a:r>
            <a:endParaRPr lang="en-US" dirty="0"/>
          </a:p>
          <a:p>
            <a:r>
              <a:rPr lang="en-US" dirty="0"/>
              <a:t>Number of bricks that could be bought in annual wants=</a:t>
            </a:r>
            <a:r>
              <a:rPr lang="en-US" b="1" dirty="0">
                <a:solidFill>
                  <a:srgbClr val="FF0000"/>
                </a:solidFill>
              </a:rPr>
              <a:t> 2,737,500 ÷ 200=13,687 bricks which can build a three roomed standard house</a:t>
            </a:r>
            <a:endParaRPr lang="en-US" b="1" dirty="0">
              <a:solidFill>
                <a:srgbClr val="FF0000"/>
              </a:solidFill>
            </a:endParaRPr>
          </a:p>
          <a:p>
            <a:pPr marL="109855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B.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2,737,500</a:t>
            </a:r>
            <a:r>
              <a:rPr lang="en-US" b="1" dirty="0">
                <a:solidFill>
                  <a:srgbClr val="FF0000"/>
                </a:solidFill>
              </a:rPr>
              <a:t> = to 40 Corrugated iron sheets @ 70,000</a:t>
            </a:r>
            <a:endParaRPr lang="en-US" b="1" dirty="0">
              <a:solidFill>
                <a:srgbClr val="FF0000"/>
              </a:solidFill>
            </a:endParaRPr>
          </a:p>
          <a:p>
            <a:pPr marL="109855" indent="0">
              <a:buNone/>
            </a:pPr>
            <a:r>
              <a:rPr lang="en-US" b="1" dirty="0"/>
              <a:t>C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2,737,500 = A motor scooter</a:t>
            </a:r>
            <a:endParaRPr lang="en-US" b="1" dirty="0">
              <a:solidFill>
                <a:srgbClr val="FF0000"/>
              </a:solidFill>
              <a:sym typeface="+mn-ea"/>
            </a:endParaRP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sym typeface="+mn-ea"/>
              </a:rPr>
              <a:t>SIDE HUSSLEs</a:t>
            </a:r>
            <a:endParaRPr lang="en-US" b="1" dirty="0">
              <a:solidFill>
                <a:srgbClr val="FF0000"/>
              </a:solidFill>
              <a:sym typeface="+mn-ea"/>
            </a:endParaRPr>
          </a:p>
          <a:p>
            <a:pPr marL="109855" indent="0">
              <a:buNone/>
            </a:pPr>
            <a:r>
              <a:rPr lang="en-US" dirty="0"/>
              <a:t>D.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2,737,500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</a:t>
            </a:r>
            <a:r>
              <a:rPr lang="en-US" dirty="0"/>
              <a:t>  Ice cream machine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E. 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2,737,500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</a:t>
            </a:r>
            <a:r>
              <a:rPr lang="en-US" dirty="0"/>
              <a:t> Saloon/Pedicure and Manicure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F. 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2,737,500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 =</a:t>
            </a:r>
            <a:r>
              <a:rPr lang="en-US" dirty="0"/>
              <a:t> Mobile money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G. </a:t>
            </a:r>
            <a:r>
              <a:rPr lang="en-US" b="1" dirty="0">
                <a:solidFill>
                  <a:srgbClr val="FF0000"/>
                </a:solidFill>
                <a:sym typeface="+mn-ea"/>
              </a:rPr>
              <a:t>2,737,500 =</a:t>
            </a:r>
            <a:r>
              <a:rPr lang="en-US" dirty="0">
                <a:sym typeface="+mn-ea"/>
              </a:rPr>
              <a:t> Chicken butchery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635" y="-635"/>
            <a:ext cx="12192635" cy="141859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INVESTMENT OPPORTUNITIES  LOST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141859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000" dirty="0"/>
              <a:t>PERSONAL BUDGETING  </a:t>
            </a:r>
            <a:br>
              <a:rPr lang="en-US" sz="4000" dirty="0"/>
            </a:br>
            <a:r>
              <a:rPr lang="en-US" sz="4000" dirty="0"/>
              <a:t>Why budget?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1455"/>
            <a:ext cx="12121515" cy="5305425"/>
          </a:xfrm>
        </p:spPr>
        <p:txBody>
          <a:bodyPr>
            <a:noAutofit/>
          </a:bodyPr>
          <a:lstStyle/>
          <a:p>
            <a:r>
              <a:rPr lang="en-US" sz="4000" dirty="0"/>
              <a:t>A Budget helps YOU to  manages your  finances responsibly by guiding you to;  </a:t>
            </a:r>
            <a:endParaRPr lang="en-US" sz="4000" dirty="0"/>
          </a:p>
          <a:p>
            <a:pPr marL="852805" indent="-742950">
              <a:buFont typeface="+mj-lt"/>
              <a:buAutoNum type="romanLcPeriod"/>
            </a:pPr>
            <a:r>
              <a:rPr lang="en-US" sz="4000" dirty="0"/>
              <a:t>live within your means[Income=</a:t>
            </a:r>
            <a:r>
              <a:rPr lang="en-US" sz="4000" dirty="0">
                <a:sym typeface="+mn-ea"/>
              </a:rPr>
              <a:t>expenses]</a:t>
            </a:r>
            <a:endParaRPr lang="en-US" sz="4000" dirty="0"/>
          </a:p>
          <a:p>
            <a:pPr marL="852805" indent="-742950">
              <a:buFont typeface="+mj-lt"/>
              <a:buAutoNum type="romanLcPeriod"/>
            </a:pPr>
            <a:r>
              <a:rPr lang="en-US" sz="4000" dirty="0"/>
              <a:t>keep your debts to a manageable level.</a:t>
            </a:r>
            <a:endParaRPr lang="en-US" sz="4000" dirty="0"/>
          </a:p>
          <a:p>
            <a:pPr marL="852805" indent="-742950">
              <a:buFont typeface="+mj-lt"/>
              <a:buAutoNum type="romanLcPeriod"/>
            </a:pPr>
            <a:r>
              <a:rPr lang="en-US" sz="4000" dirty="0">
                <a:sym typeface="+mn-ea"/>
              </a:rPr>
              <a:t>ensure</a:t>
            </a:r>
            <a:r>
              <a:rPr lang="en-US" sz="4000" b="1" dirty="0">
                <a:sym typeface="+mn-ea"/>
              </a:rPr>
              <a:t> </a:t>
            </a:r>
            <a:r>
              <a:rPr lang="en-US" sz="4000" dirty="0">
                <a:sym typeface="+mn-ea"/>
              </a:rPr>
              <a:t> that you will always </a:t>
            </a:r>
            <a:r>
              <a:rPr lang="en-US" sz="4000" b="1" dirty="0">
                <a:sym typeface="+mn-ea"/>
              </a:rPr>
              <a:t>have enough money</a:t>
            </a:r>
            <a:r>
              <a:rPr lang="en-US" sz="4000" dirty="0">
                <a:sym typeface="+mn-ea"/>
              </a:rPr>
              <a:t> for  the things </a:t>
            </a:r>
            <a:r>
              <a:rPr lang="en-US" sz="4000" b="1" dirty="0">
                <a:sym typeface="+mn-ea"/>
              </a:rPr>
              <a:t>you need </a:t>
            </a:r>
            <a:r>
              <a:rPr lang="en-US" sz="4000" dirty="0">
                <a:sym typeface="+mn-ea"/>
              </a:rPr>
              <a:t>and the things that </a:t>
            </a:r>
            <a:r>
              <a:rPr lang="en-US" sz="4000" b="1" dirty="0">
                <a:sym typeface="+mn-ea"/>
              </a:rPr>
              <a:t>are important </a:t>
            </a:r>
            <a:r>
              <a:rPr lang="en-US" sz="4000" dirty="0">
                <a:sym typeface="+mn-ea"/>
              </a:rPr>
              <a:t>to you.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Text Box 3"/>
          <p:cNvSpPr txBox="1"/>
          <p:nvPr/>
        </p:nvSpPr>
        <p:spPr>
          <a:xfrm>
            <a:off x="12790805" y="323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481328"/>
            <a:ext cx="8915400" cy="5300472"/>
          </a:xfrm>
        </p:spPr>
        <p:txBody>
          <a:bodyPr>
            <a:normAutofit/>
          </a:bodyPr>
          <a:lstStyle/>
          <a:p>
            <a:pPr marL="109855" indent="0" fontAlgn="t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170" y="635"/>
            <a:ext cx="12101830" cy="121856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FOR PERSONAL BUDGET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0170" y="1296035"/>
          <a:ext cx="12101830" cy="627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050"/>
                <a:gridCol w="5986780"/>
              </a:tblGrid>
              <a:tr h="175069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Salary[after tax anddeductions]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sz="4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75069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Savings interest earned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 </a:t>
                      </a:r>
                      <a:endParaRPr lang="en-US" sz="4000" dirty="0"/>
                    </a:p>
                  </a:txBody>
                  <a:tcPr/>
                </a:tc>
              </a:tr>
              <a:tr h="1024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Other sources of income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 dirty="0"/>
                        <a:t> </a:t>
                      </a:r>
                      <a:endParaRPr lang="en-US" sz="4000" dirty="0"/>
                    </a:p>
                  </a:txBody>
                  <a:tcPr/>
                </a:tc>
              </a:tr>
              <a:tr h="1750695">
                <a:tc>
                  <a:txBody>
                    <a:bodyPr/>
                    <a:lstStyle/>
                    <a:p>
                      <a:r>
                        <a:rPr lang="en-US" sz="32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Total income </a:t>
                      </a:r>
                      <a:endParaRPr lang="en-US" sz="3200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 </a:t>
                      </a:r>
                      <a:endParaRPr lang="en-US" sz="4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88900" y="4140200"/>
          <a:ext cx="12115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158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4532</Words>
  <Application>WPS Presentation</Application>
  <PresentationFormat>Widescreen</PresentationFormat>
  <Paragraphs>208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SimSun</vt:lpstr>
      <vt:lpstr>Wingdings</vt:lpstr>
      <vt:lpstr>Lucida Sans Unicode</vt:lpstr>
      <vt:lpstr>Wingdings 3</vt:lpstr>
      <vt:lpstr>Verdana</vt:lpstr>
      <vt:lpstr>Wingdings 2</vt:lpstr>
      <vt:lpstr>Calibri</vt:lpstr>
      <vt:lpstr>Arial Black</vt:lpstr>
      <vt:lpstr>Times New Roman</vt:lpstr>
      <vt:lpstr>Microsoft YaHei</vt:lpstr>
      <vt:lpstr>Arial Unicode MS</vt:lpstr>
      <vt:lpstr>Calibri Light</vt:lpstr>
      <vt:lpstr>Times New Roman</vt:lpstr>
      <vt:lpstr>Calibri</vt:lpstr>
      <vt:lpstr>Lucida Sans Unicode</vt:lpstr>
      <vt:lpstr>Office Theme</vt:lpstr>
      <vt:lpstr>Concourse</vt:lpstr>
      <vt:lpstr>PERSONAL FINANCIAL MANAGEMENT for school staff</vt:lpstr>
      <vt:lpstr>Personal finance</vt:lpstr>
      <vt:lpstr>Balancing cash in/ cash out</vt:lpstr>
      <vt:lpstr>PowerPoint 演示文稿</vt:lpstr>
      <vt:lpstr>PowerPoint 演示文稿</vt:lpstr>
      <vt:lpstr>Annual Expenditure on wants</vt:lpstr>
      <vt:lpstr>INVESTMENT OPPORTUNITIES  LOST</vt:lpstr>
      <vt:lpstr>BUDGETING ---------Why budget?</vt:lpstr>
      <vt:lpstr>MONTHLY INCOME</vt:lpstr>
      <vt:lpstr> i]FIXED   EXPENCES</vt:lpstr>
      <vt:lpstr> ii]VARIABLE EXPENCES  </vt:lpstr>
      <vt:lpstr>PowerPoint 演示文稿</vt:lpstr>
      <vt:lpstr>HOW TO SAVE </vt:lpstr>
      <vt:lpstr>PowerPoint 演示文稿</vt:lpstr>
      <vt:lpstr>Investment decision </vt:lpstr>
      <vt:lpstr>Make an investment plan</vt:lpstr>
      <vt:lpstr>Types of investments</vt:lpstr>
      <vt:lpstr>Multiple investment approach</vt:lpstr>
      <vt:lpstr>Principle 1:  The Time Value of Money</vt:lpstr>
      <vt:lpstr>PowerPoint 演示文稿</vt:lpstr>
      <vt:lpstr>PowerPoint 演示文稿</vt:lpstr>
      <vt:lpstr>Individual retirement arrangement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FINANCIAL MANAGEMENT</dc:title>
  <dc:creator>User</dc:creator>
  <cp:lastModifiedBy>User</cp:lastModifiedBy>
  <cp:revision>12</cp:revision>
  <dcterms:created xsi:type="dcterms:W3CDTF">2023-11-22T16:02:00Z</dcterms:created>
  <dcterms:modified xsi:type="dcterms:W3CDTF">2023-11-24T04:51:32Z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66E8A4692E084D998B5B8A7910EEFCD6_12</vt:lpwstr>
  </property>
  <property fmtid="{D5CDD505-2E9C-101B-9397-08002B2CF9AE}" pid="3" name="KSOProductBuildVer">
    <vt:lpwstr>1033-12.2.0.13306</vt:lpwstr>
  </property>
</Properties>
</file>