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4" r:id="rId5"/>
    <p:sldId id="275" r:id="rId6"/>
    <p:sldId id="265" r:id="rId7"/>
    <p:sldId id="266" r:id="rId8"/>
    <p:sldId id="257" r:id="rId9"/>
    <p:sldId id="276" r:id="rId10"/>
    <p:sldId id="259" r:id="rId11"/>
    <p:sldId id="280" r:id="rId12"/>
    <p:sldId id="277" r:id="rId13"/>
    <p:sldId id="260" r:id="rId14"/>
    <p:sldId id="284" r:id="rId15"/>
    <p:sldId id="261" r:id="rId16"/>
    <p:sldId id="267" r:id="rId17"/>
    <p:sldId id="258" r:id="rId18"/>
    <p:sldId id="283" r:id="rId19"/>
    <p:sldId id="279" r:id="rId20"/>
    <p:sldId id="273" r:id="rId21"/>
    <p:sldId id="274" r:id="rId22"/>
    <p:sldId id="282" r:id="rId23"/>
    <p:sldId id="268" r:id="rId24"/>
    <p:sldId id="269" r:id="rId25"/>
    <p:sldId id="270" r:id="rId26"/>
    <p:sldId id="271" r:id="rId27"/>
    <p:sldId id="272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1576-0259-41C1-B486-6B9F013B1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6" y="132522"/>
            <a:ext cx="11343860" cy="3551582"/>
          </a:xfrm>
        </p:spPr>
        <p:txBody>
          <a:bodyPr/>
          <a:lstStyle/>
          <a:p>
            <a:r>
              <a:rPr lang="en-US" sz="6000" dirty="0">
                <a:solidFill>
                  <a:srgbClr val="FF0000"/>
                </a:solidFill>
              </a:rPr>
              <a:t>TRENDS IN THE PERIODIC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0D745-3E97-4816-B895-FB5A11DD7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313043"/>
            <a:ext cx="9001462" cy="3763618"/>
          </a:xfrm>
        </p:spPr>
        <p:txBody>
          <a:bodyPr>
            <a:normAutofit fontScale="85000" lnSpcReduction="10000"/>
          </a:bodyPr>
          <a:lstStyle/>
          <a:p>
            <a:r>
              <a:rPr lang="en-US" sz="6900" dirty="0"/>
              <a:t>MR. LAWRANCE OKUYO</a:t>
            </a:r>
          </a:p>
          <a:p>
            <a:r>
              <a:rPr lang="en-US" sz="6900" dirty="0"/>
              <a:t>30</a:t>
            </a:r>
            <a:r>
              <a:rPr lang="en-US" sz="6900" baseline="30000" dirty="0"/>
              <a:t>th</a:t>
            </a:r>
            <a:r>
              <a:rPr lang="en-US" sz="6900" dirty="0"/>
              <a:t> may 2024</a:t>
            </a:r>
          </a:p>
          <a:p>
            <a:r>
              <a:rPr lang="en-US" sz="6900" dirty="0"/>
              <a:t>Prep lesson</a:t>
            </a:r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6BBC-6CAE-4AE6-9167-4E273702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Explaining the trend in boiling point across period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4F869-ED48-4139-ACDF-653BE4576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680265"/>
            <a:ext cx="10353762" cy="34974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effectLst/>
              </a:rPr>
              <a:t>Melting and boiling points increase across the three metals because of the increasing strength of their metallic bonds. </a:t>
            </a:r>
          </a:p>
          <a:p>
            <a:pPr marL="0" indent="0">
              <a:buNone/>
            </a:pPr>
            <a:r>
              <a:rPr lang="en-US" sz="2800" dirty="0">
                <a:effectLst/>
              </a:rPr>
              <a:t>The number of electrons which each atom can contribute to the delocalized "sea of electrons" increases. 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800" dirty="0">
                <a:effectLst/>
              </a:rPr>
              <a:t>The atoms also get smaller and have more protons as you go from sodium to magnesium to aluminum. The attractions and therefore the melting and boiling points increase</a:t>
            </a:r>
          </a:p>
        </p:txBody>
      </p:sp>
    </p:spTree>
    <p:extLst>
      <p:ext uri="{BB962C8B-B14F-4D97-AF65-F5344CB8AC3E}">
        <p14:creationId xmlns:p14="http://schemas.microsoft.com/office/powerpoint/2010/main" val="424828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04EB-BE97-4EB8-BDD6-3A5CB089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is the melting/boiling point of silicon very high?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14F1-34C1-42C1-8B2F-38FFB0D2F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200" dirty="0">
                <a:effectLst/>
              </a:rPr>
              <a:t>Silicon has high melting and boiling points due to its giant covalent structure/giant molecular structure.</a:t>
            </a:r>
          </a:p>
          <a:p>
            <a:pPr marL="0" indent="0">
              <a:buNone/>
            </a:pPr>
            <a:r>
              <a:rPr lang="en-US" sz="5200" dirty="0">
                <a:effectLst/>
              </a:rPr>
              <a:t> Melting or boiling silicon requires the breaking of strong covalent bonds.</a:t>
            </a:r>
            <a:endParaRPr lang="en-US" sz="5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54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F5CC-D441-42D7-B617-C6E3FE5A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5995-96FD-4B7F-AB0F-2D12A811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901148"/>
            <a:ext cx="10353762" cy="5671930"/>
          </a:xfrm>
        </p:spPr>
        <p:txBody>
          <a:bodyPr>
            <a:normAutofit/>
          </a:bodyPr>
          <a:lstStyle/>
          <a:p>
            <a:endParaRPr lang="en-US" sz="4000" dirty="0">
              <a:effectLst/>
            </a:endParaRPr>
          </a:p>
          <a:p>
            <a:pPr marL="0" indent="0">
              <a:buNone/>
            </a:pPr>
            <a:r>
              <a:rPr lang="en-US" sz="6000" dirty="0">
                <a:effectLst/>
              </a:rPr>
              <a:t>A lot of heat energy is  required to  break the strong covalent bonds.</a:t>
            </a:r>
            <a:endParaRPr lang="en-US" sz="6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7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3A29-9E8B-4B76-9C65-4DB81324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64" y="172279"/>
            <a:ext cx="10353762" cy="70634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sz="3900" dirty="0">
                <a:effectLst/>
              </a:rPr>
              <a:t>Phosphorus, sulfur, chlorine and argon are simple molecular substances with only van der Waals attractions between the molecules. </a:t>
            </a:r>
          </a:p>
          <a:p>
            <a:pPr marL="0" indent="0">
              <a:buNone/>
            </a:pPr>
            <a:endParaRPr lang="en-US" sz="3900" dirty="0">
              <a:effectLst/>
            </a:endParaRPr>
          </a:p>
          <a:p>
            <a:pPr marL="0" indent="0">
              <a:buNone/>
            </a:pPr>
            <a:r>
              <a:rPr lang="en-US" sz="3900" dirty="0">
                <a:effectLst/>
              </a:rPr>
              <a:t>Their melting or boiling points are lower than those of the first four members of the period which have complex structures. </a:t>
            </a:r>
          </a:p>
          <a:p>
            <a:endParaRPr lang="en-US" sz="28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45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2887-BAA6-4BD5-B692-773311125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08383"/>
            <a:ext cx="10353762" cy="4982817"/>
          </a:xfrm>
        </p:spPr>
        <p:txBody>
          <a:bodyPr/>
          <a:lstStyle/>
          <a:p>
            <a:r>
              <a:rPr lang="en-US" sz="4800" dirty="0">
                <a:effectLst/>
              </a:rPr>
              <a:t>The magnitudes of the melting and boiling points depend on the strength of the van der </a:t>
            </a:r>
            <a:r>
              <a:rPr lang="en-US" sz="4800" dirty="0" err="1">
                <a:effectLst/>
              </a:rPr>
              <a:t>waals</a:t>
            </a:r>
            <a:r>
              <a:rPr lang="en-US" sz="4800" dirty="0">
                <a:effectLst/>
              </a:rPr>
              <a:t> forces whose strength increases with increase in molecular mass.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63076-524E-400E-9EA2-C57A7B45A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4557"/>
            <a:ext cx="10353762" cy="6513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ffectLst/>
              </a:rPr>
              <a:t> </a:t>
            </a:r>
            <a:r>
              <a:rPr lang="en-US" sz="4000" dirty="0">
                <a:effectLst/>
              </a:rPr>
              <a:t>phosphorus exists as tetratomic molecule P</a:t>
            </a:r>
            <a:r>
              <a:rPr lang="en-US" sz="4000" baseline="-25000" dirty="0">
                <a:effectLst/>
              </a:rPr>
              <a:t>4,</a:t>
            </a:r>
            <a:r>
              <a:rPr lang="en-US" sz="4000" dirty="0">
                <a:effectLst/>
              </a:rPr>
              <a:t>  Sulphur exists as s</a:t>
            </a:r>
            <a:r>
              <a:rPr lang="en-US" sz="1600" b="1" dirty="0">
                <a:effectLst/>
              </a:rPr>
              <a:t>8 </a:t>
            </a:r>
            <a:r>
              <a:rPr lang="en-US" sz="3200" b="1" dirty="0">
                <a:effectLst/>
              </a:rPr>
              <a:t>molecule, chlorine exists as a diatomic molecule cl2 whereas Argon is monoatomic, Ar.</a:t>
            </a:r>
          </a:p>
          <a:p>
            <a:pPr marL="0" indent="0">
              <a:buNone/>
            </a:pPr>
            <a:r>
              <a:rPr lang="en-US" sz="4000" dirty="0">
                <a:effectLst/>
              </a:rPr>
              <a:t>Therefore their molecular masses increase in the order </a:t>
            </a:r>
            <a:r>
              <a:rPr lang="en-US" sz="4000" dirty="0" err="1">
                <a:effectLst/>
              </a:rPr>
              <a:t>Ar</a:t>
            </a:r>
            <a:r>
              <a:rPr lang="en-US" sz="4000" dirty="0">
                <a:effectLst/>
              </a:rPr>
              <a:t>&gt;Cl</a:t>
            </a:r>
            <a:r>
              <a:rPr lang="en-US" sz="2800" dirty="0">
                <a:effectLst/>
              </a:rPr>
              <a:t>2</a:t>
            </a:r>
            <a:r>
              <a:rPr lang="en-US" sz="4000" dirty="0">
                <a:effectLst/>
              </a:rPr>
              <a:t>&gt;P</a:t>
            </a:r>
            <a:r>
              <a:rPr lang="en-US" sz="2400" dirty="0">
                <a:effectLst/>
              </a:rPr>
              <a:t>4</a:t>
            </a:r>
            <a:r>
              <a:rPr lang="en-US" sz="4000" dirty="0">
                <a:effectLst/>
              </a:rPr>
              <a:t>&gt;S</a:t>
            </a:r>
            <a:r>
              <a:rPr lang="en-US" sz="2400" dirty="0">
                <a:effectLst/>
              </a:rPr>
              <a:t>8. </a:t>
            </a:r>
          </a:p>
          <a:p>
            <a:pPr marL="0" indent="0">
              <a:buNone/>
            </a:pPr>
            <a:r>
              <a:rPr lang="en-US" sz="3600" dirty="0">
                <a:effectLst/>
              </a:rPr>
              <a:t>The strength of the van der </a:t>
            </a:r>
            <a:r>
              <a:rPr lang="en-US" sz="3600" dirty="0" err="1">
                <a:effectLst/>
              </a:rPr>
              <a:t>waals</a:t>
            </a:r>
            <a:r>
              <a:rPr lang="en-US" sz="3600" dirty="0">
                <a:effectLst/>
              </a:rPr>
              <a:t> forces increases in the same order and thus melting and boiling points increase in the same order.</a:t>
            </a:r>
            <a:r>
              <a:rPr lang="en-US" sz="2400" dirty="0">
                <a:effectLst/>
              </a:rPr>
              <a:t> 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D1BD-3B15-42EC-BF76-231BBBA5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in Electrical conductivity across period 3 elements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7D7812-6884-4DA0-AB26-C7DFE827D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0"/>
            <a:ext cx="9939735" cy="492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5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D183-C60F-404B-B95B-AB407163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CONDUCTIVITIES OF PERIOD 3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04C4-396D-4101-A32B-ADC9220B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2782"/>
            <a:ext cx="10353762" cy="50093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sz="7200" dirty="0">
                <a:effectLst/>
              </a:rPr>
              <a:t>Sodium, magnesium and aluminum are good conductors of electricity. </a:t>
            </a:r>
          </a:p>
          <a:p>
            <a:pPr marL="0" indent="0">
              <a:buNone/>
            </a:pPr>
            <a:r>
              <a:rPr lang="en-US" sz="7200" dirty="0">
                <a:effectLst/>
              </a:rPr>
              <a:t>Conductivity increases from sodium to magnesium to aluminum.</a:t>
            </a:r>
          </a:p>
          <a:p>
            <a:pPr marL="0" indent="0">
              <a:buNone/>
            </a:pPr>
            <a:r>
              <a:rPr lang="en-US" sz="7200" dirty="0">
                <a:effectLst/>
              </a:rPr>
              <a:t>The three metals conduct electricity because the delocalized electrons (as in the "sea of electrons" model) are free to move throughout the solid or the liquid metal. </a:t>
            </a:r>
          </a:p>
          <a:p>
            <a:pPr marL="0" indent="0">
              <a:buNone/>
            </a:pPr>
            <a:endParaRPr lang="en-US" sz="80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4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5205-0608-4C4A-BA60-0B20FAC7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10817"/>
            <a:ext cx="10353762" cy="6334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ffectLst/>
              </a:rPr>
              <a:t>Silicon is a semiconductor.</a:t>
            </a:r>
          </a:p>
          <a:p>
            <a:pPr marL="0" indent="0">
              <a:buNone/>
            </a:pPr>
            <a:endParaRPr lang="en-US" sz="3600" dirty="0">
              <a:effectLst/>
            </a:endParaRPr>
          </a:p>
          <a:p>
            <a:pPr marL="0" indent="0">
              <a:buNone/>
            </a:pPr>
            <a:r>
              <a:rPr lang="en-US" sz="3600" dirty="0">
                <a:effectLst/>
              </a:rPr>
              <a:t>Phosphorus, sulfur, chlorine, and argon are nonconductive because they lack delocalized/ mobile electrons.</a:t>
            </a:r>
            <a:br>
              <a:rPr lang="en-US" sz="3600" dirty="0"/>
            </a:b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0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FD05-BCFB-484B-8FF1-602AAF9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03" y="1287681"/>
            <a:ext cx="10353762" cy="3695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dirty="0">
                <a:effectLst/>
              </a:rPr>
              <a:t>The three metals conduct electricity because the delocalized electrons (as in the "sea of electrons" model) are free to move throughout the solid or the liquid metal. </a:t>
            </a:r>
          </a:p>
          <a:p>
            <a:endParaRPr lang="en-US" sz="12800" dirty="0">
              <a:effectLst/>
            </a:endParaRPr>
          </a:p>
          <a:p>
            <a:pPr marL="0" indent="0">
              <a:buNone/>
            </a:pPr>
            <a:r>
              <a:rPr lang="en-US" sz="13500" dirty="0">
                <a:effectLst/>
              </a:rPr>
              <a:t>The other elements do not conduct electricity because they are simple molecular substances. without free, delocalized electrons.</a:t>
            </a:r>
            <a:br>
              <a:rPr lang="en-US" sz="13500" dirty="0"/>
            </a:br>
            <a:endParaRPr lang="en-US" sz="13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2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D570-7681-4A17-A803-80BC5535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in period 3 include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9AA6CF-6886-490E-B244-090FDED7A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869551"/>
              </p:ext>
            </p:extLst>
          </p:nvPr>
        </p:nvGraphicFramePr>
        <p:xfrm>
          <a:off x="914401" y="1989483"/>
          <a:ext cx="11039060" cy="4466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208">
                  <a:extLst>
                    <a:ext uri="{9D8B030D-6E8A-4147-A177-3AD203B41FA5}">
                      <a16:colId xmlns:a16="http://schemas.microsoft.com/office/drawing/2014/main" val="2511925246"/>
                    </a:ext>
                  </a:extLst>
                </a:gridCol>
                <a:gridCol w="1192695">
                  <a:extLst>
                    <a:ext uri="{9D8B030D-6E8A-4147-A177-3AD203B41FA5}">
                      <a16:colId xmlns:a16="http://schemas.microsoft.com/office/drawing/2014/main" val="3474100255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3814676701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4277151121"/>
                    </a:ext>
                  </a:extLst>
                </a:gridCol>
                <a:gridCol w="1311966">
                  <a:extLst>
                    <a:ext uri="{9D8B030D-6E8A-4147-A177-3AD203B41FA5}">
                      <a16:colId xmlns:a16="http://schemas.microsoft.com/office/drawing/2014/main" val="1249714813"/>
                    </a:ext>
                  </a:extLst>
                </a:gridCol>
                <a:gridCol w="1126434">
                  <a:extLst>
                    <a:ext uri="{9D8B030D-6E8A-4147-A177-3AD203B41FA5}">
                      <a16:colId xmlns:a16="http://schemas.microsoft.com/office/drawing/2014/main" val="4082434382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451106341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1124338942"/>
                    </a:ext>
                  </a:extLst>
                </a:gridCol>
                <a:gridCol w="1391478">
                  <a:extLst>
                    <a:ext uri="{9D8B030D-6E8A-4147-A177-3AD203B41FA5}">
                      <a16:colId xmlns:a16="http://schemas.microsoft.com/office/drawing/2014/main" val="1067880600"/>
                    </a:ext>
                  </a:extLst>
                </a:gridCol>
              </a:tblGrid>
              <a:tr h="820479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Sodium</a:t>
                      </a:r>
                      <a:r>
                        <a:rPr lang="en-US" sz="4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Magnesium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Aluminium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Silicon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Phosphorus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Sulphur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Chlorine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734252"/>
                  </a:ext>
                </a:extLst>
              </a:tr>
              <a:tr h="1542461">
                <a:tc>
                  <a:txBody>
                    <a:bodyPr/>
                    <a:lstStyle/>
                    <a:p>
                      <a:r>
                        <a:rPr lang="en-US" sz="2800" dirty="0"/>
                        <a:t>Symbol 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err="1"/>
                        <a:t>Ar</a:t>
                      </a:r>
                      <a:endParaRPr lang="en-US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4152"/>
                  </a:ext>
                </a:extLst>
              </a:tr>
              <a:tr h="1796587">
                <a:tc>
                  <a:txBody>
                    <a:bodyPr/>
                    <a:lstStyle/>
                    <a:p>
                      <a:r>
                        <a:rPr lang="en-US" sz="2800" dirty="0"/>
                        <a:t>Atomic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86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43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2620-2663-49F2-BE29-1AD4F7DF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density across period 3 elements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403EE5-5207-45D0-9516-F9FADECCC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02296"/>
            <a:ext cx="10257183" cy="49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5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363F-BE73-43B7-863D-3E1BB3C7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8295"/>
            <a:ext cx="10353762" cy="6202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effectLst/>
              </a:rPr>
              <a:t>The density increases from sodium to </a:t>
            </a:r>
            <a:r>
              <a:rPr lang="en-US" sz="4400" dirty="0" err="1">
                <a:effectLst/>
              </a:rPr>
              <a:t>aluminium</a:t>
            </a:r>
            <a:r>
              <a:rPr lang="en-US" sz="4400" dirty="0">
                <a:effectLst/>
              </a:rPr>
              <a:t> as the atomic radii decrease and the bonding gets stronger with 1 ==&gt; 3 bonding electrons (</a:t>
            </a:r>
            <a:r>
              <a:rPr lang="en-US" sz="4400" dirty="0" err="1">
                <a:effectLst/>
              </a:rPr>
              <a:t>delocalised</a:t>
            </a:r>
            <a:r>
              <a:rPr lang="en-US" sz="4400" dirty="0">
                <a:effectLst/>
              </a:rPr>
              <a:t> outer valency electrons in the metal lattice).  However, they are relatively low densities compared to most metals.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6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3C4C-34C0-4FA4-9C59-344CA991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50574"/>
            <a:ext cx="10353762" cy="6122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dirty="0">
                <a:effectLst/>
              </a:rPr>
              <a:t>Silicon, phosphorus and sulfur have a low densities, typical of non–metallic covalent solids.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Chlorine and argon are small covalent molecules and have very low densities being gaseous at room temperature because only weak intermolecular forces act between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6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59AE-BE0E-4CEF-B064-6E91ABAE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properties of period 3 elements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771637-2BCA-4875-9D5F-91E70B5BC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04" y="1935921"/>
            <a:ext cx="11860696" cy="47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8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4E5BF5-C894-4AA6-979D-D25EF3C9F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4" y="265043"/>
            <a:ext cx="11900451" cy="65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17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2C2663-83E3-4C53-A35A-CC29F208F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2" y="185530"/>
            <a:ext cx="11860695" cy="667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33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287C0B-4BE0-4F82-B8DD-18398CF26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0" y="119271"/>
            <a:ext cx="11873948" cy="66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4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62853C-8961-4030-AFC2-FDA3D5AAA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78" y="145773"/>
            <a:ext cx="11926957" cy="65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7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904A-4DCB-497F-A6AE-7C2B846F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7" y="609600"/>
            <a:ext cx="9220686" cy="2362200"/>
          </a:xfrm>
        </p:spPr>
        <p:txBody>
          <a:bodyPr>
            <a:normAutofit/>
          </a:bodyPr>
          <a:lstStyle/>
          <a:p>
            <a:r>
              <a:rPr lang="en-US" sz="660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060B7-2643-48C1-A3F7-0DC4DB23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898" y="3101009"/>
            <a:ext cx="26955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86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45BB-0B9B-4E73-8A7C-C54D5C7D1B5E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717472">
            <a:off x="913795" y="2279374"/>
            <a:ext cx="10353762" cy="3511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rgbClr val="FF0000"/>
                </a:solidFill>
                <a:latin typeface="Bauhaus 93" panose="04030905020B02020C02" pitchFamily="82" charset="0"/>
              </a:rPr>
              <a:t>GOOD NIGHT TO YOU’ LL</a:t>
            </a:r>
          </a:p>
        </p:txBody>
      </p:sp>
    </p:spTree>
    <p:extLst>
      <p:ext uri="{BB962C8B-B14F-4D97-AF65-F5344CB8AC3E}">
        <p14:creationId xmlns:p14="http://schemas.microsoft.com/office/powerpoint/2010/main" val="59309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4966-6548-4FB0-885E-D962F61A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Bonding and structure in the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2608-C104-4D5B-8C31-ADBA8FB04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0"/>
            <a:ext cx="10353762" cy="5029199"/>
          </a:xfrm>
        </p:spPr>
        <p:txBody>
          <a:bodyPr>
            <a:normAutofit fontScale="25000" lnSpcReduction="20000"/>
          </a:bodyPr>
          <a:lstStyle/>
          <a:p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sz="12300" dirty="0">
                <a:effectLst/>
              </a:rPr>
              <a:t>The structures of the elements vary across the period.</a:t>
            </a:r>
          </a:p>
          <a:p>
            <a:pPr marL="0" indent="0">
              <a:buNone/>
            </a:pPr>
            <a:r>
              <a:rPr lang="en-US" sz="12300" dirty="0">
                <a:effectLst/>
              </a:rPr>
              <a:t> The first three are </a:t>
            </a:r>
            <a:r>
              <a:rPr lang="en-US" sz="12300" i="1" dirty="0">
                <a:effectLst/>
              </a:rPr>
              <a:t>metallic</a:t>
            </a:r>
            <a:r>
              <a:rPr lang="en-US" sz="12300" dirty="0">
                <a:effectLst/>
              </a:rPr>
              <a:t>,  with </a:t>
            </a:r>
            <a:r>
              <a:rPr lang="en-US" sz="12300" i="1" dirty="0">
                <a:effectLst/>
              </a:rPr>
              <a:t>giant metallic structures where their atoms are held by metallic bonds.</a:t>
            </a:r>
          </a:p>
          <a:p>
            <a:pPr marL="0" indent="0">
              <a:buNone/>
            </a:pPr>
            <a:r>
              <a:rPr lang="en-US" sz="12300" dirty="0">
                <a:effectLst/>
              </a:rPr>
              <a:t>Silicon is a non metal with a </a:t>
            </a:r>
            <a:r>
              <a:rPr lang="en-US" sz="12300" i="1" dirty="0">
                <a:effectLst/>
              </a:rPr>
              <a:t>giant covalent structure.</a:t>
            </a:r>
          </a:p>
          <a:p>
            <a:pPr marL="0" indent="0">
              <a:buNone/>
            </a:pPr>
            <a:r>
              <a:rPr lang="en-US" sz="12300" i="1" dirty="0">
                <a:effectLst/>
              </a:rPr>
              <a:t>The silicon atoms are held by many strong covalent bonds.</a:t>
            </a:r>
          </a:p>
          <a:p>
            <a:pPr marL="0" indent="0">
              <a:buNone/>
            </a:pPr>
            <a:r>
              <a:rPr lang="en-US" sz="12300" dirty="0">
                <a:effectLst/>
              </a:rPr>
              <a:t> The rest are also non metals with </a:t>
            </a:r>
            <a:r>
              <a:rPr lang="en-US" sz="12300" i="1" dirty="0">
                <a:effectLst/>
              </a:rPr>
              <a:t>simple molecules</a:t>
            </a:r>
            <a:r>
              <a:rPr lang="en-US" sz="12300" dirty="0">
                <a:effectLst/>
              </a:rPr>
              <a:t>, held by </a:t>
            </a:r>
            <a:r>
              <a:rPr lang="en-US" sz="12300" i="1" dirty="0">
                <a:effectLst/>
              </a:rPr>
              <a:t>weak van der Waals forces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A239-BBF3-4FAF-9860-EE2EB6A6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A951-E3DB-415D-98AD-84BAE8A7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Graphite conducts electricity because it has mobile electrons</a:t>
            </a:r>
          </a:p>
          <a:p>
            <a:r>
              <a:rPr lang="en-US" sz="48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39259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2694-335A-4B9C-9B98-D4AC9ABD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metallic 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BC390-AE3C-45D6-BBA3-6E7100907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63757"/>
            <a:ext cx="10353762" cy="529424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8000" dirty="0">
                <a:effectLst/>
              </a:rPr>
              <a:t>Sodium, magnesium and aluminum all have giant metallic structures.</a:t>
            </a:r>
          </a:p>
          <a:p>
            <a:pPr marL="0" indent="0">
              <a:buNone/>
            </a:pPr>
            <a:r>
              <a:rPr lang="en-US" sz="8000" dirty="0">
                <a:effectLst/>
              </a:rPr>
              <a:t>In sodium, only one electron per atom is involved in the metallic bond</a:t>
            </a:r>
          </a:p>
          <a:p>
            <a:endParaRPr lang="en-US" sz="8000" dirty="0">
              <a:effectLst/>
            </a:endParaRPr>
          </a:p>
          <a:p>
            <a:pPr marL="0" indent="0">
              <a:buNone/>
            </a:pPr>
            <a:r>
              <a:rPr lang="en-US" sz="8000" dirty="0">
                <a:effectLst/>
              </a:rPr>
              <a:t>In magnesium, both of its outer electrons are involved, </a:t>
            </a:r>
          </a:p>
          <a:p>
            <a:pPr marL="0" indent="0">
              <a:buNone/>
            </a:pPr>
            <a:r>
              <a:rPr lang="en-US" sz="8000" dirty="0">
                <a:effectLst/>
              </a:rPr>
              <a:t>In aluminum all three are involved. </a:t>
            </a:r>
          </a:p>
          <a:p>
            <a:endParaRPr lang="en-US" sz="80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5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D258-06D8-42BA-A9B5-D221E584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GIANT COVALENT STRUCTURE OF SILICON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D4EF-C49D-4B3D-9518-A53FBCB46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9530"/>
            <a:ext cx="10353762" cy="5148470"/>
          </a:xfrm>
        </p:spPr>
        <p:txBody>
          <a:bodyPr>
            <a:normAutofit/>
          </a:bodyPr>
          <a:lstStyle/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sz="4800" dirty="0">
                <a:effectLst/>
              </a:rPr>
              <a:t>Silicon has a network covalent structure like that of diamond. </a:t>
            </a:r>
          </a:p>
          <a:p>
            <a:pPr marL="0" indent="0">
              <a:buNone/>
            </a:pPr>
            <a:r>
              <a:rPr lang="en-US" sz="4800" dirty="0">
                <a:effectLst/>
              </a:rPr>
              <a:t>Each silicon atom is covalently bonded to four other silicon atoms</a:t>
            </a:r>
          </a:p>
          <a:p>
            <a:endParaRPr lang="en-US" sz="4800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899B-D913-4216-A1D7-981AB882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giant covalent structure of silicon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9FD301-81CF-4CA1-82CB-81E924A86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30" y="2054087"/>
            <a:ext cx="8454887" cy="443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22B4-46C5-4778-B4F8-F5AB46E4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simple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09C8-BD55-4CAD-89A9-A6D4610E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10747"/>
            <a:ext cx="10353762" cy="52213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effectLst/>
              </a:rPr>
              <a:t>Phosphorus, sulfur, chlorine and argon are simple molecular substances with only van der Waals attractions between the molecules.</a:t>
            </a:r>
          </a:p>
          <a:p>
            <a:pPr marL="0" indent="0">
              <a:buNone/>
            </a:pPr>
            <a:r>
              <a:rPr lang="en-US" sz="3600" dirty="0">
                <a:effectLst/>
              </a:rPr>
              <a:t>The strength of the van der Waals’ forces decreases as the size of the molecule decreases, so the melting points and boiling points decrease in the order S8&gt; P4&gt; Cl2&gt;</a:t>
            </a:r>
            <a:r>
              <a:rPr lang="en-US" sz="3600" dirty="0" err="1">
                <a:effectLst/>
              </a:rPr>
              <a:t>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473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5098-42A4-4AA2-817E-3DD6FF56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VARIATION OF MELTING POINTS AND BOILING POINTS ACROSS PERIOD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23A0-E9DC-409A-AABB-98207A5A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56697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>
              <a:effectLst/>
            </a:endParaRPr>
          </a:p>
          <a:p>
            <a:pPr marL="0" indent="0">
              <a:buNone/>
            </a:pPr>
            <a:r>
              <a:rPr lang="en-US" sz="5700" dirty="0">
                <a:effectLst/>
              </a:rPr>
              <a:t>The chart shows how the melting and boiling points of the elements change as you go across the period. </a:t>
            </a:r>
          </a:p>
          <a:p>
            <a:pPr marL="0" indent="0">
              <a:buNone/>
            </a:pPr>
            <a:endParaRPr lang="en-US" sz="5700" dirty="0">
              <a:effectLst/>
            </a:endParaRPr>
          </a:p>
          <a:p>
            <a:pPr marL="0" indent="0">
              <a:buNone/>
            </a:pPr>
            <a:r>
              <a:rPr lang="en-US" sz="5700" dirty="0">
                <a:effectLst/>
              </a:rPr>
              <a:t>The figures are plotted in kelvin rather than °C to avoid showing negative temperatures.</a:t>
            </a:r>
          </a:p>
          <a:p>
            <a:pPr marL="0" indent="0">
              <a:buNone/>
            </a:pP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0148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69B7-A316-4829-A38A-9925E569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in boiling point and melting point across period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5D3A40-1E75-4148-9AB5-EE466DC3E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444" y="1935920"/>
            <a:ext cx="10074860" cy="465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5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771</Words>
  <Application>Microsoft Office PowerPoint</Application>
  <PresentationFormat>Widescreen</PresentationFormat>
  <Paragraphs>148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Bauhaus 93</vt:lpstr>
      <vt:lpstr>Bookman Old Style</vt:lpstr>
      <vt:lpstr>Rockwell</vt:lpstr>
      <vt:lpstr>Damask</vt:lpstr>
      <vt:lpstr>TRENDS IN THE PERIODIC TABLE </vt:lpstr>
      <vt:lpstr>Elements in period 3 include</vt:lpstr>
      <vt:lpstr>Bonding and structure in the elements</vt:lpstr>
      <vt:lpstr>The metallic  ELEMENTS</vt:lpstr>
      <vt:lpstr>THE GIANT COVALENT STRUCTURE OF SILICON</vt:lpstr>
      <vt:lpstr>The giant covalent structure of silicon</vt:lpstr>
      <vt:lpstr>The simple molecules</vt:lpstr>
      <vt:lpstr>VARIATION OF MELTING POINTS AND BOILING POINTS ACROSS PERIOD 3</vt:lpstr>
      <vt:lpstr>Trend in boiling point and melting point across period 3</vt:lpstr>
      <vt:lpstr>Explaining the trend in boiling point across period 3</vt:lpstr>
      <vt:lpstr>Why is the melting/boiling point of silicon very high?</vt:lpstr>
      <vt:lpstr>cont’d</vt:lpstr>
      <vt:lpstr>PowerPoint Presentation</vt:lpstr>
      <vt:lpstr>PowerPoint Presentation</vt:lpstr>
      <vt:lpstr>PowerPoint Presentation</vt:lpstr>
      <vt:lpstr>Trend in Electrical conductivity across period 3 elements</vt:lpstr>
      <vt:lpstr>ELECTRICAL CONDUCTIVITIES OF PERIOD 3 ELEMENTS</vt:lpstr>
      <vt:lpstr>PowerPoint Presentation</vt:lpstr>
      <vt:lpstr>PowerPoint Presentation</vt:lpstr>
      <vt:lpstr>Variation in density across period 3 elements</vt:lpstr>
      <vt:lpstr>PowerPoint Presentation</vt:lpstr>
      <vt:lpstr>PowerPoint Presentation</vt:lpstr>
      <vt:lpstr>Chemical properties of period 3 elements</vt:lpstr>
      <vt:lpstr>PowerPoint Presentation</vt:lpstr>
      <vt:lpstr>PowerPoint Presentation</vt:lpstr>
      <vt:lpstr>PowerPoint Presentation</vt:lpstr>
      <vt:lpstr>PowerPoint Presentation</vt:lpstr>
      <vt:lpstr>Any questions?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THE PERIODIC TABLE</dc:title>
  <dc:creator>Joan Alok</dc:creator>
  <cp:lastModifiedBy>Joan Alok</cp:lastModifiedBy>
  <cp:revision>31</cp:revision>
  <dcterms:created xsi:type="dcterms:W3CDTF">2024-05-30T08:51:05Z</dcterms:created>
  <dcterms:modified xsi:type="dcterms:W3CDTF">2024-05-30T18:33:52Z</dcterms:modified>
</cp:coreProperties>
</file>