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26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29"/>
          <p:cNvSpPr>
            <a:spLocks noGrp="1"/>
          </p:cNvSpPr>
          <p:nvPr>
            <p:ph type="dt" sz="half" idx="10"/>
          </p:nvPr>
        </p:nvSpPr>
        <p:spPr/>
        <p:txBody>
          <a:bodyPr/>
          <a:p>
            <a:fld id="{D26ABE1D-CDCD-485B-9531-C792C6ACB23A}" type="datetimeFigureOut">
              <a:rPr lang="en-US" smtClean="0"/>
              <a:t>6/8/2023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38" name="Title 1"/>
          <p:cNvSpPr>
            <a:spLocks noGrp="1"/>
          </p:cNvSpPr>
          <p:nvPr>
            <p:ph type="title"/>
          </p:nvPr>
        </p:nvSpPr>
        <p:spPr/>
        <p:txBody>
          <a:bodyPr/>
          <a:p>
            <a:r>
              <a:rPr kumimoji="0" lang="en-US"/>
              <a:t>Click to edit Master title style</a:t>
            </a:r>
          </a:p>
        </p:txBody>
      </p:sp>
      <p:sp>
        <p:nvSpPr>
          <p:cNvPr id="1048639"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0" name="Date Placeholder 3"/>
          <p:cNvSpPr>
            <a:spLocks noGrp="1"/>
          </p:cNvSpPr>
          <p:nvPr>
            <p:ph type="dt" sz="half" idx="10"/>
          </p:nvPr>
        </p:nvSpPr>
        <p:spPr/>
        <p:txBody>
          <a:bodyPr/>
          <a:p>
            <a:fld id="{D26ABE1D-CDCD-485B-9531-C792C6ACB23A}" type="datetimeFigureOut">
              <a:rPr lang="en-US" smtClean="0"/>
              <a:t>6/8/2023</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23" name="Vertical Title 1"/>
          <p:cNvSpPr>
            <a:spLocks noGrp="1"/>
          </p:cNvSpPr>
          <p:nvPr>
            <p:ph type="title" orient="vert"/>
          </p:nvPr>
        </p:nvSpPr>
        <p:spPr>
          <a:xfrm>
            <a:off x="6629400" y="914401"/>
            <a:ext cx="2057400" cy="5211763"/>
          </a:xfrm>
        </p:spPr>
        <p:txBody>
          <a:bodyPr vert="eaVert"/>
          <a:p>
            <a:r>
              <a:rPr kumimoji="0" lang="en-US"/>
              <a:t>Click to edit Master title style</a:t>
            </a:r>
          </a:p>
        </p:txBody>
      </p:sp>
      <p:sp>
        <p:nvSpPr>
          <p:cNvPr id="1048624" name="Vertical Text Placeholder 2"/>
          <p:cNvSpPr>
            <a:spLocks noGrp="1"/>
          </p:cNvSpPr>
          <p:nvPr>
            <p:ph type="body" orient="vert" idx="1"/>
          </p:nvPr>
        </p:nvSpPr>
        <p:spPr>
          <a:xfrm>
            <a:off x="457200" y="914401"/>
            <a:ext cx="6019800" cy="5211763"/>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5" name="Date Placeholder 3"/>
          <p:cNvSpPr>
            <a:spLocks noGrp="1"/>
          </p:cNvSpPr>
          <p:nvPr>
            <p:ph type="dt" sz="half" idx="10"/>
          </p:nvPr>
        </p:nvSpPr>
        <p:spPr/>
        <p:txBody>
          <a:bodyPr/>
          <a:p>
            <a:fld id="{D26ABE1D-CDCD-485B-9531-C792C6ACB23A}" type="datetimeFigureOut">
              <a:rPr lang="en-US" smtClean="0"/>
              <a:t>6/8/2023</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kumimoji="0" lang="en-US"/>
              <a:t>Click to edit Master title style</a:t>
            </a:r>
          </a:p>
        </p:txBody>
      </p:sp>
      <p:sp>
        <p:nvSpPr>
          <p:cNvPr id="1048593"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4" name="Date Placeholder 3"/>
          <p:cNvSpPr>
            <a:spLocks noGrp="1"/>
          </p:cNvSpPr>
          <p:nvPr>
            <p:ph type="dt" sz="half" idx="10"/>
          </p:nvPr>
        </p:nvSpPr>
        <p:spPr/>
        <p:txBody>
          <a:bodyPr/>
          <a:p>
            <a:fld id="{D26ABE1D-CDCD-485B-9531-C792C6ACB23A}" type="datetimeFigureOut">
              <a:rPr lang="en-US" smtClean="0"/>
              <a:t>6/8/2023</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43"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644"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45" name="Date Placeholder 3"/>
          <p:cNvSpPr>
            <a:spLocks noGrp="1"/>
          </p:cNvSpPr>
          <p:nvPr>
            <p:ph type="dt" sz="half" idx="10"/>
          </p:nvPr>
        </p:nvSpPr>
        <p:spPr/>
        <p:txBody>
          <a:bodyPr/>
          <a:p>
            <a:fld id="{D26ABE1D-CDCD-485B-9531-C792C6ACB23A}" type="datetimeFigureOut">
              <a:rPr lang="en-US" smtClean="0"/>
              <a:t>6/8/2023</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48" name="Title 1"/>
          <p:cNvSpPr>
            <a:spLocks noGrp="1"/>
          </p:cNvSpPr>
          <p:nvPr>
            <p:ph type="title"/>
          </p:nvPr>
        </p:nvSpPr>
        <p:spPr>
          <a:xfrm>
            <a:off x="457200" y="704088"/>
            <a:ext cx="8229600" cy="1143000"/>
          </a:xfrm>
        </p:spPr>
        <p:txBody>
          <a:bodyPr/>
          <a:p>
            <a:r>
              <a:rPr kumimoji="0" lang="en-US"/>
              <a:t>Click to edit Master title style</a:t>
            </a:r>
          </a:p>
        </p:txBody>
      </p:sp>
      <p:sp>
        <p:nvSpPr>
          <p:cNvPr id="104864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1" name="Date Placeholder 4"/>
          <p:cNvSpPr>
            <a:spLocks noGrp="1"/>
          </p:cNvSpPr>
          <p:nvPr>
            <p:ph type="dt" sz="half" idx="10"/>
          </p:nvPr>
        </p:nvSpPr>
        <p:spPr/>
        <p:txBody>
          <a:bodyPr/>
          <a:p>
            <a:fld id="{D26ABE1D-CDCD-485B-9531-C792C6ACB23A}" type="datetimeFigureOut">
              <a:rPr lang="en-US" smtClean="0"/>
              <a:t>6/8/2023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8" name=""/>
        <p:cNvGrpSpPr/>
        <p:nvPr/>
      </p:nvGrpSpPr>
      <p:grpSpPr>
        <a:xfrm>
          <a:off x="0" y="0"/>
          <a:ext cx="0" cy="0"/>
          <a:chOff x="0" y="0"/>
          <a:chExt cx="0" cy="0"/>
        </a:xfrm>
      </p:grpSpPr>
      <p:sp>
        <p:nvSpPr>
          <p:cNvPr id="1048654" name="Title 1"/>
          <p:cNvSpPr>
            <a:spLocks noGrp="1"/>
          </p:cNvSpPr>
          <p:nvPr>
            <p:ph type="title"/>
          </p:nvPr>
        </p:nvSpPr>
        <p:spPr>
          <a:xfrm>
            <a:off x="457200" y="704088"/>
            <a:ext cx="8229600" cy="1143000"/>
          </a:xfrm>
        </p:spPr>
        <p:txBody>
          <a:bodyPr anchor="b" tIns="45720"/>
          <a:p>
            <a:r>
              <a:rPr kumimoji="0" lang="en-US"/>
              <a:t>Click to edit Master title style</a:t>
            </a:r>
          </a:p>
        </p:txBody>
      </p:sp>
      <p:sp>
        <p:nvSpPr>
          <p:cNvPr id="1048655"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56"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5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9" name="Date Placeholder 6"/>
          <p:cNvSpPr>
            <a:spLocks noGrp="1"/>
          </p:cNvSpPr>
          <p:nvPr>
            <p:ph type="dt" sz="half" idx="10"/>
          </p:nvPr>
        </p:nvSpPr>
        <p:spPr/>
        <p:txBody>
          <a:bodyPr/>
          <a:p>
            <a:fld id="{D26ABE1D-CDCD-485B-9531-C792C6ACB23A}" type="datetimeFigureOut">
              <a:rPr lang="en-US" smtClean="0"/>
              <a:t>6/8/2023</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19"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a:t>Click to edit Master title style</a:t>
            </a:r>
          </a:p>
        </p:txBody>
      </p:sp>
      <p:sp>
        <p:nvSpPr>
          <p:cNvPr id="1048620" name="Date Placeholder 2"/>
          <p:cNvSpPr>
            <a:spLocks noGrp="1"/>
          </p:cNvSpPr>
          <p:nvPr>
            <p:ph type="dt" sz="half" idx="10"/>
          </p:nvPr>
        </p:nvSpPr>
        <p:spPr/>
        <p:txBody>
          <a:bodyPr/>
          <a:p>
            <a:fld id="{D26ABE1D-CDCD-485B-9531-C792C6ACB23A}" type="datetimeFigureOut">
              <a:rPr lang="en-US" smtClean="0"/>
              <a:t>6/8/2023</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62" name="Date Placeholder 1"/>
          <p:cNvSpPr>
            <a:spLocks noGrp="1"/>
          </p:cNvSpPr>
          <p:nvPr>
            <p:ph type="dt" sz="half" idx="10"/>
          </p:nvPr>
        </p:nvSpPr>
        <p:spPr/>
        <p:txBody>
          <a:bodyPr/>
          <a:p>
            <a:fld id="{D26ABE1D-CDCD-485B-9531-C792C6ACB23A}" type="datetimeFigureOut">
              <a:rPr lang="en-US" smtClean="0"/>
              <a:t>6/8/2023</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65"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a:t>Click to edit Master title style</a:t>
            </a:r>
          </a:p>
        </p:txBody>
      </p:sp>
      <p:sp>
        <p:nvSpPr>
          <p:cNvPr id="1048666"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a:t>Click to edit Master text styles</a:t>
            </a:r>
          </a:p>
        </p:txBody>
      </p:sp>
      <p:sp>
        <p:nvSpPr>
          <p:cNvPr id="104866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8" name="Date Placeholder 4"/>
          <p:cNvSpPr>
            <a:spLocks noGrp="1"/>
          </p:cNvSpPr>
          <p:nvPr>
            <p:ph type="dt" sz="half" idx="10"/>
          </p:nvPr>
        </p:nvSpPr>
        <p:spPr/>
        <p:txBody>
          <a:bodyPr/>
          <a:p>
            <a:fld id="{D26ABE1D-CDCD-485B-9531-C792C6ACB23A}" type="datetimeFigureOut">
              <a:rPr lang="en-US" smtClean="0"/>
              <a:t>6/8/2023</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7C1096AF-FB60-4C63-8FE7-3A943EDDAE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4" name=""/>
        <p:cNvGrpSpPr/>
        <p:nvPr/>
      </p:nvGrpSpPr>
      <p:grpSpPr>
        <a:xfrm>
          <a:off x="0" y="0"/>
          <a:ext cx="0" cy="0"/>
          <a:chOff x="0" y="0"/>
          <a:chExt cx="0" cy="0"/>
        </a:xfrm>
      </p:grpSpPr>
      <p:sp>
        <p:nvSpPr>
          <p:cNvPr id="104862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9"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0"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a:t>Click to edit Master title style</a:t>
            </a:r>
          </a:p>
        </p:txBody>
      </p:sp>
      <p:sp>
        <p:nvSpPr>
          <p:cNvPr id="1048631"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32" name="Date Placeholder 4"/>
          <p:cNvSpPr>
            <a:spLocks noGrp="1"/>
          </p:cNvSpPr>
          <p:nvPr>
            <p:ph type="dt" sz="half" idx="10"/>
          </p:nvPr>
        </p:nvSpPr>
        <p:spPr/>
        <p:txBody>
          <a:bodyPr/>
          <a:p>
            <a:fld id="{D26ABE1D-CDCD-485B-9531-C792C6ACB23A}" type="datetimeFigureOut">
              <a:rPr lang="en-US" smtClean="0"/>
              <a:t>6/8/2023</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a:xfrm>
            <a:off x="8077200" y="6356350"/>
            <a:ext cx="609600" cy="365125"/>
          </a:xfrm>
        </p:spPr>
        <p:txBody>
          <a:bodyPr/>
          <a:p>
            <a:fld id="{7C1096AF-FB60-4C63-8FE7-3A943EDDAE30}" type="slidenum">
              <a:rPr lang="en-US" smtClean="0"/>
              <a:t>‹#›</a:t>
            </a:fld>
            <a:endParaRPr lang="en-US"/>
          </a:p>
        </p:txBody>
      </p:sp>
      <p:sp>
        <p:nvSpPr>
          <p:cNvPr id="1048635"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a:t>Click icon to add picture</a:t>
            </a:r>
            <a:endParaRPr dirty="0" kumimoji="0" lang="en-US"/>
          </a:p>
        </p:txBody>
      </p:sp>
      <p:sp>
        <p:nvSpPr>
          <p:cNvPr id="104863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3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D26ABE1D-CDCD-485B-9531-C792C6ACB23A}" type="datetimeFigureOut">
              <a:rPr lang="en-US" smtClean="0"/>
              <a:t>6/8/2023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7C1096AF-FB60-4C63-8FE7-3A943EDDAE30}"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1"/>
          <p:cNvSpPr>
            <a:spLocks noGrp="1"/>
          </p:cNvSpPr>
          <p:nvPr>
            <p:ph type="ctrTitle"/>
          </p:nvPr>
        </p:nvSpPr>
        <p:spPr/>
        <p:txBody>
          <a:bodyPr>
            <a:normAutofit fontScale="90000"/>
          </a:bodyPr>
          <a:p>
            <a:r>
              <a:rPr dirty="0" lang="en-US"/>
              <a:t>COMPETENCE BASED ASSESSMENT</a:t>
            </a:r>
            <a:br>
              <a:rPr dirty="0" lang="en-US"/>
            </a:br>
            <a:endParaRPr dirty="0" lang="en-US"/>
          </a:p>
        </p:txBody>
      </p:sp>
      <p:sp>
        <p:nvSpPr>
          <p:cNvPr id="1048591" name="Subtitle 2"/>
          <p:cNvSpPr>
            <a:spLocks noGrp="1"/>
          </p:cNvSpPr>
          <p:nvPr>
            <p:ph type="subTitle" idx="1"/>
          </p:nvPr>
        </p:nvSpPr>
        <p:spPr/>
        <p:txBody>
          <a:body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Content Placeholder 2"/>
          <p:cNvSpPr>
            <a:spLocks noGrp="1"/>
          </p:cNvSpPr>
          <p:nvPr>
            <p:ph idx="1"/>
          </p:nvPr>
        </p:nvSpPr>
        <p:spPr>
          <a:xfrm>
            <a:off x="457200" y="764704"/>
            <a:ext cx="8229600" cy="5616624"/>
          </a:xfrm>
        </p:spPr>
        <p:txBody>
          <a:bodyPr>
            <a:normAutofit/>
          </a:bodyPr>
          <a:p>
            <a:pPr>
              <a:lnSpc>
                <a:spcPct val="107000"/>
              </a:lnSpc>
              <a:spcAft>
                <a:spcPts val="800"/>
              </a:spcAft>
            </a:pPr>
            <a:r>
              <a:rPr b="1" dirty="0" sz="2800" lang="en-US">
                <a:latin typeface="Cambria"/>
                <a:ea typeface="Calibri"/>
                <a:cs typeface="Times New Roman"/>
              </a:rPr>
              <a:t>Application of learned knowledge in a new situation</a:t>
            </a:r>
            <a:r>
              <a:rPr dirty="0" sz="2800" lang="en-US">
                <a:latin typeface="Cambria"/>
                <a:ea typeface="Calibri"/>
                <a:cs typeface="Times New Roman"/>
              </a:rPr>
              <a:t> (AN) refers to the ability to use knowledge, skills, and understanding gained in one context to solve problems or complete tasks in a different or unfamiliar context. It is a key aspect of higher-order thinking and problem-solving, requiring learners to transfer what they have learned to new situations and contexts.</a:t>
            </a:r>
            <a:endParaRPr dirty="0" sz="1400" lang="en-US">
              <a:latin typeface="Calibri"/>
              <a:ea typeface="Calibri"/>
              <a:cs typeface="Times New Roman"/>
            </a:endParaRPr>
          </a:p>
          <a:p>
            <a:pPr>
              <a:lnSpc>
                <a:spcPct val="107000"/>
              </a:lnSpc>
              <a:spcAft>
                <a:spcPts val="800"/>
              </a:spcAft>
            </a:pPr>
            <a:r>
              <a:rPr dirty="0" sz="2800" lang="en-US">
                <a:latin typeface="Cambria"/>
                <a:ea typeface="Calibri"/>
                <a:cs typeface="Times New Roman"/>
              </a:rPr>
              <a:t>In order to apply learned knowledge in a new situation, learners must first identify the relevant information and skills needed to solve the problem or complete the task. They must then be able to analyze the situation and</a:t>
            </a:r>
            <a:r>
              <a:rPr dirty="0" sz="2800" lang="en-US">
                <a:solidFill>
                  <a:srgbClr val="000000"/>
                </a:solidFill>
                <a:latin typeface="Cambria"/>
                <a:ea typeface="Times New Roman"/>
                <a:cs typeface="Times New Roman"/>
              </a:rPr>
              <a:t> </a:t>
            </a:r>
            <a:r>
              <a:rPr dirty="0" sz="2800" lang="en-US">
                <a:latin typeface="Cambria"/>
                <a:ea typeface="Calibri"/>
                <a:cs typeface="Times New Roman"/>
              </a:rPr>
              <a:t>determine how to apply their knowledge and skills in a way that is appropriate and effective.</a:t>
            </a:r>
          </a:p>
          <a:p>
            <a:pPr>
              <a:lnSpc>
                <a:spcPct val="107000"/>
              </a:lnSpc>
              <a:spcAft>
                <a:spcPts val="800"/>
              </a:spcAft>
            </a:pPr>
            <a:r>
              <a:rPr dirty="0" sz="2800" lang="en-US">
                <a:solidFill>
                  <a:srgbClr val="7030A0"/>
                </a:solidFill>
                <a:latin typeface="Cambria"/>
                <a:ea typeface="Calibri"/>
                <a:cs typeface="Times New Roman"/>
              </a:rPr>
              <a:t>E.g. How do you feel after reading the text?</a:t>
            </a:r>
            <a:endParaRPr dirty="0" sz="1400" lang="en-US">
              <a:solidFill>
                <a:srgbClr val="7030A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5">
                                            <p:txEl>
                                              <p:pRg st="0" end="0"/>
                                            </p:txEl>
                                          </p:spTgt>
                                        </p:tgtEl>
                                        <p:attrNameLst>
                                          <p:attrName>style.visibility</p:attrName>
                                        </p:attrNameLst>
                                      </p:cBhvr>
                                      <p:to>
                                        <p:strVal val="visible"/>
                                      </p:to>
                                    </p:set>
                                    <p:anim calcmode="lin" valueType="num">
                                      <p:cBhvr additive="base">
                                        <p:cTn dur="500" fill="hold" id="7"/>
                                        <p:tgtEl>
                                          <p:spTgt spid="104860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5">
                                            <p:txEl>
                                              <p:pRg st="1" end="1"/>
                                            </p:txEl>
                                          </p:spTgt>
                                        </p:tgtEl>
                                        <p:attrNameLst>
                                          <p:attrName>style.visibility</p:attrName>
                                        </p:attrNameLst>
                                      </p:cBhvr>
                                      <p:to>
                                        <p:strVal val="visible"/>
                                      </p:to>
                                    </p:set>
                                    <p:anim calcmode="lin" valueType="num">
                                      <p:cBhvr additive="base">
                                        <p:cTn dur="500" fill="hold" id="13"/>
                                        <p:tgtEl>
                                          <p:spTgt spid="104860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5">
                                            <p:txEl>
                                              <p:pRg st="2" end="2"/>
                                            </p:txEl>
                                          </p:spTgt>
                                        </p:tgtEl>
                                        <p:attrNameLst>
                                          <p:attrName>style.visibility</p:attrName>
                                        </p:attrNameLst>
                                      </p:cBhvr>
                                      <p:to>
                                        <p:strVal val="visible"/>
                                      </p:to>
                                    </p:set>
                                    <p:anim calcmode="lin" valueType="num">
                                      <p:cBhvr additive="base">
                                        <p:cTn dur="500" fill="hold" id="19"/>
                                        <p:tgtEl>
                                          <p:spTgt spid="104860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Content Placeholder 2"/>
          <p:cNvSpPr>
            <a:spLocks noGrp="1"/>
          </p:cNvSpPr>
          <p:nvPr>
            <p:ph idx="1"/>
          </p:nvPr>
        </p:nvSpPr>
        <p:spPr>
          <a:xfrm>
            <a:off x="457200" y="836712"/>
            <a:ext cx="8229600" cy="5544616"/>
          </a:xfrm>
        </p:spPr>
        <p:txBody>
          <a:bodyPr>
            <a:normAutofit/>
          </a:bodyPr>
          <a:p>
            <a:pPr indent="0" lvl="0" marL="0">
              <a:lnSpc>
                <a:spcPct val="107000"/>
              </a:lnSpc>
              <a:spcAft>
                <a:spcPts val="800"/>
              </a:spcAft>
              <a:buClr>
                <a:srgbClr val="B58B80"/>
              </a:buClr>
              <a:buNone/>
            </a:pPr>
            <a:r>
              <a:rPr b="1" dirty="0" sz="3100" lang="en-US">
                <a:solidFill>
                  <a:srgbClr val="00B050"/>
                </a:solidFill>
                <a:latin typeface="Cambria"/>
                <a:ea typeface="Calibri"/>
                <a:cs typeface="Times New Roman"/>
              </a:rPr>
              <a:t>The high level of demand.</a:t>
            </a:r>
            <a:endParaRPr b="1" dirty="0" sz="2800" lang="en-US">
              <a:latin typeface="Cambria"/>
              <a:ea typeface="Calibri"/>
              <a:cs typeface="Times New Roman"/>
            </a:endParaRPr>
          </a:p>
          <a:p>
            <a:pPr>
              <a:lnSpc>
                <a:spcPct val="107000"/>
              </a:lnSpc>
              <a:spcAft>
                <a:spcPts val="800"/>
              </a:spcAft>
            </a:pPr>
            <a:r>
              <a:rPr b="1" dirty="0" sz="2800" lang="en-US">
                <a:latin typeface="Cambria"/>
                <a:ea typeface="Calibri"/>
                <a:cs typeface="Times New Roman"/>
              </a:rPr>
              <a:t>Evaluation (EV)</a:t>
            </a:r>
            <a:r>
              <a:rPr dirty="0" sz="2800" lang="en-US">
                <a:latin typeface="Cambria"/>
                <a:ea typeface="Calibri"/>
                <a:cs typeface="Times New Roman"/>
              </a:rPr>
              <a:t> is a high level of cognitive learning. It involves making judgments about the value or quality of ideas, materials, or phenomena based on a set of criteria.</a:t>
            </a:r>
            <a:endParaRPr dirty="0" sz="1400" lang="en-US">
              <a:latin typeface="Calibri"/>
              <a:ea typeface="Calibri"/>
              <a:cs typeface="Times New Roman"/>
            </a:endParaRPr>
          </a:p>
          <a:p>
            <a:pPr>
              <a:lnSpc>
                <a:spcPct val="107000"/>
              </a:lnSpc>
              <a:spcAft>
                <a:spcPts val="800"/>
              </a:spcAft>
            </a:pPr>
            <a:r>
              <a:rPr dirty="0" sz="2800" lang="en-US">
                <a:latin typeface="Cambria"/>
                <a:ea typeface="Calibri"/>
                <a:cs typeface="Times New Roman"/>
              </a:rPr>
              <a:t>At the evaluation level, learners use critical thinking skills to </a:t>
            </a:r>
            <a:r>
              <a:rPr dirty="0" sz="2800" lang="en-US" err="1">
                <a:latin typeface="Cambria"/>
                <a:ea typeface="Calibri"/>
                <a:cs typeface="Times New Roman"/>
              </a:rPr>
              <a:t>analyse</a:t>
            </a:r>
            <a:r>
              <a:rPr dirty="0" sz="2800" lang="en-US">
                <a:latin typeface="Cambria"/>
                <a:ea typeface="Calibri"/>
                <a:cs typeface="Times New Roman"/>
              </a:rPr>
              <a:t> and synthesize information, make decisions, and justify their conclusions. They must also consider alternative perspectives and weigh the pros and cons of different options before reaching a final decision.</a:t>
            </a:r>
          </a:p>
          <a:p>
            <a:pPr>
              <a:lnSpc>
                <a:spcPct val="107000"/>
              </a:lnSpc>
              <a:spcAft>
                <a:spcPts val="800"/>
              </a:spcAft>
            </a:pPr>
            <a:r>
              <a:rPr dirty="0" sz="2800" lang="en-US">
                <a:solidFill>
                  <a:srgbClr val="7030A0"/>
                </a:solidFill>
                <a:latin typeface="Cambria"/>
                <a:ea typeface="Calibri"/>
                <a:cs typeface="Times New Roman"/>
              </a:rPr>
              <a:t>E.g. Who do you blame and why? – </a:t>
            </a:r>
            <a:r>
              <a:rPr dirty="0" sz="2800" lang="en-US">
                <a:latin typeface="Cambria"/>
                <a:ea typeface="Calibri"/>
                <a:cs typeface="Times New Roman"/>
              </a:rPr>
              <a:t>Opinion items</a:t>
            </a:r>
            <a:endParaRPr dirty="0" sz="1400" lang="en-US">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1048606">
                                            <p:txEl>
                                              <p:pRg st="0" end="0"/>
                                            </p:txEl>
                                          </p:spTgt>
                                        </p:tgtEl>
                                        <p:attrNameLst>
                                          <p:attrName>style.visibility</p:attrName>
                                        </p:attrNameLst>
                                      </p:cBhvr>
                                      <p:to>
                                        <p:strVal val="visible"/>
                                      </p:to>
                                    </p:set>
                                    <p:animEffect transition="in" filter="fade">
                                      <p:cBhvr>
                                        <p:cTn dur="1000" id="7"/>
                                        <p:tgtEl>
                                          <p:spTgt spid="1048606">
                                            <p:txEl>
                                              <p:pRg st="0" end="0"/>
                                            </p:txEl>
                                          </p:spTgt>
                                        </p:tgtEl>
                                      </p:cBhvr>
                                    </p:animEffect>
                                    <p:anim calcmode="lin" valueType="num">
                                      <p:cBhvr>
                                        <p:cTn dur="1000" fill="hold" id="8"/>
                                        <p:tgtEl>
                                          <p:spTgt spid="1048606">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2" presetSubtype="4">
                                  <p:stCondLst>
                                    <p:cond delay="0"/>
                                  </p:stCondLst>
                                  <p:childTnLst>
                                    <p:set>
                                      <p:cBhvr>
                                        <p:cTn dur="1" fill="hold" id="13">
                                          <p:stCondLst>
                                            <p:cond delay="0"/>
                                          </p:stCondLst>
                                        </p:cTn>
                                        <p:tgtEl>
                                          <p:spTgt spid="1048606">
                                            <p:txEl>
                                              <p:pRg st="1" end="1"/>
                                            </p:txEl>
                                          </p:spTgt>
                                        </p:tgtEl>
                                        <p:attrNameLst>
                                          <p:attrName>style.visibility</p:attrName>
                                        </p:attrNameLst>
                                      </p:cBhvr>
                                      <p:to>
                                        <p:strVal val="visible"/>
                                      </p:to>
                                    </p:set>
                                    <p:anim calcmode="lin" valueType="num">
                                      <p:cBhvr additive="base">
                                        <p:cTn dur="500" fill="hold" id="14"/>
                                        <p:tgtEl>
                                          <p:spTgt spid="104860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5"/>
                                        <p:tgtEl>
                                          <p:spTgt spid="10486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 presetSubtype="4">
                                  <p:stCondLst>
                                    <p:cond delay="0"/>
                                  </p:stCondLst>
                                  <p:childTnLst>
                                    <p:set>
                                      <p:cBhvr>
                                        <p:cTn dur="1" fill="hold" id="19">
                                          <p:stCondLst>
                                            <p:cond delay="0"/>
                                          </p:stCondLst>
                                        </p:cTn>
                                        <p:tgtEl>
                                          <p:spTgt spid="1048606">
                                            <p:txEl>
                                              <p:pRg st="2" end="2"/>
                                            </p:txEl>
                                          </p:spTgt>
                                        </p:tgtEl>
                                        <p:attrNameLst>
                                          <p:attrName>style.visibility</p:attrName>
                                        </p:attrNameLst>
                                      </p:cBhvr>
                                      <p:to>
                                        <p:strVal val="visible"/>
                                      </p:to>
                                    </p:set>
                                    <p:anim calcmode="lin" valueType="num">
                                      <p:cBhvr additive="base">
                                        <p:cTn dur="500" fill="hold" id="20"/>
                                        <p:tgtEl>
                                          <p:spTgt spid="104860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1"/>
                                        <p:tgtEl>
                                          <p:spTgt spid="10486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 presetSubtype="4">
                                  <p:stCondLst>
                                    <p:cond delay="0"/>
                                  </p:stCondLst>
                                  <p:childTnLst>
                                    <p:set>
                                      <p:cBhvr>
                                        <p:cTn dur="1" fill="hold" id="25">
                                          <p:stCondLst>
                                            <p:cond delay="0"/>
                                          </p:stCondLst>
                                        </p:cTn>
                                        <p:tgtEl>
                                          <p:spTgt spid="1048606">
                                            <p:txEl>
                                              <p:pRg st="3" end="3"/>
                                            </p:txEl>
                                          </p:spTgt>
                                        </p:tgtEl>
                                        <p:attrNameLst>
                                          <p:attrName>style.visibility</p:attrName>
                                        </p:attrNameLst>
                                      </p:cBhvr>
                                      <p:to>
                                        <p:strVal val="visible"/>
                                      </p:to>
                                    </p:set>
                                    <p:anim calcmode="lin" valueType="num">
                                      <p:cBhvr additive="base">
                                        <p:cTn dur="500" fill="hold" id="26"/>
                                        <p:tgtEl>
                                          <p:spTgt spid="104860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7"/>
                                        <p:tgtEl>
                                          <p:spTgt spid="10486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7" name="Content Placeholder 2"/>
          <p:cNvSpPr>
            <a:spLocks noGrp="1"/>
          </p:cNvSpPr>
          <p:nvPr>
            <p:ph idx="1"/>
          </p:nvPr>
        </p:nvSpPr>
        <p:spPr>
          <a:xfrm>
            <a:off x="457200" y="980728"/>
            <a:ext cx="8229600" cy="5472608"/>
          </a:xfrm>
        </p:spPr>
        <p:txBody>
          <a:bodyPr>
            <a:normAutofit lnSpcReduction="10000"/>
          </a:bodyPr>
          <a:p>
            <a:pPr>
              <a:lnSpc>
                <a:spcPct val="107000"/>
              </a:lnSpc>
              <a:spcAft>
                <a:spcPts val="800"/>
              </a:spcAft>
            </a:pPr>
            <a:r>
              <a:rPr b="1" dirty="0" sz="2800" lang="en-US">
                <a:latin typeface="Cambria"/>
                <a:ea typeface="Calibri"/>
                <a:cs typeface="Times New Roman"/>
              </a:rPr>
              <a:t>Creation (CR)</a:t>
            </a:r>
            <a:r>
              <a:rPr dirty="0" sz="2800" lang="en-US">
                <a:latin typeface="Cambria"/>
                <a:ea typeface="Calibri"/>
                <a:cs typeface="Times New Roman"/>
              </a:rPr>
              <a:t> is the highest level of cognitive learning. It involves using existing knowledge, skills, and ideas to generate new and original products or ideas.</a:t>
            </a:r>
            <a:endParaRPr dirty="0" sz="1400" lang="en-US">
              <a:latin typeface="Calibri"/>
              <a:ea typeface="Calibri"/>
              <a:cs typeface="Times New Roman"/>
            </a:endParaRPr>
          </a:p>
          <a:p>
            <a:pPr>
              <a:lnSpc>
                <a:spcPct val="107000"/>
              </a:lnSpc>
              <a:spcAft>
                <a:spcPts val="800"/>
              </a:spcAft>
            </a:pPr>
            <a:r>
              <a:rPr dirty="0" sz="2800" lang="en-US">
                <a:latin typeface="Cambria"/>
                <a:ea typeface="Calibri"/>
                <a:cs typeface="Times New Roman"/>
              </a:rPr>
              <a:t>At the creation level, learners must be able to combine, synthesize, and reorganize existing knowledge and ideas in order to create something new. This requires high levels of creativity and originality, as well as the ability to solve complex problems and think critically.</a:t>
            </a:r>
          </a:p>
          <a:p>
            <a:pPr>
              <a:lnSpc>
                <a:spcPct val="107000"/>
              </a:lnSpc>
              <a:spcAft>
                <a:spcPts val="800"/>
              </a:spcAft>
            </a:pPr>
            <a:r>
              <a:rPr dirty="0" sz="2800" lang="en-US">
                <a:latin typeface="Cambria"/>
                <a:ea typeface="Calibri"/>
                <a:cs typeface="Times New Roman"/>
              </a:rPr>
              <a:t>E.g. </a:t>
            </a:r>
            <a:r>
              <a:rPr dirty="0" lang="en-US">
                <a:solidFill>
                  <a:srgbClr val="7030A0"/>
                </a:solidFill>
              </a:rPr>
              <a:t>write a poem/composition/ a letter.</a:t>
            </a:r>
            <a:endParaRPr dirty="0" sz="1400" lang="en-US">
              <a:solidFill>
                <a:srgbClr val="7030A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7">
                                            <p:txEl>
                                              <p:pRg st="0" end="0"/>
                                            </p:txEl>
                                          </p:spTgt>
                                        </p:tgtEl>
                                        <p:attrNameLst>
                                          <p:attrName>style.visibility</p:attrName>
                                        </p:attrNameLst>
                                      </p:cBhvr>
                                      <p:to>
                                        <p:strVal val="visible"/>
                                      </p:to>
                                    </p:set>
                                    <p:anim calcmode="lin" valueType="num">
                                      <p:cBhvr additive="base">
                                        <p:cTn dur="500" fill="hold" id="7"/>
                                        <p:tgtEl>
                                          <p:spTgt spid="104860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7">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07">
                                            <p:txEl>
                                              <p:pRg st="1" end="1"/>
                                            </p:txEl>
                                          </p:spTgt>
                                        </p:tgtEl>
                                        <p:attrNameLst>
                                          <p:attrName>style.visibility</p:attrName>
                                        </p:attrNameLst>
                                      </p:cBhvr>
                                      <p:to>
                                        <p:strVal val="visible"/>
                                      </p:to>
                                    </p:set>
                                    <p:anim calcmode="lin" valueType="num">
                                      <p:cBhvr additive="base">
                                        <p:cTn dur="500" fill="hold" id="11"/>
                                        <p:tgtEl>
                                          <p:spTgt spid="104860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Content Placeholder 2"/>
          <p:cNvSpPr>
            <a:spLocks noGrp="1"/>
          </p:cNvSpPr>
          <p:nvPr>
            <p:ph idx="1"/>
          </p:nvPr>
        </p:nvSpPr>
        <p:spPr>
          <a:xfrm>
            <a:off x="457200" y="1196752"/>
            <a:ext cx="8229600" cy="5127848"/>
          </a:xfrm>
        </p:spPr>
        <p:txBody>
          <a:bodyPr>
            <a:normAutofit/>
          </a:bodyPr>
          <a:p>
            <a:pPr indent="0" lvl="0" marL="0">
              <a:buClr>
                <a:srgbClr val="B58B80"/>
              </a:buClr>
              <a:buNone/>
            </a:pPr>
            <a:r>
              <a:rPr b="1" dirty="0" lang="en-US">
                <a:solidFill>
                  <a:srgbClr val="00B0F0"/>
                </a:solidFill>
              </a:rPr>
              <a:t>Areas where Tasks can come from;</a:t>
            </a:r>
          </a:p>
          <a:p>
            <a:pPr lvl="0">
              <a:buClr>
                <a:srgbClr val="B58B80"/>
              </a:buClr>
            </a:pPr>
            <a:r>
              <a:rPr dirty="0" lang="en-US">
                <a:solidFill>
                  <a:prstClr val="black"/>
                </a:solidFill>
              </a:rPr>
              <a:t>Summary writing (CU)</a:t>
            </a:r>
          </a:p>
          <a:p>
            <a:pPr lvl="0">
              <a:buClr>
                <a:srgbClr val="B58B80"/>
              </a:buClr>
            </a:pPr>
            <a:r>
              <a:rPr dirty="0" lang="en-US">
                <a:solidFill>
                  <a:prstClr val="black"/>
                </a:solidFill>
              </a:rPr>
              <a:t>Grammar (AL)</a:t>
            </a:r>
          </a:p>
          <a:p>
            <a:pPr lvl="0">
              <a:buClr>
                <a:srgbClr val="B58B80"/>
              </a:buClr>
            </a:pPr>
            <a:r>
              <a:rPr dirty="0" lang="en-US">
                <a:solidFill>
                  <a:prstClr val="black"/>
                </a:solidFill>
              </a:rPr>
              <a:t>Contextual Meanings of words and phrases (AL)</a:t>
            </a:r>
          </a:p>
          <a:p>
            <a:pPr lvl="0">
              <a:buClr>
                <a:srgbClr val="B58B80"/>
              </a:buClr>
            </a:pPr>
            <a:r>
              <a:rPr dirty="0" lang="en-US">
                <a:solidFill>
                  <a:prstClr val="black"/>
                </a:solidFill>
              </a:rPr>
              <a:t>Feelings (EV)</a:t>
            </a:r>
          </a:p>
          <a:p>
            <a:pPr lvl="0">
              <a:buClr>
                <a:srgbClr val="B58B80"/>
              </a:buClr>
            </a:pPr>
            <a:r>
              <a:rPr dirty="0" lang="en-US">
                <a:solidFill>
                  <a:prstClr val="black"/>
                </a:solidFill>
              </a:rPr>
              <a:t>Lessons (EV)</a:t>
            </a:r>
          </a:p>
          <a:p>
            <a:pPr lvl="0">
              <a:buClr>
                <a:srgbClr val="B58B80"/>
              </a:buClr>
            </a:pPr>
            <a:r>
              <a:rPr dirty="0" lang="en-US">
                <a:solidFill>
                  <a:prstClr val="black"/>
                </a:solidFill>
              </a:rPr>
              <a:t>Conflict resolution/ problem solving (EV)</a:t>
            </a:r>
          </a:p>
          <a:p>
            <a:pPr lvl="0">
              <a:buClr>
                <a:srgbClr val="B58B80"/>
              </a:buClr>
            </a:pPr>
            <a:r>
              <a:rPr dirty="0" lang="en-US">
                <a:solidFill>
                  <a:prstClr val="black"/>
                </a:solidFill>
              </a:rPr>
              <a:t>Opinions  (EV) </a:t>
            </a:r>
          </a:p>
          <a:p>
            <a:pPr lvl="0">
              <a:buClr>
                <a:srgbClr val="B58B80"/>
              </a:buClr>
            </a:pPr>
            <a:r>
              <a:rPr dirty="0" lang="en-US">
                <a:solidFill>
                  <a:prstClr val="black"/>
                </a:solidFill>
              </a:rPr>
              <a:t>Predictions (EV)</a:t>
            </a:r>
          </a:p>
          <a:p>
            <a:pPr lvl="0">
              <a:buClr>
                <a:srgbClr val="B58B80"/>
              </a:buClr>
            </a:pPr>
            <a:r>
              <a:rPr dirty="0" lang="en-US">
                <a:solidFill>
                  <a:prstClr val="black"/>
                </a:solidFill>
              </a:rPr>
              <a:t>Writing/ compose – (CR)</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Content Placeholder 2"/>
          <p:cNvSpPr>
            <a:spLocks noGrp="1"/>
          </p:cNvSpPr>
          <p:nvPr>
            <p:ph idx="1"/>
          </p:nvPr>
        </p:nvSpPr>
        <p:spPr>
          <a:xfrm>
            <a:off x="457200" y="764704"/>
            <a:ext cx="8229600" cy="5616624"/>
          </a:xfrm>
        </p:spPr>
        <p:txBody>
          <a:bodyPr>
            <a:normAutofit/>
          </a:bodyPr>
          <a:p>
            <a:pPr algn="ctr" indent="0" marL="0">
              <a:lnSpc>
                <a:spcPct val="115000"/>
              </a:lnSpc>
              <a:spcAft>
                <a:spcPts val="800"/>
              </a:spcAft>
              <a:buNone/>
            </a:pPr>
            <a:r>
              <a:rPr b="1" dirty="0" sz="2800" lang="en-US">
                <a:solidFill>
                  <a:srgbClr val="FF0000"/>
                </a:solidFill>
                <a:latin typeface="Cambria"/>
                <a:ea typeface="Times New Roman"/>
                <a:cs typeface="Times New Roman"/>
              </a:rPr>
              <a:t>SECTION B</a:t>
            </a:r>
          </a:p>
          <a:p>
            <a:pPr algn="just">
              <a:lnSpc>
                <a:spcPct val="115000"/>
              </a:lnSpc>
              <a:spcAft>
                <a:spcPts val="800"/>
              </a:spcAft>
            </a:pPr>
            <a:r>
              <a:rPr b="1" dirty="0" sz="2800" lang="en-US">
                <a:solidFill>
                  <a:srgbClr val="000000"/>
                </a:solidFill>
                <a:latin typeface="Cambria"/>
                <a:ea typeface="Times New Roman"/>
                <a:cs typeface="Times New Roman"/>
              </a:rPr>
              <a:t>Functional Writing</a:t>
            </a:r>
          </a:p>
          <a:p>
            <a:pPr algn="just" indent="0" marL="0">
              <a:lnSpc>
                <a:spcPct val="115000"/>
              </a:lnSpc>
              <a:spcAft>
                <a:spcPts val="800"/>
              </a:spcAft>
              <a:buNone/>
            </a:pPr>
            <a:r>
              <a:rPr b="1" dirty="0" sz="2800" lang="en-US">
                <a:solidFill>
                  <a:srgbClr val="000000"/>
                </a:solidFill>
                <a:latin typeface="Cambria"/>
                <a:ea typeface="Times New Roman"/>
                <a:cs typeface="Times New Roman"/>
              </a:rPr>
              <a:t>(Present a scenario then a task)</a:t>
            </a:r>
          </a:p>
          <a:p>
            <a:r>
              <a:rPr dirty="0" sz="2800" lang="en-US">
                <a:solidFill>
                  <a:srgbClr val="00B0F0"/>
                </a:solidFill>
              </a:rPr>
              <a:t>Do not be direct when giving tasks. You can say; Make a write up/ advise/ create/ write your message/respond to…/  write a presentation/ prepare a presentation.</a:t>
            </a:r>
          </a:p>
          <a:p>
            <a:pPr algn="just">
              <a:lnSpc>
                <a:spcPct val="115000"/>
              </a:lnSpc>
              <a:spcAft>
                <a:spcPts val="800"/>
              </a:spcAft>
            </a:pPr>
            <a:endParaRPr b="1" dirty="0" sz="2800" lang="en-US">
              <a:solidFill>
                <a:srgbClr val="000000"/>
              </a:solidFill>
              <a:latin typeface="Cambria"/>
              <a:ea typeface="Times New Roman"/>
              <a:cs typeface="Times New Roman"/>
            </a:endParaRPr>
          </a:p>
          <a:p>
            <a:pPr algn="ctr" indent="0" marL="0">
              <a:lnSpc>
                <a:spcPct val="115000"/>
              </a:lnSpc>
              <a:spcAft>
                <a:spcPts val="800"/>
              </a:spcAft>
              <a:buNone/>
            </a:pPr>
            <a:r>
              <a:rPr b="1" dirty="0" sz="2800" lang="en-US">
                <a:solidFill>
                  <a:srgbClr val="FF0000"/>
                </a:solidFill>
                <a:latin typeface="Cambria"/>
                <a:ea typeface="Times New Roman"/>
                <a:cs typeface="Times New Roman"/>
              </a:rPr>
              <a:t>SECTION C</a:t>
            </a:r>
          </a:p>
          <a:p>
            <a:pPr algn="just">
              <a:lnSpc>
                <a:spcPct val="115000"/>
              </a:lnSpc>
              <a:spcAft>
                <a:spcPts val="800"/>
              </a:spcAft>
            </a:pPr>
            <a:r>
              <a:rPr b="1" dirty="0" sz="2800" lang="en-US">
                <a:solidFill>
                  <a:srgbClr val="000000"/>
                </a:solidFill>
                <a:latin typeface="Cambria"/>
                <a:ea typeface="Times New Roman"/>
                <a:cs typeface="Times New Roman"/>
              </a:rPr>
              <a:t>Creative Writing</a:t>
            </a:r>
          </a:p>
          <a:p>
            <a:pPr algn="just" indent="0" marL="0">
              <a:lnSpc>
                <a:spcPct val="115000"/>
              </a:lnSpc>
              <a:spcAft>
                <a:spcPts val="800"/>
              </a:spcAft>
              <a:buNone/>
            </a:pPr>
            <a:r>
              <a:rPr b="1" dirty="0" sz="2800" lang="en-US">
                <a:solidFill>
                  <a:srgbClr val="000000"/>
                </a:solidFill>
                <a:latin typeface="Cambria"/>
                <a:ea typeface="Times New Roman"/>
                <a:cs typeface="Times New Roman"/>
              </a:rPr>
              <a:t>Write an account/ tell…..what happened/ </a:t>
            </a:r>
          </a:p>
          <a:p>
            <a:pPr indent="0" marL="0">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9">
                                            <p:txEl>
                                              <p:pRg st="0" end="0"/>
                                            </p:txEl>
                                          </p:spTgt>
                                        </p:tgtEl>
                                        <p:attrNameLst>
                                          <p:attrName>style.visibility</p:attrName>
                                        </p:attrNameLst>
                                      </p:cBhvr>
                                      <p:to>
                                        <p:strVal val="visible"/>
                                      </p:to>
                                    </p:set>
                                    <p:anim calcmode="lin" valueType="num">
                                      <p:cBhvr additive="base">
                                        <p:cTn dur="500" fill="hold" id="7"/>
                                        <p:tgtEl>
                                          <p:spTgt spid="104860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9">
                                            <p:txEl>
                                              <p:pRg st="1" end="1"/>
                                            </p:txEl>
                                          </p:spTgt>
                                        </p:tgtEl>
                                        <p:attrNameLst>
                                          <p:attrName>style.visibility</p:attrName>
                                        </p:attrNameLst>
                                      </p:cBhvr>
                                      <p:to>
                                        <p:strVal val="visible"/>
                                      </p:to>
                                    </p:set>
                                    <p:anim calcmode="lin" valueType="num">
                                      <p:cBhvr additive="base">
                                        <p:cTn dur="500" fill="hold" id="13"/>
                                        <p:tgtEl>
                                          <p:spTgt spid="104860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9">
                                            <p:txEl>
                                              <p:pRg st="2" end="2"/>
                                            </p:txEl>
                                          </p:spTgt>
                                        </p:tgtEl>
                                        <p:attrNameLst>
                                          <p:attrName>style.visibility</p:attrName>
                                        </p:attrNameLst>
                                      </p:cBhvr>
                                      <p:to>
                                        <p:strVal val="visible"/>
                                      </p:to>
                                    </p:set>
                                    <p:anim calcmode="lin" valueType="num">
                                      <p:cBhvr additive="base">
                                        <p:cTn dur="500" fill="hold" id="19"/>
                                        <p:tgtEl>
                                          <p:spTgt spid="104860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9">
                                            <p:txEl>
                                              <p:pRg st="3" end="3"/>
                                            </p:txEl>
                                          </p:spTgt>
                                        </p:tgtEl>
                                        <p:attrNameLst>
                                          <p:attrName>style.visibility</p:attrName>
                                        </p:attrNameLst>
                                      </p:cBhvr>
                                      <p:to>
                                        <p:strVal val="visible"/>
                                      </p:to>
                                    </p:set>
                                    <p:anim calcmode="lin" valueType="num">
                                      <p:cBhvr additive="base">
                                        <p:cTn dur="500" fill="hold" id="25"/>
                                        <p:tgtEl>
                                          <p:spTgt spid="104860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09">
                                            <p:txEl>
                                              <p:pRg st="5" end="5"/>
                                            </p:txEl>
                                          </p:spTgt>
                                        </p:tgtEl>
                                        <p:attrNameLst>
                                          <p:attrName>style.visibility</p:attrName>
                                        </p:attrNameLst>
                                      </p:cBhvr>
                                      <p:to>
                                        <p:strVal val="visible"/>
                                      </p:to>
                                    </p:set>
                                    <p:anim calcmode="lin" valueType="num">
                                      <p:cBhvr additive="base">
                                        <p:cTn dur="500" fill="hold" id="31"/>
                                        <p:tgtEl>
                                          <p:spTgt spid="104860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609">
                                            <p:txEl>
                                              <p:pRg st="6" end="6"/>
                                            </p:txEl>
                                          </p:spTgt>
                                        </p:tgtEl>
                                        <p:attrNameLst>
                                          <p:attrName>style.visibility</p:attrName>
                                        </p:attrNameLst>
                                      </p:cBhvr>
                                      <p:to>
                                        <p:strVal val="visible"/>
                                      </p:to>
                                    </p:set>
                                    <p:anim calcmode="lin" valueType="num">
                                      <p:cBhvr additive="base">
                                        <p:cTn dur="500" fill="hold" id="37"/>
                                        <p:tgtEl>
                                          <p:spTgt spid="104860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 presetSubtype="4">
                                  <p:stCondLst>
                                    <p:cond delay="0"/>
                                  </p:stCondLst>
                                  <p:childTnLst>
                                    <p:set>
                                      <p:cBhvr>
                                        <p:cTn dur="1" fill="hold" id="42">
                                          <p:stCondLst>
                                            <p:cond delay="0"/>
                                          </p:stCondLst>
                                        </p:cTn>
                                        <p:tgtEl>
                                          <p:spTgt spid="1048609">
                                            <p:txEl>
                                              <p:pRg st="7" end="7"/>
                                            </p:txEl>
                                          </p:spTgt>
                                        </p:tgtEl>
                                        <p:attrNameLst>
                                          <p:attrName>style.visibility</p:attrName>
                                        </p:attrNameLst>
                                      </p:cBhvr>
                                      <p:to>
                                        <p:strVal val="visible"/>
                                      </p:to>
                                    </p:set>
                                    <p:anim calcmode="lin" valueType="num">
                                      <p:cBhvr additive="base">
                                        <p:cTn dur="500" fill="hold" id="43"/>
                                        <p:tgtEl>
                                          <p:spTgt spid="1048609">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0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Content Placeholder 2"/>
          <p:cNvSpPr>
            <a:spLocks noGrp="1"/>
          </p:cNvSpPr>
          <p:nvPr>
            <p:ph idx="1"/>
          </p:nvPr>
        </p:nvSpPr>
        <p:spPr>
          <a:xfrm>
            <a:off x="457200" y="980728"/>
            <a:ext cx="8229600" cy="5343872"/>
          </a:xfrm>
        </p:spPr>
        <p:txBody>
          <a:bodyPr/>
          <a:p>
            <a:pPr algn="just">
              <a:lnSpc>
                <a:spcPct val="115000"/>
              </a:lnSpc>
              <a:spcAft>
                <a:spcPts val="800"/>
              </a:spcAft>
            </a:pPr>
            <a:r>
              <a:rPr b="1" dirty="0" sz="2400" lang="en-US">
                <a:solidFill>
                  <a:srgbClr val="000000"/>
                </a:solidFill>
                <a:latin typeface="Cambria"/>
                <a:ea typeface="Times New Roman"/>
                <a:cs typeface="Times New Roman"/>
              </a:rPr>
              <a:t>SCENARIO BASED ITEM WRITING</a:t>
            </a:r>
            <a:endParaRPr dirty="0" sz="1200" lang="en-US">
              <a:latin typeface="Calibri"/>
              <a:ea typeface="Calibri"/>
              <a:cs typeface="Times New Roman"/>
            </a:endParaRPr>
          </a:p>
          <a:p>
            <a:pPr algn="just">
              <a:lnSpc>
                <a:spcPct val="115000"/>
              </a:lnSpc>
              <a:spcAft>
                <a:spcPts val="800"/>
              </a:spcAft>
            </a:pPr>
            <a:r>
              <a:rPr b="1" dirty="0" sz="2400" lang="en-US">
                <a:solidFill>
                  <a:srgbClr val="000000"/>
                </a:solidFill>
                <a:latin typeface="Cambria"/>
                <a:ea typeface="Times New Roman"/>
                <a:cs typeface="Times New Roman"/>
              </a:rPr>
              <a:t>What is a scenario?</a:t>
            </a:r>
            <a:endParaRPr dirty="0" sz="1200" lang="en-US">
              <a:latin typeface="Calibri"/>
              <a:ea typeface="Calibri"/>
              <a:cs typeface="Times New Roman"/>
            </a:endParaRPr>
          </a:p>
          <a:p>
            <a:pPr algn="just" fontAlgn="base" indent="-342900" lvl="0" marL="342900">
              <a:lnSpc>
                <a:spcPct val="115000"/>
              </a:lnSpc>
              <a:spcAft>
                <a:spcPts val="0"/>
              </a:spcAft>
              <a:buSzPts val="1000"/>
              <a:buFont typeface="Symbol"/>
              <a:buChar char=""/>
              <a:tabLst>
                <a:tab algn="l" pos="457200"/>
              </a:tabLst>
            </a:pPr>
            <a:r>
              <a:rPr dirty="0" sz="2400" lang="en-US">
                <a:solidFill>
                  <a:srgbClr val="000000"/>
                </a:solidFill>
                <a:latin typeface="Cambria"/>
                <a:ea typeface="Times New Roman"/>
                <a:cs typeface="Times New Roman"/>
              </a:rPr>
              <a:t>A Scenario is a set of information that a learner needs in order to mobilize his or her learnings (Knowledge, skills and values) to solve a real-life problem/task /challenge</a:t>
            </a:r>
            <a:r>
              <a:rPr b="1" dirty="0" sz="2400" i="1" lang="en-US">
                <a:solidFill>
                  <a:srgbClr val="000000"/>
                </a:solidFill>
                <a:latin typeface="Cambria"/>
                <a:ea typeface="Times New Roman"/>
                <a:cs typeface="Times New Roman"/>
              </a:rPr>
              <a:t>.</a:t>
            </a:r>
            <a:endParaRPr dirty="0" sz="1200" lang="en-US">
              <a:solidFill>
                <a:srgbClr val="000000"/>
              </a:solidFill>
              <a:latin typeface="Calibri"/>
              <a:ea typeface="Calibri"/>
              <a:cs typeface="Times New Roman"/>
            </a:endParaRPr>
          </a:p>
          <a:p>
            <a:pPr algn="just" fontAlgn="base" indent="-342900" lvl="0" marL="342900">
              <a:lnSpc>
                <a:spcPct val="115000"/>
              </a:lnSpc>
              <a:spcAft>
                <a:spcPts val="0"/>
              </a:spcAft>
              <a:buSzPts val="1000"/>
              <a:buFont typeface="Symbol"/>
              <a:buChar char=""/>
              <a:tabLst>
                <a:tab algn="l" pos="457200"/>
              </a:tabLst>
            </a:pPr>
            <a:r>
              <a:rPr dirty="0" sz="2400" lang="en-US">
                <a:solidFill>
                  <a:srgbClr val="000000"/>
                </a:solidFill>
                <a:latin typeface="Cambria"/>
                <a:ea typeface="Times New Roman"/>
                <a:cs typeface="Times New Roman"/>
              </a:rPr>
              <a:t>A Scenario is a </a:t>
            </a:r>
            <a:r>
              <a:rPr dirty="0" sz="2400" lang="en-US">
                <a:solidFill>
                  <a:srgbClr val="7030A0"/>
                </a:solidFill>
                <a:latin typeface="Cambria"/>
                <a:ea typeface="Times New Roman"/>
                <a:cs typeface="Times New Roman"/>
              </a:rPr>
              <a:t>realistic</a:t>
            </a:r>
            <a:r>
              <a:rPr dirty="0" sz="2400" lang="en-US">
                <a:solidFill>
                  <a:srgbClr val="000000"/>
                </a:solidFill>
                <a:latin typeface="Cambria"/>
                <a:ea typeface="Times New Roman"/>
                <a:cs typeface="Times New Roman"/>
              </a:rPr>
              <a:t> or </a:t>
            </a:r>
            <a:r>
              <a:rPr dirty="0" sz="2400" lang="en-US">
                <a:solidFill>
                  <a:srgbClr val="7030A0"/>
                </a:solidFill>
                <a:latin typeface="Cambria"/>
                <a:ea typeface="Times New Roman"/>
                <a:cs typeface="Times New Roman"/>
              </a:rPr>
              <a:t>hypothetical</a:t>
            </a:r>
            <a:r>
              <a:rPr dirty="0" sz="2400" lang="en-US">
                <a:solidFill>
                  <a:srgbClr val="000000"/>
                </a:solidFill>
                <a:latin typeface="Cambria"/>
                <a:ea typeface="Times New Roman"/>
                <a:cs typeface="Times New Roman"/>
              </a:rPr>
              <a:t> situation or problem presented to a learner in order to evaluate their ability to apply their knowledge, skills, and abilities to solve a problem or make a decision.</a:t>
            </a:r>
          </a:p>
          <a:p>
            <a:pPr indent="0" marL="0">
              <a:buNone/>
            </a:pP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1" name="Content Placeholder 2"/>
          <p:cNvSpPr>
            <a:spLocks noGrp="1"/>
          </p:cNvSpPr>
          <p:nvPr>
            <p:ph idx="1"/>
          </p:nvPr>
        </p:nvSpPr>
        <p:spPr>
          <a:xfrm>
            <a:off x="457200" y="836712"/>
            <a:ext cx="8229600" cy="5544616"/>
          </a:xfrm>
        </p:spPr>
        <p:txBody>
          <a:bodyPr/>
          <a:p>
            <a:pPr algn="just" fontAlgn="base" indent="-342900" lvl="0" marL="342900">
              <a:lnSpc>
                <a:spcPct val="115000"/>
              </a:lnSpc>
              <a:spcAft>
                <a:spcPts val="0"/>
              </a:spcAft>
              <a:buSzPts val="1000"/>
              <a:buFont typeface="Symbol"/>
              <a:buChar char=""/>
              <a:tabLst>
                <a:tab algn="l" pos="457200"/>
              </a:tabLst>
            </a:pPr>
            <a:r>
              <a:rPr dirty="0" sz="2800" lang="en-US">
                <a:solidFill>
                  <a:srgbClr val="000000"/>
                </a:solidFill>
                <a:latin typeface="Cambria"/>
                <a:ea typeface="Times New Roman"/>
                <a:cs typeface="Times New Roman"/>
              </a:rPr>
              <a:t>A scenario typically presents a context, problem, or challenge, and asks the learner to respond by applying their knowledge or skills in a way that is relevant to the scenario. </a:t>
            </a:r>
          </a:p>
          <a:p>
            <a:pPr algn="just" fontAlgn="base" indent="-342900" lvl="0" marL="342900">
              <a:lnSpc>
                <a:spcPct val="115000"/>
              </a:lnSpc>
              <a:spcAft>
                <a:spcPts val="0"/>
              </a:spcAft>
              <a:buSzPts val="1000"/>
              <a:buFont typeface="Symbol"/>
              <a:buChar char=""/>
              <a:tabLst>
                <a:tab algn="l" pos="457200"/>
              </a:tabLst>
            </a:pPr>
            <a:endParaRPr dirty="0" sz="1400" lang="en-US">
              <a:solidFill>
                <a:srgbClr val="000000"/>
              </a:solidFill>
              <a:latin typeface="Calibri"/>
              <a:ea typeface="Calibri"/>
              <a:cs typeface="Times New Roman"/>
            </a:endParaRPr>
          </a:p>
          <a:p>
            <a:pPr algn="just" fontAlgn="base" indent="-342900" lvl="0" marL="342900">
              <a:lnSpc>
                <a:spcPct val="115000"/>
              </a:lnSpc>
              <a:spcAft>
                <a:spcPts val="0"/>
              </a:spcAft>
              <a:buSzPts val="1000"/>
              <a:buFont typeface="Symbol"/>
              <a:buChar char=""/>
              <a:tabLst>
                <a:tab algn="l" pos="457200"/>
              </a:tabLst>
            </a:pPr>
            <a:r>
              <a:rPr dirty="0" sz="2800" lang="en-US">
                <a:solidFill>
                  <a:srgbClr val="000000"/>
                </a:solidFill>
                <a:latin typeface="Cambria"/>
                <a:ea typeface="Times New Roman"/>
                <a:cs typeface="Times New Roman"/>
              </a:rPr>
              <a:t>The scenario may be presented in written or multimedia format, and may include relevant information such as data, images, or videos.</a:t>
            </a:r>
            <a:endParaRPr dirty="0" sz="1400" lang="en-US">
              <a:solidFill>
                <a:srgbClr val="00000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1">
                                            <p:txEl>
                                              <p:pRg st="0" end="0"/>
                                            </p:txEl>
                                          </p:spTgt>
                                        </p:tgtEl>
                                        <p:attrNameLst>
                                          <p:attrName>style.visibility</p:attrName>
                                        </p:attrNameLst>
                                      </p:cBhvr>
                                      <p:to>
                                        <p:strVal val="visible"/>
                                      </p:to>
                                    </p:set>
                                    <p:anim calcmode="lin" valueType="num">
                                      <p:cBhvr additive="base">
                                        <p:cTn dur="500" fill="hold" id="7"/>
                                        <p:tgtEl>
                                          <p:spTgt spid="104861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1">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11">
                                            <p:txEl>
                                              <p:pRg st="2" end="2"/>
                                            </p:txEl>
                                          </p:spTgt>
                                        </p:tgtEl>
                                        <p:attrNameLst>
                                          <p:attrName>style.visibility</p:attrName>
                                        </p:attrNameLst>
                                      </p:cBhvr>
                                      <p:to>
                                        <p:strVal val="visible"/>
                                      </p:to>
                                    </p:set>
                                    <p:anim calcmode="lin" valueType="num">
                                      <p:cBhvr additive="base">
                                        <p:cTn dur="500" fill="hold" id="11"/>
                                        <p:tgtEl>
                                          <p:spTgt spid="104861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2" name="Content Placeholder 2"/>
          <p:cNvSpPr>
            <a:spLocks noGrp="1"/>
          </p:cNvSpPr>
          <p:nvPr>
            <p:ph idx="1"/>
          </p:nvPr>
        </p:nvSpPr>
        <p:spPr>
          <a:xfrm>
            <a:off x="457200" y="980728"/>
            <a:ext cx="8229600" cy="5472608"/>
          </a:xfrm>
        </p:spPr>
        <p:txBody>
          <a:bodyPr>
            <a:normAutofit lnSpcReduction="10000"/>
          </a:bodyPr>
          <a:p>
            <a:pPr algn="just" fontAlgn="base" marL="457200">
              <a:lnSpc>
                <a:spcPct val="115000"/>
              </a:lnSpc>
              <a:spcAft>
                <a:spcPts val="800"/>
              </a:spcAft>
            </a:pPr>
            <a:r>
              <a:rPr b="1" dirty="0" sz="2800" lang="en-US">
                <a:solidFill>
                  <a:srgbClr val="000000"/>
                </a:solidFill>
                <a:latin typeface="Cambria"/>
                <a:ea typeface="Times New Roman"/>
                <a:cs typeface="Times New Roman"/>
              </a:rPr>
              <a:t>PURPOSES OF USING SCENARIOS IN ASSESSMENT INCLUDE:</a:t>
            </a:r>
            <a:endParaRPr dirty="0" sz="1400" lang="en-US">
              <a:latin typeface="Calibri"/>
              <a:ea typeface="Calibri"/>
              <a:cs typeface="Times New Roman"/>
            </a:endParaRPr>
          </a:p>
          <a:p>
            <a:pPr algn="just" fontAlgn="base" indent="-342900" lvl="0" marL="342900">
              <a:lnSpc>
                <a:spcPct val="115000"/>
              </a:lnSpc>
              <a:spcAft>
                <a:spcPts val="800"/>
              </a:spcAft>
              <a:tabLst>
                <a:tab algn="l" pos="457200"/>
              </a:tabLst>
            </a:pPr>
            <a:r>
              <a:rPr dirty="0" sz="2800" lang="en-US">
                <a:solidFill>
                  <a:srgbClr val="0070C0"/>
                </a:solidFill>
                <a:latin typeface="Cambria"/>
                <a:ea typeface="Times New Roman"/>
                <a:cs typeface="Times New Roman"/>
              </a:rPr>
              <a:t>To assess higher-order thinking skills:</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Scenarios require learners to analyze and evaluate complex information, make decisions, and apply their knowledge and skills in new and unfamiliar contexts. </a:t>
            </a:r>
            <a:endParaRPr dirty="0" sz="1400" lang="en-US">
              <a:solidFill>
                <a:srgbClr val="00000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This can help to assess their ability to think critically and creatively, and to solve problems effectively.</a:t>
            </a:r>
            <a:endParaRPr dirty="0" sz="1400" lang="en-US">
              <a:solidFill>
                <a:srgbClr val="00000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2">
                                            <p:txEl>
                                              <p:pRg st="0" end="0"/>
                                            </p:txEl>
                                          </p:spTgt>
                                        </p:tgtEl>
                                        <p:attrNameLst>
                                          <p:attrName>style.visibility</p:attrName>
                                        </p:attrNameLst>
                                      </p:cBhvr>
                                      <p:to>
                                        <p:strVal val="visible"/>
                                      </p:to>
                                    </p:set>
                                    <p:anim calcmode="lin" valueType="num">
                                      <p:cBhvr additive="base">
                                        <p:cTn dur="500" fill="hold" id="7"/>
                                        <p:tgtEl>
                                          <p:spTgt spid="104861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2">
                                            <p:txEl>
                                              <p:pRg st="1" end="1"/>
                                            </p:txEl>
                                          </p:spTgt>
                                        </p:tgtEl>
                                        <p:attrNameLst>
                                          <p:attrName>style.visibility</p:attrName>
                                        </p:attrNameLst>
                                      </p:cBhvr>
                                      <p:to>
                                        <p:strVal val="visible"/>
                                      </p:to>
                                    </p:set>
                                    <p:anim calcmode="lin" valueType="num">
                                      <p:cBhvr additive="base">
                                        <p:cTn dur="500" fill="hold" id="13"/>
                                        <p:tgtEl>
                                          <p:spTgt spid="104861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12">
                                            <p:txEl>
                                              <p:pRg st="2" end="2"/>
                                            </p:txEl>
                                          </p:spTgt>
                                        </p:tgtEl>
                                        <p:attrNameLst>
                                          <p:attrName>style.visibility</p:attrName>
                                        </p:attrNameLst>
                                      </p:cBhvr>
                                      <p:to>
                                        <p:strVal val="visible"/>
                                      </p:to>
                                    </p:set>
                                    <p:anim calcmode="lin" valueType="num">
                                      <p:cBhvr additive="base">
                                        <p:cTn dur="500" fill="hold" id="19"/>
                                        <p:tgtEl>
                                          <p:spTgt spid="104861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12">
                                            <p:txEl>
                                              <p:pRg st="2" end="2"/>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12">
                                            <p:txEl>
                                              <p:pRg st="3" end="3"/>
                                            </p:txEl>
                                          </p:spTgt>
                                        </p:tgtEl>
                                        <p:attrNameLst>
                                          <p:attrName>style.visibility</p:attrName>
                                        </p:attrNameLst>
                                      </p:cBhvr>
                                      <p:to>
                                        <p:strVal val="visible"/>
                                      </p:to>
                                    </p:set>
                                    <p:anim calcmode="lin" valueType="num">
                                      <p:cBhvr additive="base">
                                        <p:cTn dur="500" fill="hold" id="23"/>
                                        <p:tgtEl>
                                          <p:spTgt spid="104861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3" name="Content Placeholder 2"/>
          <p:cNvSpPr>
            <a:spLocks noGrp="1"/>
          </p:cNvSpPr>
          <p:nvPr>
            <p:ph idx="1"/>
          </p:nvPr>
        </p:nvSpPr>
        <p:spPr>
          <a:xfrm>
            <a:off x="457200" y="980728"/>
            <a:ext cx="8229600" cy="5472608"/>
          </a:xfrm>
        </p:spPr>
        <p:txBody>
          <a:bodyPr>
            <a:normAutofit/>
          </a:bodyPr>
          <a:p>
            <a:pPr algn="just" fontAlgn="base" indent="-342900" lvl="0" marL="342900">
              <a:lnSpc>
                <a:spcPct val="115000"/>
              </a:lnSpc>
              <a:spcAft>
                <a:spcPts val="800"/>
              </a:spcAft>
              <a:buFont typeface="+mj-lt"/>
              <a:buAutoNum type="arabicPeriod" startAt="2"/>
            </a:pPr>
            <a:r>
              <a:rPr dirty="0" sz="2800" lang="en-US">
                <a:solidFill>
                  <a:srgbClr val="0070C0"/>
                </a:solidFill>
                <a:latin typeface="Cambria"/>
                <a:ea typeface="Times New Roman"/>
                <a:cs typeface="Times New Roman"/>
              </a:rPr>
              <a:t>To promote active learning: </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Scenarios can be designed to engage learners in active learning, encouraging them to explore and apply their knowledge in meaningful ways. </a:t>
            </a:r>
            <a:endParaRPr dirty="0" sz="1400" lang="en-US">
              <a:solidFill>
                <a:srgbClr val="00000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This can help to promote deeper understanding and retention of key concepts and skills.</a:t>
            </a:r>
            <a:endParaRPr dirty="0" sz="1400" lang="en-US">
              <a:solidFill>
                <a:srgbClr val="000000"/>
              </a:solidFill>
              <a:latin typeface="Calibri"/>
              <a:ea typeface="Calibri"/>
              <a:cs typeface="Times New Roman"/>
            </a:endParaRPr>
          </a:p>
          <a:p>
            <a:pPr algn="just" fontAlgn="base" indent="-342900" lvl="0" marL="342900">
              <a:lnSpc>
                <a:spcPct val="115000"/>
              </a:lnSpc>
              <a:spcAft>
                <a:spcPts val="800"/>
              </a:spcAft>
              <a:buFont typeface="+mj-lt"/>
              <a:buAutoNum type="arabicPeriod" startAt="3"/>
            </a:pPr>
            <a:r>
              <a:rPr dirty="0" sz="2800" lang="en-US">
                <a:solidFill>
                  <a:srgbClr val="0070C0"/>
                </a:solidFill>
                <a:latin typeface="Cambria"/>
                <a:ea typeface="Times New Roman"/>
                <a:cs typeface="Times New Roman"/>
              </a:rPr>
              <a:t>To evaluate real-world application: </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Scenarios provide a way to evaluate a learner's ability to apply their knowledge and skills to real-world situations, rather than just testing their ability to memorize or regurgitate information.</a:t>
            </a:r>
            <a:endParaRPr dirty="0" sz="1400" lang="en-US">
              <a:solidFill>
                <a:srgbClr val="00000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3">
                                            <p:txEl>
                                              <p:pRg st="0" end="0"/>
                                            </p:txEl>
                                          </p:spTgt>
                                        </p:tgtEl>
                                        <p:attrNameLst>
                                          <p:attrName>style.visibility</p:attrName>
                                        </p:attrNameLst>
                                      </p:cBhvr>
                                      <p:to>
                                        <p:strVal val="visible"/>
                                      </p:to>
                                    </p:set>
                                    <p:anim calcmode="lin" valueType="num">
                                      <p:cBhvr additive="base">
                                        <p:cTn dur="500" fill="hold" id="7"/>
                                        <p:tgtEl>
                                          <p:spTgt spid="104861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3">
                                            <p:txEl>
                                              <p:pRg st="1" end="1"/>
                                            </p:txEl>
                                          </p:spTgt>
                                        </p:tgtEl>
                                        <p:attrNameLst>
                                          <p:attrName>style.visibility</p:attrName>
                                        </p:attrNameLst>
                                      </p:cBhvr>
                                      <p:to>
                                        <p:strVal val="visible"/>
                                      </p:to>
                                    </p:set>
                                    <p:anim calcmode="lin" valueType="num">
                                      <p:cBhvr additive="base">
                                        <p:cTn dur="500" fill="hold" id="13"/>
                                        <p:tgtEl>
                                          <p:spTgt spid="104861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3">
                                            <p:txEl>
                                              <p:pRg st="1" end="1"/>
                                            </p:txEl>
                                          </p:spTgt>
                                        </p:tgtEl>
                                        <p:attrNameLst>
                                          <p:attrName>ppt_y</p:attrName>
                                        </p:attrNameLst>
                                      </p:cBhvr>
                                      <p:tavLst>
                                        <p:tav tm="0">
                                          <p:val>
                                            <p:strVal val="1+#ppt_h/2"/>
                                          </p:val>
                                        </p:tav>
                                        <p:tav tm="100000">
                                          <p:val>
                                            <p:strVal val="#ppt_y"/>
                                          </p:val>
                                        </p:tav>
                                      </p:tavLst>
                                    </p:anim>
                                  </p:childTnLst>
                                </p:cTn>
                              </p:par>
                              <p:par>
                                <p:cTn fill="hold" id="15" nodeType="withEffect" presetClass="entr" presetID="2" presetSubtype="4">
                                  <p:stCondLst>
                                    <p:cond delay="0"/>
                                  </p:stCondLst>
                                  <p:childTnLst>
                                    <p:set>
                                      <p:cBhvr>
                                        <p:cTn dur="1" fill="hold" id="16">
                                          <p:stCondLst>
                                            <p:cond delay="0"/>
                                          </p:stCondLst>
                                        </p:cTn>
                                        <p:tgtEl>
                                          <p:spTgt spid="1048613">
                                            <p:txEl>
                                              <p:pRg st="2" end="2"/>
                                            </p:txEl>
                                          </p:spTgt>
                                        </p:tgtEl>
                                        <p:attrNameLst>
                                          <p:attrName>style.visibility</p:attrName>
                                        </p:attrNameLst>
                                      </p:cBhvr>
                                      <p:to>
                                        <p:strVal val="visible"/>
                                      </p:to>
                                    </p:set>
                                    <p:anim calcmode="lin" valueType="num">
                                      <p:cBhvr additive="base">
                                        <p:cTn dur="500" fill="hold" id="17"/>
                                        <p:tgtEl>
                                          <p:spTgt spid="104861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 presetSubtype="4">
                                  <p:stCondLst>
                                    <p:cond delay="0"/>
                                  </p:stCondLst>
                                  <p:childTnLst>
                                    <p:set>
                                      <p:cBhvr>
                                        <p:cTn dur="1" fill="hold" id="22">
                                          <p:stCondLst>
                                            <p:cond delay="0"/>
                                          </p:stCondLst>
                                        </p:cTn>
                                        <p:tgtEl>
                                          <p:spTgt spid="1048613">
                                            <p:txEl>
                                              <p:pRg st="3" end="3"/>
                                            </p:txEl>
                                          </p:spTgt>
                                        </p:tgtEl>
                                        <p:attrNameLst>
                                          <p:attrName>style.visibility</p:attrName>
                                        </p:attrNameLst>
                                      </p:cBhvr>
                                      <p:to>
                                        <p:strVal val="visible"/>
                                      </p:to>
                                    </p:set>
                                    <p:anim calcmode="lin" valueType="num">
                                      <p:cBhvr additive="base">
                                        <p:cTn dur="500" fill="hold" id="23"/>
                                        <p:tgtEl>
                                          <p:spTgt spid="104861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4">
                                  <p:stCondLst>
                                    <p:cond delay="0"/>
                                  </p:stCondLst>
                                  <p:childTnLst>
                                    <p:set>
                                      <p:cBhvr>
                                        <p:cTn dur="1" fill="hold" id="28">
                                          <p:stCondLst>
                                            <p:cond delay="0"/>
                                          </p:stCondLst>
                                        </p:cTn>
                                        <p:tgtEl>
                                          <p:spTgt spid="1048613">
                                            <p:txEl>
                                              <p:pRg st="4" end="4"/>
                                            </p:txEl>
                                          </p:spTgt>
                                        </p:tgtEl>
                                        <p:attrNameLst>
                                          <p:attrName>style.visibility</p:attrName>
                                        </p:attrNameLst>
                                      </p:cBhvr>
                                      <p:to>
                                        <p:strVal val="visible"/>
                                      </p:to>
                                    </p:set>
                                    <p:anim calcmode="lin" valueType="num">
                                      <p:cBhvr additive="base">
                                        <p:cTn dur="500" fill="hold" id="29"/>
                                        <p:tgtEl>
                                          <p:spTgt spid="104861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6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4" name="Content Placeholder 2"/>
          <p:cNvSpPr>
            <a:spLocks noGrp="1"/>
          </p:cNvSpPr>
          <p:nvPr>
            <p:ph idx="1"/>
          </p:nvPr>
        </p:nvSpPr>
        <p:spPr>
          <a:xfrm>
            <a:off x="457200" y="764704"/>
            <a:ext cx="8229600" cy="5616624"/>
          </a:xfrm>
        </p:spPr>
        <p:txBody>
          <a:bodyPr>
            <a:normAutofit/>
          </a:bodyPr>
          <a:p>
            <a:pPr algn="just">
              <a:lnSpc>
                <a:spcPct val="115000"/>
              </a:lnSpc>
              <a:spcAft>
                <a:spcPts val="0"/>
              </a:spcAft>
            </a:pPr>
            <a:r>
              <a:rPr b="1" dirty="0" sz="2800" lang="en-US">
                <a:solidFill>
                  <a:srgbClr val="000000"/>
                </a:solidFill>
                <a:latin typeface="Cambria"/>
                <a:ea typeface="Times New Roman"/>
                <a:cs typeface="Times New Roman"/>
              </a:rPr>
              <a:t>STRUCTURE OF A SCENARIO</a:t>
            </a:r>
            <a:endParaRPr dirty="0" sz="1400" lang="en-US">
              <a:latin typeface="Calibri"/>
              <a:ea typeface="Calibri"/>
              <a:cs typeface="Times New Roman"/>
            </a:endParaRPr>
          </a:p>
          <a:p>
            <a:pPr algn="just" fontAlgn="base" indent="-342900" lvl="0" marL="342900">
              <a:lnSpc>
                <a:spcPct val="115000"/>
              </a:lnSpc>
              <a:spcAft>
                <a:spcPts val="800"/>
              </a:spcAft>
              <a:tabLst>
                <a:tab algn="l" pos="457200"/>
              </a:tabLst>
            </a:pPr>
            <a:r>
              <a:rPr dirty="0" sz="2800" lang="en-US">
                <a:solidFill>
                  <a:srgbClr val="0070C0"/>
                </a:solidFill>
                <a:latin typeface="Cambria"/>
                <a:ea typeface="Times New Roman"/>
                <a:cs typeface="Times New Roman"/>
              </a:rPr>
              <a:t>Introduction: </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The scenario begins with an introduction that sets the context and provides any necessary background information. </a:t>
            </a:r>
            <a:endParaRPr dirty="0" sz="1400" lang="en-US">
              <a:solidFill>
                <a:srgbClr val="00000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This may include information about the problem or situation being presented, the characters or stakeholders involved, and any relevant details or constraints.</a:t>
            </a:r>
            <a:endParaRPr dirty="0" sz="1400" lang="en-US">
              <a:solidFill>
                <a:srgbClr val="000000"/>
              </a:solidFill>
              <a:latin typeface="Calibri"/>
              <a:ea typeface="Calibri"/>
              <a:cs typeface="Times New Roman"/>
            </a:endParaRPr>
          </a:p>
          <a:p>
            <a:pPr algn="just">
              <a:lnSpc>
                <a:spcPct val="115000"/>
              </a:lnSpc>
              <a:spcAft>
                <a:spcPts val="800"/>
              </a:spcAft>
            </a:pPr>
            <a:r>
              <a:rPr dirty="0" sz="2800" lang="en-US">
                <a:solidFill>
                  <a:srgbClr val="0070C0"/>
                </a:solidFill>
                <a:latin typeface="Cambria"/>
                <a:ea typeface="Times New Roman"/>
                <a:cs typeface="Times New Roman"/>
              </a:rPr>
              <a:t>Description of the problem or challenge:</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The scenario presents a problem or challenge that the learner must respond to. </a:t>
            </a: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	This may be presented in the form of a question, a task, or a situation that requires the learner to make a decision or take action.</a:t>
            </a:r>
            <a:endParaRPr dirty="0" sz="1400" lang="en-US">
              <a:solidFill>
                <a:srgbClr val="000000"/>
              </a:solidFill>
              <a:latin typeface="Calibri"/>
              <a:ea typeface="Calibri"/>
              <a:cs typeface="Times New Roman"/>
            </a:endParaRP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Content Placeholder 2"/>
          <p:cNvSpPr>
            <a:spLocks noGrp="1"/>
          </p:cNvSpPr>
          <p:nvPr>
            <p:ph idx="1"/>
          </p:nvPr>
        </p:nvSpPr>
        <p:spPr>
          <a:xfrm>
            <a:off x="457200" y="836712"/>
            <a:ext cx="8229600" cy="5616624"/>
          </a:xfrm>
        </p:spPr>
        <p:txBody>
          <a:bodyPr>
            <a:normAutofit/>
          </a:bodyPr>
          <a:p>
            <a:pPr algn="just">
              <a:lnSpc>
                <a:spcPct val="115000"/>
              </a:lnSpc>
              <a:spcAft>
                <a:spcPts val="800"/>
              </a:spcAft>
            </a:pPr>
            <a:r>
              <a:rPr b="1" dirty="0" sz="3600" lang="en-US">
                <a:solidFill>
                  <a:srgbClr val="C00000"/>
                </a:solidFill>
                <a:latin typeface="Cambria"/>
                <a:ea typeface="Times New Roman"/>
                <a:cs typeface="Times New Roman"/>
              </a:rPr>
              <a:t>TERMS USED IN CBA</a:t>
            </a:r>
            <a:endParaRPr dirty="0" sz="3600" lang="en-US">
              <a:latin typeface="Calibri"/>
              <a:ea typeface="Calibri"/>
              <a:cs typeface="Times New Roman"/>
            </a:endParaRPr>
          </a:p>
          <a:p>
            <a:pPr algn="just">
              <a:lnSpc>
                <a:spcPct val="115000"/>
              </a:lnSpc>
              <a:spcAft>
                <a:spcPts val="800"/>
              </a:spcAft>
            </a:pPr>
            <a:r>
              <a:rPr dirty="0" sz="3600" lang="en-US">
                <a:solidFill>
                  <a:srgbClr val="C00000"/>
                </a:solidFill>
                <a:latin typeface="Cambria"/>
                <a:ea typeface="Times New Roman"/>
                <a:cs typeface="Times New Roman"/>
              </a:rPr>
              <a:t>	</a:t>
            </a:r>
            <a:r>
              <a:rPr dirty="0" sz="3600" lang="en-US">
                <a:solidFill>
                  <a:srgbClr val="00B0F0"/>
                </a:solidFill>
                <a:latin typeface="Cambria"/>
                <a:ea typeface="Times New Roman"/>
                <a:cs typeface="Times New Roman"/>
              </a:rPr>
              <a:t>Item(s) </a:t>
            </a:r>
            <a:r>
              <a:rPr dirty="0" sz="3600" lang="en-US">
                <a:solidFill>
                  <a:srgbClr val="000000"/>
                </a:solidFill>
                <a:latin typeface="Cambria"/>
                <a:ea typeface="Times New Roman"/>
                <a:cs typeface="Times New Roman"/>
              </a:rPr>
              <a:t>not </a:t>
            </a:r>
            <a:r>
              <a:rPr dirty="0" sz="3600" lang="en-US">
                <a:solidFill>
                  <a:srgbClr val="FF0000"/>
                </a:solidFill>
                <a:latin typeface="Cambria"/>
                <a:ea typeface="Times New Roman"/>
                <a:cs typeface="Times New Roman"/>
              </a:rPr>
              <a:t>question(s)</a:t>
            </a:r>
            <a:endParaRPr dirty="0" sz="3600" lang="en-US">
              <a:solidFill>
                <a:srgbClr val="FF0000"/>
              </a:solidFill>
              <a:latin typeface="Calibri"/>
              <a:ea typeface="Calibri"/>
              <a:cs typeface="Times New Roman"/>
            </a:endParaRPr>
          </a:p>
          <a:p>
            <a:pPr algn="just">
              <a:lnSpc>
                <a:spcPct val="115000"/>
              </a:lnSpc>
              <a:spcAft>
                <a:spcPts val="800"/>
              </a:spcAft>
            </a:pPr>
            <a:r>
              <a:rPr dirty="0" sz="3600" lang="en-US">
                <a:solidFill>
                  <a:srgbClr val="000000"/>
                </a:solidFill>
                <a:latin typeface="Cambria"/>
                <a:ea typeface="Times New Roman"/>
                <a:cs typeface="Times New Roman"/>
              </a:rPr>
              <a:t>	</a:t>
            </a:r>
            <a:r>
              <a:rPr dirty="0" sz="3600" lang="en-US">
                <a:solidFill>
                  <a:srgbClr val="00B0F0"/>
                </a:solidFill>
                <a:latin typeface="Cambria"/>
                <a:ea typeface="Times New Roman"/>
                <a:cs typeface="Times New Roman"/>
              </a:rPr>
              <a:t>Scores</a:t>
            </a:r>
            <a:r>
              <a:rPr dirty="0" sz="3600" lang="en-US">
                <a:solidFill>
                  <a:srgbClr val="000000"/>
                </a:solidFill>
                <a:latin typeface="Cambria"/>
                <a:ea typeface="Times New Roman"/>
                <a:cs typeface="Times New Roman"/>
              </a:rPr>
              <a:t> not </a:t>
            </a:r>
            <a:r>
              <a:rPr dirty="0" sz="3600" lang="en-US">
                <a:solidFill>
                  <a:srgbClr val="FF0000"/>
                </a:solidFill>
                <a:latin typeface="Cambria"/>
                <a:ea typeface="Times New Roman"/>
                <a:cs typeface="Times New Roman"/>
              </a:rPr>
              <a:t>marks</a:t>
            </a:r>
            <a:endParaRPr dirty="0" sz="3600" lang="en-US">
              <a:solidFill>
                <a:srgbClr val="FF0000"/>
              </a:solidFill>
              <a:latin typeface="Calibri"/>
              <a:ea typeface="Calibri"/>
              <a:cs typeface="Times New Roman"/>
            </a:endParaRPr>
          </a:p>
          <a:p>
            <a:pPr algn="just">
              <a:lnSpc>
                <a:spcPct val="115000"/>
              </a:lnSpc>
              <a:spcAft>
                <a:spcPts val="800"/>
              </a:spcAft>
            </a:pPr>
            <a:r>
              <a:rPr dirty="0" sz="3600" lang="en-US">
                <a:solidFill>
                  <a:srgbClr val="000000"/>
                </a:solidFill>
                <a:latin typeface="Cambria"/>
                <a:ea typeface="Times New Roman"/>
                <a:cs typeface="Times New Roman"/>
              </a:rPr>
              <a:t>	</a:t>
            </a:r>
            <a:r>
              <a:rPr dirty="0" sz="3600" lang="en-US">
                <a:solidFill>
                  <a:srgbClr val="00B0F0"/>
                </a:solidFill>
                <a:latin typeface="Cambria"/>
                <a:ea typeface="Times New Roman"/>
                <a:cs typeface="Times New Roman"/>
              </a:rPr>
              <a:t>Responses</a:t>
            </a:r>
            <a:r>
              <a:rPr dirty="0" sz="3600" lang="en-US">
                <a:solidFill>
                  <a:srgbClr val="000000"/>
                </a:solidFill>
                <a:latin typeface="Cambria"/>
                <a:ea typeface="Times New Roman"/>
                <a:cs typeface="Times New Roman"/>
              </a:rPr>
              <a:t> not </a:t>
            </a:r>
            <a:r>
              <a:rPr dirty="0" sz="3600" lang="en-US">
                <a:solidFill>
                  <a:srgbClr val="FF0000"/>
                </a:solidFill>
                <a:latin typeface="Cambria"/>
                <a:ea typeface="Times New Roman"/>
                <a:cs typeface="Times New Roman"/>
              </a:rPr>
              <a:t>answers</a:t>
            </a:r>
            <a:endParaRPr dirty="0" sz="3600" lang="en-US">
              <a:solidFill>
                <a:srgbClr val="FF0000"/>
              </a:solidFill>
              <a:latin typeface="Calibri"/>
              <a:ea typeface="Calibri"/>
              <a:cs typeface="Times New Roman"/>
            </a:endParaRPr>
          </a:p>
          <a:p>
            <a:pPr algn="just">
              <a:lnSpc>
                <a:spcPct val="115000"/>
              </a:lnSpc>
              <a:spcAft>
                <a:spcPts val="800"/>
              </a:spcAft>
            </a:pPr>
            <a:r>
              <a:rPr dirty="0" sz="3600" lang="en-US">
                <a:solidFill>
                  <a:srgbClr val="000000"/>
                </a:solidFill>
                <a:latin typeface="Cambria"/>
                <a:ea typeface="Times New Roman"/>
                <a:cs typeface="Times New Roman"/>
              </a:rPr>
              <a:t>	</a:t>
            </a:r>
            <a:r>
              <a:rPr dirty="0" sz="3600" lang="en-US">
                <a:solidFill>
                  <a:srgbClr val="00B0F0"/>
                </a:solidFill>
                <a:latin typeface="Cambria"/>
                <a:ea typeface="Times New Roman"/>
                <a:cs typeface="Times New Roman"/>
              </a:rPr>
              <a:t>Item Development/Construction </a:t>
            </a:r>
            <a:r>
              <a:rPr dirty="0" sz="3600" lang="en-US">
                <a:solidFill>
                  <a:srgbClr val="000000"/>
                </a:solidFill>
                <a:latin typeface="Cambria"/>
                <a:ea typeface="Times New Roman"/>
                <a:cs typeface="Times New Roman"/>
              </a:rPr>
              <a:t>not </a:t>
            </a:r>
            <a:r>
              <a:rPr dirty="0" sz="3600" lang="en-US">
                <a:solidFill>
                  <a:srgbClr val="FF0000"/>
                </a:solidFill>
                <a:latin typeface="Cambria"/>
                <a:ea typeface="Times New Roman"/>
                <a:cs typeface="Times New Roman"/>
              </a:rPr>
              <a:t>item writing</a:t>
            </a:r>
            <a:endParaRPr dirty="0" sz="3600" lang="en-US">
              <a:solidFill>
                <a:srgbClr val="FF0000"/>
              </a:solidFill>
              <a:latin typeface="Calibri"/>
              <a:ea typeface="Calibri"/>
              <a:cs typeface="Times New Roman"/>
            </a:endParaRPr>
          </a:p>
          <a:p>
            <a:pPr algn="just">
              <a:lnSpc>
                <a:spcPct val="115000"/>
              </a:lnSpc>
              <a:spcAft>
                <a:spcPts val="800"/>
              </a:spcAft>
            </a:pPr>
            <a:r>
              <a:rPr dirty="0" sz="3600" lang="en-US">
                <a:solidFill>
                  <a:srgbClr val="000000"/>
                </a:solidFill>
                <a:latin typeface="Cambria"/>
                <a:ea typeface="Times New Roman"/>
                <a:cs typeface="Times New Roman"/>
              </a:rPr>
              <a:t>	</a:t>
            </a:r>
            <a:r>
              <a:rPr dirty="0" sz="3600" lang="en-US">
                <a:solidFill>
                  <a:srgbClr val="00B0F0"/>
                </a:solidFill>
                <a:latin typeface="Cambria"/>
                <a:ea typeface="Times New Roman"/>
                <a:cs typeface="Times New Roman"/>
              </a:rPr>
              <a:t>Item Developer(s)/Constructor(s) </a:t>
            </a:r>
            <a:r>
              <a:rPr dirty="0" sz="3600" lang="en-US">
                <a:solidFill>
                  <a:srgbClr val="000000"/>
                </a:solidFill>
                <a:latin typeface="Cambria"/>
                <a:ea typeface="Times New Roman"/>
                <a:cs typeface="Times New Roman"/>
              </a:rPr>
              <a:t>not </a:t>
            </a:r>
            <a:r>
              <a:rPr dirty="0" sz="3600" lang="en-US">
                <a:solidFill>
                  <a:srgbClr val="FF0000"/>
                </a:solidFill>
                <a:latin typeface="Cambria"/>
                <a:ea typeface="Times New Roman"/>
                <a:cs typeface="Times New Roman"/>
              </a:rPr>
              <a:t>Item writer(s)</a:t>
            </a:r>
            <a:endParaRPr dirty="0" sz="3600" lang="en-US">
              <a:solidFill>
                <a:srgbClr val="FF0000"/>
              </a:solidFill>
              <a:latin typeface="Calibri"/>
              <a:ea typeface="Calibri"/>
              <a:cs typeface="Times New Roman"/>
            </a:endParaRP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5" name="Content Placeholder 2"/>
          <p:cNvSpPr>
            <a:spLocks noGrp="1"/>
          </p:cNvSpPr>
          <p:nvPr>
            <p:ph idx="1"/>
          </p:nvPr>
        </p:nvSpPr>
        <p:spPr>
          <a:xfrm>
            <a:off x="457200" y="836712"/>
            <a:ext cx="8229600" cy="5544616"/>
          </a:xfrm>
        </p:spPr>
        <p:txBody>
          <a:bodyPr>
            <a:normAutofit/>
          </a:bodyPr>
          <a:p>
            <a:pPr algn="just">
              <a:lnSpc>
                <a:spcPct val="115000"/>
              </a:lnSpc>
              <a:spcAft>
                <a:spcPts val="800"/>
              </a:spcAft>
            </a:pPr>
            <a:r>
              <a:rPr dirty="0" sz="2800" lang="en-US">
                <a:solidFill>
                  <a:srgbClr val="0070C0"/>
                </a:solidFill>
                <a:latin typeface="Cambria"/>
                <a:ea typeface="Times New Roman"/>
                <a:cs typeface="Times New Roman"/>
              </a:rPr>
              <a:t>Relevant information: </a:t>
            </a:r>
            <a:endParaRPr dirty="0" sz="1400" lang="en-US">
              <a:solidFill>
                <a:srgbClr val="0070C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The scenario provides relevant information, such as data, images, or videos, that the learner can use to help them understand the problem or situation and formulate a response.</a:t>
            </a:r>
            <a:endParaRPr dirty="0" sz="1400" lang="en-US">
              <a:solidFill>
                <a:srgbClr val="000000"/>
              </a:solidFill>
              <a:latin typeface="Calibri"/>
              <a:ea typeface="Calibri"/>
              <a:cs typeface="Times New Roman"/>
            </a:endParaRPr>
          </a:p>
          <a:p>
            <a:pPr algn="just">
              <a:lnSpc>
                <a:spcPct val="115000"/>
              </a:lnSpc>
              <a:spcAft>
                <a:spcPts val="800"/>
              </a:spcAft>
            </a:pPr>
            <a:r>
              <a:rPr dirty="0" sz="2800" lang="en-US">
                <a:solidFill>
                  <a:srgbClr val="0070C0"/>
                </a:solidFill>
                <a:latin typeface="Cambria"/>
                <a:ea typeface="Times New Roman"/>
                <a:cs typeface="Times New Roman"/>
              </a:rPr>
              <a:t>Requirements or criteria: </a:t>
            </a:r>
            <a:r>
              <a:rPr dirty="0" sz="2800" lang="en-US">
                <a:solidFill>
                  <a:srgbClr val="000000"/>
                </a:solidFill>
                <a:latin typeface="Cambria"/>
                <a:ea typeface="Times New Roman"/>
                <a:cs typeface="Times New Roman"/>
              </a:rPr>
              <a:t> </a:t>
            </a:r>
            <a:endParaRPr dirty="0" sz="1400" lang="en-US">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The scenario outlines the requirements or criteria that the learner must meet in order to successfully respond to the problem or challenge.  </a:t>
            </a:r>
            <a:endParaRPr dirty="0" sz="1400" lang="en-US">
              <a:solidFill>
                <a:srgbClr val="000000"/>
              </a:solidFill>
              <a:latin typeface="Calibri"/>
              <a:ea typeface="Calibri"/>
              <a:cs typeface="Times New Roman"/>
            </a:endParaRPr>
          </a:p>
          <a:p>
            <a:pPr algn="just" fontAlgn="base" indent="-342900" lvl="0" marL="342900">
              <a:lnSpc>
                <a:spcPct val="115000"/>
              </a:lnSpc>
              <a:spcAft>
                <a:spcPts val="800"/>
              </a:spcAft>
              <a:buSzPts val="1000"/>
              <a:buFont typeface="Symbol"/>
              <a:buChar char=""/>
              <a:tabLst>
                <a:tab algn="l" pos="457200"/>
              </a:tabLst>
            </a:pPr>
            <a:r>
              <a:rPr dirty="0" sz="2800" lang="en-US">
                <a:solidFill>
                  <a:srgbClr val="000000"/>
                </a:solidFill>
                <a:latin typeface="Cambria"/>
                <a:ea typeface="Times New Roman"/>
                <a:cs typeface="Times New Roman"/>
              </a:rPr>
              <a:t>This may include specific knowledge or skills that need to be demonstrated, as well as any specific constraints or limitations that need to be taken into account.</a:t>
            </a:r>
            <a:endParaRPr dirty="0" sz="1400" lang="en-US">
              <a:solidFill>
                <a:srgbClr val="000000"/>
              </a:solidFill>
              <a:latin typeface="Calibri"/>
              <a:ea typeface="Calibri"/>
              <a:cs typeface="Times New Roman"/>
            </a:endParaRP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6" name="Content Placeholder 2"/>
          <p:cNvSpPr>
            <a:spLocks noGrp="1"/>
          </p:cNvSpPr>
          <p:nvPr>
            <p:ph idx="1"/>
          </p:nvPr>
        </p:nvSpPr>
        <p:spPr>
          <a:xfrm>
            <a:off x="457200" y="980728"/>
            <a:ext cx="8229600" cy="5472608"/>
          </a:xfrm>
        </p:spPr>
        <p:txBody>
          <a:bodyPr>
            <a:normAutofit/>
          </a:bodyPr>
          <a:p>
            <a:pPr algn="just">
              <a:lnSpc>
                <a:spcPct val="115000"/>
              </a:lnSpc>
              <a:spcAft>
                <a:spcPts val="800"/>
              </a:spcAft>
            </a:pPr>
            <a:r>
              <a:rPr b="1" dirty="0" sz="2800" lang="en-US">
                <a:solidFill>
                  <a:srgbClr val="000000"/>
                </a:solidFill>
                <a:latin typeface="Cambria"/>
                <a:ea typeface="Times New Roman"/>
                <a:cs typeface="Times New Roman"/>
              </a:rPr>
              <a:t>What it implies to a facilitator.</a:t>
            </a:r>
            <a:endParaRPr dirty="0" sz="1400" lang="en-US">
              <a:latin typeface="Calibri"/>
              <a:ea typeface="Calibri"/>
              <a:cs typeface="Times New Roman"/>
            </a:endParaRPr>
          </a:p>
          <a:p>
            <a:pPr algn="just" defTabSz="914400" eaLnBrk="1" fontAlgn="auto" hangingPunct="1" indent="-274320" latinLnBrk="0" lvl="0" marL="274320" marR="0" rtl="0">
              <a:lnSpc>
                <a:spcPct val="115000"/>
              </a:lnSpc>
              <a:spcBef>
                <a:spcPct val="20000"/>
              </a:spcBef>
              <a:spcAft>
                <a:spcPts val="800"/>
              </a:spcAft>
              <a:buClr>
                <a:srgbClr val="B58B80"/>
              </a:buClr>
              <a:buSzPct val="95000"/>
              <a:buFont typeface="Wingdings 2"/>
              <a:buChar char=""/>
            </a:pPr>
            <a:r>
              <a:rPr baseline="0" b="0" cap="none" dirty="0" sz="2800" i="0" kern="1200" kumimoji="0" lang="en-US" noProof="0" normalizeH="0" spc="0" strike="noStrike" u="none">
                <a:ln>
                  <a:noFill/>
                </a:ln>
                <a:solidFill>
                  <a:srgbClr val="000000"/>
                </a:solidFill>
                <a:effectLst/>
                <a:uLnTx/>
                <a:uFillTx/>
                <a:latin typeface="Cambria"/>
                <a:ea typeface="Times New Roman"/>
                <a:cs typeface="Times New Roman"/>
              </a:rPr>
              <a:t>1. A facilitator should aligned scenario with the competencies that are being assessed, to ensure that it provides a valid and reliable measure of the learner's competency in a specific area or competency.</a:t>
            </a:r>
            <a:endParaRPr baseline="0" b="0" cap="none" dirty="0" sz="1400" i="0" kern="1200" kumimoji="0" lang="en-US" noProof="0" normalizeH="0" spc="0" strike="noStrike" u="none">
              <a:ln>
                <a:noFill/>
              </a:ln>
              <a:solidFill>
                <a:srgbClr val="000000"/>
              </a:solidFill>
              <a:effectLst/>
              <a:uLnTx/>
              <a:uFillTx/>
              <a:latin typeface="Calibri"/>
              <a:ea typeface="Calibri"/>
              <a:cs typeface="Times New Roman"/>
            </a:endParaRPr>
          </a:p>
          <a:p>
            <a:pPr algn="just" defTabSz="914400" eaLnBrk="1" fontAlgn="auto" hangingPunct="1" indent="-274320" latinLnBrk="0" lvl="0" marL="274320" marR="0" rtl="0">
              <a:lnSpc>
                <a:spcPct val="115000"/>
              </a:lnSpc>
              <a:spcBef>
                <a:spcPct val="20000"/>
              </a:spcBef>
              <a:spcAft>
                <a:spcPts val="800"/>
              </a:spcAft>
              <a:buClr>
                <a:srgbClr val="B58B80"/>
              </a:buClr>
              <a:buSzPct val="95000"/>
              <a:buFont typeface="Wingdings 2"/>
              <a:buChar char=""/>
            </a:pPr>
            <a:r>
              <a:rPr baseline="0" b="0" cap="none" dirty="0" sz="2800" i="0" kern="1200" kumimoji="0" lang="en-US" noProof="0" normalizeH="0" spc="0" strike="noStrike" u="none">
                <a:ln>
                  <a:noFill/>
                </a:ln>
                <a:solidFill>
                  <a:srgbClr val="000000"/>
                </a:solidFill>
                <a:effectLst/>
                <a:uLnTx/>
                <a:uFillTx/>
                <a:latin typeface="Cambria"/>
                <a:ea typeface="Times New Roman"/>
                <a:cs typeface="Times New Roman"/>
              </a:rPr>
              <a:t>2. A facilitator should be able to pick or write realistic situations, to ensure that it provides a meaningful way to assess the learner's ability to apply their knowledge and skills in context.</a:t>
            </a:r>
            <a:endParaRPr baseline="0" b="0" cap="none" dirty="0" sz="1400" i="0" kern="1200" kumimoji="0" lang="en-US" noProof="0" normalizeH="0" spc="0" strike="noStrike" u="none">
              <a:ln>
                <a:noFill/>
              </a:ln>
              <a:solidFill>
                <a:prstClr val="black"/>
              </a:solidFill>
              <a:effectLst/>
              <a:uLnTx/>
              <a:uFillTx/>
              <a:latin typeface="Calibri"/>
              <a:ea typeface="Calibri"/>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7" name="Content Placeholder 2"/>
          <p:cNvSpPr>
            <a:spLocks noGrp="1"/>
          </p:cNvSpPr>
          <p:nvPr>
            <p:ph idx="1"/>
          </p:nvPr>
        </p:nvSpPr>
        <p:spPr>
          <a:xfrm>
            <a:off x="457200" y="836712"/>
            <a:ext cx="8229600" cy="5544616"/>
          </a:xfrm>
        </p:spPr>
        <p:txBody>
          <a:bodyPr>
            <a:normAutofit lnSpcReduction="10000"/>
          </a:bodyPr>
          <a:p>
            <a:pPr algn="just">
              <a:lnSpc>
                <a:spcPct val="115000"/>
              </a:lnSpc>
              <a:spcAft>
                <a:spcPts val="800"/>
              </a:spcAft>
            </a:pPr>
            <a:r>
              <a:rPr dirty="0" sz="2800" lang="en-US">
                <a:solidFill>
                  <a:srgbClr val="000000"/>
                </a:solidFill>
                <a:latin typeface="Cambria"/>
                <a:ea typeface="Times New Roman"/>
                <a:cs typeface="Times New Roman"/>
              </a:rPr>
              <a:t>3. The facilitators should ensure that tasks, passages and scenarios should be easy to understand, to ensure that learners are able to focus on the problem or challenge presented, rather than struggling to understand the instructions or language.</a:t>
            </a:r>
            <a:endParaRPr dirty="0" sz="1400" lang="en-US">
              <a:solidFill>
                <a:srgbClr val="000000"/>
              </a:solidFill>
              <a:latin typeface="Calibri"/>
              <a:ea typeface="Calibri"/>
              <a:cs typeface="Times New Roman"/>
            </a:endParaRPr>
          </a:p>
          <a:p>
            <a:pPr algn="just" indent="0" marL="0">
              <a:lnSpc>
                <a:spcPct val="115000"/>
              </a:lnSpc>
              <a:spcAft>
                <a:spcPts val="800"/>
              </a:spcAft>
              <a:buNone/>
            </a:pPr>
            <a:endParaRPr dirty="0" sz="1400" lang="en-US">
              <a:latin typeface="Calibri"/>
              <a:ea typeface="Calibri"/>
              <a:cs typeface="Times New Roman"/>
            </a:endParaRPr>
          </a:p>
          <a:p>
            <a:pPr algn="just" fontAlgn="base" indent="0" lvl="0" marL="0">
              <a:lnSpc>
                <a:spcPct val="115000"/>
              </a:lnSpc>
              <a:spcAft>
                <a:spcPts val="800"/>
              </a:spcAft>
              <a:buSzPts val="1000"/>
              <a:buNone/>
              <a:tabLst>
                <a:tab algn="l" pos="457200"/>
              </a:tabLst>
            </a:pPr>
            <a:r>
              <a:rPr dirty="0" sz="2800" lang="en-US">
                <a:solidFill>
                  <a:srgbClr val="000000"/>
                </a:solidFill>
                <a:latin typeface="Cambria"/>
                <a:ea typeface="Times New Roman"/>
                <a:cs typeface="Times New Roman"/>
              </a:rPr>
              <a:t>4. The scenario should be relevant to the learner's experience and background, to ensure that it is engaging and motivating, and that learners can connect it to their existing knowledge and skills.</a:t>
            </a:r>
            <a:endParaRPr dirty="0" sz="1400" lang="en-US">
              <a:solidFill>
                <a:srgbClr val="000000"/>
              </a:solidFill>
              <a:latin typeface="Calibri"/>
              <a:ea typeface="Calibri"/>
              <a:cs typeface="Times New Roman"/>
            </a:endParaRPr>
          </a:p>
          <a:p>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8" name="Content Placeholder 2"/>
          <p:cNvSpPr>
            <a:spLocks noGrp="1"/>
          </p:cNvSpPr>
          <p:nvPr>
            <p:ph idx="1"/>
          </p:nvPr>
        </p:nvSpPr>
        <p:spPr>
          <a:xfrm>
            <a:off x="457200" y="980728"/>
            <a:ext cx="8229600" cy="5472608"/>
          </a:xfrm>
        </p:spPr>
        <p:txBody>
          <a:bodyPr>
            <a:normAutofit/>
          </a:bodyPr>
          <a:p>
            <a:pPr algn="just" defTabSz="914400" eaLnBrk="1" fontAlgn="auto" hangingPunct="1" indent="0" latinLnBrk="0" lvl="0" marL="0" marR="0" rtl="0">
              <a:lnSpc>
                <a:spcPct val="115000"/>
              </a:lnSpc>
              <a:spcBef>
                <a:spcPct val="20000"/>
              </a:spcBef>
              <a:spcAft>
                <a:spcPts val="800"/>
              </a:spcAft>
              <a:buClr>
                <a:srgbClr val="B58B80"/>
              </a:buClr>
              <a:buSzPct val="95000"/>
              <a:buFont typeface="Wingdings 2"/>
              <a:buNone/>
            </a:pPr>
            <a:r>
              <a:rPr dirty="0" sz="2800" lang="en-US">
                <a:solidFill>
                  <a:srgbClr val="000000"/>
                </a:solidFill>
                <a:latin typeface="Cambria"/>
                <a:ea typeface="Times New Roman"/>
                <a:cs typeface="Times New Roman"/>
              </a:rPr>
              <a:t>5. The scenario should be complex enough to require higher-order thinking skills, but not so complex that it overwhelms the learner or creates undue stress. (</a:t>
            </a:r>
            <a:r>
              <a:rPr baseline="0" b="0" cap="none" dirty="0" sz="2600" i="0" kern="1200" kumimoji="0" lang="en-US" noProof="0" normalizeH="0" spc="0" strike="noStrike" u="none">
                <a:ln>
                  <a:noFill/>
                </a:ln>
                <a:solidFill>
                  <a:srgbClr val="000000"/>
                </a:solidFill>
                <a:effectLst/>
                <a:uLnTx/>
                <a:uFillTx/>
                <a:latin typeface="Cambria"/>
                <a:ea typeface="Times New Roman"/>
                <a:cs typeface="Times New Roman"/>
              </a:rPr>
              <a:t>Appropriate </a:t>
            </a:r>
            <a:r>
              <a:rPr baseline="0" b="0" cap="none" sz="2600" i="0" kern="1200" kumimoji="0" lang="en-US" noProof="0" normalizeH="0" spc="0" strike="noStrike" u="none">
                <a:ln>
                  <a:noFill/>
                </a:ln>
                <a:solidFill>
                  <a:srgbClr val="000000"/>
                </a:solidFill>
                <a:effectLst/>
                <a:uLnTx/>
                <a:uFillTx/>
                <a:latin typeface="Cambria"/>
                <a:ea typeface="Times New Roman"/>
                <a:cs typeface="Times New Roman"/>
              </a:rPr>
              <a:t>complexity)</a:t>
            </a:r>
            <a:endParaRPr baseline="0" b="0" cap="none" dirty="0" sz="1300" i="0" kern="1200" kumimoji="0" lang="en-US" noProof="0" normalizeH="0" spc="0" strike="noStrike" u="none">
              <a:ln>
                <a:noFill/>
              </a:ln>
              <a:solidFill>
                <a:prstClr val="black"/>
              </a:solidFill>
              <a:effectLst/>
              <a:uLnTx/>
              <a:uFillTx/>
              <a:latin typeface="Calibri"/>
              <a:ea typeface="Calibri"/>
              <a:cs typeface="Times New Roman"/>
            </a:endParaRPr>
          </a:p>
          <a:p>
            <a:pPr algn="just" fontAlgn="base" indent="0" marL="0">
              <a:lnSpc>
                <a:spcPct val="115000"/>
              </a:lnSpc>
              <a:spcAft>
                <a:spcPts val="800"/>
              </a:spcAft>
              <a:buSzPts val="1000"/>
              <a:buNone/>
              <a:tabLst>
                <a:tab algn="l" pos="457200"/>
              </a:tabLst>
            </a:pPr>
            <a:endParaRPr dirty="0" sz="1400" lang="en-US">
              <a:solidFill>
                <a:srgbClr val="000000"/>
              </a:solidFill>
              <a:latin typeface="Calibri"/>
              <a:ea typeface="Calibri"/>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Content Placeholder 2"/>
          <p:cNvSpPr>
            <a:spLocks noGrp="1"/>
          </p:cNvSpPr>
          <p:nvPr>
            <p:ph idx="1"/>
          </p:nvPr>
        </p:nvSpPr>
        <p:spPr>
          <a:xfrm>
            <a:off x="457200" y="908720"/>
            <a:ext cx="8229600" cy="5544616"/>
          </a:xfrm>
        </p:spPr>
        <p:txBody>
          <a:bodyPr/>
          <a:p>
            <a:pPr algn="just">
              <a:lnSpc>
                <a:spcPct val="115000"/>
              </a:lnSpc>
              <a:spcAft>
                <a:spcPts val="800"/>
              </a:spcAft>
            </a:pPr>
            <a:r>
              <a:rPr dirty="0" sz="3200" lang="en-US">
                <a:solidFill>
                  <a:srgbClr val="00B0F0"/>
                </a:solidFill>
                <a:latin typeface="Cambria"/>
                <a:ea typeface="Times New Roman"/>
                <a:cs typeface="Times New Roman"/>
              </a:rPr>
              <a:t>Achievement(s) </a:t>
            </a:r>
            <a:r>
              <a:rPr dirty="0" sz="3200" lang="en-US">
                <a:solidFill>
                  <a:srgbClr val="000000"/>
                </a:solidFill>
                <a:latin typeface="Cambria"/>
                <a:ea typeface="Times New Roman"/>
                <a:cs typeface="Times New Roman"/>
              </a:rPr>
              <a:t>not </a:t>
            </a:r>
            <a:r>
              <a:rPr dirty="0" sz="3200" lang="en-US">
                <a:solidFill>
                  <a:srgbClr val="FF0000"/>
                </a:solidFill>
                <a:latin typeface="Cambria"/>
                <a:ea typeface="Times New Roman"/>
                <a:cs typeface="Times New Roman"/>
              </a:rPr>
              <a:t>performance(s)</a:t>
            </a:r>
            <a:endParaRPr dirty="0" sz="3200" lang="en-US">
              <a:solidFill>
                <a:srgbClr val="FF0000"/>
              </a:solidFill>
              <a:latin typeface="Calibri"/>
              <a:ea typeface="Calibri"/>
              <a:cs typeface="Times New Roman"/>
            </a:endParaRPr>
          </a:p>
          <a:p>
            <a:pPr algn="just">
              <a:lnSpc>
                <a:spcPct val="115000"/>
              </a:lnSpc>
              <a:spcAft>
                <a:spcPts val="800"/>
              </a:spcAft>
            </a:pPr>
            <a:r>
              <a:rPr dirty="0" sz="3200" lang="en-US">
                <a:solidFill>
                  <a:srgbClr val="00B0F0"/>
                </a:solidFill>
                <a:latin typeface="Cambria"/>
                <a:ea typeface="Times New Roman"/>
                <a:cs typeface="Times New Roman"/>
              </a:rPr>
              <a:t>Standard(s) </a:t>
            </a:r>
            <a:r>
              <a:rPr dirty="0" sz="3200" lang="en-US">
                <a:solidFill>
                  <a:srgbClr val="000000"/>
                </a:solidFill>
                <a:latin typeface="Cambria"/>
                <a:ea typeface="Times New Roman"/>
                <a:cs typeface="Times New Roman"/>
              </a:rPr>
              <a:t>not Pass </a:t>
            </a:r>
            <a:r>
              <a:rPr dirty="0" sz="3200" lang="en-US">
                <a:solidFill>
                  <a:srgbClr val="FF0000"/>
                </a:solidFill>
                <a:latin typeface="Cambria"/>
                <a:ea typeface="Times New Roman"/>
                <a:cs typeface="Times New Roman"/>
              </a:rPr>
              <a:t>mark(s)</a:t>
            </a:r>
            <a:endParaRPr dirty="0" sz="3200" lang="en-US">
              <a:solidFill>
                <a:srgbClr val="FF0000"/>
              </a:solidFill>
              <a:latin typeface="Calibri"/>
              <a:ea typeface="Calibri"/>
              <a:cs typeface="Times New Roman"/>
            </a:endParaRPr>
          </a:p>
          <a:p>
            <a:pPr algn="just">
              <a:lnSpc>
                <a:spcPct val="115000"/>
              </a:lnSpc>
              <a:spcAft>
                <a:spcPts val="800"/>
              </a:spcAft>
            </a:pPr>
            <a:r>
              <a:rPr dirty="0" sz="3200" lang="en-US">
                <a:solidFill>
                  <a:srgbClr val="00B0F0"/>
                </a:solidFill>
                <a:latin typeface="Cambria"/>
                <a:ea typeface="Times New Roman"/>
                <a:cs typeface="Times New Roman"/>
              </a:rPr>
              <a:t>Achievement Proficiency Levels </a:t>
            </a:r>
            <a:r>
              <a:rPr dirty="0" sz="3200" lang="en-US">
                <a:solidFill>
                  <a:srgbClr val="000000"/>
                </a:solidFill>
                <a:latin typeface="Cambria"/>
                <a:ea typeface="Times New Roman"/>
                <a:cs typeface="Times New Roman"/>
              </a:rPr>
              <a:t>not </a:t>
            </a:r>
            <a:r>
              <a:rPr dirty="0" sz="3200" lang="en-US">
                <a:solidFill>
                  <a:srgbClr val="FF0000"/>
                </a:solidFill>
                <a:latin typeface="Cambria"/>
                <a:ea typeface="Times New Roman"/>
                <a:cs typeface="Times New Roman"/>
              </a:rPr>
              <a:t>Aggregate grades: Distinction/Credit/Pass</a:t>
            </a:r>
            <a:endParaRPr dirty="0" sz="3200" lang="en-US">
              <a:solidFill>
                <a:srgbClr val="FF0000"/>
              </a:solidFill>
              <a:latin typeface="Calibri"/>
              <a:ea typeface="Calibri"/>
              <a:cs typeface="Times New Roman"/>
            </a:endParaRPr>
          </a:p>
          <a:p>
            <a:pPr algn="just">
              <a:lnSpc>
                <a:spcPct val="115000"/>
              </a:lnSpc>
              <a:spcAft>
                <a:spcPts val="800"/>
              </a:spcAft>
            </a:pPr>
            <a:r>
              <a:rPr dirty="0" sz="3200" lang="en-US">
                <a:solidFill>
                  <a:srgbClr val="00B0F0"/>
                </a:solidFill>
                <a:latin typeface="Cambria"/>
                <a:ea typeface="Times New Roman"/>
                <a:cs typeface="Times New Roman"/>
              </a:rPr>
              <a:t>Low Achievement </a:t>
            </a:r>
            <a:r>
              <a:rPr dirty="0" sz="3200" lang="en-US">
                <a:solidFill>
                  <a:srgbClr val="000000"/>
                </a:solidFill>
                <a:latin typeface="Cambria"/>
                <a:ea typeface="Times New Roman"/>
                <a:cs typeface="Times New Roman"/>
              </a:rPr>
              <a:t>not </a:t>
            </a:r>
            <a:r>
              <a:rPr dirty="0" sz="3200" lang="en-US">
                <a:solidFill>
                  <a:srgbClr val="FF0000"/>
                </a:solidFill>
                <a:latin typeface="Cambria"/>
                <a:ea typeface="Times New Roman"/>
                <a:cs typeface="Times New Roman"/>
              </a:rPr>
              <a:t>Poor/bad</a:t>
            </a:r>
            <a:endParaRPr dirty="0" sz="3200" lang="en-US">
              <a:solidFill>
                <a:srgbClr val="FF0000"/>
              </a:solidFill>
              <a:latin typeface="Calibri"/>
              <a:ea typeface="Calibri"/>
              <a:cs typeface="Times New Roman"/>
            </a:endParaRPr>
          </a:p>
          <a:p>
            <a:pPr algn="just">
              <a:lnSpc>
                <a:spcPct val="115000"/>
              </a:lnSpc>
              <a:spcAft>
                <a:spcPts val="800"/>
              </a:spcAft>
            </a:pPr>
            <a:r>
              <a:rPr dirty="0" sz="3200" lang="en-US">
                <a:solidFill>
                  <a:srgbClr val="00B0F0"/>
                </a:solidFill>
                <a:latin typeface="Cambria"/>
                <a:ea typeface="Times New Roman"/>
                <a:cs typeface="Times New Roman"/>
              </a:rPr>
              <a:t>Facilitator(s) </a:t>
            </a:r>
            <a:r>
              <a:rPr dirty="0" sz="3200" lang="en-US">
                <a:solidFill>
                  <a:srgbClr val="000000"/>
                </a:solidFill>
                <a:latin typeface="Cambria"/>
                <a:ea typeface="Times New Roman"/>
                <a:cs typeface="Times New Roman"/>
              </a:rPr>
              <a:t>not </a:t>
            </a:r>
            <a:r>
              <a:rPr dirty="0" sz="3200" lang="en-US">
                <a:solidFill>
                  <a:srgbClr val="FF0000"/>
                </a:solidFill>
                <a:latin typeface="Cambria"/>
                <a:ea typeface="Times New Roman"/>
                <a:cs typeface="Times New Roman"/>
              </a:rPr>
              <a:t>teacher(s)</a:t>
            </a:r>
            <a:endParaRPr dirty="0" sz="3200" lang="en-US">
              <a:solidFill>
                <a:srgbClr val="FF0000"/>
              </a:solidFill>
              <a:latin typeface="Calibri"/>
              <a:ea typeface="Calibri"/>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Content Placeholder 2"/>
          <p:cNvSpPr>
            <a:spLocks noGrp="1"/>
          </p:cNvSpPr>
          <p:nvPr>
            <p:ph idx="1"/>
          </p:nvPr>
        </p:nvSpPr>
        <p:spPr>
          <a:xfrm>
            <a:off x="457200" y="908720"/>
            <a:ext cx="8229600" cy="5217443"/>
          </a:xfrm>
        </p:spPr>
        <p:txBody>
          <a:bodyPr>
            <a:normAutofit fontScale="96154" lnSpcReduction="10000"/>
          </a:bodyPr>
          <a:p>
            <a:pPr algn="just" indent="0" marL="0">
              <a:lnSpc>
                <a:spcPct val="115000"/>
              </a:lnSpc>
              <a:spcAft>
                <a:spcPts val="800"/>
              </a:spcAft>
              <a:buNone/>
            </a:pPr>
            <a:r>
              <a:rPr dirty="0" sz="4400" lang="en-US" u="sng">
                <a:solidFill>
                  <a:srgbClr val="00B050"/>
                </a:solidFill>
                <a:latin typeface="Cambria"/>
                <a:ea typeface="Times New Roman"/>
                <a:cs typeface="Times New Roman"/>
              </a:rPr>
              <a:t>Sentence</a:t>
            </a:r>
          </a:p>
          <a:p>
            <a:pPr algn="just">
              <a:lnSpc>
                <a:spcPct val="115000"/>
              </a:lnSpc>
              <a:spcAft>
                <a:spcPts val="800"/>
              </a:spcAft>
            </a:pPr>
            <a:r>
              <a:rPr dirty="0" sz="4400" lang="en-US">
                <a:solidFill>
                  <a:srgbClr val="000000"/>
                </a:solidFill>
                <a:latin typeface="Cambria"/>
                <a:ea typeface="Times New Roman"/>
                <a:cs typeface="Times New Roman"/>
              </a:rPr>
              <a:t>Read the </a:t>
            </a:r>
            <a:r>
              <a:rPr dirty="0" sz="4400" lang="en-US">
                <a:solidFill>
                  <a:srgbClr val="00B0F0"/>
                </a:solidFill>
                <a:latin typeface="Cambria"/>
                <a:ea typeface="Times New Roman"/>
                <a:cs typeface="Times New Roman"/>
              </a:rPr>
              <a:t>text </a:t>
            </a:r>
            <a:r>
              <a:rPr dirty="0" sz="4400" lang="en-US">
                <a:solidFill>
                  <a:srgbClr val="000000"/>
                </a:solidFill>
                <a:latin typeface="Cambria"/>
                <a:ea typeface="Times New Roman"/>
                <a:cs typeface="Times New Roman"/>
              </a:rPr>
              <a:t>below and </a:t>
            </a:r>
            <a:r>
              <a:rPr dirty="0" sz="4400" lang="en-US">
                <a:solidFill>
                  <a:srgbClr val="00B0F0"/>
                </a:solidFill>
                <a:latin typeface="Cambria"/>
                <a:ea typeface="Times New Roman"/>
                <a:cs typeface="Times New Roman"/>
              </a:rPr>
              <a:t>respond</a:t>
            </a:r>
            <a:r>
              <a:rPr dirty="0" sz="4400" lang="en-US">
                <a:solidFill>
                  <a:srgbClr val="000000"/>
                </a:solidFill>
                <a:latin typeface="Cambria"/>
                <a:ea typeface="Times New Roman"/>
                <a:cs typeface="Times New Roman"/>
              </a:rPr>
              <a:t> to the </a:t>
            </a:r>
            <a:r>
              <a:rPr dirty="0" sz="4400" lang="en-US">
                <a:solidFill>
                  <a:srgbClr val="00B0F0"/>
                </a:solidFill>
                <a:latin typeface="Cambria"/>
                <a:ea typeface="Times New Roman"/>
                <a:cs typeface="Times New Roman"/>
              </a:rPr>
              <a:t>items</a:t>
            </a:r>
            <a:r>
              <a:rPr dirty="0" sz="4400" lang="en-US">
                <a:solidFill>
                  <a:srgbClr val="000000"/>
                </a:solidFill>
                <a:latin typeface="Cambria"/>
                <a:ea typeface="Times New Roman"/>
                <a:cs typeface="Times New Roman"/>
              </a:rPr>
              <a:t> after it.</a:t>
            </a:r>
            <a:endParaRPr dirty="0" sz="4400" lang="en-US">
              <a:latin typeface="Calibri"/>
              <a:ea typeface="Calibri"/>
              <a:cs typeface="Times New Roman"/>
            </a:endParaRPr>
          </a:p>
          <a:p>
            <a:pPr algn="just" indent="0" marL="0">
              <a:lnSpc>
                <a:spcPct val="115000"/>
              </a:lnSpc>
              <a:spcAft>
                <a:spcPts val="800"/>
              </a:spcAft>
              <a:buNone/>
            </a:pPr>
            <a:r>
              <a:rPr dirty="0" sz="4400" lang="en-US">
                <a:solidFill>
                  <a:srgbClr val="FF0000"/>
                </a:solidFill>
                <a:latin typeface="Cambria"/>
                <a:ea typeface="Times New Roman"/>
                <a:cs typeface="Times New Roman"/>
              </a:rPr>
              <a:t>Not </a:t>
            </a:r>
            <a:endParaRPr dirty="0" sz="4400" lang="en-US">
              <a:latin typeface="Calibri"/>
              <a:ea typeface="Calibri"/>
              <a:cs typeface="Times New Roman"/>
            </a:endParaRPr>
          </a:p>
          <a:p>
            <a:pPr algn="just">
              <a:lnSpc>
                <a:spcPct val="115000"/>
              </a:lnSpc>
              <a:spcAft>
                <a:spcPts val="800"/>
              </a:spcAft>
            </a:pPr>
            <a:r>
              <a:rPr dirty="0" sz="4400" lang="en-US">
                <a:solidFill>
                  <a:srgbClr val="000000"/>
                </a:solidFill>
                <a:latin typeface="Cambria"/>
                <a:ea typeface="Times New Roman"/>
                <a:cs typeface="Times New Roman"/>
              </a:rPr>
              <a:t>Read the </a:t>
            </a:r>
            <a:r>
              <a:rPr dirty="0" sz="4400" lang="en-US">
                <a:solidFill>
                  <a:srgbClr val="FF0000"/>
                </a:solidFill>
                <a:latin typeface="Cambria"/>
                <a:ea typeface="Times New Roman"/>
                <a:cs typeface="Times New Roman"/>
              </a:rPr>
              <a:t>passage</a:t>
            </a:r>
            <a:r>
              <a:rPr dirty="0" sz="4400" lang="en-US">
                <a:solidFill>
                  <a:srgbClr val="000000"/>
                </a:solidFill>
                <a:latin typeface="Cambria"/>
                <a:ea typeface="Times New Roman"/>
                <a:cs typeface="Times New Roman"/>
              </a:rPr>
              <a:t> below and </a:t>
            </a:r>
            <a:r>
              <a:rPr dirty="0" sz="4400" lang="en-US">
                <a:solidFill>
                  <a:srgbClr val="FF0000"/>
                </a:solidFill>
                <a:latin typeface="Cambria"/>
                <a:ea typeface="Times New Roman"/>
                <a:cs typeface="Times New Roman"/>
              </a:rPr>
              <a:t>answer</a:t>
            </a:r>
            <a:r>
              <a:rPr dirty="0" sz="4400" lang="en-US">
                <a:solidFill>
                  <a:srgbClr val="000000"/>
                </a:solidFill>
                <a:latin typeface="Cambria"/>
                <a:ea typeface="Times New Roman"/>
                <a:cs typeface="Times New Roman"/>
              </a:rPr>
              <a:t> the </a:t>
            </a:r>
            <a:r>
              <a:rPr dirty="0" sz="4400" lang="en-US">
                <a:solidFill>
                  <a:srgbClr val="FF0000"/>
                </a:solidFill>
                <a:latin typeface="Cambria"/>
                <a:ea typeface="Times New Roman"/>
                <a:cs typeface="Times New Roman"/>
              </a:rPr>
              <a:t>questions </a:t>
            </a:r>
            <a:r>
              <a:rPr dirty="0" sz="4400" lang="en-US">
                <a:solidFill>
                  <a:srgbClr val="000000"/>
                </a:solidFill>
                <a:latin typeface="Cambria"/>
                <a:ea typeface="Times New Roman"/>
                <a:cs typeface="Times New Roman"/>
              </a:rPr>
              <a:t>after it. </a:t>
            </a:r>
            <a:endParaRPr dirty="0" sz="4400" lang="en-US">
              <a:latin typeface="Calibri"/>
              <a:ea typeface="Calibri"/>
              <a:cs typeface="Times New Roman"/>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0" name="Content Placeholder 2"/>
          <p:cNvSpPr>
            <a:spLocks noGrp="1"/>
          </p:cNvSpPr>
          <p:nvPr>
            <p:ph idx="1"/>
          </p:nvPr>
        </p:nvSpPr>
        <p:spPr>
          <a:xfrm>
            <a:off x="457200" y="908720"/>
            <a:ext cx="8229600" cy="5472608"/>
          </a:xfrm>
        </p:spPr>
        <p:txBody>
          <a:bodyPr>
            <a:normAutofit/>
          </a:bodyPr>
          <a:p>
            <a:pPr indent="0" marL="0">
              <a:buNone/>
            </a:pPr>
            <a:r>
              <a:rPr b="1" dirty="0" lang="en-US">
                <a:solidFill>
                  <a:srgbClr val="FF0000"/>
                </a:solidFill>
              </a:rPr>
              <a:t>The Changes in English Language Paper</a:t>
            </a:r>
          </a:p>
          <a:p>
            <a:pPr>
              <a:buFontTx/>
              <a:buChar char="-"/>
            </a:pPr>
            <a:r>
              <a:rPr dirty="0" lang="en-US"/>
              <a:t>It’s one paper of English Language </a:t>
            </a:r>
            <a:r>
              <a:rPr dirty="0" lang="en-US">
                <a:solidFill>
                  <a:schemeClr val="accent2"/>
                </a:solidFill>
              </a:rPr>
              <a:t>(NB: All disciplines have lost a paper or two.)</a:t>
            </a:r>
          </a:p>
          <a:p>
            <a:pPr>
              <a:buFontTx/>
              <a:buChar char="-"/>
            </a:pPr>
            <a:r>
              <a:rPr dirty="0" lang="en-US"/>
              <a:t>The paper has three sections (A,B and C)</a:t>
            </a:r>
          </a:p>
          <a:p>
            <a:pPr>
              <a:buFontTx/>
              <a:buChar char="-"/>
            </a:pPr>
            <a:endParaRPr dirty="0" lang="en-US"/>
          </a:p>
          <a:p>
            <a:pPr algn="ctr">
              <a:buFontTx/>
              <a:buChar char="-"/>
            </a:pPr>
            <a:r>
              <a:rPr b="1" dirty="0" lang="en-US">
                <a:solidFill>
                  <a:srgbClr val="FF0000"/>
                </a:solidFill>
              </a:rPr>
              <a:t>Section A </a:t>
            </a:r>
          </a:p>
          <a:p>
            <a:pPr indent="0" lvl="0" marL="0">
              <a:buNone/>
            </a:pPr>
            <a:r>
              <a:rPr dirty="0" lang="en-US">
                <a:solidFill>
                  <a:srgbClr val="00B0F0"/>
                </a:solidFill>
              </a:rPr>
              <a:t>Reading Comprehension Passage.</a:t>
            </a:r>
          </a:p>
          <a:p>
            <a:pPr indent="0" marL="0">
              <a:buNone/>
            </a:pPr>
            <a:r>
              <a:rPr dirty="0" lang="en-US"/>
              <a:t>Mind the following; </a:t>
            </a:r>
          </a:p>
          <a:p>
            <a:pPr indent="0" lvl="0" marL="0">
              <a:buNone/>
            </a:pPr>
            <a:r>
              <a:rPr dirty="0" lang="en-US"/>
              <a:t>1. Choice of the passage (appropriate content, simple language, simple storyline, morals learnt, generic kills)</a:t>
            </a:r>
          </a:p>
          <a:p>
            <a:pPr lvl="0"/>
            <a:endParaRPr dirty="0" lang="en-US"/>
          </a:p>
          <a:p>
            <a:pPr>
              <a:buFontTx/>
              <a:buChar char="-"/>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0">
                                            <p:txEl>
                                              <p:pRg st="0" end="0"/>
                                            </p:txEl>
                                          </p:spTgt>
                                        </p:tgtEl>
                                        <p:attrNameLst>
                                          <p:attrName>style.visibility</p:attrName>
                                        </p:attrNameLst>
                                      </p:cBhvr>
                                      <p:to>
                                        <p:strVal val="visible"/>
                                      </p:to>
                                    </p:set>
                                    <p:anim calcmode="lin" valueType="num">
                                      <p:cBhvr additive="base">
                                        <p:cTn dur="500" fill="hold" id="7"/>
                                        <p:tgtEl>
                                          <p:spTgt spid="104860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0">
                                            <p:txEl>
                                              <p:pRg st="1" end="1"/>
                                            </p:txEl>
                                          </p:spTgt>
                                        </p:tgtEl>
                                        <p:attrNameLst>
                                          <p:attrName>style.visibility</p:attrName>
                                        </p:attrNameLst>
                                      </p:cBhvr>
                                      <p:to>
                                        <p:strVal val="visible"/>
                                      </p:to>
                                    </p:set>
                                    <p:anim calcmode="lin" valueType="num">
                                      <p:cBhvr additive="base">
                                        <p:cTn dur="500" fill="hold" id="13"/>
                                        <p:tgtEl>
                                          <p:spTgt spid="104860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0">
                                            <p:txEl>
                                              <p:pRg st="2" end="2"/>
                                            </p:txEl>
                                          </p:spTgt>
                                        </p:tgtEl>
                                        <p:attrNameLst>
                                          <p:attrName>style.visibility</p:attrName>
                                        </p:attrNameLst>
                                      </p:cBhvr>
                                      <p:to>
                                        <p:strVal val="visible"/>
                                      </p:to>
                                    </p:set>
                                    <p:anim calcmode="lin" valueType="num">
                                      <p:cBhvr additive="base">
                                        <p:cTn dur="500" fill="hold" id="19"/>
                                        <p:tgtEl>
                                          <p:spTgt spid="104860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0">
                                            <p:txEl>
                                              <p:pRg st="4" end="4"/>
                                            </p:txEl>
                                          </p:spTgt>
                                        </p:tgtEl>
                                        <p:attrNameLst>
                                          <p:attrName>style.visibility</p:attrName>
                                        </p:attrNameLst>
                                      </p:cBhvr>
                                      <p:to>
                                        <p:strVal val="visible"/>
                                      </p:to>
                                    </p:set>
                                    <p:anim calcmode="lin" valueType="num">
                                      <p:cBhvr additive="base">
                                        <p:cTn dur="500" fill="hold" id="25"/>
                                        <p:tgtEl>
                                          <p:spTgt spid="104860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00">
                                            <p:txEl>
                                              <p:pRg st="5" end="5"/>
                                            </p:txEl>
                                          </p:spTgt>
                                        </p:tgtEl>
                                        <p:attrNameLst>
                                          <p:attrName>style.visibility</p:attrName>
                                        </p:attrNameLst>
                                      </p:cBhvr>
                                      <p:to>
                                        <p:strVal val="visible"/>
                                      </p:to>
                                    </p:set>
                                    <p:anim calcmode="lin" valueType="num">
                                      <p:cBhvr additive="base">
                                        <p:cTn dur="500" fill="hold" id="31"/>
                                        <p:tgtEl>
                                          <p:spTgt spid="1048600">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600">
                                            <p:txEl>
                                              <p:pRg st="6" end="6"/>
                                            </p:txEl>
                                          </p:spTgt>
                                        </p:tgtEl>
                                        <p:attrNameLst>
                                          <p:attrName>style.visibility</p:attrName>
                                        </p:attrNameLst>
                                      </p:cBhvr>
                                      <p:to>
                                        <p:strVal val="visible"/>
                                      </p:to>
                                    </p:set>
                                    <p:anim calcmode="lin" valueType="num">
                                      <p:cBhvr additive="base">
                                        <p:cTn dur="500" fill="hold" id="37"/>
                                        <p:tgtEl>
                                          <p:spTgt spid="1048600">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 presetSubtype="4">
                                  <p:stCondLst>
                                    <p:cond delay="0"/>
                                  </p:stCondLst>
                                  <p:childTnLst>
                                    <p:set>
                                      <p:cBhvr>
                                        <p:cTn dur="1" fill="hold" id="42">
                                          <p:stCondLst>
                                            <p:cond delay="0"/>
                                          </p:stCondLst>
                                        </p:cTn>
                                        <p:tgtEl>
                                          <p:spTgt spid="1048600">
                                            <p:txEl>
                                              <p:pRg st="7" end="7"/>
                                            </p:txEl>
                                          </p:spTgt>
                                        </p:tgtEl>
                                        <p:attrNameLst>
                                          <p:attrName>style.visibility</p:attrName>
                                        </p:attrNameLst>
                                      </p:cBhvr>
                                      <p:to>
                                        <p:strVal val="visible"/>
                                      </p:to>
                                    </p:set>
                                    <p:anim calcmode="lin" valueType="num">
                                      <p:cBhvr additive="base">
                                        <p:cTn dur="500" fill="hold" id="43"/>
                                        <p:tgtEl>
                                          <p:spTgt spid="1048600">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Content Placeholder 2"/>
          <p:cNvSpPr>
            <a:spLocks noGrp="1"/>
          </p:cNvSpPr>
          <p:nvPr>
            <p:ph idx="1"/>
          </p:nvPr>
        </p:nvSpPr>
        <p:spPr>
          <a:xfrm>
            <a:off x="457200" y="908720"/>
            <a:ext cx="8229600" cy="5217443"/>
          </a:xfrm>
        </p:spPr>
        <p:txBody>
          <a:bodyPr>
            <a:normAutofit/>
          </a:bodyPr>
          <a:p>
            <a:pPr indent="0" lvl="0" marL="0">
              <a:buNone/>
            </a:pPr>
            <a:r>
              <a:rPr dirty="0" sz="3600" lang="en-US"/>
              <a:t>2. The tasks from the comprehension passage should majorly be high order tasks.</a:t>
            </a:r>
          </a:p>
          <a:p>
            <a:r>
              <a:rPr dirty="0" sz="3600" lang="en-US"/>
              <a:t>Ability level according to revised blooms taxonomy.</a:t>
            </a:r>
          </a:p>
          <a:p>
            <a:pPr lvl="1"/>
            <a:r>
              <a:rPr dirty="0" sz="3600" lang="en-US"/>
              <a:t>Low level of demand</a:t>
            </a:r>
          </a:p>
          <a:p>
            <a:pPr lvl="1"/>
            <a:r>
              <a:rPr dirty="0" sz="3600" lang="en-US"/>
              <a:t>Medium level of demand</a:t>
            </a:r>
          </a:p>
          <a:p>
            <a:pPr lvl="1"/>
            <a:r>
              <a:rPr dirty="0" sz="3600" lang="en-US"/>
              <a:t>High level of demand</a:t>
            </a:r>
          </a:p>
          <a:p>
            <a:pPr indent="0" marL="0">
              <a:buNone/>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1">
                                            <p:txEl>
                                              <p:pRg st="0" end="0"/>
                                            </p:txEl>
                                          </p:spTgt>
                                        </p:tgtEl>
                                        <p:attrNameLst>
                                          <p:attrName>style.visibility</p:attrName>
                                        </p:attrNameLst>
                                      </p:cBhvr>
                                      <p:to>
                                        <p:strVal val="visible"/>
                                      </p:to>
                                    </p:set>
                                    <p:anim calcmode="lin" valueType="num">
                                      <p:cBhvr additive="base">
                                        <p:cTn dur="500" fill="hold" id="7"/>
                                        <p:tgtEl>
                                          <p:spTgt spid="104860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1">
                                            <p:txEl>
                                              <p:pRg st="1" end="1"/>
                                            </p:txEl>
                                          </p:spTgt>
                                        </p:tgtEl>
                                        <p:attrNameLst>
                                          <p:attrName>style.visibility</p:attrName>
                                        </p:attrNameLst>
                                      </p:cBhvr>
                                      <p:to>
                                        <p:strVal val="visible"/>
                                      </p:to>
                                    </p:set>
                                    <p:anim calcmode="lin" valueType="num">
                                      <p:cBhvr additive="base">
                                        <p:cTn dur="500" fill="hold" id="13"/>
                                        <p:tgtEl>
                                          <p:spTgt spid="104860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1">
                                            <p:txEl>
                                              <p:pRg st="2" end="2"/>
                                            </p:txEl>
                                          </p:spTgt>
                                        </p:tgtEl>
                                        <p:attrNameLst>
                                          <p:attrName>style.visibility</p:attrName>
                                        </p:attrNameLst>
                                      </p:cBhvr>
                                      <p:to>
                                        <p:strVal val="visible"/>
                                      </p:to>
                                    </p:set>
                                    <p:anim calcmode="lin" valueType="num">
                                      <p:cBhvr additive="base">
                                        <p:cTn dur="500" fill="hold" id="19"/>
                                        <p:tgtEl>
                                          <p:spTgt spid="104860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1">
                                            <p:txEl>
                                              <p:pRg st="3" end="3"/>
                                            </p:txEl>
                                          </p:spTgt>
                                        </p:tgtEl>
                                        <p:attrNameLst>
                                          <p:attrName>style.visibility</p:attrName>
                                        </p:attrNameLst>
                                      </p:cBhvr>
                                      <p:to>
                                        <p:strVal val="visible"/>
                                      </p:to>
                                    </p:set>
                                    <p:anim calcmode="lin" valueType="num">
                                      <p:cBhvr additive="base">
                                        <p:cTn dur="500" fill="hold" id="25"/>
                                        <p:tgtEl>
                                          <p:spTgt spid="1048601">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01">
                                            <p:txEl>
                                              <p:pRg st="4" end="4"/>
                                            </p:txEl>
                                          </p:spTgt>
                                        </p:tgtEl>
                                        <p:attrNameLst>
                                          <p:attrName>style.visibility</p:attrName>
                                        </p:attrNameLst>
                                      </p:cBhvr>
                                      <p:to>
                                        <p:strVal val="visible"/>
                                      </p:to>
                                    </p:set>
                                    <p:anim calcmode="lin" valueType="num">
                                      <p:cBhvr additive="base">
                                        <p:cTn dur="500" fill="hold" id="31"/>
                                        <p:tgtEl>
                                          <p:spTgt spid="104860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Content Placeholder 2"/>
          <p:cNvSpPr>
            <a:spLocks noGrp="1"/>
          </p:cNvSpPr>
          <p:nvPr>
            <p:ph idx="1"/>
          </p:nvPr>
        </p:nvSpPr>
        <p:spPr>
          <a:xfrm>
            <a:off x="457200" y="764704"/>
            <a:ext cx="8229600" cy="5616624"/>
          </a:xfrm>
        </p:spPr>
        <p:txBody>
          <a:bodyPr>
            <a:normAutofit/>
          </a:bodyPr>
          <a:p>
            <a:pPr indent="0" lvl="0" marL="0">
              <a:lnSpc>
                <a:spcPct val="107000"/>
              </a:lnSpc>
              <a:spcAft>
                <a:spcPts val="800"/>
              </a:spcAft>
              <a:buClr>
                <a:srgbClr val="B58B80"/>
              </a:buClr>
              <a:buNone/>
            </a:pPr>
            <a:r>
              <a:rPr b="1" dirty="0" sz="2800" lang="en-US">
                <a:solidFill>
                  <a:srgbClr val="00B050"/>
                </a:solidFill>
                <a:latin typeface="Cambria"/>
                <a:ea typeface="Calibri"/>
                <a:cs typeface="Times New Roman"/>
              </a:rPr>
              <a:t>The low levels of demand </a:t>
            </a:r>
          </a:p>
          <a:p>
            <a:pPr>
              <a:lnSpc>
                <a:spcPct val="107000"/>
              </a:lnSpc>
              <a:spcAft>
                <a:spcPts val="800"/>
              </a:spcAft>
            </a:pPr>
            <a:r>
              <a:rPr b="1" dirty="0" sz="2800" lang="en-US">
                <a:latin typeface="Cambria"/>
                <a:ea typeface="Calibri"/>
                <a:cs typeface="Times New Roman"/>
              </a:rPr>
              <a:t>Conceptual knowledge (CK)</a:t>
            </a:r>
            <a:r>
              <a:rPr dirty="0" sz="2800" lang="en-US">
                <a:latin typeface="Cambria"/>
                <a:ea typeface="Calibri"/>
                <a:cs typeface="Times New Roman"/>
              </a:rPr>
              <a:t> refers to factual knowledge of the underlying concepts, principles, and frameworks within a particular subject or discipline.</a:t>
            </a:r>
          </a:p>
          <a:p>
            <a:pPr indent="0" marL="0">
              <a:lnSpc>
                <a:spcPct val="107000"/>
              </a:lnSpc>
              <a:spcAft>
                <a:spcPts val="800"/>
              </a:spcAft>
              <a:buNone/>
            </a:pPr>
            <a:r>
              <a:rPr dirty="0" sz="2800" lang="en-US">
                <a:solidFill>
                  <a:srgbClr val="7030A0"/>
                </a:solidFill>
                <a:latin typeface="Cambria"/>
                <a:ea typeface="Calibri"/>
                <a:cs typeface="Times New Roman"/>
              </a:rPr>
              <a:t>E.g. Identify sources of information</a:t>
            </a:r>
          </a:p>
          <a:p>
            <a:pPr>
              <a:lnSpc>
                <a:spcPct val="107000"/>
              </a:lnSpc>
              <a:spcAft>
                <a:spcPts val="800"/>
              </a:spcAft>
            </a:pPr>
            <a:r>
              <a:rPr b="1" dirty="0" sz="2800" lang="en-US">
                <a:solidFill>
                  <a:prstClr val="black"/>
                </a:solidFill>
                <a:latin typeface="Cambria"/>
                <a:ea typeface="Calibri"/>
                <a:cs typeface="Times New Roman"/>
              </a:rPr>
              <a:t>Conceptual understanding (CU)</a:t>
            </a:r>
            <a:r>
              <a:rPr dirty="0" sz="2800" lang="en-US">
                <a:solidFill>
                  <a:prstClr val="black"/>
                </a:solidFill>
                <a:latin typeface="Cambria"/>
                <a:ea typeface="Calibri"/>
                <a:cs typeface="Times New Roman"/>
              </a:rPr>
              <a:t> refers to a higher-order cognitive skill that involves grasping the underlying principles, ideas, and relationships within a subject or discipline.</a:t>
            </a:r>
            <a:endParaRPr dirty="0" sz="2800" lang="en-US">
              <a:latin typeface="Cambria"/>
              <a:ea typeface="Calibri"/>
              <a:cs typeface="Times New Roman"/>
            </a:endParaRPr>
          </a:p>
          <a:p>
            <a:pPr indent="0" marL="0">
              <a:lnSpc>
                <a:spcPct val="107000"/>
              </a:lnSpc>
              <a:spcAft>
                <a:spcPts val="800"/>
              </a:spcAft>
              <a:buNone/>
            </a:pPr>
            <a:endParaRPr dirty="0" sz="2800" lang="en-US">
              <a:latin typeface="Cambria"/>
              <a:ea typeface="Calibri"/>
              <a:cs typeface="Times New Roman"/>
            </a:endParaRPr>
          </a:p>
          <a:p>
            <a:pPr>
              <a:lnSpc>
                <a:spcPct val="107000"/>
              </a:lnSpc>
              <a:spcAft>
                <a:spcPts val="800"/>
              </a:spcAft>
            </a:pPr>
            <a:endParaRPr dirty="0" sz="1400" lang="en-US">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2">
                                            <p:txEl>
                                              <p:pRg st="0" end="0"/>
                                            </p:txEl>
                                          </p:spTgt>
                                        </p:tgtEl>
                                        <p:attrNameLst>
                                          <p:attrName>style.visibility</p:attrName>
                                        </p:attrNameLst>
                                      </p:cBhvr>
                                      <p:to>
                                        <p:strVal val="visible"/>
                                      </p:to>
                                    </p:set>
                                    <p:anim calcmode="lin" valueType="num">
                                      <p:cBhvr additive="base">
                                        <p:cTn dur="500" fill="hold" id="7"/>
                                        <p:tgtEl>
                                          <p:spTgt spid="10486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2">
                                            <p:txEl>
                                              <p:pRg st="0" end="0"/>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02">
                                            <p:txEl>
                                              <p:pRg st="1" end="1"/>
                                            </p:txEl>
                                          </p:spTgt>
                                        </p:tgtEl>
                                        <p:attrNameLst>
                                          <p:attrName>style.visibility</p:attrName>
                                        </p:attrNameLst>
                                      </p:cBhvr>
                                      <p:to>
                                        <p:strVal val="visible"/>
                                      </p:to>
                                    </p:set>
                                    <p:anim calcmode="lin" valueType="num">
                                      <p:cBhvr additive="base">
                                        <p:cTn dur="500" fill="hold" id="11"/>
                                        <p:tgtEl>
                                          <p:spTgt spid="104860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048602">
                                            <p:txEl>
                                              <p:pRg st="2" end="2"/>
                                            </p:txEl>
                                          </p:spTgt>
                                        </p:tgtEl>
                                        <p:attrNameLst>
                                          <p:attrName>style.visibility</p:attrName>
                                        </p:attrNameLst>
                                      </p:cBhvr>
                                      <p:to>
                                        <p:strVal val="visible"/>
                                      </p:to>
                                    </p:set>
                                    <p:anim calcmode="lin" valueType="num">
                                      <p:cBhvr additive="base">
                                        <p:cTn dur="500" fill="hold" id="17"/>
                                        <p:tgtEl>
                                          <p:spTgt spid="104860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 presetSubtype="4">
                                  <p:stCondLst>
                                    <p:cond delay="0"/>
                                  </p:stCondLst>
                                  <p:childTnLst>
                                    <p:set>
                                      <p:cBhvr>
                                        <p:cTn dur="1" fill="hold" id="22">
                                          <p:stCondLst>
                                            <p:cond delay="0"/>
                                          </p:stCondLst>
                                        </p:cTn>
                                        <p:tgtEl>
                                          <p:spTgt spid="1048602">
                                            <p:txEl>
                                              <p:pRg st="3" end="3"/>
                                            </p:txEl>
                                          </p:spTgt>
                                        </p:tgtEl>
                                        <p:attrNameLst>
                                          <p:attrName>style.visibility</p:attrName>
                                        </p:attrNameLst>
                                      </p:cBhvr>
                                      <p:to>
                                        <p:strVal val="visible"/>
                                      </p:to>
                                    </p:set>
                                    <p:anim calcmode="lin" valueType="num">
                                      <p:cBhvr additive="base">
                                        <p:cTn dur="500" fill="hold" id="23"/>
                                        <p:tgtEl>
                                          <p:spTgt spid="104860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3" name="Content Placeholder 2"/>
          <p:cNvSpPr>
            <a:spLocks noGrp="1"/>
          </p:cNvSpPr>
          <p:nvPr>
            <p:ph idx="1"/>
          </p:nvPr>
        </p:nvSpPr>
        <p:spPr>
          <a:xfrm>
            <a:off x="457200" y="836712"/>
            <a:ext cx="8229600" cy="5544616"/>
          </a:xfrm>
        </p:spPr>
        <p:txBody>
          <a:bodyPr>
            <a:normAutofit lnSpcReduction="10000"/>
          </a:bodyPr>
          <a:p>
            <a:pPr>
              <a:lnSpc>
                <a:spcPct val="107000"/>
              </a:lnSpc>
              <a:spcAft>
                <a:spcPts val="800"/>
              </a:spcAft>
            </a:pPr>
            <a:r>
              <a:rPr dirty="0" sz="3200" lang="en-US">
                <a:latin typeface="Cambria"/>
                <a:ea typeface="Calibri"/>
                <a:cs typeface="Times New Roman"/>
              </a:rPr>
              <a:t>It goes beyond factual knowledge and requires students to make connections, analyze information, and think critically. Or Understanding" refers to the cognitive ability to grasp the meaning of information, ideas, concepts, or principles. It involves making sense of the material being learned, interpreting it, and being able to explain it in one's own words.</a:t>
            </a:r>
          </a:p>
          <a:p>
            <a:pPr indent="0" marL="0">
              <a:lnSpc>
                <a:spcPct val="107000"/>
              </a:lnSpc>
              <a:spcAft>
                <a:spcPts val="800"/>
              </a:spcAft>
              <a:buNone/>
            </a:pPr>
            <a:r>
              <a:rPr dirty="0" sz="3200" lang="en-US">
                <a:solidFill>
                  <a:srgbClr val="7030A0"/>
                </a:solidFill>
                <a:latin typeface="Cambria"/>
                <a:ea typeface="Calibri"/>
                <a:cs typeface="Times New Roman"/>
              </a:rPr>
              <a:t>e.g. summary writing…..</a:t>
            </a:r>
            <a:endParaRPr dirty="0" sz="3200" lang="en-US">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3">
                                            <p:txEl>
                                              <p:pRg st="0" end="0"/>
                                            </p:txEl>
                                          </p:spTgt>
                                        </p:tgtEl>
                                        <p:attrNameLst>
                                          <p:attrName>style.visibility</p:attrName>
                                        </p:attrNameLst>
                                      </p:cBhvr>
                                      <p:to>
                                        <p:strVal val="visible"/>
                                      </p:to>
                                    </p:set>
                                    <p:anim calcmode="lin" valueType="num">
                                      <p:cBhvr additive="base">
                                        <p:cTn dur="500" fill="hold" id="7"/>
                                        <p:tgtEl>
                                          <p:spTgt spid="104860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3">
                                            <p:txEl>
                                              <p:pRg st="1" end="1"/>
                                            </p:txEl>
                                          </p:spTgt>
                                        </p:tgtEl>
                                        <p:attrNameLst>
                                          <p:attrName>style.visibility</p:attrName>
                                        </p:attrNameLst>
                                      </p:cBhvr>
                                      <p:to>
                                        <p:strVal val="visible"/>
                                      </p:to>
                                    </p:set>
                                    <p:anim calcmode="lin" valueType="num">
                                      <p:cBhvr additive="base">
                                        <p:cTn dur="500" fill="hold" id="13"/>
                                        <p:tgtEl>
                                          <p:spTgt spid="104860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Content Placeholder 2"/>
          <p:cNvSpPr>
            <a:spLocks noGrp="1"/>
          </p:cNvSpPr>
          <p:nvPr>
            <p:ph idx="1"/>
          </p:nvPr>
        </p:nvSpPr>
        <p:spPr>
          <a:xfrm>
            <a:off x="457200" y="980728"/>
            <a:ext cx="8229600" cy="5472608"/>
          </a:xfrm>
        </p:spPr>
        <p:txBody>
          <a:bodyPr>
            <a:normAutofit/>
          </a:bodyPr>
          <a:p>
            <a:pPr indent="0" lvl="0" marL="0">
              <a:lnSpc>
                <a:spcPct val="107000"/>
              </a:lnSpc>
              <a:spcAft>
                <a:spcPts val="800"/>
              </a:spcAft>
              <a:buClr>
                <a:srgbClr val="B58B80"/>
              </a:buClr>
              <a:buNone/>
            </a:pPr>
            <a:r>
              <a:rPr b="1" dirty="0" sz="3100" lang="en-US">
                <a:solidFill>
                  <a:srgbClr val="00B050"/>
                </a:solidFill>
                <a:latin typeface="Cambria"/>
                <a:ea typeface="Calibri"/>
                <a:cs typeface="Times New Roman"/>
              </a:rPr>
              <a:t>The medium level</a:t>
            </a:r>
            <a:endParaRPr b="1" dirty="0" sz="2800" lang="en-US">
              <a:latin typeface="Cambria"/>
              <a:ea typeface="Calibri"/>
              <a:cs typeface="Times New Roman"/>
            </a:endParaRPr>
          </a:p>
          <a:p>
            <a:pPr>
              <a:lnSpc>
                <a:spcPct val="107000"/>
              </a:lnSpc>
              <a:spcAft>
                <a:spcPts val="800"/>
              </a:spcAft>
            </a:pPr>
            <a:r>
              <a:rPr b="1" dirty="0" sz="2800" lang="en-US">
                <a:latin typeface="Cambria"/>
                <a:ea typeface="Calibri"/>
                <a:cs typeface="Times New Roman"/>
              </a:rPr>
              <a:t>Application of learned knowledge</a:t>
            </a:r>
            <a:r>
              <a:rPr dirty="0" sz="2800" lang="en-US">
                <a:latin typeface="Cambria"/>
                <a:ea typeface="Calibri"/>
                <a:cs typeface="Times New Roman"/>
              </a:rPr>
              <a:t> (AL) refers to the ability to use or apply knowledge, concepts, and principles learned in one situation to solve problems or perform tasks in a different or novel situation.</a:t>
            </a:r>
            <a:endParaRPr dirty="0" sz="1400" lang="en-US">
              <a:latin typeface="Calibri"/>
              <a:ea typeface="Calibri"/>
              <a:cs typeface="Times New Roman"/>
            </a:endParaRPr>
          </a:p>
          <a:p>
            <a:pPr>
              <a:lnSpc>
                <a:spcPct val="107000"/>
              </a:lnSpc>
              <a:spcAft>
                <a:spcPts val="800"/>
              </a:spcAft>
            </a:pPr>
            <a:r>
              <a:rPr dirty="0" sz="2800" lang="en-US">
                <a:latin typeface="Cambria"/>
                <a:ea typeface="Calibri"/>
                <a:cs typeface="Times New Roman"/>
              </a:rPr>
              <a:t>At the application level, learners must be able to identify and select the appropriate knowledge and skills to solve a problem or complete a task. They must also be able to transfer their knowledge and skills to similar/ familiar contexts and situations.</a:t>
            </a:r>
          </a:p>
          <a:p>
            <a:pPr indent="0" marL="0">
              <a:lnSpc>
                <a:spcPct val="107000"/>
              </a:lnSpc>
              <a:spcAft>
                <a:spcPts val="800"/>
              </a:spcAft>
              <a:buNone/>
            </a:pPr>
            <a:r>
              <a:rPr dirty="0" sz="2800" lang="en-US">
                <a:solidFill>
                  <a:srgbClr val="7030A0"/>
                </a:solidFill>
                <a:latin typeface="Cambria"/>
                <a:ea typeface="Calibri"/>
                <a:cs typeface="Times New Roman"/>
              </a:rPr>
              <a:t>E.g. You are a leader, what would you do to avoid similar occurrence from happening?</a:t>
            </a:r>
            <a:endParaRPr dirty="0" sz="1400" lang="en-US">
              <a:solidFill>
                <a:srgbClr val="7030A0"/>
              </a:solidFill>
              <a:latin typeface="Calibri"/>
              <a:ea typeface="Calibri"/>
              <a:cs typeface="Times New Roman"/>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04">
                                            <p:txEl>
                                              <p:pRg st="0" end="0"/>
                                            </p:txEl>
                                          </p:spTgt>
                                        </p:tgtEl>
                                        <p:attrNameLst>
                                          <p:attrName>style.visibility</p:attrName>
                                        </p:attrNameLst>
                                      </p:cBhvr>
                                      <p:to>
                                        <p:strVal val="visible"/>
                                      </p:to>
                                    </p:set>
                                    <p:anim calcmode="lin" valueType="num">
                                      <p:cBhvr additive="base">
                                        <p:cTn dur="500" fill="hold" id="7"/>
                                        <p:tgtEl>
                                          <p:spTgt spid="104860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4">
                                            <p:txEl>
                                              <p:pRg st="1" end="1"/>
                                            </p:txEl>
                                          </p:spTgt>
                                        </p:tgtEl>
                                        <p:attrNameLst>
                                          <p:attrName>style.visibility</p:attrName>
                                        </p:attrNameLst>
                                      </p:cBhvr>
                                      <p:to>
                                        <p:strVal val="visible"/>
                                      </p:to>
                                    </p:set>
                                    <p:anim calcmode="lin" valueType="num">
                                      <p:cBhvr additive="base">
                                        <p:cTn dur="500" fill="hold" id="13"/>
                                        <p:tgtEl>
                                          <p:spTgt spid="1048604">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4">
                                            <p:txEl>
                                              <p:pRg st="1" end="1"/>
                                            </p:txEl>
                                          </p:spTgt>
                                        </p:tgtEl>
                                        <p:attrNameLst>
                                          <p:attrName>ppt_y</p:attrName>
                                        </p:attrNameLst>
                                      </p:cBhvr>
                                      <p:tavLst>
                                        <p:tav tm="0">
                                          <p:val>
                                            <p:strVal val="1+#ppt_h/2"/>
                                          </p:val>
                                        </p:tav>
                                        <p:tav tm="100000">
                                          <p:val>
                                            <p:strVal val="#ppt_y"/>
                                          </p:val>
                                        </p:tav>
                                      </p:tavLst>
                                    </p:anim>
                                  </p:childTnLst>
                                </p:cTn>
                              </p:par>
                              <p:par>
                                <p:cTn fill="hold" id="15" nodeType="withEffect" presetClass="entr" presetID="2" presetSubtype="4">
                                  <p:stCondLst>
                                    <p:cond delay="0"/>
                                  </p:stCondLst>
                                  <p:childTnLst>
                                    <p:set>
                                      <p:cBhvr>
                                        <p:cTn dur="1" fill="hold" id="16">
                                          <p:stCondLst>
                                            <p:cond delay="0"/>
                                          </p:stCondLst>
                                        </p:cTn>
                                        <p:tgtEl>
                                          <p:spTgt spid="1048604">
                                            <p:txEl>
                                              <p:pRg st="2" end="2"/>
                                            </p:txEl>
                                          </p:spTgt>
                                        </p:tgtEl>
                                        <p:attrNameLst>
                                          <p:attrName>style.visibility</p:attrName>
                                        </p:attrNameLst>
                                      </p:cBhvr>
                                      <p:to>
                                        <p:strVal val="visible"/>
                                      </p:to>
                                    </p:set>
                                    <p:anim calcmode="lin" valueType="num">
                                      <p:cBhvr additive="base">
                                        <p:cTn dur="500" fill="hold" id="17"/>
                                        <p:tgtEl>
                                          <p:spTgt spid="1048604">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 presetSubtype="4">
                                  <p:stCondLst>
                                    <p:cond delay="0"/>
                                  </p:stCondLst>
                                  <p:childTnLst>
                                    <p:set>
                                      <p:cBhvr>
                                        <p:cTn dur="1" fill="hold" id="22">
                                          <p:stCondLst>
                                            <p:cond delay="0"/>
                                          </p:stCondLst>
                                        </p:cTn>
                                        <p:tgtEl>
                                          <p:spTgt spid="1048604">
                                            <p:txEl>
                                              <p:pRg st="3" end="3"/>
                                            </p:txEl>
                                          </p:spTgt>
                                        </p:tgtEl>
                                        <p:attrNameLst>
                                          <p:attrName>style.visibility</p:attrName>
                                        </p:attrNameLst>
                                      </p:cBhvr>
                                      <p:to>
                                        <p:strVal val="visible"/>
                                      </p:to>
                                    </p:set>
                                    <p:anim calcmode="lin" valueType="num">
                                      <p:cBhvr additive="base">
                                        <p:cTn dur="500" fill="hold" id="23"/>
                                        <p:tgtEl>
                                          <p:spTgt spid="104860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COMPETENCE BASED ASSESSMENT</dc:title>
  <dc:creator>DELL</dc:creator>
  <cp:lastModifiedBy>SSEKATAWA RONALD</cp:lastModifiedBy>
  <dcterms:created xsi:type="dcterms:W3CDTF">2023-06-03T01:07:15Z</dcterms:created>
  <dcterms:modified xsi:type="dcterms:W3CDTF">2023-06-10T10:49:54Z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bd4179c638994044bb5fffe4d7b403cf</vt:lpwstr>
  </property>
</Properties>
</file>