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9242DF1-CB5B-4297-9F5A-DA150B8AF48F}" type="datetimeFigureOut">
              <a:rPr lang="en-US" smtClean="0"/>
              <a:pPr/>
              <a:t>6/7/2019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904E616-4D64-4DAD-A869-609D4CC55F5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242DF1-CB5B-4297-9F5A-DA150B8AF48F}" type="datetimeFigureOut">
              <a:rPr lang="en-US" smtClean="0"/>
              <a:pPr/>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E616-4D64-4DAD-A869-609D4CC55F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242DF1-CB5B-4297-9F5A-DA150B8AF48F}" type="datetimeFigureOut">
              <a:rPr lang="en-US" smtClean="0"/>
              <a:pPr/>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E616-4D64-4DAD-A869-609D4CC55F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242DF1-CB5B-4297-9F5A-DA150B8AF48F}" type="datetimeFigureOut">
              <a:rPr lang="en-US" smtClean="0"/>
              <a:pPr/>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E616-4D64-4DAD-A869-609D4CC55F5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242DF1-CB5B-4297-9F5A-DA150B8AF48F}" type="datetimeFigureOut">
              <a:rPr lang="en-US" smtClean="0"/>
              <a:pPr/>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E616-4D64-4DAD-A869-609D4CC55F5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242DF1-CB5B-4297-9F5A-DA150B8AF48F}" type="datetimeFigureOut">
              <a:rPr lang="en-US" smtClean="0"/>
              <a:pPr/>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4E616-4D64-4DAD-A869-609D4CC55F5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9242DF1-CB5B-4297-9F5A-DA150B8AF48F}" type="datetimeFigureOut">
              <a:rPr lang="en-US" smtClean="0"/>
              <a:pPr/>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4E616-4D64-4DAD-A869-609D4CC55F5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242DF1-CB5B-4297-9F5A-DA150B8AF48F}" type="datetimeFigureOut">
              <a:rPr lang="en-US" smtClean="0"/>
              <a:pPr/>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04E616-4D64-4DAD-A869-609D4CC55F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242DF1-CB5B-4297-9F5A-DA150B8AF48F}" type="datetimeFigureOut">
              <a:rPr lang="en-US" smtClean="0"/>
              <a:pPr/>
              <a:t>6/7/2019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04E616-4D64-4DAD-A869-609D4CC55F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9242DF1-CB5B-4297-9F5A-DA150B8AF48F}" type="datetimeFigureOut">
              <a:rPr lang="en-US" smtClean="0"/>
              <a:pPr/>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4E616-4D64-4DAD-A869-609D4CC55F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9242DF1-CB5B-4297-9F5A-DA150B8AF48F}" type="datetimeFigureOut">
              <a:rPr lang="en-US" smtClean="0"/>
              <a:pPr/>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904E616-4D64-4DAD-A869-609D4CC55F5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9242DF1-CB5B-4297-9F5A-DA150B8AF48F}" type="datetimeFigureOut">
              <a:rPr lang="en-US" smtClean="0"/>
              <a:pPr/>
              <a:t>6/7/2019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904E616-4D64-4DAD-A869-609D4CC55F5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153400" cy="3962400"/>
          </a:xfrm>
        </p:spPr>
        <p:txBody>
          <a:bodyPr>
            <a:normAutofit fontScale="90000"/>
          </a:bodyPr>
          <a:lstStyle/>
          <a:p>
            <a:r>
              <a:rPr lang="en-US" dirty="0" smtClean="0"/>
              <a:t/>
            </a:r>
            <a:br>
              <a:rPr lang="en-US" dirty="0" smtClean="0"/>
            </a:br>
            <a:r>
              <a:rPr lang="en-US" dirty="0" smtClean="0"/>
              <a:t>UTEC SYMPOSIUM 2019</a:t>
            </a:r>
            <a:br>
              <a:rPr lang="en-US" dirty="0" smtClean="0"/>
            </a:br>
            <a:r>
              <a:rPr lang="en-US" dirty="0" smtClean="0"/>
              <a:t>GENERAL PAPER –LOGIC PRESENTATION</a:t>
            </a:r>
            <a:br>
              <a:rPr lang="en-US" dirty="0" smtClean="0"/>
            </a:br>
            <a:r>
              <a:rPr lang="en-US" dirty="0" smtClean="0"/>
              <a:t> AT MENGO SENIOR SCHOOL</a:t>
            </a:r>
            <a:br>
              <a:rPr lang="en-US" dirty="0" smtClean="0"/>
            </a:br>
            <a:r>
              <a:rPr lang="en-US" sz="4400" dirty="0" smtClean="0"/>
              <a:t>08/06/2019</a:t>
            </a:r>
            <a:endParaRPr lang="en-US" dirty="0"/>
          </a:p>
        </p:txBody>
      </p:sp>
      <p:sp>
        <p:nvSpPr>
          <p:cNvPr id="3" name="Subtitle 2"/>
          <p:cNvSpPr>
            <a:spLocks noGrp="1"/>
          </p:cNvSpPr>
          <p:nvPr>
            <p:ph type="subTitle" idx="1"/>
          </p:nvPr>
        </p:nvSpPr>
        <p:spPr>
          <a:xfrm>
            <a:off x="914400" y="5181600"/>
            <a:ext cx="7854696" cy="1066800"/>
          </a:xfrm>
        </p:spPr>
        <p:txBody>
          <a:bodyPr>
            <a:normAutofit fontScale="62500" lnSpcReduction="20000"/>
          </a:bodyPr>
          <a:lstStyle/>
          <a:p>
            <a:r>
              <a:rPr lang="en-US" b="1" i="1" dirty="0" smtClean="0"/>
              <a:t>BY ORONO SAMUEL </a:t>
            </a:r>
            <a:br>
              <a:rPr lang="en-US" b="1" i="1" dirty="0" smtClean="0"/>
            </a:br>
            <a:r>
              <a:rPr lang="en-US" b="1" i="1" dirty="0" smtClean="0"/>
              <a:t>		SENIOR TEACHER(HOD)</a:t>
            </a:r>
          </a:p>
          <a:p>
            <a:r>
              <a:rPr lang="en-US" b="1" i="1" dirty="0" smtClean="0"/>
              <a:t>NDEJJE SENIOR SCHOOL</a:t>
            </a:r>
          </a:p>
          <a:p>
            <a:r>
              <a:rPr lang="en-US" b="1" i="1" dirty="0" smtClean="0"/>
              <a:t>0702655043/0779411510</a:t>
            </a:r>
            <a:endParaRPr lang="en-US"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96112"/>
          </a:xfrm>
        </p:spPr>
        <p:txBody>
          <a:bodyPr>
            <a:normAutofit/>
          </a:bodyPr>
          <a:lstStyle/>
          <a:p>
            <a:r>
              <a:rPr lang="en-US" b="1" dirty="0" smtClean="0"/>
              <a:t>WAY FORWARD</a:t>
            </a:r>
            <a:endParaRPr lang="en-US" dirty="0"/>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pPr lvl="0"/>
            <a:r>
              <a:rPr lang="en-US" dirty="0" smtClean="0"/>
              <a:t>Teach students the importance of logic(applies in many discipline and helps in pre entry exams)- this will change their attitude towards logic</a:t>
            </a:r>
          </a:p>
          <a:p>
            <a:pPr lvl="0"/>
            <a:r>
              <a:rPr lang="en-US" dirty="0" smtClean="0"/>
              <a:t>Introduce logic right from senior five however start  with simpler logics</a:t>
            </a:r>
          </a:p>
          <a:p>
            <a:pPr lvl="0"/>
            <a:r>
              <a:rPr lang="en-US" dirty="0" smtClean="0"/>
              <a:t>In the four weeks of a teaching month dedicate at least one week to logic throughout the two year course</a:t>
            </a:r>
          </a:p>
          <a:p>
            <a:pPr lvl="0"/>
            <a:r>
              <a:rPr lang="en-US" dirty="0" smtClean="0"/>
              <a:t>Do a lot of research and consultation , for no one has monopoly over knowledge- </a:t>
            </a:r>
            <a:r>
              <a:rPr lang="en-US" b="1" i="1" dirty="0" smtClean="0"/>
              <a:t>ask Mr. Google sir</a:t>
            </a:r>
          </a:p>
          <a:p>
            <a:pPr lvl="0"/>
            <a:r>
              <a:rPr lang="en-US" dirty="0" smtClean="0"/>
              <a:t>At times dictate and dedicate the section B question to only logic during continuous assessment</a:t>
            </a:r>
          </a:p>
          <a:p>
            <a:pPr lvl="0"/>
            <a:r>
              <a:rPr lang="en-US" dirty="0" smtClean="0"/>
              <a:t>Use the </a:t>
            </a:r>
            <a:r>
              <a:rPr lang="en-US" b="1" dirty="0" smtClean="0"/>
              <a:t>4 PS</a:t>
            </a:r>
            <a:r>
              <a:rPr lang="en-US" dirty="0" smtClean="0"/>
              <a:t>(People, process, presentation and practice)</a:t>
            </a:r>
          </a:p>
          <a:p>
            <a:pPr lvl="0"/>
            <a:r>
              <a:rPr lang="en-US" dirty="0" smtClean="0"/>
              <a:t>Use peer to peer  teaching</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EXAMPLES OF LOGIC</a:t>
            </a:r>
            <a:r>
              <a:rPr lang="en-US" dirty="0" smtClean="0"/>
              <a:t/>
            </a:r>
            <a:br>
              <a:rPr lang="en-US" dirty="0" smtClean="0"/>
            </a:br>
            <a:r>
              <a:rPr lang="en-US" b="1" u="sng" dirty="0" smtClean="0"/>
              <a:t>Analytical logic</a:t>
            </a:r>
            <a:endParaRPr lang="en-US" dirty="0"/>
          </a:p>
        </p:txBody>
      </p:sp>
      <p:sp>
        <p:nvSpPr>
          <p:cNvPr id="3" name="Content Placeholder 2"/>
          <p:cNvSpPr>
            <a:spLocks noGrp="1"/>
          </p:cNvSpPr>
          <p:nvPr>
            <p:ph idx="1"/>
          </p:nvPr>
        </p:nvSpPr>
        <p:spPr>
          <a:xfrm>
            <a:off x="457200" y="2133600"/>
            <a:ext cx="8229600" cy="4191000"/>
          </a:xfrm>
        </p:spPr>
        <p:txBody>
          <a:bodyPr/>
          <a:lstStyle/>
          <a:p>
            <a:pPr>
              <a:buNone/>
            </a:pPr>
            <a:r>
              <a:rPr lang="en-US" b="1" dirty="0" smtClean="0"/>
              <a:t>1. Study the following information and answer the questions that follow</a:t>
            </a:r>
            <a:endParaRPr lang="en-US" dirty="0" smtClean="0"/>
          </a:p>
          <a:p>
            <a:pPr marL="287338" indent="11113">
              <a:buNone/>
            </a:pPr>
            <a:r>
              <a:rPr lang="en-US" dirty="0" smtClean="0"/>
              <a:t>A study was made of adolescent juvenile offenders. The table below shows figures from selected case files of five adolescents aged between 11 and 17 years, which were analyzed based on selected factors including age, level of intelligence, academic achievement and types and frequency of offences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pPr marL="273050" indent="-47625">
              <a:buNone/>
            </a:pPr>
            <a:r>
              <a:rPr lang="en-US" dirty="0" smtClean="0"/>
              <a:t>Academic achievement levels reported were based on reading comprehension. The behavioral factors were based on the number of previous arrest and convictions for truancy, aggression and defiance. The level of intelligence of each subject is shown by the full scale </a:t>
            </a:r>
            <a:r>
              <a:rPr lang="en-US" dirty="0" err="1" smtClean="0"/>
              <a:t>I.Q</a:t>
            </a:r>
            <a:r>
              <a:rPr lang="en-US" dirty="0" smtClean="0"/>
              <a:t> score. The social economic background (</a:t>
            </a:r>
            <a:r>
              <a:rPr lang="en-US" dirty="0" err="1" smtClean="0"/>
              <a:t>SEB</a:t>
            </a:r>
            <a:r>
              <a:rPr lang="en-US" dirty="0" smtClean="0"/>
              <a:t>) is presented in weights. The higher the weight, the better the </a:t>
            </a:r>
            <a:r>
              <a:rPr lang="en-US" dirty="0" err="1" smtClean="0"/>
              <a:t>SEB</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1295400"/>
          <a:ext cx="9143999" cy="3674535"/>
        </p:xfrm>
        <a:graphic>
          <a:graphicData uri="http://schemas.openxmlformats.org/drawingml/2006/table">
            <a:tbl>
              <a:tblPr/>
              <a:tblGrid>
                <a:gridCol w="981624"/>
                <a:gridCol w="687519"/>
                <a:gridCol w="1756037"/>
                <a:gridCol w="1756037"/>
                <a:gridCol w="1088572"/>
                <a:gridCol w="1403684"/>
                <a:gridCol w="816429"/>
                <a:gridCol w="654097"/>
              </a:tblGrid>
              <a:tr h="1219200">
                <a:tc>
                  <a:txBody>
                    <a:bodyPr/>
                    <a:lstStyle/>
                    <a:p>
                      <a:pPr marL="0" marR="0">
                        <a:lnSpc>
                          <a:spcPct val="115000"/>
                        </a:lnSpc>
                        <a:spcBef>
                          <a:spcPts val="0"/>
                        </a:spcBef>
                        <a:spcAft>
                          <a:spcPts val="0"/>
                        </a:spcAft>
                      </a:pPr>
                      <a:r>
                        <a:rPr lang="en-US" sz="1600" b="1" dirty="0">
                          <a:latin typeface="Calibri"/>
                          <a:ea typeface="Calibri"/>
                          <a:cs typeface="Times New Roman"/>
                        </a:rPr>
                        <a:t>SUBJECT</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Calibri"/>
                          <a:ea typeface="Calibri"/>
                          <a:cs typeface="Times New Roman"/>
                        </a:rPr>
                        <a:t>AGE</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Calibri"/>
                          <a:ea typeface="Calibri"/>
                          <a:cs typeface="Times New Roman"/>
                        </a:rPr>
                        <a:t>READING COMPREHENSION</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smtClean="0">
                          <a:latin typeface="Calibri"/>
                          <a:ea typeface="Calibri"/>
                          <a:cs typeface="Times New Roman"/>
                        </a:rPr>
                        <a:t>ARITHMETIC </a:t>
                      </a:r>
                      <a:r>
                        <a:rPr lang="en-US" sz="1600" b="1" dirty="0">
                          <a:latin typeface="Calibri"/>
                          <a:ea typeface="Calibri"/>
                          <a:cs typeface="Times New Roman"/>
                        </a:rPr>
                        <a:t>COMPREHENSION</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err="1">
                          <a:latin typeface="Calibri"/>
                          <a:ea typeface="Calibri"/>
                          <a:cs typeface="Times New Roman"/>
                        </a:rPr>
                        <a:t>NO.OF</a:t>
                      </a:r>
                      <a:r>
                        <a:rPr lang="en-US" sz="1600" b="1" dirty="0">
                          <a:latin typeface="Calibri"/>
                          <a:ea typeface="Calibri"/>
                          <a:cs typeface="Times New Roman"/>
                        </a:rPr>
                        <a:t> PREVIOUS ARRESTS</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Calibri"/>
                          <a:ea typeface="Calibri"/>
                          <a:cs typeface="Times New Roman"/>
                        </a:rPr>
                        <a:t>NO. OF PREVIOUS CONVICTIONS</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latin typeface="Calibri"/>
                          <a:ea typeface="Calibri"/>
                          <a:cs typeface="Times New Roman"/>
                        </a:rPr>
                        <a:t>FULL SCALE </a:t>
                      </a:r>
                      <a:r>
                        <a:rPr lang="en-US" sz="1600" b="1" dirty="0" err="1">
                          <a:latin typeface="Calibri"/>
                          <a:ea typeface="Calibri"/>
                          <a:cs typeface="Times New Roman"/>
                        </a:rPr>
                        <a:t>I.Q</a:t>
                      </a:r>
                      <a:r>
                        <a:rPr lang="en-US" sz="1600" b="1" dirty="0">
                          <a:latin typeface="Calibri"/>
                          <a:ea typeface="Calibri"/>
                          <a:cs typeface="Times New Roman"/>
                        </a:rPr>
                        <a:t> </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err="1">
                          <a:latin typeface="Calibri"/>
                          <a:ea typeface="Calibri"/>
                          <a:cs typeface="Times New Roman"/>
                        </a:rPr>
                        <a:t>SEB</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067">
                <a:tc>
                  <a:txBody>
                    <a:bodyPr/>
                    <a:lstStyle/>
                    <a:p>
                      <a:pPr marL="0" marR="0" algn="ctr">
                        <a:lnSpc>
                          <a:spcPct val="115000"/>
                        </a:lnSpc>
                        <a:spcBef>
                          <a:spcPts val="0"/>
                        </a:spcBef>
                        <a:spcAft>
                          <a:spcPts val="0"/>
                        </a:spcAft>
                      </a:pPr>
                      <a:r>
                        <a:rPr lang="en-US" sz="2400" b="1" dirty="0">
                          <a:latin typeface="Calibri"/>
                          <a:ea typeface="Calibri"/>
                          <a:cs typeface="Times New Roman"/>
                        </a:rPr>
                        <a:t>A</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6.50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4.00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78.0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067">
                <a:tc>
                  <a:txBody>
                    <a:bodyPr/>
                    <a:lstStyle/>
                    <a:p>
                      <a:pPr marL="0" marR="0" algn="ctr">
                        <a:lnSpc>
                          <a:spcPct val="115000"/>
                        </a:lnSpc>
                        <a:spcBef>
                          <a:spcPts val="0"/>
                        </a:spcBef>
                        <a:spcAft>
                          <a:spcPts val="0"/>
                        </a:spcAft>
                      </a:pPr>
                      <a:r>
                        <a:rPr lang="en-US" sz="2400" b="1" dirty="0">
                          <a:latin typeface="Calibri"/>
                          <a:ea typeface="Calibri"/>
                          <a:cs typeface="Times New Roman"/>
                        </a:rPr>
                        <a:t>B</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12.00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5.25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77.0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067">
                <a:tc>
                  <a:txBody>
                    <a:bodyPr/>
                    <a:lstStyle/>
                    <a:p>
                      <a:pPr marL="0" marR="0" algn="ctr">
                        <a:lnSpc>
                          <a:spcPct val="115000"/>
                        </a:lnSpc>
                        <a:spcBef>
                          <a:spcPts val="0"/>
                        </a:spcBef>
                        <a:spcAft>
                          <a:spcPts val="0"/>
                        </a:spcAft>
                      </a:pPr>
                      <a:r>
                        <a:rPr lang="en-US" sz="2400" b="1" dirty="0">
                          <a:latin typeface="Calibri"/>
                          <a:ea typeface="Calibri"/>
                          <a:cs typeface="Times New Roman"/>
                        </a:rPr>
                        <a:t>C</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4.25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1.90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smtClean="0">
                          <a:latin typeface="Calibri"/>
                          <a:ea typeface="Calibri"/>
                          <a:cs typeface="Times New Roman"/>
                        </a:rPr>
                        <a:t>9</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smtClean="0">
                          <a:latin typeface="Calibri"/>
                          <a:ea typeface="Calibri"/>
                          <a:cs typeface="Times New Roman"/>
                        </a:rPr>
                        <a:t>3</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95.0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067">
                <a:tc>
                  <a:txBody>
                    <a:bodyPr/>
                    <a:lstStyle/>
                    <a:p>
                      <a:pPr marL="0" marR="0" algn="ctr">
                        <a:lnSpc>
                          <a:spcPct val="115000"/>
                        </a:lnSpc>
                        <a:spcBef>
                          <a:spcPts val="0"/>
                        </a:spcBef>
                        <a:spcAft>
                          <a:spcPts val="0"/>
                        </a:spcAft>
                      </a:pPr>
                      <a:r>
                        <a:rPr lang="en-US" sz="2400" b="1" dirty="0">
                          <a:latin typeface="Calibri"/>
                          <a:ea typeface="Calibri"/>
                          <a:cs typeface="Times New Roman"/>
                        </a:rPr>
                        <a:t>D</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9.05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3.50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smtClean="0">
                          <a:latin typeface="Calibri"/>
                          <a:ea typeface="Calibri"/>
                          <a:cs typeface="Times New Roman"/>
                        </a:rPr>
                        <a:t>4</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smtClean="0">
                          <a:latin typeface="Calibri"/>
                          <a:ea typeface="Calibri"/>
                          <a:cs typeface="Times New Roman"/>
                        </a:rPr>
                        <a:t>2</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78.0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1067">
                <a:tc>
                  <a:txBody>
                    <a:bodyPr/>
                    <a:lstStyle/>
                    <a:p>
                      <a:pPr marL="0" marR="0" algn="ctr">
                        <a:lnSpc>
                          <a:spcPct val="115000"/>
                        </a:lnSpc>
                        <a:spcBef>
                          <a:spcPts val="0"/>
                        </a:spcBef>
                        <a:spcAft>
                          <a:spcPts val="0"/>
                        </a:spcAft>
                      </a:pPr>
                      <a:r>
                        <a:rPr lang="en-US" sz="2400" b="1" dirty="0">
                          <a:latin typeface="Calibri"/>
                          <a:ea typeface="Calibri"/>
                          <a:cs typeface="Times New Roman"/>
                        </a:rPr>
                        <a:t>E</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4.75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82.0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b="1" dirty="0" smtClean="0"/>
              <a:t>Questions:</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marL="514350" lvl="0" indent="-514350">
              <a:buNone/>
            </a:pPr>
            <a:r>
              <a:rPr lang="en-US" dirty="0" smtClean="0"/>
              <a:t>1. What is the observable relationship between age and </a:t>
            </a:r>
          </a:p>
          <a:p>
            <a:pPr marL="915988" lvl="0" indent="-571500">
              <a:buFont typeface="+mj-lt"/>
              <a:buAutoNum type="romanLcPeriod"/>
            </a:pPr>
            <a:r>
              <a:rPr lang="en-US" dirty="0" smtClean="0"/>
              <a:t>Academic achievement</a:t>
            </a:r>
          </a:p>
          <a:p>
            <a:pPr marL="915988" lvl="0" indent="-571500">
              <a:buFont typeface="+mj-lt"/>
              <a:buAutoNum type="romanLcPeriod"/>
            </a:pPr>
            <a:r>
              <a:rPr lang="en-US" dirty="0" smtClean="0"/>
              <a:t>Behavioral problems</a:t>
            </a:r>
          </a:p>
          <a:p>
            <a:pPr marL="915988" lvl="0" indent="-571500">
              <a:buFont typeface="+mj-lt"/>
              <a:buAutoNum type="romanLcPeriod"/>
            </a:pPr>
            <a:r>
              <a:rPr lang="en-US" dirty="0" smtClean="0"/>
              <a:t>Level of intelligence</a:t>
            </a:r>
          </a:p>
          <a:p>
            <a:pPr marL="514350" lvl="0" indent="-514350">
              <a:buNone/>
            </a:pPr>
            <a:r>
              <a:rPr lang="en-US" dirty="0" smtClean="0"/>
              <a:t>2. Explain the relationship between </a:t>
            </a:r>
            <a:r>
              <a:rPr lang="en-US" dirty="0" err="1" smtClean="0"/>
              <a:t>SEB</a:t>
            </a:r>
            <a:r>
              <a:rPr lang="en-US" dirty="0" smtClean="0"/>
              <a:t> and the </a:t>
            </a:r>
          </a:p>
          <a:p>
            <a:pPr marL="976313" lvl="0" indent="-571500">
              <a:buFont typeface="+mj-lt"/>
              <a:buAutoNum type="romanLcPeriod"/>
            </a:pPr>
            <a:r>
              <a:rPr lang="en-US" dirty="0" smtClean="0"/>
              <a:t>Behavior of the subjects</a:t>
            </a:r>
          </a:p>
          <a:p>
            <a:pPr marL="976313" lvl="0" indent="-571500">
              <a:buFont typeface="+mj-lt"/>
              <a:buAutoNum type="romanLcPeriod"/>
            </a:pPr>
            <a:r>
              <a:rPr lang="en-US" dirty="0" smtClean="0"/>
              <a:t>Academic achievement of the subjects</a:t>
            </a:r>
          </a:p>
          <a:p>
            <a:pPr lvl="0">
              <a:buNone/>
            </a:pPr>
            <a:r>
              <a:rPr lang="en-US" dirty="0" smtClean="0"/>
              <a:t>3. Suggest measures that should be taken to address the behavioral problems of juveniles.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686800" cy="1143000"/>
          </a:xfrm>
        </p:spPr>
        <p:txBody>
          <a:bodyPr>
            <a:normAutofit fontScale="90000"/>
          </a:bodyPr>
          <a:lstStyle/>
          <a:p>
            <a:r>
              <a:rPr lang="en-US" sz="4000" b="1" u="sng" dirty="0" smtClean="0"/>
              <a:t>2. SIMPLE CALCULATION BASED ON AVAILABLE FACTS</a:t>
            </a:r>
            <a:endParaRPr lang="en-US" b="1" dirty="0"/>
          </a:p>
        </p:txBody>
      </p:sp>
      <p:sp>
        <p:nvSpPr>
          <p:cNvPr id="3" name="Content Placeholder 2"/>
          <p:cNvSpPr>
            <a:spLocks noGrp="1"/>
          </p:cNvSpPr>
          <p:nvPr>
            <p:ph idx="1"/>
          </p:nvPr>
        </p:nvSpPr>
        <p:spPr>
          <a:xfrm>
            <a:off x="457200" y="1935480"/>
            <a:ext cx="8229600" cy="1341120"/>
          </a:xfrm>
        </p:spPr>
        <p:txBody>
          <a:bodyPr/>
          <a:lstStyle/>
          <a:p>
            <a:r>
              <a:rPr lang="en-US" sz="2000" b="1" dirty="0" smtClean="0"/>
              <a:t>The Table below indicates Uganda’s balance of payment position between 1983 and 1990. Study it and answer the questions that follow</a:t>
            </a:r>
            <a:endParaRPr lang="en-US" sz="2000" dirty="0" smtClean="0"/>
          </a:p>
          <a:p>
            <a:endParaRPr lang="en-US" dirty="0"/>
          </a:p>
        </p:txBody>
      </p:sp>
      <p:graphicFrame>
        <p:nvGraphicFramePr>
          <p:cNvPr id="4" name="Table 3"/>
          <p:cNvGraphicFramePr>
            <a:graphicFrameLocks noGrp="1"/>
          </p:cNvGraphicFramePr>
          <p:nvPr/>
        </p:nvGraphicFramePr>
        <p:xfrm>
          <a:off x="304798" y="3048000"/>
          <a:ext cx="8763002" cy="3292602"/>
        </p:xfrm>
        <a:graphic>
          <a:graphicData uri="http://schemas.openxmlformats.org/drawingml/2006/table">
            <a:tbl>
              <a:tblPr/>
              <a:tblGrid>
                <a:gridCol w="1946535"/>
                <a:gridCol w="821869"/>
                <a:gridCol w="821869"/>
                <a:gridCol w="821869"/>
                <a:gridCol w="821869"/>
                <a:gridCol w="821869"/>
                <a:gridCol w="821869"/>
                <a:gridCol w="821869"/>
                <a:gridCol w="1063384"/>
              </a:tblGrid>
              <a:tr h="267462">
                <a:tc>
                  <a:txBody>
                    <a:bodyPr/>
                    <a:lstStyle/>
                    <a:p>
                      <a:pPr marL="0" marR="0">
                        <a:lnSpc>
                          <a:spcPct val="115000"/>
                        </a:lnSpc>
                        <a:spcBef>
                          <a:spcPts val="0"/>
                        </a:spcBef>
                        <a:spcAft>
                          <a:spcPts val="1000"/>
                        </a:spcAft>
                      </a:pPr>
                      <a:r>
                        <a:rPr lang="en-US" sz="1600" b="1" dirty="0">
                          <a:latin typeface="Calibri"/>
                          <a:ea typeface="Calibri"/>
                          <a:cs typeface="Times New Roman"/>
                        </a:rPr>
                        <a:t>YEAR</a:t>
                      </a:r>
                      <a:endParaRPr lang="en-US"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b="1" dirty="0">
                          <a:latin typeface="Calibri"/>
                          <a:ea typeface="Calibri"/>
                          <a:cs typeface="Times New Roman"/>
                        </a:rPr>
                        <a:t>1983</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b="1">
                          <a:latin typeface="Calibri"/>
                          <a:ea typeface="Calibri"/>
                          <a:cs typeface="Times New Roman"/>
                        </a:rPr>
                        <a:t>1984</a:t>
                      </a:r>
                      <a:endParaRPr lang="en-US" sz="18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b="1">
                          <a:latin typeface="Calibri"/>
                          <a:ea typeface="Calibri"/>
                          <a:cs typeface="Times New Roman"/>
                        </a:rPr>
                        <a:t>1985</a:t>
                      </a:r>
                      <a:endParaRPr lang="en-US" sz="18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b="1">
                          <a:latin typeface="Calibri"/>
                          <a:ea typeface="Calibri"/>
                          <a:cs typeface="Times New Roman"/>
                        </a:rPr>
                        <a:t>1986</a:t>
                      </a:r>
                      <a:endParaRPr lang="en-US" sz="18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b="1">
                          <a:latin typeface="Calibri"/>
                          <a:ea typeface="Calibri"/>
                          <a:cs typeface="Times New Roman"/>
                        </a:rPr>
                        <a:t>1987</a:t>
                      </a:r>
                      <a:endParaRPr lang="en-US" sz="18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b="1">
                          <a:latin typeface="Calibri"/>
                          <a:ea typeface="Calibri"/>
                          <a:cs typeface="Times New Roman"/>
                        </a:rPr>
                        <a:t>1988</a:t>
                      </a:r>
                      <a:endParaRPr lang="en-US" sz="18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b="1">
                          <a:latin typeface="Calibri"/>
                          <a:ea typeface="Calibri"/>
                          <a:cs typeface="Times New Roman"/>
                        </a:rPr>
                        <a:t>1989</a:t>
                      </a:r>
                      <a:endParaRPr lang="en-US" sz="18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b="1" dirty="0">
                          <a:latin typeface="Calibri"/>
                          <a:ea typeface="Calibri"/>
                          <a:cs typeface="Times New Roman"/>
                        </a:rPr>
                        <a:t>1990</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9848">
                <a:tc>
                  <a:txBody>
                    <a:bodyPr/>
                    <a:lstStyle/>
                    <a:p>
                      <a:pPr marL="0" marR="0">
                        <a:lnSpc>
                          <a:spcPct val="115000"/>
                        </a:lnSpc>
                        <a:spcBef>
                          <a:spcPts val="0"/>
                        </a:spcBef>
                        <a:spcAft>
                          <a:spcPts val="1000"/>
                        </a:spcAft>
                      </a:pPr>
                      <a:r>
                        <a:rPr lang="en-US" sz="1600" b="1" dirty="0">
                          <a:latin typeface="Calibri"/>
                          <a:ea typeface="Calibri"/>
                          <a:cs typeface="Times New Roman"/>
                        </a:rPr>
                        <a:t>EXPORTS IN MILLION US DOLLARS(</a:t>
                      </a:r>
                      <a:r>
                        <a:rPr lang="en-US" sz="1600" b="1" dirty="0" err="1">
                          <a:latin typeface="Calibri"/>
                          <a:ea typeface="Calibri"/>
                          <a:cs typeface="Times New Roman"/>
                        </a:rPr>
                        <a:t>F.O.B</a:t>
                      </a:r>
                      <a:r>
                        <a:rPr lang="en-US" sz="1600" b="1" dirty="0">
                          <a:latin typeface="Calibri"/>
                          <a:ea typeface="Calibri"/>
                          <a:cs typeface="Times New Roman"/>
                        </a:rPr>
                        <a:t>)</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36.77</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dirty="0">
                          <a:latin typeface="Calibri"/>
                          <a:ea typeface="Calibri"/>
                          <a:cs typeface="Times New Roman"/>
                        </a:rPr>
                        <a:t>407.9</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dirty="0">
                          <a:latin typeface="Calibri"/>
                          <a:ea typeface="Calibri"/>
                          <a:cs typeface="Times New Roman"/>
                        </a:rPr>
                        <a:t>379.0</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dirty="0">
                          <a:latin typeface="Calibri"/>
                          <a:ea typeface="Calibri"/>
                          <a:cs typeface="Times New Roman"/>
                        </a:rPr>
                        <a:t>406.8</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dirty="0">
                          <a:latin typeface="Calibri"/>
                          <a:ea typeface="Calibri"/>
                          <a:cs typeface="Times New Roman"/>
                        </a:rPr>
                        <a:t>333.6</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dirty="0">
                          <a:latin typeface="Calibri"/>
                          <a:ea typeface="Calibri"/>
                          <a:cs typeface="Times New Roman"/>
                        </a:rPr>
                        <a:t>266.3</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277.7</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177.8</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7310">
                <a:tc>
                  <a:txBody>
                    <a:bodyPr/>
                    <a:lstStyle/>
                    <a:p>
                      <a:pPr marL="0" marR="0">
                        <a:lnSpc>
                          <a:spcPct val="115000"/>
                        </a:lnSpc>
                        <a:spcBef>
                          <a:spcPts val="0"/>
                        </a:spcBef>
                        <a:spcAft>
                          <a:spcPts val="1000"/>
                        </a:spcAft>
                      </a:pPr>
                      <a:r>
                        <a:rPr lang="en-US" sz="1600" b="1">
                          <a:latin typeface="Calibri"/>
                          <a:ea typeface="Calibri"/>
                          <a:cs typeface="Times New Roman"/>
                        </a:rPr>
                        <a:t>IMPORTS IN MILLION US DOLLARS(C.I.F)</a:t>
                      </a:r>
                      <a:endParaRPr lang="en-US" sz="1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dirty="0">
                          <a:latin typeface="Calibri"/>
                          <a:ea typeface="Calibri"/>
                          <a:cs typeface="Times New Roman"/>
                        </a:rPr>
                        <a:t>428.1</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342.2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264.1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dirty="0">
                          <a:latin typeface="Calibri"/>
                          <a:ea typeface="Calibri"/>
                          <a:cs typeface="Times New Roman"/>
                        </a:rPr>
                        <a:t>438.2</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598.3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dirty="0">
                          <a:latin typeface="Calibri"/>
                          <a:ea typeface="Calibri"/>
                          <a:cs typeface="Times New Roman"/>
                        </a:rPr>
                        <a:t>658.2</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dirty="0">
                          <a:latin typeface="Calibri"/>
                          <a:ea typeface="Calibri"/>
                          <a:cs typeface="Times New Roman"/>
                        </a:rPr>
                        <a:t>740.0</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dirty="0">
                          <a:latin typeface="Calibri"/>
                          <a:ea typeface="Calibri"/>
                          <a:cs typeface="Times New Roman"/>
                        </a:rPr>
                        <a:t>616.6</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4924">
                <a:tc>
                  <a:txBody>
                    <a:bodyPr/>
                    <a:lstStyle/>
                    <a:p>
                      <a:pPr marL="0" marR="0">
                        <a:lnSpc>
                          <a:spcPct val="115000"/>
                        </a:lnSpc>
                        <a:spcBef>
                          <a:spcPts val="0"/>
                        </a:spcBef>
                        <a:spcAft>
                          <a:spcPts val="1000"/>
                        </a:spcAft>
                      </a:pPr>
                      <a:r>
                        <a:rPr lang="en-US" sz="1600" b="1" dirty="0">
                          <a:latin typeface="Calibri"/>
                          <a:ea typeface="Calibri"/>
                          <a:cs typeface="Times New Roman"/>
                        </a:rPr>
                        <a:t>TRADE BALANCE</a:t>
                      </a:r>
                      <a:endParaRPr lang="en-US" sz="1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a:latin typeface="Calibri"/>
                          <a:ea typeface="Calibri"/>
                          <a:cs typeface="Times New Roman"/>
                        </a:rPr>
                        <a:t>-</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2000" dirty="0">
                          <a:latin typeface="Calibri"/>
                          <a:ea typeface="Calibri"/>
                          <a:cs typeface="Times New Roman"/>
                        </a:rPr>
                        <a:t>-</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073" name="Rectangle 1"/>
          <p:cNvSpPr>
            <a:spLocks noChangeArrowheads="1"/>
          </p:cNvSpPr>
          <p:nvPr/>
        </p:nvSpPr>
        <p:spPr bwMode="auto">
          <a:xfrm>
            <a:off x="304800" y="6400800"/>
            <a:ext cx="6192016"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Source: adopted from: </a:t>
            </a:r>
            <a:r>
              <a:rPr kumimoji="0" lang="en-US" sz="1400" b="0" i="1"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MFEP</a:t>
            </a:r>
            <a:r>
              <a:rPr kumimoji="0" lang="en-US" sz="1400" b="0" i="1"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Jan 1992, key economic indicators, 8</a:t>
            </a:r>
            <a:r>
              <a:rPr kumimoji="0" lang="en-US" sz="1400" b="0" i="1" u="none" strike="noStrike" cap="none" normalizeH="0" baseline="30000" dirty="0" smtClean="0">
                <a:ln>
                  <a:noFill/>
                </a:ln>
                <a:solidFill>
                  <a:schemeClr val="tx1"/>
                </a:solidFill>
                <a:effectLst/>
                <a:latin typeface="Arial" pitchFamily="34" charset="0"/>
                <a:ea typeface="Calibri" pitchFamily="34" charset="0"/>
                <a:cs typeface="Times New Roman" pitchFamily="18" charset="0"/>
              </a:rPr>
              <a:t>th</a:t>
            </a:r>
            <a:r>
              <a:rPr kumimoji="0" lang="en-US" sz="1400" b="0" i="1"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issue.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marL="514350" lvl="0" indent="-514350">
              <a:buNone/>
            </a:pPr>
            <a:r>
              <a:rPr lang="en-US" dirty="0" smtClean="0"/>
              <a:t>a) Calculate the trade balance for each year</a:t>
            </a:r>
          </a:p>
          <a:p>
            <a:pPr marL="514350" lvl="0" indent="-514350">
              <a:buNone/>
            </a:pPr>
            <a:r>
              <a:rPr lang="en-US" dirty="0" smtClean="0"/>
              <a:t>b) In which year was the trade balance</a:t>
            </a:r>
          </a:p>
          <a:p>
            <a:pPr marL="974725" lvl="0" indent="-509588">
              <a:buNone/>
            </a:pPr>
            <a:r>
              <a:rPr lang="en-US" dirty="0" err="1" smtClean="0"/>
              <a:t>i</a:t>
            </a:r>
            <a:r>
              <a:rPr lang="en-US" dirty="0" smtClean="0"/>
              <a:t>) Favorable</a:t>
            </a:r>
          </a:p>
          <a:p>
            <a:pPr marL="974725" lvl="0" indent="-509588">
              <a:buNone/>
            </a:pPr>
            <a:r>
              <a:rPr lang="en-US" dirty="0" smtClean="0"/>
              <a:t>ii) Un favorable</a:t>
            </a:r>
          </a:p>
          <a:p>
            <a:pPr marL="514350" lvl="0" indent="-514350">
              <a:buNone/>
            </a:pPr>
            <a:r>
              <a:rPr lang="en-US" dirty="0" smtClean="0"/>
              <a:t>c) Draw a graph to show the trend of the trade balance between 1983 and 1990</a:t>
            </a:r>
          </a:p>
          <a:p>
            <a:pPr marL="514350" lvl="0" indent="-514350">
              <a:buNone/>
            </a:pPr>
            <a:r>
              <a:rPr lang="en-US" dirty="0" smtClean="0"/>
              <a:t>d) Explain the trend of the trade balance between 1983 and 1990</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sz="4400" b="1" u="sng" dirty="0" smtClean="0"/>
              <a:t>DEEPER THINKING- LANGUAGE BASED</a:t>
            </a:r>
            <a:endParaRPr lang="en-US" dirty="0"/>
          </a:p>
        </p:txBody>
      </p:sp>
      <p:sp>
        <p:nvSpPr>
          <p:cNvPr id="3" name="Content Placeholder 2"/>
          <p:cNvSpPr>
            <a:spLocks noGrp="1"/>
          </p:cNvSpPr>
          <p:nvPr>
            <p:ph idx="1"/>
          </p:nvPr>
        </p:nvSpPr>
        <p:spPr>
          <a:xfrm>
            <a:off x="457200" y="1524000"/>
            <a:ext cx="8229600" cy="4800600"/>
          </a:xfrm>
        </p:spPr>
        <p:txBody>
          <a:bodyPr/>
          <a:lstStyle/>
          <a:p>
            <a:pPr>
              <a:buNone/>
            </a:pPr>
            <a:r>
              <a:rPr lang="en-US" b="1" dirty="0" smtClean="0"/>
              <a:t>3. Study the following information and answer the questions that follow</a:t>
            </a:r>
            <a:endParaRPr lang="en-US" dirty="0" smtClean="0"/>
          </a:p>
          <a:p>
            <a:pPr marL="512763" indent="-273050"/>
            <a:r>
              <a:rPr lang="en-US" dirty="0" err="1" smtClean="0"/>
              <a:t>Matovu</a:t>
            </a:r>
            <a:r>
              <a:rPr lang="en-US" dirty="0" smtClean="0"/>
              <a:t>, </a:t>
            </a:r>
            <a:r>
              <a:rPr lang="en-US" dirty="0" err="1" smtClean="0"/>
              <a:t>Kangume</a:t>
            </a:r>
            <a:r>
              <a:rPr lang="en-US" dirty="0" smtClean="0"/>
              <a:t>, </a:t>
            </a:r>
            <a:r>
              <a:rPr lang="en-US" dirty="0" err="1" smtClean="0"/>
              <a:t>Nassolo</a:t>
            </a:r>
            <a:r>
              <a:rPr lang="en-US" dirty="0" smtClean="0"/>
              <a:t>, </a:t>
            </a:r>
            <a:r>
              <a:rPr lang="en-US" dirty="0" err="1" smtClean="0"/>
              <a:t>Bwire</a:t>
            </a:r>
            <a:r>
              <a:rPr lang="en-US" dirty="0" smtClean="0"/>
              <a:t>, </a:t>
            </a:r>
            <a:r>
              <a:rPr lang="en-US" dirty="0" err="1" smtClean="0"/>
              <a:t>Etori</a:t>
            </a:r>
            <a:r>
              <a:rPr lang="en-US" dirty="0" smtClean="0"/>
              <a:t>, </a:t>
            </a:r>
            <a:r>
              <a:rPr lang="en-US" dirty="0" err="1" smtClean="0"/>
              <a:t>Farrah</a:t>
            </a:r>
            <a:r>
              <a:rPr lang="en-US" dirty="0" smtClean="0"/>
              <a:t>, </a:t>
            </a:r>
            <a:r>
              <a:rPr lang="en-US" dirty="0" err="1" smtClean="0"/>
              <a:t>Gyagenda</a:t>
            </a:r>
            <a:r>
              <a:rPr lang="en-US" dirty="0" smtClean="0"/>
              <a:t> and </a:t>
            </a:r>
            <a:r>
              <a:rPr lang="en-US" dirty="0" err="1" smtClean="0"/>
              <a:t>Hasakya</a:t>
            </a:r>
            <a:r>
              <a:rPr lang="en-US" dirty="0" smtClean="0"/>
              <a:t> are eight employees of an organization.</a:t>
            </a:r>
          </a:p>
          <a:p>
            <a:pPr marL="512763" indent="-273050"/>
            <a:r>
              <a:rPr lang="en-US" dirty="0" smtClean="0"/>
              <a:t>They work in three departments: human resource, audit and production, with not more than three of them in any department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943600"/>
          </a:xfrm>
        </p:spPr>
        <p:txBody>
          <a:bodyPr>
            <a:normAutofit fontScale="92500" lnSpcReduction="20000"/>
          </a:bodyPr>
          <a:lstStyle/>
          <a:p>
            <a:pPr marL="3175" indent="11113">
              <a:buNone/>
            </a:pPr>
            <a:r>
              <a:rPr lang="en-US" dirty="0" smtClean="0"/>
              <a:t>Each of them has a different choice of sports from football, cricket, volley ball, badminton, lawn tennis, basketball, hockey and table tennis not necessarily in the same order</a:t>
            </a:r>
          </a:p>
          <a:p>
            <a:pPr lvl="0"/>
            <a:r>
              <a:rPr lang="en-US" dirty="0" err="1" smtClean="0"/>
              <a:t>Bwire</a:t>
            </a:r>
            <a:r>
              <a:rPr lang="en-US" dirty="0" smtClean="0"/>
              <a:t> works in audit and does not like either football or cricket</a:t>
            </a:r>
          </a:p>
          <a:p>
            <a:pPr lvl="0"/>
            <a:r>
              <a:rPr lang="en-US" dirty="0" err="1" smtClean="0"/>
              <a:t>Farrah</a:t>
            </a:r>
            <a:r>
              <a:rPr lang="en-US" dirty="0" smtClean="0"/>
              <a:t> works in human resource with only </a:t>
            </a:r>
            <a:r>
              <a:rPr lang="en-US" dirty="0" err="1" smtClean="0"/>
              <a:t>Matovu</a:t>
            </a:r>
            <a:r>
              <a:rPr lang="en-US" dirty="0" smtClean="0"/>
              <a:t> who likes table tennis</a:t>
            </a:r>
          </a:p>
          <a:p>
            <a:pPr lvl="0"/>
            <a:r>
              <a:rPr lang="en-US" dirty="0" err="1" smtClean="0"/>
              <a:t>Etori</a:t>
            </a:r>
            <a:r>
              <a:rPr lang="en-US" dirty="0" smtClean="0"/>
              <a:t> and </a:t>
            </a:r>
            <a:r>
              <a:rPr lang="en-US" dirty="0" err="1" smtClean="0"/>
              <a:t>Hasakya</a:t>
            </a:r>
            <a:r>
              <a:rPr lang="en-US" dirty="0" smtClean="0"/>
              <a:t> do not work in the same department as </a:t>
            </a:r>
            <a:r>
              <a:rPr lang="en-US" dirty="0" err="1" smtClean="0"/>
              <a:t>Bwire</a:t>
            </a:r>
            <a:endParaRPr lang="en-US" dirty="0" smtClean="0"/>
          </a:p>
          <a:p>
            <a:pPr lvl="0"/>
            <a:r>
              <a:rPr lang="en-US" dirty="0" err="1" smtClean="0"/>
              <a:t>Nassolo</a:t>
            </a:r>
            <a:r>
              <a:rPr lang="en-US" dirty="0" smtClean="0"/>
              <a:t> likes hockey and does not work in production</a:t>
            </a:r>
          </a:p>
          <a:p>
            <a:pPr lvl="0"/>
            <a:r>
              <a:rPr lang="en-US" dirty="0" err="1" smtClean="0"/>
              <a:t>Gyagenda</a:t>
            </a:r>
            <a:r>
              <a:rPr lang="en-US" dirty="0" smtClean="0"/>
              <a:t> does not work in audit and does not like either cricket or badminton</a:t>
            </a:r>
          </a:p>
          <a:p>
            <a:pPr lvl="0"/>
            <a:r>
              <a:rPr lang="en-US" dirty="0" smtClean="0"/>
              <a:t>One of those who works in audit likes football</a:t>
            </a:r>
          </a:p>
          <a:p>
            <a:pPr lvl="0"/>
            <a:r>
              <a:rPr lang="en-US" dirty="0" smtClean="0"/>
              <a:t>The one who likes volleyball works in human resource </a:t>
            </a:r>
          </a:p>
          <a:p>
            <a:pPr lvl="0"/>
            <a:r>
              <a:rPr lang="en-US" dirty="0" err="1" smtClean="0"/>
              <a:t>Hasakya</a:t>
            </a:r>
            <a:r>
              <a:rPr lang="en-US" dirty="0" smtClean="0"/>
              <a:t> does not like cricket</a:t>
            </a:r>
          </a:p>
          <a:p>
            <a:pPr lvl="0"/>
            <a:r>
              <a:rPr lang="en-US" dirty="0" smtClean="0"/>
              <a:t>Out of the eight, one of them is passive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Questions:</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5334000"/>
          </a:xfrm>
        </p:spPr>
        <p:txBody>
          <a:bodyPr>
            <a:normAutofit/>
          </a:bodyPr>
          <a:lstStyle/>
          <a:p>
            <a:pPr marL="514350" lvl="0" indent="-514350">
              <a:buNone/>
            </a:pPr>
            <a:r>
              <a:rPr lang="en-US" dirty="0" smtClean="0"/>
              <a:t>a) Allocate the employees to their actual departments and show how you arrived at your answer</a:t>
            </a:r>
          </a:p>
          <a:p>
            <a:pPr marL="514350" lvl="0" indent="-514350">
              <a:buAutoNum type="alphaLcParenR"/>
            </a:pPr>
            <a:endParaRPr lang="en-US" sz="1200" dirty="0" smtClean="0"/>
          </a:p>
          <a:p>
            <a:pPr lvl="0">
              <a:buNone/>
            </a:pPr>
            <a:r>
              <a:rPr lang="en-US" dirty="0" smtClean="0"/>
              <a:t>b) In which departments do the following employees work</a:t>
            </a:r>
          </a:p>
          <a:p>
            <a:pPr marL="573088" indent="-273050">
              <a:buNone/>
            </a:pPr>
            <a:r>
              <a:rPr lang="en-US" dirty="0" err="1" smtClean="0"/>
              <a:t>i</a:t>
            </a:r>
            <a:r>
              <a:rPr lang="en-US" dirty="0" smtClean="0"/>
              <a:t>)</a:t>
            </a:r>
            <a:r>
              <a:rPr lang="en-US" dirty="0" err="1" smtClean="0"/>
              <a:t>Etori</a:t>
            </a:r>
            <a:endParaRPr lang="en-US" dirty="0" smtClean="0"/>
          </a:p>
          <a:p>
            <a:pPr marL="573088" indent="-273050">
              <a:buNone/>
            </a:pPr>
            <a:r>
              <a:rPr lang="en-US" dirty="0" smtClean="0"/>
              <a:t>ii) </a:t>
            </a:r>
            <a:r>
              <a:rPr lang="en-US" dirty="0" err="1" smtClean="0"/>
              <a:t>Kangume</a:t>
            </a:r>
            <a:endParaRPr lang="en-US" dirty="0" smtClean="0"/>
          </a:p>
          <a:p>
            <a:pPr marL="573088" indent="-273050">
              <a:buNone/>
            </a:pPr>
            <a:endParaRPr lang="en-US" sz="1400" dirty="0" smtClean="0"/>
          </a:p>
          <a:p>
            <a:pPr lvl="0">
              <a:buNone/>
            </a:pPr>
            <a:r>
              <a:rPr lang="en-US" dirty="0" smtClean="0"/>
              <a:t>c) Which of the employees are</a:t>
            </a:r>
          </a:p>
          <a:p>
            <a:pPr marL="512763" lvl="0" indent="-273050">
              <a:buNone/>
            </a:pPr>
            <a:r>
              <a:rPr lang="en-US" dirty="0" err="1" smtClean="0"/>
              <a:t>i</a:t>
            </a:r>
            <a:r>
              <a:rPr lang="en-US" dirty="0" smtClean="0"/>
              <a:t>) Least talented</a:t>
            </a:r>
          </a:p>
          <a:p>
            <a:pPr marL="512763" lvl="0" indent="-273050">
              <a:buNone/>
            </a:pPr>
            <a:r>
              <a:rPr lang="en-US" dirty="0" smtClean="0"/>
              <a:t>ii) Most talented</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04088"/>
            <a:ext cx="8229600" cy="972312"/>
          </a:xfrm>
        </p:spPr>
        <p:txBody>
          <a:bodyPr>
            <a:normAutofit/>
          </a:bodyPr>
          <a:lstStyle/>
          <a:p>
            <a:r>
              <a:rPr lang="en-US" b="1" dirty="0" smtClean="0"/>
              <a:t>What is Logic?</a:t>
            </a:r>
            <a:endParaRPr lang="en-US" dirty="0"/>
          </a:p>
        </p:txBody>
      </p:sp>
      <p:sp>
        <p:nvSpPr>
          <p:cNvPr id="2" name="Content Placeholder 1"/>
          <p:cNvSpPr>
            <a:spLocks noGrp="1"/>
          </p:cNvSpPr>
          <p:nvPr>
            <p:ph idx="1"/>
          </p:nvPr>
        </p:nvSpPr>
        <p:spPr/>
        <p:txBody>
          <a:bodyPr/>
          <a:lstStyle/>
          <a:p>
            <a:pPr lvl="0"/>
            <a:r>
              <a:rPr lang="en-US" dirty="0" smtClean="0"/>
              <a:t>Reasoning conducted or assessed according to strict principles of validity</a:t>
            </a:r>
          </a:p>
          <a:p>
            <a:pPr lvl="0"/>
            <a:r>
              <a:rPr lang="en-US" dirty="0" smtClean="0"/>
              <a:t>Scientific reasoning based on facts, formula, analysis and calculation</a:t>
            </a:r>
          </a:p>
          <a:p>
            <a:pPr lvl="0"/>
            <a:r>
              <a:rPr lang="en-US" dirty="0" smtClean="0"/>
              <a:t>A tool to develop reasonable conclusions based on a given set of data.</a:t>
            </a:r>
          </a:p>
          <a:p>
            <a:pPr lvl="0"/>
            <a:r>
              <a:rPr lang="en-US" dirty="0" smtClean="0"/>
              <a:t>Logic is free of emotions and deals very specifically with information in its purest form</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r>
              <a:rPr lang="en-US" b="1" dirty="0" smtClean="0"/>
              <a:t>Focus on 2018 logic question</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200"/>
            <a:ext cx="8229600" cy="1143000"/>
          </a:xfrm>
        </p:spPr>
        <p:txBody>
          <a:bodyPr>
            <a:normAutofit fontScale="90000"/>
          </a:bodyPr>
          <a:lstStyle/>
          <a:p>
            <a:pPr algn="ctr"/>
            <a:r>
              <a:rPr lang="en-US" sz="8000" b="1" i="1" dirty="0" smtClean="0"/>
              <a:t>END</a:t>
            </a:r>
            <a:endParaRPr lang="en-US" dirty="0"/>
          </a:p>
        </p:txBody>
      </p:sp>
      <p:sp>
        <p:nvSpPr>
          <p:cNvPr id="3" name="Content Placeholder 2"/>
          <p:cNvSpPr>
            <a:spLocks noGrp="1"/>
          </p:cNvSpPr>
          <p:nvPr>
            <p:ph idx="1"/>
          </p:nvPr>
        </p:nvSpPr>
        <p:spPr>
          <a:xfrm>
            <a:off x="457200" y="3200400"/>
            <a:ext cx="8229600" cy="609600"/>
          </a:xfrm>
        </p:spPr>
        <p:txBody>
          <a:bodyPr/>
          <a:lstStyle/>
          <a:p>
            <a:pPr algn="ctr">
              <a:buNone/>
            </a:pPr>
            <a:r>
              <a:rPr lang="en-US" b="1" i="1" dirty="0" smtClean="0"/>
              <a:t>THANK YOU FOR LISTENING TO ME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96112"/>
          </a:xfrm>
        </p:spPr>
        <p:txBody>
          <a:bodyPr>
            <a:noAutofit/>
          </a:bodyPr>
          <a:lstStyle/>
          <a:p>
            <a:pPr algn="ctr"/>
            <a:r>
              <a:rPr lang="en-US" sz="6000" b="1" dirty="0" smtClean="0"/>
              <a:t>TYPES OF LOGIC</a:t>
            </a:r>
            <a:endParaRPr lang="en-US" sz="6000" dirty="0"/>
          </a:p>
        </p:txBody>
      </p:sp>
      <p:sp>
        <p:nvSpPr>
          <p:cNvPr id="3" name="Content Placeholder 2"/>
          <p:cNvSpPr>
            <a:spLocks noGrp="1"/>
          </p:cNvSpPr>
          <p:nvPr>
            <p:ph idx="1"/>
          </p:nvPr>
        </p:nvSpPr>
        <p:spPr>
          <a:xfrm>
            <a:off x="457200" y="1935480"/>
            <a:ext cx="8229600" cy="4541520"/>
          </a:xfrm>
        </p:spPr>
        <p:txBody>
          <a:bodyPr>
            <a:normAutofit/>
          </a:bodyPr>
          <a:lstStyle/>
          <a:p>
            <a:pPr marL="0" lvl="0" indent="0">
              <a:buNone/>
            </a:pPr>
            <a:r>
              <a:rPr lang="en-US" dirty="0" smtClean="0"/>
              <a:t>Used in everyday reasoning and arguments .consists of two types of reasoning: deductive and inductive</a:t>
            </a:r>
          </a:p>
          <a:p>
            <a:pPr>
              <a:buNone/>
            </a:pPr>
            <a:r>
              <a:rPr lang="en-US" dirty="0" smtClean="0"/>
              <a:t>Deductive reasoning uses information from a larger set and applies that information to any member of that set .e .g</a:t>
            </a:r>
          </a:p>
          <a:p>
            <a:pPr lvl="0"/>
            <a:r>
              <a:rPr lang="en-US" dirty="0" smtClean="0"/>
              <a:t>All Ugandan professors are boring(large)</a:t>
            </a:r>
          </a:p>
          <a:p>
            <a:pPr lvl="0"/>
            <a:r>
              <a:rPr lang="en-US" dirty="0" err="1" smtClean="0"/>
              <a:t>Tayebwa</a:t>
            </a:r>
            <a:r>
              <a:rPr lang="en-US" dirty="0" smtClean="0"/>
              <a:t> is a Ugandan professor(minor)</a:t>
            </a:r>
          </a:p>
          <a:p>
            <a:pPr lvl="0"/>
            <a:r>
              <a:rPr lang="en-US" dirty="0" smtClean="0"/>
              <a:t>Therefore </a:t>
            </a:r>
            <a:r>
              <a:rPr lang="en-US" dirty="0" err="1" smtClean="0"/>
              <a:t>Tayebwa</a:t>
            </a:r>
            <a:r>
              <a:rPr lang="en-US" dirty="0" smtClean="0"/>
              <a:t> is boring(conclusion)</a:t>
            </a:r>
          </a:p>
          <a:p>
            <a:endParaRPr lang="en-US" dirty="0"/>
          </a:p>
        </p:txBody>
      </p:sp>
      <p:sp>
        <p:nvSpPr>
          <p:cNvPr id="4" name="Title 1"/>
          <p:cNvSpPr txBox="1">
            <a:spLocks/>
          </p:cNvSpPr>
          <p:nvPr/>
        </p:nvSpPr>
        <p:spPr>
          <a:xfrm>
            <a:off x="457200" y="1143000"/>
            <a:ext cx="8229600" cy="896112"/>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dirty="0" smtClean="0">
                <a:ln>
                  <a:noFill/>
                </a:ln>
                <a:solidFill>
                  <a:schemeClr val="tx2"/>
                </a:solidFill>
                <a:effectLst/>
                <a:uLnTx/>
                <a:uFillTx/>
                <a:latin typeface="+mj-lt"/>
                <a:ea typeface="+mj-ea"/>
                <a:cs typeface="+mj-cs"/>
              </a:rPr>
              <a:t>1. </a:t>
            </a:r>
            <a:r>
              <a:rPr lang="en-US" sz="5000" b="1" dirty="0" smtClean="0">
                <a:solidFill>
                  <a:schemeClr val="tx2"/>
                </a:solidFill>
                <a:latin typeface="+mj-lt"/>
                <a:ea typeface="+mj-ea"/>
                <a:cs typeface="+mj-cs"/>
              </a:rPr>
              <a:t>INFORMAL LOGIC</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b="1" dirty="0" smtClean="0"/>
              <a:t>Inductive reasoning </a:t>
            </a:r>
            <a:endParaRPr lang="en-US" dirty="0"/>
          </a:p>
        </p:txBody>
      </p:sp>
      <p:sp>
        <p:nvSpPr>
          <p:cNvPr id="3" name="Content Placeholder 2"/>
          <p:cNvSpPr>
            <a:spLocks noGrp="1"/>
          </p:cNvSpPr>
          <p:nvPr>
            <p:ph idx="1"/>
          </p:nvPr>
        </p:nvSpPr>
        <p:spPr>
          <a:xfrm>
            <a:off x="457200" y="1600200"/>
            <a:ext cx="8229600" cy="4724400"/>
          </a:xfrm>
        </p:spPr>
        <p:txBody>
          <a:bodyPr/>
          <a:lstStyle/>
          <a:p>
            <a:pPr marL="47625" indent="-47625">
              <a:buNone/>
            </a:pPr>
            <a:r>
              <a:rPr lang="en-US" dirty="0" smtClean="0"/>
              <a:t>Uses specific data to form a larger generalized conclusion, it’s the opposite of deductive reasoning. E.G.</a:t>
            </a:r>
          </a:p>
          <a:p>
            <a:pPr lvl="0"/>
            <a:r>
              <a:rPr lang="en-US" dirty="0" smtClean="0"/>
              <a:t>Yesterday, </a:t>
            </a:r>
            <a:r>
              <a:rPr lang="en-US" dirty="0" err="1" smtClean="0"/>
              <a:t>Okello</a:t>
            </a:r>
            <a:r>
              <a:rPr lang="en-US" dirty="0" smtClean="0"/>
              <a:t> left for work at 8: 00 am and arrived at work on time</a:t>
            </a:r>
          </a:p>
          <a:p>
            <a:pPr lvl="0"/>
            <a:r>
              <a:rPr lang="en-US" dirty="0" smtClean="0"/>
              <a:t>Today </a:t>
            </a:r>
            <a:r>
              <a:rPr lang="en-US" dirty="0" err="1" smtClean="0"/>
              <a:t>Okello</a:t>
            </a:r>
            <a:r>
              <a:rPr lang="en-US" dirty="0" smtClean="0"/>
              <a:t> left work at 8:00 am and arrived at work on time</a:t>
            </a:r>
          </a:p>
          <a:p>
            <a:pPr lvl="0"/>
            <a:r>
              <a:rPr lang="en-US" dirty="0" smtClean="0"/>
              <a:t>Therefore, if one left at 8:00 am he will always arrive at work on time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Explanation</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lstStyle/>
          <a:p>
            <a:pPr marL="63500" indent="11113">
              <a:buNone/>
            </a:pPr>
            <a:r>
              <a:rPr lang="en-US" dirty="0" smtClean="0"/>
              <a:t>Problem here is: all Ugandan professors are certainly not boring and traffic patterns are not always the same like on X- </a:t>
            </a:r>
            <a:r>
              <a:rPr lang="en-US" dirty="0" err="1" smtClean="0"/>
              <a:t>mas</a:t>
            </a:r>
            <a:r>
              <a:rPr lang="en-US" dirty="0" smtClean="0"/>
              <a:t>  day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762000"/>
          </a:xfrm>
        </p:spPr>
        <p:txBody>
          <a:bodyPr>
            <a:normAutofit fontScale="90000"/>
          </a:bodyPr>
          <a:lstStyle/>
          <a:p>
            <a:r>
              <a:rPr lang="en-US" b="1" dirty="0" smtClean="0"/>
              <a:t>2 .FORMAL LOGIC</a:t>
            </a:r>
            <a:endParaRPr lang="en-US" dirty="0"/>
          </a:p>
        </p:txBody>
      </p:sp>
      <p:sp>
        <p:nvSpPr>
          <p:cNvPr id="3" name="Content Placeholder 2"/>
          <p:cNvSpPr>
            <a:spLocks noGrp="1"/>
          </p:cNvSpPr>
          <p:nvPr>
            <p:ph idx="1"/>
          </p:nvPr>
        </p:nvSpPr>
        <p:spPr>
          <a:xfrm>
            <a:off x="457200" y="1447800"/>
            <a:ext cx="8229600" cy="4876800"/>
          </a:xfrm>
        </p:spPr>
        <p:txBody>
          <a:bodyPr/>
          <a:lstStyle/>
          <a:p>
            <a:pPr marL="3175" indent="11113">
              <a:buNone/>
            </a:pPr>
            <a:r>
              <a:rPr lang="en-US" dirty="0" smtClean="0"/>
              <a:t>Deals with deductive reasoning and the validity of the inferences produced.</a:t>
            </a:r>
          </a:p>
          <a:p>
            <a:pPr marL="3175" indent="11113">
              <a:buNone/>
            </a:pPr>
            <a:r>
              <a:rPr lang="en-US" dirty="0" smtClean="0"/>
              <a:t>For an argument to work the conclusion must logically follow the premises and the premises must be true </a:t>
            </a:r>
            <a:r>
              <a:rPr lang="en-US" dirty="0" err="1" smtClean="0"/>
              <a:t>e.g</a:t>
            </a:r>
            <a:endParaRPr lang="en-US" dirty="0" smtClean="0"/>
          </a:p>
          <a:p>
            <a:pPr lvl="0"/>
            <a:r>
              <a:rPr lang="en-US" dirty="0" smtClean="0"/>
              <a:t>every cat is a mammal</a:t>
            </a:r>
          </a:p>
          <a:p>
            <a:pPr lvl="0"/>
            <a:r>
              <a:rPr lang="en-US" dirty="0" smtClean="0"/>
              <a:t>some carnivores are cats</a:t>
            </a:r>
          </a:p>
          <a:p>
            <a:pPr lvl="0"/>
            <a:r>
              <a:rPr lang="en-US" dirty="0" smtClean="0"/>
              <a:t>therefore, some carnivores are mammals</a:t>
            </a:r>
          </a:p>
          <a:p>
            <a:endParaRPr lang="en-US" dirty="0" smtClean="0"/>
          </a:p>
          <a:p>
            <a:r>
              <a:rPr lang="en-US" dirty="0" smtClean="0"/>
              <a:t>NB; Informal logic is getting outdated  today and therefore  a need to emphasize formal logics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066800"/>
          </a:xfrm>
        </p:spPr>
        <p:txBody>
          <a:bodyPr>
            <a:normAutofit/>
          </a:bodyPr>
          <a:lstStyle/>
          <a:p>
            <a:r>
              <a:rPr lang="en-US" b="1" dirty="0" smtClean="0"/>
              <a:t>ASPECTS OF LOGIC QUESTIONS</a:t>
            </a:r>
            <a:endParaRPr lang="en-US" dirty="0"/>
          </a:p>
        </p:txBody>
      </p:sp>
      <p:sp>
        <p:nvSpPr>
          <p:cNvPr id="3" name="Content Placeholder 2"/>
          <p:cNvSpPr>
            <a:spLocks noGrp="1"/>
          </p:cNvSpPr>
          <p:nvPr>
            <p:ph idx="1"/>
          </p:nvPr>
        </p:nvSpPr>
        <p:spPr>
          <a:xfrm>
            <a:off x="457200" y="1935480"/>
            <a:ext cx="8229600" cy="4541520"/>
          </a:xfrm>
        </p:spPr>
        <p:txBody>
          <a:bodyPr>
            <a:normAutofit/>
          </a:bodyPr>
          <a:lstStyle/>
          <a:p>
            <a:pPr>
              <a:buNone/>
            </a:pPr>
            <a:r>
              <a:rPr lang="en-US" dirty="0" smtClean="0"/>
              <a:t>The following are some of the aspects in logic questions</a:t>
            </a:r>
          </a:p>
          <a:p>
            <a:pPr lvl="0"/>
            <a:r>
              <a:rPr lang="en-US" dirty="0" smtClean="0"/>
              <a:t>mathematical ( calculations)</a:t>
            </a:r>
          </a:p>
          <a:p>
            <a:pPr lvl="0"/>
            <a:r>
              <a:rPr lang="en-US" dirty="0" smtClean="0"/>
              <a:t>ranking and weighing</a:t>
            </a:r>
          </a:p>
          <a:p>
            <a:pPr lvl="0"/>
            <a:r>
              <a:rPr lang="en-US" dirty="0" smtClean="0"/>
              <a:t>analysis</a:t>
            </a:r>
          </a:p>
          <a:p>
            <a:pPr lvl="0"/>
            <a:r>
              <a:rPr lang="en-US" dirty="0" smtClean="0"/>
              <a:t>deduction</a:t>
            </a:r>
          </a:p>
          <a:p>
            <a:pPr lvl="0"/>
            <a:r>
              <a:rPr lang="en-US" dirty="0" smtClean="0"/>
              <a:t>Puzzles</a:t>
            </a:r>
          </a:p>
          <a:p>
            <a:r>
              <a:rPr lang="en-US" dirty="0" smtClean="0"/>
              <a:t>Language based logics</a:t>
            </a:r>
          </a:p>
          <a:p>
            <a:r>
              <a:rPr lang="en-US" dirty="0" smtClean="0"/>
              <a:t>E.T.C</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743712"/>
          </a:xfrm>
        </p:spPr>
        <p:txBody>
          <a:bodyPr>
            <a:normAutofit fontScale="90000"/>
          </a:bodyPr>
          <a:lstStyle/>
          <a:p>
            <a:r>
              <a:rPr lang="en-US" b="1" dirty="0" smtClean="0"/>
              <a:t>IMPORTANCE OF STUDYING LOGIC</a:t>
            </a:r>
            <a:endParaRPr lang="en-US" dirty="0"/>
          </a:p>
        </p:txBody>
      </p:sp>
      <p:sp>
        <p:nvSpPr>
          <p:cNvPr id="3" name="Content Placeholder 2"/>
          <p:cNvSpPr>
            <a:spLocks noGrp="1"/>
          </p:cNvSpPr>
          <p:nvPr>
            <p:ph idx="1"/>
          </p:nvPr>
        </p:nvSpPr>
        <p:spPr>
          <a:xfrm>
            <a:off x="457200" y="1295400"/>
            <a:ext cx="8534400" cy="5562600"/>
          </a:xfrm>
        </p:spPr>
        <p:txBody>
          <a:bodyPr>
            <a:normAutofit fontScale="92500"/>
          </a:bodyPr>
          <a:lstStyle/>
          <a:p>
            <a:pPr lvl="0"/>
            <a:r>
              <a:rPr lang="en-US" dirty="0" smtClean="0"/>
              <a:t>Teaches one how to think</a:t>
            </a:r>
          </a:p>
          <a:p>
            <a:pPr lvl="0"/>
            <a:r>
              <a:rPr lang="en-US" dirty="0" smtClean="0"/>
              <a:t>It’s a skill- knowing whether an argument is valid or invalid</a:t>
            </a:r>
          </a:p>
          <a:p>
            <a:pPr lvl="0"/>
            <a:r>
              <a:rPr lang="en-US" dirty="0" smtClean="0"/>
              <a:t>Logic is a tool of persuasion</a:t>
            </a:r>
          </a:p>
          <a:p>
            <a:pPr lvl="0"/>
            <a:r>
              <a:rPr lang="en-US" dirty="0" smtClean="0"/>
              <a:t>It’s a fundamental discipline that has links to math, computer science and philosophy</a:t>
            </a:r>
          </a:p>
          <a:p>
            <a:pPr lvl="0"/>
            <a:r>
              <a:rPr lang="en-US" dirty="0" smtClean="0"/>
              <a:t>Clear thinking makes one a better citizen</a:t>
            </a:r>
          </a:p>
          <a:p>
            <a:pPr lvl="0"/>
            <a:r>
              <a:rPr lang="en-US" dirty="0" smtClean="0"/>
              <a:t>It helps one to do self judgment before making any comment</a:t>
            </a:r>
          </a:p>
          <a:p>
            <a:pPr lvl="0"/>
            <a:r>
              <a:rPr lang="en-US" dirty="0" smtClean="0"/>
              <a:t>It can be used to prove basic theorems using truth tables</a:t>
            </a:r>
          </a:p>
          <a:p>
            <a:pPr lvl="0"/>
            <a:r>
              <a:rPr lang="en-US" dirty="0" smtClean="0"/>
              <a:t>Symbolic logic is fun</a:t>
            </a:r>
          </a:p>
          <a:p>
            <a:pPr lvl="0"/>
            <a:r>
              <a:rPr lang="en-US" dirty="0" smtClean="0"/>
              <a:t>Contributes to the total mark for the GP point helpful in university admissions</a:t>
            </a:r>
          </a:p>
          <a:p>
            <a:pPr lvl="0"/>
            <a:r>
              <a:rPr lang="en-US" dirty="0" smtClean="0"/>
              <a:t>Prepares one for aptitude tests for scholarship and pre entry exams for law</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b="1" dirty="0" smtClean="0"/>
              <a:t>CHALLENGES TO TEACHING LOGIC</a:t>
            </a:r>
            <a:endParaRPr lang="en-US" dirty="0"/>
          </a:p>
        </p:txBody>
      </p:sp>
      <p:sp>
        <p:nvSpPr>
          <p:cNvPr id="3" name="Content Placeholder 2"/>
          <p:cNvSpPr>
            <a:spLocks noGrp="1"/>
          </p:cNvSpPr>
          <p:nvPr>
            <p:ph idx="1"/>
          </p:nvPr>
        </p:nvSpPr>
        <p:spPr>
          <a:xfrm>
            <a:off x="457200" y="1524000"/>
            <a:ext cx="8229600" cy="4800600"/>
          </a:xfrm>
        </p:spPr>
        <p:txBody>
          <a:bodyPr>
            <a:normAutofit/>
          </a:bodyPr>
          <a:lstStyle/>
          <a:p>
            <a:pPr lvl="0"/>
            <a:r>
              <a:rPr lang="en-US" dirty="0" smtClean="0"/>
              <a:t>Limited time given to logic in the total lessons given to GP</a:t>
            </a:r>
          </a:p>
          <a:p>
            <a:pPr lvl="0"/>
            <a:r>
              <a:rPr lang="en-US" dirty="0" smtClean="0"/>
              <a:t>Negative attitude towards logic by arts students thinking it’s for scientists</a:t>
            </a:r>
          </a:p>
          <a:p>
            <a:pPr lvl="0"/>
            <a:r>
              <a:rPr lang="en-US" dirty="0" smtClean="0"/>
              <a:t>Limited materials(text books) for teachers’ and students’ reference</a:t>
            </a:r>
          </a:p>
          <a:p>
            <a:pPr lvl="0"/>
            <a:r>
              <a:rPr lang="en-US" dirty="0" smtClean="0"/>
              <a:t>Poor reading culture among the students(some logic questions are lengthy/wordy)</a:t>
            </a:r>
          </a:p>
          <a:p>
            <a:pPr lvl="0"/>
            <a:r>
              <a:rPr lang="en-US" dirty="0" smtClean="0"/>
              <a:t>Negative attitude from teachers claiming they did not train to teach logic especially arts teachers.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TotalTime>
  <Words>1217</Words>
  <Application>Microsoft Office PowerPoint</Application>
  <PresentationFormat>On-screen Show (4:3)</PresentationFormat>
  <Paragraphs>198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 UTEC SYMPOSIUM 2019 GENERAL PAPER –LOGIC PRESENTATION  AT MENGO SENIOR SCHOOL 08/06/2019</vt:lpstr>
      <vt:lpstr>What is Logic?</vt:lpstr>
      <vt:lpstr>TYPES OF LOGIC</vt:lpstr>
      <vt:lpstr>Inductive reasoning </vt:lpstr>
      <vt:lpstr>Explanation </vt:lpstr>
      <vt:lpstr>2 .FORMAL LOGIC</vt:lpstr>
      <vt:lpstr>ASPECTS OF LOGIC QUESTIONS</vt:lpstr>
      <vt:lpstr>IMPORTANCE OF STUDYING LOGIC</vt:lpstr>
      <vt:lpstr>CHALLENGES TO TEACHING LOGIC</vt:lpstr>
      <vt:lpstr>WAY FORWARD</vt:lpstr>
      <vt:lpstr>EXAMPLES OF LOGIC Analytical logic</vt:lpstr>
      <vt:lpstr>PowerPoint Presentation</vt:lpstr>
      <vt:lpstr>PowerPoint Presentation</vt:lpstr>
      <vt:lpstr>Questions:</vt:lpstr>
      <vt:lpstr>2. SIMPLE CALCULATION BASED ON AVAILABLE FACTS</vt:lpstr>
      <vt:lpstr>PowerPoint Presentation</vt:lpstr>
      <vt:lpstr>DEEPER THINKING- LANGUAGE BASED</vt:lpstr>
      <vt:lpstr>PowerPoint Presentation</vt:lpstr>
      <vt:lpstr>Questions: </vt:lpstr>
      <vt:lpstr>PowerPoint Presentation</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PAPER –LOGIC PRESENTATION  AT TORORO GIRLS’ SCHOOL 28/07/2018</dc:title>
  <dc:creator>Lizchris</dc:creator>
  <cp:lastModifiedBy>Obed</cp:lastModifiedBy>
  <cp:revision>32</cp:revision>
  <dcterms:created xsi:type="dcterms:W3CDTF">2018-07-27T06:23:38Z</dcterms:created>
  <dcterms:modified xsi:type="dcterms:W3CDTF">2019-06-07T10:11:06Z</dcterms:modified>
</cp:coreProperties>
</file>