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6" r:id="rId8"/>
    <p:sldId id="261" r:id="rId9"/>
    <p:sldId id="265" r:id="rId10"/>
    <p:sldId id="262" r:id="rId11"/>
    <p:sldId id="263" r:id="rId12"/>
    <p:sldId id="264"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2155371"/>
            <a:ext cx="7766936" cy="3500846"/>
          </a:xfrm>
        </p:spPr>
        <p:txBody>
          <a:bodyPr>
            <a:normAutofit/>
          </a:bodyPr>
          <a:lstStyle/>
          <a:p>
            <a:pPr algn="l"/>
            <a:endParaRPr lang="en-US" dirty="0"/>
          </a:p>
          <a:p>
            <a:pPr algn="ctr"/>
            <a:r>
              <a:rPr lang="en-US" sz="2800" b="1" dirty="0"/>
              <a:t>MUNI UNIVERSITY </a:t>
            </a:r>
            <a:br>
              <a:rPr lang="en-US" sz="2800" b="1" dirty="0"/>
            </a:br>
            <a:r>
              <a:rPr lang="en-US" sz="2800" b="1" dirty="0"/>
              <a:t>FACULTY OF MANAGEMENT SCIENCE</a:t>
            </a:r>
            <a:br>
              <a:rPr lang="en-US" sz="2800" b="1" dirty="0"/>
            </a:br>
            <a:r>
              <a:rPr lang="en-US" sz="2800" b="1" dirty="0"/>
              <a:t>PROGRAMME: MBA</a:t>
            </a:r>
            <a:br>
              <a:rPr lang="en-US" sz="2800" b="1" dirty="0"/>
            </a:br>
            <a:r>
              <a:rPr lang="en-US" sz="2800" b="1" dirty="0"/>
              <a:t>COURSE UNIT: </a:t>
            </a:r>
            <a:r>
              <a:rPr lang="en-US" sz="2800" b="1" dirty="0" smtClean="0"/>
              <a:t>POWER OF NEGOTIATION</a:t>
            </a:r>
            <a:r>
              <a:rPr lang="en-US" sz="2800" b="1" dirty="0"/>
              <a:t/>
            </a:r>
            <a:br>
              <a:rPr lang="en-US" sz="2800" b="1" dirty="0"/>
            </a:br>
            <a:r>
              <a:rPr lang="en-US" sz="2800" b="1" dirty="0"/>
              <a:t>TOPIC: </a:t>
            </a:r>
            <a:r>
              <a:rPr lang="en-US" sz="2800" b="1" dirty="0" smtClean="0"/>
              <a:t>NEGOTIATION MANAGEMENT</a:t>
            </a:r>
            <a:r>
              <a:rPr lang="en-US" sz="2800" b="1" dirty="0"/>
              <a:t/>
            </a:r>
            <a:br>
              <a:rPr lang="en-US" sz="2800" b="1" dirty="0"/>
            </a:br>
            <a:endParaRPr lang="en-US" sz="2800" b="1" dirty="0"/>
          </a:p>
        </p:txBody>
      </p:sp>
    </p:spTree>
    <p:extLst>
      <p:ext uri="{BB962C8B-B14F-4D97-AF65-F5344CB8AC3E}">
        <p14:creationId xmlns:p14="http://schemas.microsoft.com/office/powerpoint/2010/main" val="255911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US" dirty="0"/>
              <a:t>Source of power in negotiation</a:t>
            </a:r>
          </a:p>
        </p:txBody>
      </p:sp>
      <p:sp>
        <p:nvSpPr>
          <p:cNvPr id="3" name="Content Placeholder 2"/>
          <p:cNvSpPr>
            <a:spLocks noGrp="1"/>
          </p:cNvSpPr>
          <p:nvPr>
            <p:ph idx="1"/>
          </p:nvPr>
        </p:nvSpPr>
        <p:spPr>
          <a:xfrm>
            <a:off x="677334" y="1894115"/>
            <a:ext cx="8596668" cy="4147248"/>
          </a:xfrm>
        </p:spPr>
        <p:txBody>
          <a:bodyPr>
            <a:noAutofit/>
          </a:bodyPr>
          <a:lstStyle/>
          <a:p>
            <a:pPr marL="0" indent="0" algn="just">
              <a:buNone/>
            </a:pPr>
            <a:r>
              <a:rPr lang="en-US" b="1" dirty="0" smtClean="0"/>
              <a:t>Informational</a:t>
            </a:r>
            <a:r>
              <a:rPr lang="en-US" dirty="0" smtClean="0"/>
              <a:t>, </a:t>
            </a:r>
            <a:r>
              <a:rPr lang="en-US" dirty="0"/>
              <a:t>the accumulation and presentation of data intended to change the other person’s point of view or position on an issue. </a:t>
            </a:r>
            <a:endParaRPr lang="en-US" dirty="0" smtClean="0"/>
          </a:p>
          <a:p>
            <a:pPr marL="0" indent="0" algn="just">
              <a:buNone/>
            </a:pPr>
            <a:r>
              <a:rPr lang="en-US" dirty="0" smtClean="0"/>
              <a:t>• </a:t>
            </a:r>
            <a:r>
              <a:rPr lang="en-US" b="1" dirty="0"/>
              <a:t>Expertise: </a:t>
            </a:r>
            <a:r>
              <a:rPr lang="en-US" dirty="0"/>
              <a:t>an acknowledged accumulation of information, or mastery of a body of information, on a particular problem or issue</a:t>
            </a:r>
            <a:r>
              <a:rPr lang="en-US" dirty="0" smtClean="0"/>
              <a:t>.</a:t>
            </a:r>
          </a:p>
          <a:p>
            <a:pPr marL="0" indent="0" algn="just">
              <a:buNone/>
            </a:pPr>
            <a:r>
              <a:rPr lang="en-US" dirty="0" smtClean="0"/>
              <a:t> </a:t>
            </a:r>
            <a:r>
              <a:rPr lang="en-US" b="1" dirty="0"/>
              <a:t>Personality and Power derived from differences in individual differences </a:t>
            </a:r>
            <a:endParaRPr lang="en-US" b="1" dirty="0" smtClean="0"/>
          </a:p>
          <a:p>
            <a:pPr marL="0" indent="0" algn="just">
              <a:buNone/>
            </a:pPr>
            <a:r>
              <a:rPr lang="en-US" dirty="0" smtClean="0"/>
              <a:t>• </a:t>
            </a:r>
            <a:r>
              <a:rPr lang="en-US" dirty="0"/>
              <a:t>Psychological orientation (broad orientations to power use</a:t>
            </a:r>
            <a:r>
              <a:rPr lang="en-US" dirty="0" smtClean="0"/>
              <a:t>).</a:t>
            </a:r>
          </a:p>
          <a:p>
            <a:pPr marL="0" indent="0" algn="just">
              <a:buNone/>
            </a:pPr>
            <a:r>
              <a:rPr lang="en-US" dirty="0" smtClean="0"/>
              <a:t> </a:t>
            </a:r>
            <a:r>
              <a:rPr lang="en-US" dirty="0"/>
              <a:t>• Cognitive orientation (ideologies about power). </a:t>
            </a:r>
            <a:r>
              <a:rPr lang="en-US" dirty="0"/>
              <a:t>unitary frame, radical frame, pluralist frame,</a:t>
            </a:r>
            <a:endParaRPr lang="en-US" dirty="0" smtClean="0"/>
          </a:p>
          <a:p>
            <a:pPr marL="0" indent="0" algn="just">
              <a:buNone/>
            </a:pPr>
            <a:r>
              <a:rPr lang="en-US" dirty="0" smtClean="0"/>
              <a:t>• </a:t>
            </a:r>
            <a:r>
              <a:rPr lang="en-US" dirty="0"/>
              <a:t>Motivational orientation (specific motives to use power). </a:t>
            </a:r>
            <a:endParaRPr lang="en-US" dirty="0" smtClean="0"/>
          </a:p>
          <a:p>
            <a:pPr marL="0" indent="0" algn="just">
              <a:buNone/>
            </a:pPr>
            <a:r>
              <a:rPr lang="en-US" dirty="0" smtClean="0"/>
              <a:t>• </a:t>
            </a:r>
            <a:r>
              <a:rPr lang="en-US" dirty="0"/>
              <a:t>Dispositions and skills (orientations to cooperation/competition</a:t>
            </a:r>
            <a:r>
              <a:rPr lang="en-US" dirty="0" smtClean="0"/>
              <a:t>).</a:t>
            </a:r>
          </a:p>
          <a:p>
            <a:pPr marL="0" indent="0" algn="just">
              <a:buNone/>
            </a:pPr>
            <a:r>
              <a:rPr lang="en-US" dirty="0" smtClean="0"/>
              <a:t> </a:t>
            </a:r>
            <a:r>
              <a:rPr lang="en-US" dirty="0"/>
              <a:t>• Moral orientation (philosophical orientations to power use). </a:t>
            </a:r>
            <a:endParaRPr lang="en-US" dirty="0" smtClean="0"/>
          </a:p>
          <a:p>
            <a:pPr marL="0" indent="0" algn="just">
              <a:buNone/>
            </a:pPr>
            <a:r>
              <a:rPr lang="en-US" dirty="0" smtClean="0"/>
              <a:t>• </a:t>
            </a:r>
            <a:r>
              <a:rPr lang="en-US" dirty="0"/>
              <a:t>Moods and dispositions. </a:t>
            </a:r>
            <a:endParaRPr lang="en-US" dirty="0" smtClean="0"/>
          </a:p>
          <a:p>
            <a:pPr marL="0" indent="0" algn="just">
              <a:buNone/>
            </a:pPr>
            <a:endParaRPr lang="en-US" dirty="0" smtClean="0"/>
          </a:p>
          <a:p>
            <a:pPr marL="0" indent="0" algn="just">
              <a:buNone/>
            </a:pPr>
            <a:endParaRPr lang="en-US" sz="1400" dirty="0" smtClean="0"/>
          </a:p>
          <a:p>
            <a:pPr marL="0" indent="0">
              <a:buNone/>
            </a:pPr>
            <a:endParaRPr lang="en-US" sz="1200" dirty="0"/>
          </a:p>
        </p:txBody>
      </p:sp>
    </p:spTree>
    <p:extLst>
      <p:ext uri="{BB962C8B-B14F-4D97-AF65-F5344CB8AC3E}">
        <p14:creationId xmlns:p14="http://schemas.microsoft.com/office/powerpoint/2010/main" val="110429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power in negotiation</a:t>
            </a:r>
          </a:p>
        </p:txBody>
      </p:sp>
      <p:sp>
        <p:nvSpPr>
          <p:cNvPr id="3" name="Content Placeholder 2"/>
          <p:cNvSpPr>
            <a:spLocks noGrp="1"/>
          </p:cNvSpPr>
          <p:nvPr>
            <p:ph idx="1"/>
          </p:nvPr>
        </p:nvSpPr>
        <p:spPr>
          <a:xfrm>
            <a:off x="677334" y="1528355"/>
            <a:ext cx="8596668" cy="4513008"/>
          </a:xfrm>
        </p:spPr>
        <p:txBody>
          <a:bodyPr>
            <a:noAutofit/>
          </a:bodyPr>
          <a:lstStyle/>
          <a:p>
            <a:pPr marL="0" indent="0" algn="just">
              <a:buNone/>
            </a:pPr>
            <a:r>
              <a:rPr lang="en-US" dirty="0" smtClean="0"/>
              <a:t> –</a:t>
            </a:r>
            <a:r>
              <a:rPr lang="en-US" b="1" dirty="0"/>
              <a:t>Position-based power </a:t>
            </a:r>
            <a:r>
              <a:rPr lang="en-US" dirty="0"/>
              <a:t>Power</a:t>
            </a:r>
            <a:r>
              <a:rPr lang="en-US" dirty="0"/>
              <a:t> derived from being located in a particular position in an organizational or communication structure; leads to several different kinds of </a:t>
            </a:r>
            <a:r>
              <a:rPr lang="en-US" dirty="0" smtClean="0"/>
              <a:t>leverage</a:t>
            </a:r>
            <a:endParaRPr lang="en-US" dirty="0"/>
          </a:p>
          <a:p>
            <a:pPr marL="0" indent="0" algn="just">
              <a:buNone/>
            </a:pPr>
            <a:r>
              <a:rPr lang="en-US" dirty="0" smtClean="0"/>
              <a:t>Legitimate </a:t>
            </a:r>
            <a:r>
              <a:rPr lang="en-US" dirty="0"/>
              <a:t>power, or formal authority, derived from occupying a key position in a hierarchical organization. However, legitimate power can also influence social norms, such as </a:t>
            </a:r>
            <a:r>
              <a:rPr lang="en-US" dirty="0" smtClean="0"/>
              <a:t>–</a:t>
            </a:r>
          </a:p>
          <a:p>
            <a:pPr marL="0" indent="0" algn="just">
              <a:buNone/>
            </a:pPr>
            <a:r>
              <a:rPr lang="en-US" dirty="0" smtClean="0"/>
              <a:t> </a:t>
            </a:r>
            <a:r>
              <a:rPr lang="en-US" dirty="0"/>
              <a:t>Reciprocity, or the expected exchange of favors. – </a:t>
            </a:r>
            <a:endParaRPr lang="en-US" dirty="0" smtClean="0"/>
          </a:p>
          <a:p>
            <a:pPr marL="0" indent="0" algn="just">
              <a:buNone/>
            </a:pPr>
            <a:r>
              <a:rPr lang="en-US" dirty="0"/>
              <a:t> </a:t>
            </a:r>
            <a:r>
              <a:rPr lang="en-US" dirty="0" smtClean="0"/>
              <a:t>Equity</a:t>
            </a:r>
            <a:r>
              <a:rPr lang="en-US" dirty="0"/>
              <a:t>, or the expected return when one has gone out of one’s way for the </a:t>
            </a:r>
            <a:r>
              <a:rPr lang="en-US" dirty="0" smtClean="0"/>
              <a:t>other</a:t>
            </a:r>
            <a:endParaRPr lang="en-US" dirty="0"/>
          </a:p>
          <a:p>
            <a:pPr marL="0" indent="0" algn="just">
              <a:buNone/>
            </a:pPr>
            <a:r>
              <a:rPr lang="en-US" dirty="0" smtClean="0"/>
              <a:t> </a:t>
            </a:r>
            <a:r>
              <a:rPr lang="en-US" dirty="0"/>
              <a:t>Dependence, or the expected obligation one owes to others who cannot help themselves. </a:t>
            </a:r>
          </a:p>
          <a:p>
            <a:pPr marL="0" indent="0" algn="just">
              <a:buNone/>
            </a:pPr>
            <a:r>
              <a:rPr lang="en-US" dirty="0"/>
              <a:t>• Resource control, or the acegitimate power, or formal authority, derived from occupying a key position in a hierarchical organization. However, legitimate power can also influence social norms, such as – Reciprocity, or the expected exchange of favors. </a:t>
            </a:r>
          </a:p>
          <a:p>
            <a:pPr marL="0" indent="0" algn="just">
              <a:buNone/>
            </a:pPr>
            <a:r>
              <a:rPr lang="en-US" dirty="0" smtClean="0"/>
              <a:t> </a:t>
            </a:r>
            <a:endParaRPr lang="en-US" dirty="0"/>
          </a:p>
          <a:p>
            <a:pPr marL="0" indent="0" algn="just">
              <a:buNone/>
            </a:pPr>
            <a:endParaRPr lang="en-US" sz="1400" dirty="0" smtClean="0"/>
          </a:p>
        </p:txBody>
      </p:sp>
    </p:spTree>
    <p:extLst>
      <p:ext uri="{BB962C8B-B14F-4D97-AF65-F5344CB8AC3E}">
        <p14:creationId xmlns:p14="http://schemas.microsoft.com/office/powerpoint/2010/main" val="78557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94509"/>
          </a:xfrm>
        </p:spPr>
        <p:txBody>
          <a:bodyPr/>
          <a:lstStyle/>
          <a:p>
            <a:r>
              <a:rPr lang="en-US" dirty="0"/>
              <a:t>Source of power in negotiation</a:t>
            </a:r>
          </a:p>
        </p:txBody>
      </p:sp>
      <p:sp>
        <p:nvSpPr>
          <p:cNvPr id="3" name="Content Placeholder 2"/>
          <p:cNvSpPr>
            <a:spLocks noGrp="1"/>
          </p:cNvSpPr>
          <p:nvPr>
            <p:ph idx="1"/>
          </p:nvPr>
        </p:nvSpPr>
        <p:spPr>
          <a:xfrm>
            <a:off x="677334" y="1436915"/>
            <a:ext cx="8596668" cy="5003074"/>
          </a:xfrm>
        </p:spPr>
        <p:txBody>
          <a:bodyPr>
            <a:normAutofit fontScale="25000" lnSpcReduction="20000"/>
          </a:bodyPr>
          <a:lstStyle/>
          <a:p>
            <a:pPr marL="0" indent="0" algn="just">
              <a:buNone/>
            </a:pPr>
            <a:r>
              <a:rPr lang="en-US" sz="7200" dirty="0"/>
              <a:t>– Equity, or the expected return when one has gone out of accumulation of money, raw material, labor, time, and equipment that can be used as incentives to encourage compliance or as punishments for noncompliance</a:t>
            </a:r>
            <a:r>
              <a:rPr lang="en-US" sz="7200" dirty="0" smtClean="0"/>
              <a:t>.</a:t>
            </a:r>
          </a:p>
          <a:p>
            <a:pPr marL="0" indent="0" algn="just">
              <a:buNone/>
            </a:pPr>
            <a:r>
              <a:rPr lang="en-US" sz="7200" dirty="0" smtClean="0"/>
              <a:t> </a:t>
            </a:r>
            <a:r>
              <a:rPr lang="en-US" sz="7200" dirty="0"/>
              <a:t>Resource control is manifested in – Reward power, the use of tangible rewards or personal approval to gain the other’s compliance. Money, Supplies, Human capital, Time:, Equipment, Critical </a:t>
            </a:r>
            <a:r>
              <a:rPr lang="en-US" sz="7200" dirty="0" smtClean="0"/>
              <a:t>services,</a:t>
            </a:r>
          </a:p>
          <a:p>
            <a:pPr marL="0" indent="0" algn="just">
              <a:buNone/>
            </a:pPr>
            <a:r>
              <a:rPr lang="en-US" sz="7200" dirty="0"/>
              <a:t>Power Based on Location in a Network, Tie Strength, Tie Content, Network Structure, ( Centrality, Criticality and relevance, Flexibility, </a:t>
            </a:r>
            <a:r>
              <a:rPr lang="en-US" sz="7200" dirty="0" smtClean="0"/>
              <a:t>Visibility Membership </a:t>
            </a:r>
            <a:r>
              <a:rPr lang="en-US" sz="7200" dirty="0"/>
              <a:t>in a </a:t>
            </a:r>
            <a:r>
              <a:rPr lang="en-US" sz="7200" dirty="0" smtClean="0"/>
              <a:t>coalition)</a:t>
            </a:r>
            <a:endParaRPr lang="en-US" sz="7200" dirty="0"/>
          </a:p>
          <a:p>
            <a:pPr marL="0" indent="0" algn="just">
              <a:buNone/>
            </a:pPr>
            <a:r>
              <a:rPr lang="en-US" sz="7200" dirty="0"/>
              <a:t>– Punishment power, the use of tangible punishments or withholding of personal approval to gain the other’s compliance. Interpersonal </a:t>
            </a:r>
            <a:r>
              <a:rPr lang="en-US" sz="7200" dirty="0" smtClean="0"/>
              <a:t>support.</a:t>
            </a:r>
          </a:p>
          <a:p>
            <a:pPr marL="0" indent="0" algn="just">
              <a:buNone/>
            </a:pPr>
            <a:r>
              <a:rPr lang="en-US" sz="7200" b="1" dirty="0"/>
              <a:t>Relationship-based </a:t>
            </a:r>
            <a:r>
              <a:rPr lang="en-US" sz="7200" b="1" dirty="0" smtClean="0"/>
              <a:t>power. Goal</a:t>
            </a:r>
            <a:r>
              <a:rPr lang="en-US" sz="7200" dirty="0" smtClean="0"/>
              <a:t> </a:t>
            </a:r>
            <a:r>
              <a:rPr lang="en-US" sz="7200" dirty="0"/>
              <a:t>interdependence—how the parties view their goals</a:t>
            </a:r>
          </a:p>
          <a:p>
            <a:pPr marL="0" indent="0" algn="just">
              <a:buNone/>
            </a:pPr>
            <a:r>
              <a:rPr lang="en-US" sz="7200" dirty="0"/>
              <a:t> • Referent power—based on an appeal to the other based on common experiences, group membership, status, etc.</a:t>
            </a:r>
          </a:p>
          <a:p>
            <a:pPr marL="0" indent="0" algn="just">
              <a:buNone/>
            </a:pPr>
            <a:r>
              <a:rPr lang="en-US" sz="7200" dirty="0"/>
              <a:t> </a:t>
            </a:r>
            <a:r>
              <a:rPr lang="en-US" sz="7200" b="1" dirty="0"/>
              <a:t>Contextual power </a:t>
            </a:r>
            <a:r>
              <a:rPr lang="en-US" sz="7200" b="1" dirty="0" smtClean="0"/>
              <a:t>Power</a:t>
            </a:r>
            <a:r>
              <a:rPr lang="en-US" sz="7200" b="1" dirty="0" smtClean="0"/>
              <a:t>, </a:t>
            </a:r>
            <a:r>
              <a:rPr lang="en-US" sz="7200" dirty="0"/>
              <a:t>derived from the context in which negotiations take place. Common sources of contextual power include </a:t>
            </a:r>
          </a:p>
          <a:p>
            <a:pPr marL="0" indent="0" algn="just">
              <a:buNone/>
            </a:pPr>
            <a:r>
              <a:rPr lang="en-US" sz="7200" dirty="0"/>
              <a:t>• Availability of BATNAs</a:t>
            </a:r>
            <a:r>
              <a:rPr lang="en-US" sz="7200" dirty="0" smtClean="0"/>
              <a:t>.</a:t>
            </a:r>
            <a:r>
              <a:rPr lang="en-US" sz="7200" dirty="0"/>
              <a:t> best alternative to a </a:t>
            </a:r>
            <a:r>
              <a:rPr lang="en-US" sz="7200" dirty="0" smtClean="0"/>
              <a:t>negotiated agreement.</a:t>
            </a:r>
            <a:endParaRPr lang="en-US" sz="7200" dirty="0"/>
          </a:p>
          <a:p>
            <a:pPr marL="0" indent="0" algn="just">
              <a:buNone/>
            </a:pPr>
            <a:r>
              <a:rPr lang="en-US" sz="7200" dirty="0"/>
              <a:t> • Organizational and national culture.</a:t>
            </a:r>
          </a:p>
          <a:p>
            <a:pPr marL="0" indent="0" algn="just">
              <a:buNone/>
            </a:pPr>
            <a:r>
              <a:rPr lang="en-US" sz="7200" dirty="0"/>
              <a:t> • Availability of agents, constituencies, and audiences who can directly or indirectly affect the outcomes of the negotiation</a:t>
            </a:r>
          </a:p>
          <a:p>
            <a:endParaRPr lang="en-US" sz="2900" dirty="0"/>
          </a:p>
        </p:txBody>
      </p:sp>
    </p:spTree>
    <p:extLst>
      <p:ext uri="{BB962C8B-B14F-4D97-AF65-F5344CB8AC3E}">
        <p14:creationId xmlns:p14="http://schemas.microsoft.com/office/powerpoint/2010/main" val="998966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Others Who Have More Power</a:t>
            </a:r>
          </a:p>
        </p:txBody>
      </p:sp>
      <p:sp>
        <p:nvSpPr>
          <p:cNvPr id="3" name="Content Placeholder 2"/>
          <p:cNvSpPr>
            <a:spLocks noGrp="1"/>
          </p:cNvSpPr>
          <p:nvPr>
            <p:ph idx="1"/>
          </p:nvPr>
        </p:nvSpPr>
        <p:spPr/>
        <p:txBody>
          <a:bodyPr/>
          <a:lstStyle/>
          <a:p>
            <a:r>
              <a:rPr lang="en-US" dirty="0"/>
              <a:t>Never do an all-or-nothing deal</a:t>
            </a:r>
            <a:r>
              <a:rPr lang="en-US" dirty="0" smtClean="0"/>
              <a:t>.</a:t>
            </a:r>
          </a:p>
          <a:p>
            <a:r>
              <a:rPr lang="en-US" dirty="0"/>
              <a:t>. Make the other party </a:t>
            </a:r>
            <a:r>
              <a:rPr lang="en-US" dirty="0" smtClean="0"/>
              <a:t>smaller</a:t>
            </a:r>
          </a:p>
          <a:p>
            <a:r>
              <a:rPr lang="en-US" dirty="0"/>
              <a:t>Make yourself </a:t>
            </a:r>
            <a:r>
              <a:rPr lang="en-US" dirty="0" smtClean="0"/>
              <a:t>bigger</a:t>
            </a:r>
          </a:p>
          <a:p>
            <a:r>
              <a:rPr lang="en-US" dirty="0"/>
              <a:t>Build momentum through doing deals in </a:t>
            </a:r>
            <a:r>
              <a:rPr lang="en-US" dirty="0" smtClean="0"/>
              <a:t>sequence</a:t>
            </a:r>
          </a:p>
          <a:p>
            <a:r>
              <a:rPr lang="en-US" dirty="0"/>
              <a:t>Use the power of competition to leverage power</a:t>
            </a:r>
            <a:r>
              <a:rPr lang="en-US" dirty="0" smtClean="0"/>
              <a:t>.</a:t>
            </a:r>
          </a:p>
          <a:p>
            <a:r>
              <a:rPr lang="en-US" dirty="0"/>
              <a:t>Constrain yourself</a:t>
            </a:r>
            <a:r>
              <a:rPr lang="en-US" dirty="0" smtClean="0"/>
              <a:t>.</a:t>
            </a:r>
          </a:p>
          <a:p>
            <a:r>
              <a:rPr lang="en-US" dirty="0"/>
              <a:t>Good information is always a source of </a:t>
            </a:r>
            <a:r>
              <a:rPr lang="en-US" dirty="0" smtClean="0"/>
              <a:t>power</a:t>
            </a:r>
          </a:p>
          <a:p>
            <a:r>
              <a:rPr lang="en-US" dirty="0"/>
              <a:t>Ask lots of questions to gain more information</a:t>
            </a:r>
            <a:r>
              <a:rPr lang="en-US" dirty="0" smtClean="0"/>
              <a:t>.</a:t>
            </a:r>
          </a:p>
          <a:p>
            <a:r>
              <a:rPr lang="en-US" dirty="0"/>
              <a:t>Do what you can to manage the process.</a:t>
            </a:r>
          </a:p>
        </p:txBody>
      </p:sp>
    </p:spTree>
    <p:extLst>
      <p:ext uri="{BB962C8B-B14F-4D97-AF65-F5344CB8AC3E}">
        <p14:creationId xmlns:p14="http://schemas.microsoft.com/office/powerpoint/2010/main" val="3926250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Content Placeholder 2"/>
          <p:cNvSpPr>
            <a:spLocks noGrp="1"/>
          </p:cNvSpPr>
          <p:nvPr>
            <p:ph idx="1"/>
          </p:nvPr>
        </p:nvSpPr>
        <p:spPr/>
        <p:txBody>
          <a:bodyPr>
            <a:normAutofit/>
          </a:bodyPr>
          <a:lstStyle/>
          <a:p>
            <a:pPr algn="ctr"/>
            <a:r>
              <a:rPr lang="en-US" sz="6000" b="1" dirty="0" smtClean="0"/>
              <a:t>GOOD NIGHT</a:t>
            </a:r>
            <a:endParaRPr lang="en-US" sz="6000" b="1" dirty="0"/>
          </a:p>
        </p:txBody>
      </p:sp>
    </p:spTree>
    <p:extLst>
      <p:ext uri="{BB962C8B-B14F-4D97-AF65-F5344CB8AC3E}">
        <p14:creationId xmlns:p14="http://schemas.microsoft.com/office/powerpoint/2010/main" val="327089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IN NEGOTIATION</a:t>
            </a:r>
          </a:p>
        </p:txBody>
      </p:sp>
      <p:sp>
        <p:nvSpPr>
          <p:cNvPr id="3" name="Content Placeholder 2"/>
          <p:cNvSpPr>
            <a:spLocks noGrp="1"/>
          </p:cNvSpPr>
          <p:nvPr>
            <p:ph idx="1"/>
          </p:nvPr>
        </p:nvSpPr>
        <p:spPr/>
        <p:txBody>
          <a:bodyPr/>
          <a:lstStyle/>
          <a:p>
            <a:r>
              <a:rPr lang="en-US" dirty="0"/>
              <a:t>MAJOR OBJECTIVES</a:t>
            </a:r>
          </a:p>
          <a:p>
            <a:r>
              <a:rPr lang="en-US" dirty="0"/>
              <a:t>1.Understand different approaches to defining “power” in negotiations and why power is critical to negotiation. </a:t>
            </a:r>
          </a:p>
          <a:p>
            <a:r>
              <a:rPr lang="en-US" dirty="0"/>
              <a:t>2. Explore different sources or bases of power in negotiation. </a:t>
            </a:r>
          </a:p>
          <a:p>
            <a:r>
              <a:rPr lang="en-US" dirty="0"/>
              <a:t>3. Consider different strategic approaches for negotiators who have more power and for negotiators who have less power and must deal with others who have more power.</a:t>
            </a:r>
          </a:p>
          <a:p>
            <a:endParaRPr lang="en-US" dirty="0"/>
          </a:p>
          <a:p>
            <a:endParaRPr lang="en-US" dirty="0"/>
          </a:p>
        </p:txBody>
      </p:sp>
    </p:spTree>
    <p:extLst>
      <p:ext uri="{BB962C8B-B14F-4D97-AF65-F5344CB8AC3E}">
        <p14:creationId xmlns:p14="http://schemas.microsoft.com/office/powerpoint/2010/main" val="3738543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NEGOTIA</a:t>
            </a:r>
            <a:br>
              <a:rPr lang="en-US" dirty="0" smtClean="0"/>
            </a:br>
            <a:r>
              <a:rPr lang="en-US" dirty="0" smtClean="0"/>
              <a:t>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SPECIFIC OBJECTIVES.</a:t>
            </a:r>
          </a:p>
          <a:p>
            <a:r>
              <a:rPr lang="en-US" dirty="0" smtClean="0"/>
              <a:t>To exploring </a:t>
            </a:r>
            <a:r>
              <a:rPr lang="en-US" dirty="0"/>
              <a:t>the nature of power</a:t>
            </a:r>
            <a:r>
              <a:rPr lang="en-US" dirty="0" smtClean="0"/>
              <a:t>,</a:t>
            </a:r>
          </a:p>
          <a:p>
            <a:r>
              <a:rPr lang="en-US" dirty="0" smtClean="0"/>
              <a:t>To  </a:t>
            </a:r>
            <a:r>
              <a:rPr lang="en-US" dirty="0"/>
              <a:t>showing why power is important to </a:t>
            </a:r>
            <a:r>
              <a:rPr lang="en-US" dirty="0" smtClean="0"/>
              <a:t>negotiators, </a:t>
            </a:r>
            <a:r>
              <a:rPr lang="en-US" dirty="0"/>
              <a:t>and discussing some of the dynamics of its use in negotiation. </a:t>
            </a:r>
            <a:endParaRPr lang="en-US" dirty="0" smtClean="0"/>
          </a:p>
          <a:p>
            <a:r>
              <a:rPr lang="en-US" dirty="0" smtClean="0"/>
              <a:t>To </a:t>
            </a:r>
            <a:r>
              <a:rPr lang="en-US" dirty="0"/>
              <a:t>focus on the power sources that give negotiators capacity to exert influence</a:t>
            </a:r>
            <a:r>
              <a:rPr lang="en-US" dirty="0" smtClean="0"/>
              <a:t>.</a:t>
            </a:r>
          </a:p>
          <a:p>
            <a:r>
              <a:rPr lang="en-US" dirty="0" smtClean="0"/>
              <a:t>To understand  </a:t>
            </a:r>
            <a:r>
              <a:rPr lang="en-US" dirty="0"/>
              <a:t>the many sources of power that </a:t>
            </a:r>
            <a:r>
              <a:rPr lang="en-US" dirty="0" smtClean="0"/>
              <a:t>exist</a:t>
            </a:r>
            <a:r>
              <a:rPr lang="en-US" dirty="0"/>
              <a:t> </a:t>
            </a:r>
            <a:r>
              <a:rPr lang="en-US" dirty="0" smtClean="0"/>
              <a:t>in negiotion: </a:t>
            </a:r>
          </a:p>
          <a:p>
            <a:r>
              <a:rPr lang="en-US" dirty="0" smtClean="0"/>
              <a:t>(a) The </a:t>
            </a:r>
            <a:r>
              <a:rPr lang="en-US" dirty="0"/>
              <a:t>power of information and expertise</a:t>
            </a:r>
            <a:r>
              <a:rPr lang="en-US" dirty="0" smtClean="0"/>
              <a:t>;</a:t>
            </a:r>
          </a:p>
          <a:p>
            <a:r>
              <a:rPr lang="en-US" dirty="0" smtClean="0"/>
              <a:t>(b) Power </a:t>
            </a:r>
            <a:r>
              <a:rPr lang="en-US" dirty="0"/>
              <a:t>derived from personality and individual differences</a:t>
            </a:r>
            <a:r>
              <a:rPr lang="en-US" dirty="0" smtClean="0"/>
              <a:t>;</a:t>
            </a:r>
          </a:p>
          <a:p>
            <a:r>
              <a:rPr lang="en-US" dirty="0" smtClean="0"/>
              <a:t>To learn  the </a:t>
            </a:r>
            <a:r>
              <a:rPr lang="en-US" dirty="0"/>
              <a:t>benefits of power that may derive from one’s structural position in an organization or network, including control over resources</a:t>
            </a:r>
            <a:r>
              <a:rPr lang="en-US" dirty="0" smtClean="0"/>
              <a:t>.</a:t>
            </a:r>
          </a:p>
          <a:p>
            <a:r>
              <a:rPr lang="en-US" dirty="0" smtClean="0"/>
              <a:t> To </a:t>
            </a:r>
            <a:r>
              <a:rPr lang="en-US" dirty="0"/>
              <a:t>explore the nature of the relationship between the negotiating </a:t>
            </a:r>
            <a:r>
              <a:rPr lang="en-US" dirty="0" smtClean="0"/>
              <a:t>parties </a:t>
            </a:r>
            <a:r>
              <a:rPr lang="en-US" dirty="0"/>
              <a:t>and the power derived from the specific context of a negotiation.</a:t>
            </a:r>
          </a:p>
          <a:p>
            <a:endParaRPr lang="en-US" dirty="0"/>
          </a:p>
        </p:txBody>
      </p:sp>
    </p:spTree>
    <p:extLst>
      <p:ext uri="{BB962C8B-B14F-4D97-AF65-F5344CB8AC3E}">
        <p14:creationId xmlns:p14="http://schemas.microsoft.com/office/powerpoint/2010/main" val="268246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503"/>
          </a:xfrm>
        </p:spPr>
        <p:txBody>
          <a:bodyPr>
            <a:normAutofit/>
          </a:bodyPr>
          <a:lstStyle/>
          <a:p>
            <a:r>
              <a:rPr lang="en-US" dirty="0" smtClean="0"/>
              <a:t>Definition of negotiation</a:t>
            </a:r>
            <a:endParaRPr lang="en-US" dirty="0"/>
          </a:p>
        </p:txBody>
      </p:sp>
      <p:sp>
        <p:nvSpPr>
          <p:cNvPr id="3" name="Content Placeholder 2"/>
          <p:cNvSpPr>
            <a:spLocks noGrp="1"/>
          </p:cNvSpPr>
          <p:nvPr>
            <p:ph idx="1"/>
          </p:nvPr>
        </p:nvSpPr>
        <p:spPr>
          <a:xfrm>
            <a:off x="677334" y="1789611"/>
            <a:ext cx="8596668" cy="4251751"/>
          </a:xfrm>
        </p:spPr>
        <p:txBody>
          <a:bodyPr>
            <a:normAutofit lnSpcReduction="10000"/>
          </a:bodyPr>
          <a:lstStyle/>
          <a:p>
            <a:r>
              <a:rPr lang="en-US" dirty="0" smtClean="0"/>
              <a:t> Power</a:t>
            </a:r>
            <a:r>
              <a:rPr lang="en-US" dirty="0"/>
              <a:t>, </a:t>
            </a:r>
            <a:r>
              <a:rPr lang="en-US" dirty="0" smtClean="0"/>
              <a:t>relates to the </a:t>
            </a:r>
            <a:r>
              <a:rPr lang="en-US" dirty="0"/>
              <a:t>capabilities </a:t>
            </a:r>
            <a:r>
              <a:rPr lang="en-US" dirty="0" smtClean="0"/>
              <a:t>negotiators </a:t>
            </a:r>
            <a:r>
              <a:rPr lang="en-US" dirty="0"/>
              <a:t>can assemble to give themselves </a:t>
            </a:r>
            <a:r>
              <a:rPr lang="en-US" dirty="0" smtClean="0"/>
              <a:t>comparative </a:t>
            </a:r>
            <a:r>
              <a:rPr lang="en-US" dirty="0"/>
              <a:t>advantage or increase the probability of </a:t>
            </a:r>
            <a:r>
              <a:rPr lang="en-US" dirty="0" smtClean="0"/>
              <a:t>achieving </a:t>
            </a:r>
            <a:r>
              <a:rPr lang="en-US" dirty="0"/>
              <a:t>their </a:t>
            </a:r>
            <a:r>
              <a:rPr lang="en-US" dirty="0" smtClean="0"/>
              <a:t>objectives.</a:t>
            </a:r>
          </a:p>
          <a:p>
            <a:r>
              <a:rPr lang="en-US" dirty="0"/>
              <a:t>“the ability to bring about outcomes they desire” or “the ability to get things done the way [they want] them to be done.”1 Presumably, a party with power can induce another to do what the latter otherwise would not </a:t>
            </a:r>
            <a:r>
              <a:rPr lang="en-US" dirty="0" smtClean="0"/>
              <a:t>do.</a:t>
            </a:r>
          </a:p>
          <a:p>
            <a:r>
              <a:rPr lang="en-US" dirty="0"/>
              <a:t>Negotiators focus on interests when they strive to learn about each other’s interests and priorities as a way to work toward a mutually satisfying agreement that creates value</a:t>
            </a:r>
            <a:r>
              <a:rPr lang="en-US" dirty="0" smtClean="0"/>
              <a:t>.</a:t>
            </a:r>
          </a:p>
          <a:p>
            <a:r>
              <a:rPr lang="en-US" dirty="0" smtClean="0"/>
              <a:t> Negotiators </a:t>
            </a:r>
            <a:r>
              <a:rPr lang="en-US" dirty="0"/>
              <a:t>focus on rights when they seek to resolve a dispute by drawing upon </a:t>
            </a:r>
            <a:r>
              <a:rPr lang="en-US" dirty="0" smtClean="0"/>
              <a:t>decision </a:t>
            </a:r>
            <a:r>
              <a:rPr lang="en-US" dirty="0"/>
              <a:t>rules or standards grounded in principles of law, community standards of fairness, or perhaps an existing contract</a:t>
            </a:r>
            <a:r>
              <a:rPr lang="en-US" dirty="0" smtClean="0"/>
              <a:t>.</a:t>
            </a:r>
          </a:p>
          <a:p>
            <a:r>
              <a:rPr lang="en-US" dirty="0" smtClean="0"/>
              <a:t> Negotiators </a:t>
            </a:r>
            <a:r>
              <a:rPr lang="en-US" dirty="0"/>
              <a:t>focus on power when they use threats or other means to try to coerce the other party into making concessions.</a:t>
            </a:r>
          </a:p>
        </p:txBody>
      </p:sp>
    </p:spTree>
    <p:extLst>
      <p:ext uri="{BB962C8B-B14F-4D97-AF65-F5344CB8AC3E}">
        <p14:creationId xmlns:p14="http://schemas.microsoft.com/office/powerpoint/2010/main" val="308171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negotiation</a:t>
            </a:r>
          </a:p>
        </p:txBody>
      </p:sp>
      <p:sp>
        <p:nvSpPr>
          <p:cNvPr id="3" name="Content Placeholder 2"/>
          <p:cNvSpPr>
            <a:spLocks noGrp="1"/>
          </p:cNvSpPr>
          <p:nvPr>
            <p:ph idx="1"/>
          </p:nvPr>
        </p:nvSpPr>
        <p:spPr/>
        <p:txBody>
          <a:bodyPr>
            <a:normAutofit fontScale="92500" lnSpcReduction="10000"/>
          </a:bodyPr>
          <a:lstStyle/>
          <a:p>
            <a:r>
              <a:rPr lang="en-US" dirty="0"/>
              <a:t>Starting a negotiation by conveying your own power to coerce the other party could bring a quick settlement if your threat is credible. If the other party calls your bluff, however, you are left to either carry out your threat or lose face, both of which may be undesirable. </a:t>
            </a:r>
            <a:endParaRPr lang="en-US" dirty="0" smtClean="0"/>
          </a:p>
          <a:p>
            <a:r>
              <a:rPr lang="en-US" dirty="0" smtClean="0"/>
              <a:t> </a:t>
            </a:r>
            <a:r>
              <a:rPr lang="en-US" dirty="0"/>
              <a:t>Power tactics (and rights tactics) may be most useful when the other party refuses to negotiate or when negotiations have broken down and need to be restarted. In these </a:t>
            </a:r>
            <a:r>
              <a:rPr lang="en-US" dirty="0" smtClean="0"/>
              <a:t>situations, </a:t>
            </a:r>
            <a:r>
              <a:rPr lang="en-US" dirty="0"/>
              <a:t>not much is risked by making threats based on rights or power, but the threat itself may help the other party appreciate the </a:t>
            </a:r>
            <a:r>
              <a:rPr lang="en-US" dirty="0" smtClean="0"/>
              <a:t>severity </a:t>
            </a:r>
            <a:r>
              <a:rPr lang="en-US" dirty="0"/>
              <a:t>of the situation. </a:t>
            </a:r>
            <a:endParaRPr lang="en-US" dirty="0" smtClean="0"/>
          </a:p>
          <a:p>
            <a:r>
              <a:rPr lang="en-US" dirty="0" smtClean="0"/>
              <a:t>The </a:t>
            </a:r>
            <a:r>
              <a:rPr lang="en-US" dirty="0"/>
              <a:t>success of power tactics (and rights </a:t>
            </a:r>
            <a:r>
              <a:rPr lang="en-US" dirty="0" smtClean="0"/>
              <a:t>tactics) </a:t>
            </a:r>
            <a:r>
              <a:rPr lang="en-US" dirty="0"/>
              <a:t>depends to a great extent on how they are implemented. To be effective, threats must be specific and credible, targeting the other party’s high-priority interests. Otherwise, the other party has little incentive to comply. Make sure that you leave an avenue for the other party to “turn off” the threat, save face, and reopen the negotiations around interests.</a:t>
            </a:r>
          </a:p>
        </p:txBody>
      </p:sp>
    </p:spTree>
    <p:extLst>
      <p:ext uri="{BB962C8B-B14F-4D97-AF65-F5344CB8AC3E}">
        <p14:creationId xmlns:p14="http://schemas.microsoft.com/office/powerpoint/2010/main" val="193423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negotiation</a:t>
            </a:r>
          </a:p>
        </p:txBody>
      </p:sp>
      <p:sp>
        <p:nvSpPr>
          <p:cNvPr id="3" name="Content Placeholder 2"/>
          <p:cNvSpPr>
            <a:spLocks noGrp="1"/>
          </p:cNvSpPr>
          <p:nvPr>
            <p:ph idx="1"/>
          </p:nvPr>
        </p:nvSpPr>
        <p:spPr/>
        <p:txBody>
          <a:bodyPr/>
          <a:lstStyle/>
          <a:p>
            <a:r>
              <a:rPr lang="en-US" dirty="0"/>
              <a:t>Power is a relational concept; it does not reside in the individual but rather in the relationship of the person to his environment. Thus, the power of the actor in a given situation is determined by the characteristics of the situation as well as by his own characteristics.</a:t>
            </a:r>
          </a:p>
        </p:txBody>
      </p:sp>
    </p:spTree>
    <p:extLst>
      <p:ext uri="{BB962C8B-B14F-4D97-AF65-F5344CB8AC3E}">
        <p14:creationId xmlns:p14="http://schemas.microsoft.com/office/powerpoint/2010/main" val="691015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power in negotiation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Most negotiators believe that power is important </a:t>
            </a:r>
            <a:r>
              <a:rPr lang="en-US" dirty="0" smtClean="0"/>
              <a:t>because:</a:t>
            </a:r>
          </a:p>
          <a:p>
            <a:r>
              <a:rPr lang="en-US" dirty="0" smtClean="0"/>
              <a:t> </a:t>
            </a:r>
            <a:r>
              <a:rPr lang="en-US" dirty="0"/>
              <a:t>it gives one negotiator an </a:t>
            </a:r>
            <a:r>
              <a:rPr lang="en-US" dirty="0" smtClean="0"/>
              <a:t>advantage </a:t>
            </a:r>
            <a:r>
              <a:rPr lang="en-US" dirty="0"/>
              <a:t>over the other party. </a:t>
            </a:r>
            <a:endParaRPr lang="en-US" dirty="0" smtClean="0"/>
          </a:p>
          <a:p>
            <a:r>
              <a:rPr lang="en-US" dirty="0" smtClean="0"/>
              <a:t>Negotiators </a:t>
            </a:r>
            <a:r>
              <a:rPr lang="en-US" dirty="0"/>
              <a:t>who have this advantage usually want to use it </a:t>
            </a:r>
            <a:r>
              <a:rPr lang="en-US" dirty="0" smtClean="0"/>
              <a:t>to </a:t>
            </a:r>
            <a:r>
              <a:rPr lang="en-US" dirty="0"/>
              <a:t>secure a greater share of the outcomes or achieve their preferred solution</a:t>
            </a:r>
            <a:r>
              <a:rPr lang="en-US" dirty="0" smtClean="0"/>
              <a:t>.</a:t>
            </a:r>
          </a:p>
          <a:p>
            <a:r>
              <a:rPr lang="en-US" dirty="0" smtClean="0"/>
              <a:t> </a:t>
            </a:r>
            <a:r>
              <a:rPr lang="en-US" dirty="0"/>
              <a:t>Seeking power in negotiation usually arises from one of two perceptions: </a:t>
            </a:r>
            <a:endParaRPr lang="en-US" dirty="0" smtClean="0"/>
          </a:p>
          <a:p>
            <a:r>
              <a:rPr lang="en-US" dirty="0" smtClean="0"/>
              <a:t>1</a:t>
            </a:r>
            <a:r>
              <a:rPr lang="en-US" dirty="0"/>
              <a:t>. The negotiator believes he or she currently has less power than the other party. In this situation, a negotiator believes the other party already has some advantage that can and will be used, so he or she seeks power to offset or counterbalance the other’s advantage</a:t>
            </a:r>
            <a:r>
              <a:rPr lang="en-US" dirty="0" smtClean="0"/>
              <a:t>.</a:t>
            </a:r>
          </a:p>
          <a:p>
            <a:r>
              <a:rPr lang="en-US" dirty="0" smtClean="0"/>
              <a:t> </a:t>
            </a:r>
            <a:r>
              <a:rPr lang="en-US" dirty="0"/>
              <a:t>2. The negotiator believes he or she needs more power than the other party to increase the probability of securing a desired outcome. In this context, the negotiator believes that added power is necessary to gain or sustain one’s own advantage in the upcoming negotiation. Embedded in these two beliefs are significant questions of tactics and motives</a:t>
            </a:r>
            <a:r>
              <a:rPr lang="en-US" dirty="0" smtClean="0"/>
              <a:t>.</a:t>
            </a:r>
            <a:endParaRPr lang="en-US" dirty="0"/>
          </a:p>
        </p:txBody>
      </p:sp>
    </p:spTree>
    <p:extLst>
      <p:ext uri="{BB962C8B-B14F-4D97-AF65-F5344CB8AC3E}">
        <p14:creationId xmlns:p14="http://schemas.microsoft.com/office/powerpoint/2010/main" val="261750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t>Source of power in negotiation</a:t>
            </a:r>
            <a:endParaRPr lang="en-US" dirty="0"/>
          </a:p>
        </p:txBody>
      </p:sp>
      <p:sp>
        <p:nvSpPr>
          <p:cNvPr id="3" name="Content Placeholder 2"/>
          <p:cNvSpPr>
            <a:spLocks noGrp="1"/>
          </p:cNvSpPr>
          <p:nvPr>
            <p:ph idx="1"/>
          </p:nvPr>
        </p:nvSpPr>
        <p:spPr>
          <a:xfrm>
            <a:off x="677334" y="1672046"/>
            <a:ext cx="8989180" cy="4369316"/>
          </a:xfrm>
        </p:spPr>
        <p:txBody>
          <a:bodyPr>
            <a:noAutofit/>
          </a:bodyPr>
          <a:lstStyle/>
          <a:p>
            <a:r>
              <a:rPr lang="en-US" dirty="0"/>
              <a:t>Expert power: derived from having unique, in-depth information about a subject. </a:t>
            </a:r>
            <a:endParaRPr lang="en-US" dirty="0" smtClean="0"/>
          </a:p>
          <a:p>
            <a:r>
              <a:rPr lang="en-US" dirty="0" smtClean="0"/>
              <a:t> </a:t>
            </a:r>
            <a:r>
              <a:rPr lang="en-US" dirty="0"/>
              <a:t>Reward power: derived by being able to reward others for doing what needs to be done</a:t>
            </a:r>
            <a:r>
              <a:rPr lang="en-US" dirty="0" smtClean="0"/>
              <a:t>. </a:t>
            </a:r>
            <a:r>
              <a:rPr lang="en-US" dirty="0"/>
              <a:t>Chapter 8 Finding and Using Negotiation </a:t>
            </a:r>
            <a:r>
              <a:rPr lang="en-US" dirty="0" smtClean="0"/>
              <a:t>Power</a:t>
            </a:r>
          </a:p>
          <a:p>
            <a:r>
              <a:rPr lang="en-US" dirty="0" smtClean="0"/>
              <a:t> Coercive </a:t>
            </a:r>
            <a:r>
              <a:rPr lang="en-US" dirty="0"/>
              <a:t>power: derived by being able to punish others for not doing what needs to be done</a:t>
            </a:r>
            <a:r>
              <a:rPr lang="en-US" dirty="0" smtClean="0"/>
              <a:t>.</a:t>
            </a:r>
          </a:p>
          <a:p>
            <a:r>
              <a:rPr lang="en-US" dirty="0" smtClean="0"/>
              <a:t> Legitimate </a:t>
            </a:r>
            <a:r>
              <a:rPr lang="en-US" dirty="0"/>
              <a:t>power: derived from holding an office or formal title in some organization and using the powers that are associated with that office (e.g., a vice president or director</a:t>
            </a:r>
            <a:r>
              <a:rPr lang="en-US" dirty="0" smtClean="0"/>
              <a:t>).</a:t>
            </a:r>
          </a:p>
          <a:p>
            <a:r>
              <a:rPr lang="en-US" dirty="0" smtClean="0"/>
              <a:t> Referent </a:t>
            </a:r>
            <a:r>
              <a:rPr lang="en-US" dirty="0"/>
              <a:t>power: derived from the respect or admiration one commands because of attributes like personality, integrity, interpersonal style, and the like. </a:t>
            </a:r>
          </a:p>
          <a:p>
            <a:pPr marL="0" indent="0">
              <a:buNone/>
            </a:pPr>
            <a:endParaRPr lang="en-US" dirty="0"/>
          </a:p>
        </p:txBody>
      </p:sp>
    </p:spTree>
    <p:extLst>
      <p:ext uri="{BB962C8B-B14F-4D97-AF65-F5344CB8AC3E}">
        <p14:creationId xmlns:p14="http://schemas.microsoft.com/office/powerpoint/2010/main" val="89474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of power in negotiation</a:t>
            </a:r>
          </a:p>
        </p:txBody>
      </p:sp>
      <p:sp>
        <p:nvSpPr>
          <p:cNvPr id="3" name="Content Placeholder 2"/>
          <p:cNvSpPr>
            <a:spLocks noGrp="1"/>
          </p:cNvSpPr>
          <p:nvPr>
            <p:ph idx="1"/>
          </p:nvPr>
        </p:nvSpPr>
        <p:spPr/>
        <p:txBody>
          <a:bodyPr/>
          <a:lstStyle/>
          <a:p>
            <a:r>
              <a:rPr lang="en-US" dirty="0"/>
              <a:t>we take a broader perspective on power as it relates to negotiation and aggregate the major sources of power into five different groupings </a:t>
            </a:r>
          </a:p>
          <a:p>
            <a:r>
              <a:rPr lang="en-US" dirty="0"/>
              <a:t>• Informational sources of power. </a:t>
            </a:r>
          </a:p>
          <a:p>
            <a:r>
              <a:rPr lang="en-US" dirty="0"/>
              <a:t>• Power based on personality and individual differences. </a:t>
            </a:r>
          </a:p>
          <a:p>
            <a:r>
              <a:rPr lang="en-US" dirty="0"/>
              <a:t>• Power based on position in an organization. </a:t>
            </a:r>
          </a:p>
          <a:p>
            <a:r>
              <a:rPr lang="en-US" dirty="0"/>
              <a:t>• Relationship-based sources of power. </a:t>
            </a:r>
          </a:p>
          <a:p>
            <a:r>
              <a:rPr lang="en-US" dirty="0"/>
              <a:t>• Contextual sources of power. Informational Sources of Power</a:t>
            </a:r>
          </a:p>
          <a:p>
            <a:endParaRPr lang="en-US" dirty="0"/>
          </a:p>
        </p:txBody>
      </p:sp>
    </p:spTree>
    <p:extLst>
      <p:ext uri="{BB962C8B-B14F-4D97-AF65-F5344CB8AC3E}">
        <p14:creationId xmlns:p14="http://schemas.microsoft.com/office/powerpoint/2010/main" val="36273788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209</TotalTime>
  <Words>1569</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PowerPoint Presentation</vt:lpstr>
      <vt:lpstr>POWER IN NEGOTIATION</vt:lpstr>
      <vt:lpstr>POWER OF NEGOTIA TION</vt:lpstr>
      <vt:lpstr>Definition of negotiation</vt:lpstr>
      <vt:lpstr>Definition of negotiation</vt:lpstr>
      <vt:lpstr>Definition of negotiation</vt:lpstr>
      <vt:lpstr>Importance of power in negotiation</vt:lpstr>
      <vt:lpstr>Source of power in negotiation</vt:lpstr>
      <vt:lpstr>Source of power in negotiation</vt:lpstr>
      <vt:lpstr>Source of power in negotiation</vt:lpstr>
      <vt:lpstr>Source of power in negotiation</vt:lpstr>
      <vt:lpstr>Source of power in negotiation</vt:lpstr>
      <vt:lpstr>Dealing with Others Who Have More Power</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IN NEGOTIATION</dc:title>
  <dc:creator>USER</dc:creator>
  <cp:lastModifiedBy>USER</cp:lastModifiedBy>
  <cp:revision>19</cp:revision>
  <dcterms:created xsi:type="dcterms:W3CDTF">2024-04-08T18:46:14Z</dcterms:created>
  <dcterms:modified xsi:type="dcterms:W3CDTF">2024-04-09T07:05:28Z</dcterms:modified>
</cp:coreProperties>
</file>