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8" r:id="rId3"/>
  </p:sldMasterIdLst>
  <p:notesMasterIdLst>
    <p:notesMasterId r:id="rId20"/>
  </p:notesMasterIdLst>
  <p:sldIdLst>
    <p:sldId id="281" r:id="rId4"/>
    <p:sldId id="275" r:id="rId5"/>
    <p:sldId id="259" r:id="rId6"/>
    <p:sldId id="257" r:id="rId7"/>
    <p:sldId id="280" r:id="rId8"/>
    <p:sldId id="277" r:id="rId9"/>
    <p:sldId id="262" r:id="rId10"/>
    <p:sldId id="258" r:id="rId11"/>
    <p:sldId id="263" r:id="rId12"/>
    <p:sldId id="271" r:id="rId13"/>
    <p:sldId id="272" r:id="rId14"/>
    <p:sldId id="274" r:id="rId15"/>
    <p:sldId id="273" r:id="rId16"/>
    <p:sldId id="282" r:id="rId17"/>
    <p:sldId id="27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7562E-D7F9-4ED8-8895-88162968342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75D47-DAE4-482D-A574-794235302DEB}">
      <dgm:prSet/>
      <dgm:spPr/>
      <dgm:t>
        <a:bodyPr/>
        <a:lstStyle/>
        <a:p>
          <a:pPr rtl="0"/>
          <a:r>
            <a:rPr lang="en-US" dirty="0" smtClean="0"/>
            <a:t>Physical Asset Management in Ugandan</a:t>
          </a:r>
          <a:br>
            <a:rPr lang="en-US" dirty="0" smtClean="0"/>
          </a:br>
          <a:r>
            <a:rPr lang="en-US" dirty="0" smtClean="0"/>
            <a:t>Secondary Schools</a:t>
          </a:r>
          <a:endParaRPr lang="en-US" dirty="0"/>
        </a:p>
      </dgm:t>
    </dgm:pt>
    <dgm:pt modelId="{7EBD6848-2BD1-415A-81D8-94357CAF3DD5}" type="parTrans" cxnId="{C31A584F-B33E-43C2-AAFA-8A1ED7F7406B}">
      <dgm:prSet/>
      <dgm:spPr/>
      <dgm:t>
        <a:bodyPr/>
        <a:lstStyle/>
        <a:p>
          <a:endParaRPr lang="en-US"/>
        </a:p>
      </dgm:t>
    </dgm:pt>
    <dgm:pt modelId="{3D5F87AC-2108-41ED-A0C7-E06844B298BF}" type="sibTrans" cxnId="{C31A584F-B33E-43C2-AAFA-8A1ED7F7406B}">
      <dgm:prSet/>
      <dgm:spPr/>
      <dgm:t>
        <a:bodyPr/>
        <a:lstStyle/>
        <a:p>
          <a:endParaRPr lang="en-US"/>
        </a:p>
      </dgm:t>
    </dgm:pt>
    <dgm:pt modelId="{0387C7DE-57B8-40D3-808E-DED5F807B58C}" type="pres">
      <dgm:prSet presAssocID="{49F7562E-D7F9-4ED8-8895-88162968342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2423EE-1D7A-4996-A925-93E030D004FA}" type="pres">
      <dgm:prSet presAssocID="{E9175D47-DAE4-482D-A574-794235302DEB}" presName="circle1" presStyleLbl="node1" presStyleIdx="0" presStyleCnt="1"/>
      <dgm:spPr/>
    </dgm:pt>
    <dgm:pt modelId="{5AD83742-C5C5-401C-B2F0-704F5189A593}" type="pres">
      <dgm:prSet presAssocID="{E9175D47-DAE4-482D-A574-794235302DEB}" presName="space" presStyleCnt="0"/>
      <dgm:spPr/>
    </dgm:pt>
    <dgm:pt modelId="{BF0F5930-C75C-4F02-A1F7-74AF87E8CB40}" type="pres">
      <dgm:prSet presAssocID="{E9175D47-DAE4-482D-A574-794235302DEB}" presName="rect1" presStyleLbl="alignAcc1" presStyleIdx="0" presStyleCnt="1"/>
      <dgm:spPr/>
      <dgm:t>
        <a:bodyPr/>
        <a:lstStyle/>
        <a:p>
          <a:endParaRPr lang="en-US"/>
        </a:p>
      </dgm:t>
    </dgm:pt>
    <dgm:pt modelId="{898DBE65-0861-4DD1-B00C-AC7018E34D4D}" type="pres">
      <dgm:prSet presAssocID="{E9175D47-DAE4-482D-A574-794235302DEB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A400B2-357A-4CEE-8758-D406E619B8A1}" type="presOf" srcId="{E9175D47-DAE4-482D-A574-794235302DEB}" destId="{BF0F5930-C75C-4F02-A1F7-74AF87E8CB40}" srcOrd="0" destOrd="0" presId="urn:microsoft.com/office/officeart/2005/8/layout/target3"/>
    <dgm:cxn modelId="{A1BC5143-3751-4ED4-80AD-4116DABF073E}" type="presOf" srcId="{49F7562E-D7F9-4ED8-8895-88162968342B}" destId="{0387C7DE-57B8-40D3-808E-DED5F807B58C}" srcOrd="0" destOrd="0" presId="urn:microsoft.com/office/officeart/2005/8/layout/target3"/>
    <dgm:cxn modelId="{63BBA927-7E0E-4B23-9DC7-8180F86D4154}" type="presOf" srcId="{E9175D47-DAE4-482D-A574-794235302DEB}" destId="{898DBE65-0861-4DD1-B00C-AC7018E34D4D}" srcOrd="1" destOrd="0" presId="urn:microsoft.com/office/officeart/2005/8/layout/target3"/>
    <dgm:cxn modelId="{C31A584F-B33E-43C2-AAFA-8A1ED7F7406B}" srcId="{49F7562E-D7F9-4ED8-8895-88162968342B}" destId="{E9175D47-DAE4-482D-A574-794235302DEB}" srcOrd="0" destOrd="0" parTransId="{7EBD6848-2BD1-415A-81D8-94357CAF3DD5}" sibTransId="{3D5F87AC-2108-41ED-A0C7-E06844B298BF}"/>
    <dgm:cxn modelId="{015EBE68-9ABC-4869-9941-75D9EB30B425}" type="presParOf" srcId="{0387C7DE-57B8-40D3-808E-DED5F807B58C}" destId="{1A2423EE-1D7A-4996-A925-93E030D004FA}" srcOrd="0" destOrd="0" presId="urn:microsoft.com/office/officeart/2005/8/layout/target3"/>
    <dgm:cxn modelId="{1AF17DA0-97AC-4997-84EA-3DD7AAA1664B}" type="presParOf" srcId="{0387C7DE-57B8-40D3-808E-DED5F807B58C}" destId="{5AD83742-C5C5-401C-B2F0-704F5189A593}" srcOrd="1" destOrd="0" presId="urn:microsoft.com/office/officeart/2005/8/layout/target3"/>
    <dgm:cxn modelId="{96393467-C2FE-4A53-A289-767993EFBA15}" type="presParOf" srcId="{0387C7DE-57B8-40D3-808E-DED5F807B58C}" destId="{BF0F5930-C75C-4F02-A1F7-74AF87E8CB40}" srcOrd="2" destOrd="0" presId="urn:microsoft.com/office/officeart/2005/8/layout/target3"/>
    <dgm:cxn modelId="{E256AE26-9C35-4437-B4E6-1F5F470A9393}" type="presParOf" srcId="{0387C7DE-57B8-40D3-808E-DED5F807B58C}" destId="{898DBE65-0861-4DD1-B00C-AC7018E34D4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B3234-B0C5-4CAD-9571-FCEF7EB1F6CD}" type="doc">
      <dgm:prSet loTypeId="urn:microsoft.com/office/officeart/2005/8/layout/hProcess10#1" loCatId="process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3346B-D5B6-492A-A700-D09AA5E956A2}" type="pres">
      <dgm:prSet presAssocID="{AD4B3234-B0C5-4CAD-9571-FCEF7EB1F6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B35D2E30-793E-4DC9-8AD0-E8C7326BFFB6}" type="presOf" srcId="{AD4B3234-B0C5-4CAD-9571-FCEF7EB1F6CD}" destId="{4253346B-D5B6-492A-A700-D09AA5E956A2}" srcOrd="0" destOrd="0" presId="urn:microsoft.com/office/officeart/2005/8/layout/hProcess10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423EE-1D7A-4996-A925-93E030D004FA}">
      <dsp:nvSpPr>
        <dsp:cNvPr id="0" name=""/>
        <dsp:cNvSpPr/>
      </dsp:nvSpPr>
      <dsp:spPr>
        <a:xfrm>
          <a:off x="0" y="0"/>
          <a:ext cx="2517773" cy="25177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F5930-C75C-4F02-A1F7-74AF87E8CB40}">
      <dsp:nvSpPr>
        <dsp:cNvPr id="0" name=""/>
        <dsp:cNvSpPr/>
      </dsp:nvSpPr>
      <dsp:spPr>
        <a:xfrm>
          <a:off x="1258886" y="0"/>
          <a:ext cx="6970713" cy="2517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Physical Asset Management in Ugandan</a:t>
          </a:r>
          <a:br>
            <a:rPr lang="en-US" sz="5000" kern="1200" dirty="0" smtClean="0"/>
          </a:br>
          <a:r>
            <a:rPr lang="en-US" sz="5000" kern="1200" dirty="0" smtClean="0"/>
            <a:t>Secondary Schools</a:t>
          </a:r>
          <a:endParaRPr lang="en-US" sz="5000" kern="1200" dirty="0"/>
        </a:p>
      </dsp:txBody>
      <dsp:txXfrm>
        <a:off x="1258886" y="0"/>
        <a:ext cx="6970713" cy="2517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#1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0845-14D2-4C50-8823-870DBBE1B36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3CE0-295B-4F10-81F9-DAC0492C2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0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7BC67A-5202-4B4C-9F9F-60882EAA70F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61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77E2-6C0D-42EB-8B0B-B3D058ACAC1D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4" name="Picture 71" descr="logo_78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600" y="0"/>
            <a:ext cx="1219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915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1AF9-1397-48B4-A2DB-2AE589EA1E46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33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9744-CBF7-4BA3-831E-B22391A12DF5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604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B4FC-2BFA-4019-8CFF-80ACF2360228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8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AE2F-AFB5-41AC-8071-C19C68FAA457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188-AA09-4EC3-9D33-3AD12E0EECC5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8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C99D-2B7D-47D2-98EB-83F6B36DC812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B24E1-5D6D-4E02-A759-4F7E70337D63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44734-9A78-42FD-9CA9-7CB5F97525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85739-1D47-4DFD-8A12-4FB17A1A297E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4429F-358A-4031-9B1B-AD077D40A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7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47BCFBA-0E89-4008-8355-683C3D3A49E6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0A18-B32C-46CF-BFB6-82F203F57C6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  <p:pic>
        <p:nvPicPr>
          <p:cNvPr id="7" name="Picture 71" descr="logo_78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0"/>
            <a:ext cx="12192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058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8529D4E-7BF8-4567-9191-6CD8E28D2C03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6BCE02-4C8B-4A44-A4B1-E1708EC19F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  <p:pic>
        <p:nvPicPr>
          <p:cNvPr id="7" name="Picture 71" descr="logo_78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019800"/>
            <a:ext cx="894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86740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32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09FA-5F03-40A0-9C40-48DD118F6A0B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7" name="Picture 71" descr="logo_78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6019800"/>
            <a:ext cx="894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8400" y="5867400"/>
            <a:ext cx="213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735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6D92ABE-1132-4F79-9AED-21A3468971C3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85AA8E-E758-42DA-B9A6-F76998DD472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8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20EC66-17A5-444F-946F-0905CB209598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ACC8BC-3B02-4743-9D83-E6742C82C0D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5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CCA0046-8C03-4B21-B1FC-E0139B2A02D1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C716AE-06A6-4A8A-AEE3-24C0FE27C54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576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DF5F8FE-20A8-4CED-B5C9-E4F3F9AA74C4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0738A60-A006-43A9-8D61-5434CFAC16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94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A26DEDE-6792-46D4-93DB-9D60ADE7FE0B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5A3AE7B-46A0-4C3A-936C-3E27249D49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54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22E9157-A52E-4209-B4F4-94843F1987CD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43411F0-C03B-4A6F-BF52-ED14A1F999A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12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0A46129-C397-456C-8D36-C585CEC03464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EFAD375-9343-4B65-9905-822C5EB5B2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63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933731-2C35-4C29-873B-D4AF83366244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A556B65-EC15-4CAC-AE9D-BFE9ABA8D18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79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4A5EEAF-6898-4A91-A121-60CF8B627AAC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EB50C7B-371E-4C90-AC8F-7A12E9588A1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783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BC4DA9-DEC0-4D32-83A2-90D32C4D59BA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B418F4D-7347-4881-AC96-04F362A5B1B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810E-AD25-4FC8-A93B-709B3C2870C0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70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5664588-CB39-4128-8640-6C3A8A304369}" type="datetime1">
              <a:rPr lang="en-US" smtClean="0">
                <a:solidFill>
                  <a:srgbClr val="696464"/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241277C-044D-46A1-BE14-F1440BA7D7C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71" descr="logo_78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0"/>
            <a:ext cx="12192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A868-BF8D-42A7-B917-D4EC28B88915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62BAC9-24AE-4517-81B3-8D0E671A9F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" descr="logo_78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019800"/>
            <a:ext cx="894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867400"/>
            <a:ext cx="2133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4599D-CC1D-4EFA-878B-23F2394C4A54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BC660-68AF-4431-85A3-0F7C4B11C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0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0FCD6-EB0A-49B9-847C-D257A2091185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44734-9A78-42FD-9CA9-7CB5F97525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EC3C2-9CB4-4DFF-BD8E-9EB64318E8D9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4429F-358A-4031-9B1B-AD077D40A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9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FD467-C6CE-406A-B962-D0128504046F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F6EA-02E6-4BCA-9F2D-6B733F8526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2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5229F-E113-4A09-AE68-725561618DCB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9FAB-C456-49D0-8360-D56C2E575A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49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718E4-BA26-46BB-ABBD-05C3E2E7E01F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AFC33-711C-481E-AA9E-C3C24FC6F1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87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03784-E63C-4FED-A6C4-1F5C5AC8C57D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79585-0F0F-443E-95F6-7313EAF140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94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86CE4-EF5F-45F1-84EE-204D84E7AE6B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5C2F5-3A24-4D35-BEBB-FD04F73723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90E-1F5D-45B8-A2AE-3DC8196E6628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C8796-FC7E-4B5E-B610-7A206B919C79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BC327-2220-4474-90D8-2566C9C88D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41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5BD00-E44F-421F-B543-8646A55921E4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6678-E80A-47FC-8D02-75CDDB4A8F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7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F1689-18B6-43D4-AB5D-E23B9B328737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14309-828D-4BDC-9CD6-1AC1F8A24A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22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875E-32F7-4FA2-B4B4-531528CB02A8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E029F-0A24-47FE-AAFD-550619CAF7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710F-73A6-415C-8879-2476E221B7AA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71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D947-D20E-4677-B677-A7D40D963328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770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4AD-1308-4841-A48A-3B625265E76D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9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D4FA-B124-458A-A9CF-10BF52949C3D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B75A-A258-40EA-8913-9BCD2200F6AC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0FD6AB-9F8D-4560-8AE1-DB0F93C65883}" type="datetime1">
              <a:rPr lang="en-US" smtClean="0">
                <a:solidFill>
                  <a:srgbClr val="696464"/>
                </a:solidFill>
              </a:rPr>
              <a:t>12/18/2024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E00AF4-3764-4552-BE76-44677E31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8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7" r:id="rId14"/>
    <p:sldLayoutId id="2147483678" r:id="rId15"/>
    <p:sldLayoutId id="2147483682" r:id="rId16"/>
    <p:sldLayoutId id="2147483683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0380AF6-C958-468D-8E02-6EB4621B2C5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t>12/18/2024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DB5CF1C-0EC7-4E5F-A9C6-AD64F0DB15B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9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59CF183-373A-4EF5-A1B3-45B0C824A3CF}" type="datetime1">
              <a:rPr lang="en-US" smtClean="0">
                <a:solidFill>
                  <a:srgbClr val="696464"/>
                </a:solidFill>
              </a:rPr>
              <a:pPr>
                <a:defRPr/>
              </a:pPr>
              <a:t>12/18/2024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0E7DB2A-7E10-4CCC-A472-02E141CCF1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7731220"/>
              </p:ext>
            </p:extLst>
          </p:nvPr>
        </p:nvGraphicFramePr>
        <p:xfrm>
          <a:off x="1981200" y="2130426"/>
          <a:ext cx="8229600" cy="2517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2895600" y="3581400"/>
          <a:ext cx="63246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5715000"/>
            <a:ext cx="17383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1C20A18-B32C-46CF-BFB6-82F203F57C67}" type="slidenum">
              <a:rPr lang="en-US">
                <a:solidFill>
                  <a:prstClr val="black">
                    <a:tint val="75000"/>
                  </a:prstClr>
                </a:solidFill>
                <a:latin typeface="Perpetua" panose="02020502060401020303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Legal, regulatory and institutional framework for asset management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91148"/>
            <a:ext cx="10363200" cy="43286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Constitution of the Republic of Uganda, 1995:- </a:t>
            </a:r>
            <a:r>
              <a:rPr lang="en-US" sz="2800" dirty="0" smtClean="0"/>
              <a:t>Chapter 9 of the Constitution contains provisions for the control and management of public funds.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Public Finance Management Act </a:t>
            </a:r>
            <a:r>
              <a:rPr lang="en-US" sz="2800" b="1" dirty="0" smtClean="0"/>
              <a:t>2015 CAP </a:t>
            </a:r>
            <a:r>
              <a:rPr lang="en-US" sz="2800" b="1" dirty="0"/>
              <a:t>171-</a:t>
            </a:r>
            <a:r>
              <a:rPr lang="en-US" sz="2800" b="1" dirty="0" err="1"/>
              <a:t>W.E</a:t>
            </a:r>
            <a:r>
              <a:rPr lang="en-US" sz="2800" b="1" dirty="0"/>
              <a:t>. F </a:t>
            </a:r>
            <a:r>
              <a:rPr lang="en-US" sz="2800" b="1" dirty="0" smtClean="0"/>
              <a:t>1st/July/2024</a:t>
            </a:r>
            <a:r>
              <a:rPr lang="en-US" sz="2800" b="1" dirty="0" smtClean="0"/>
              <a:t>:-</a:t>
            </a:r>
            <a:r>
              <a:rPr lang="en-US" sz="2800" dirty="0" smtClean="0"/>
              <a:t>The Act provides for public financial management in Uganda as per </a:t>
            </a:r>
            <a:r>
              <a:rPr lang="en-US" sz="2800" dirty="0" smtClean="0"/>
              <a:t>Sec 2.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The Public Procurement and Disposal of Public Assets (PPDA) Act, 2003 as amended.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Legal, regulatory and institutional framework for asset management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61652"/>
            <a:ext cx="10363200" cy="43581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 smtClean="0">
                <a:solidFill>
                  <a:prstClr val="black"/>
                </a:solidFill>
              </a:rPr>
              <a:t>4. National </a:t>
            </a:r>
            <a:r>
              <a:rPr lang="en-GB" b="1" dirty="0">
                <a:solidFill>
                  <a:prstClr val="black"/>
                </a:solidFill>
              </a:rPr>
              <a:t>Audit Act 2008- </a:t>
            </a:r>
            <a:r>
              <a:rPr lang="en-GB" dirty="0">
                <a:solidFill>
                  <a:prstClr val="black"/>
                </a:solidFill>
              </a:rPr>
              <a:t>auditing all Govt entities(including assets</a:t>
            </a:r>
            <a:r>
              <a:rPr lang="en-GB" dirty="0" smtClean="0">
                <a:solidFill>
                  <a:prstClr val="black"/>
                </a:solidFill>
              </a:rPr>
              <a:t>).</a:t>
            </a:r>
          </a:p>
          <a:p>
            <a:pPr marL="0" lvl="0" indent="0">
              <a:buNone/>
            </a:pPr>
            <a:endParaRPr lang="en-GB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5. Public Finance Management Regulations 2016:- </a:t>
            </a:r>
            <a:r>
              <a:rPr lang="en-US" dirty="0" smtClean="0"/>
              <a:t>Regulation 24 provides for maintenance of asset registers and Regulation 37 the conduct of the Boards of Survey.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6. Local Government Accounting and Financial Regulations:- </a:t>
            </a:r>
            <a:r>
              <a:rPr lang="en-US" dirty="0" smtClean="0"/>
              <a:t>Part </a:t>
            </a:r>
            <a:r>
              <a:rPr lang="en-US" i="1" dirty="0" err="1" smtClean="0"/>
              <a:t>V111</a:t>
            </a:r>
            <a:r>
              <a:rPr lang="en-US" dirty="0" smtClean="0"/>
              <a:t> expounds on what is contained in the Local Governments Act and specifies procedures for acquisition, ordering, safe custody, accounting, disposal and loss of assets.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Legal, regulatory and institutional framework for asset management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61652"/>
            <a:ext cx="10363200" cy="435814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7</a:t>
            </a:r>
            <a:r>
              <a:rPr lang="en-US" b="1" dirty="0" smtClean="0"/>
              <a:t>. The PPDA Regulations 2014:- </a:t>
            </a:r>
            <a:r>
              <a:rPr lang="en-US" dirty="0" smtClean="0"/>
              <a:t>Provide details of conditions, rules and procedures for planning and effecting procurement and disposal of public assets in Central Government.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/>
              <a:t>8</a:t>
            </a:r>
            <a:r>
              <a:rPr lang="en-US" b="1" dirty="0" smtClean="0"/>
              <a:t>. Standing Orders </a:t>
            </a:r>
            <a:r>
              <a:rPr lang="en-US" b="1" dirty="0" smtClean="0"/>
              <a:t>2021: </a:t>
            </a:r>
            <a:r>
              <a:rPr lang="en-US" dirty="0" smtClean="0"/>
              <a:t>Provide for use, care and safeguard by Government Officers of public assets including motor vehicles.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sz="2600" b="1" dirty="0" smtClean="0">
                <a:solidFill>
                  <a:prstClr val="black"/>
                </a:solidFill>
              </a:rPr>
              <a:t>9. Treasury </a:t>
            </a:r>
            <a:r>
              <a:rPr lang="en-US" sz="2600" b="1" dirty="0">
                <a:solidFill>
                  <a:prstClr val="black"/>
                </a:solidFill>
              </a:rPr>
              <a:t>Instructions 2017</a:t>
            </a:r>
            <a:r>
              <a:rPr lang="en-US" sz="2600" b="1" dirty="0" smtClean="0">
                <a:solidFill>
                  <a:prstClr val="black"/>
                </a:solidFill>
              </a:rPr>
              <a:t>: </a:t>
            </a:r>
            <a:r>
              <a:rPr lang="en-US" sz="2600" dirty="0">
                <a:solidFill>
                  <a:prstClr val="black"/>
                </a:solidFill>
              </a:rPr>
              <a:t>Provide for the management and accounting framework of non-current assets. This includes recognition, recording, use, maintenance, impairment, disposal etc. of non-current assets.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Regulations include;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GB" b="1" dirty="0" smtClean="0">
                <a:solidFill>
                  <a:prstClr val="black"/>
                </a:solidFill>
              </a:rPr>
              <a:t>10. Education Act</a:t>
            </a:r>
            <a:r>
              <a:rPr lang="en-GB" b="1" dirty="0">
                <a:solidFill>
                  <a:prstClr val="black"/>
                </a:solidFill>
              </a:rPr>
              <a:t>, </a:t>
            </a:r>
            <a:r>
              <a:rPr lang="en-GB" b="1" dirty="0" smtClean="0">
                <a:solidFill>
                  <a:prstClr val="black"/>
                </a:solidFill>
              </a:rPr>
              <a:t>2008:</a:t>
            </a:r>
            <a:r>
              <a:rPr lang="en-US" dirty="0">
                <a:solidFill>
                  <a:prstClr val="black"/>
                </a:solidFill>
              </a:rPr>
              <a:t>Provides </a:t>
            </a:r>
            <a:r>
              <a:rPr lang="en-US" dirty="0" smtClean="0">
                <a:solidFill>
                  <a:prstClr val="black"/>
                </a:solidFill>
              </a:rPr>
              <a:t> that the </a:t>
            </a:r>
            <a:r>
              <a:rPr lang="en-US" dirty="0">
                <a:solidFill>
                  <a:prstClr val="black"/>
                </a:solidFill>
              </a:rPr>
              <a:t>board shall keep or cause to be kept at the school proper </a:t>
            </a:r>
            <a:r>
              <a:rPr lang="en-US" dirty="0" smtClean="0">
                <a:solidFill>
                  <a:prstClr val="black"/>
                </a:solidFill>
              </a:rPr>
              <a:t>books of </a:t>
            </a:r>
            <a:r>
              <a:rPr lang="en-US" dirty="0">
                <a:solidFill>
                  <a:prstClr val="black"/>
                </a:solidFill>
              </a:rPr>
              <a:t>accounts with respect </a:t>
            </a:r>
            <a:r>
              <a:rPr lang="en-US" dirty="0" smtClean="0">
                <a:solidFill>
                  <a:prstClr val="black"/>
                </a:solidFill>
              </a:rPr>
              <a:t>to all </a:t>
            </a:r>
            <a:r>
              <a:rPr lang="en-US" dirty="0">
                <a:solidFill>
                  <a:prstClr val="black"/>
                </a:solidFill>
              </a:rPr>
              <a:t>assets and liabilities of the school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792162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Asset Register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>
                <a:latin typeface="Franklin Gothic Book"/>
              </a:rPr>
              <a:pPr/>
              <a:t>14</a:t>
            </a:fld>
            <a:endParaRPr lang="en-US">
              <a:latin typeface="Franklin Gothic Boo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05000" y="1066800"/>
            <a:ext cx="8305800" cy="51435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3200" dirty="0"/>
              <a:t>The asset register typically contains the following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Unique identifier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Asset classification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Date of acquisition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Cost at acquisition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Asset description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Asset serial number (where applicable)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Status of asset 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GB" sz="3000" dirty="0"/>
              <a:t>Any other information such as Location, warranty, insurance, depreciation method, Current value, useful life etc.</a:t>
            </a:r>
          </a:p>
          <a:p>
            <a:pPr marL="788670" lvl="1" indent="-514350" algn="just">
              <a:buFont typeface="+mj-lt"/>
              <a:buAutoNum type="arabicPeriod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0597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</a:rPr>
              <a:t>Activity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any five critical assets in your Secondary School, Propose practical strategies that can minimize the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in your School. 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1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b="1" dirty="0">
                <a:solidFill>
                  <a:srgbClr val="696464"/>
                </a:solidFill>
              </a:rPr>
              <a:t>Learning outcomes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19200" y="1700980"/>
            <a:ext cx="10363200" cy="4318819"/>
          </a:xfrm>
        </p:spPr>
        <p:txBody>
          <a:bodyPr>
            <a:noAutofit/>
          </a:bodyPr>
          <a:lstStyle/>
          <a:p>
            <a:pPr lvl="0">
              <a:buClr>
                <a:srgbClr val="D34817"/>
              </a:buClr>
              <a:buNone/>
            </a:pPr>
            <a:r>
              <a:rPr lang="en-US" sz="3600" dirty="0">
                <a:solidFill>
                  <a:prstClr val="black"/>
                </a:solidFill>
              </a:rPr>
              <a:t>By the end of this session, participants should be able to;  </a:t>
            </a:r>
          </a:p>
          <a:p>
            <a:pPr marL="1017270" lvl="0" indent="-742950">
              <a:spcBef>
                <a:spcPts val="0"/>
              </a:spcBef>
              <a:buClr>
                <a:srgbClr val="D34817"/>
              </a:buClr>
              <a:buFont typeface="+mj-lt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</a:rPr>
              <a:t>Identify the different </a:t>
            </a:r>
            <a:r>
              <a:rPr lang="en-US" sz="3600" dirty="0" smtClean="0">
                <a:solidFill>
                  <a:prstClr val="black"/>
                </a:solidFill>
              </a:rPr>
              <a:t>physical assets in </a:t>
            </a:r>
            <a:r>
              <a:rPr lang="en-US" sz="3600" dirty="0">
                <a:solidFill>
                  <a:prstClr val="black"/>
                </a:solidFill>
              </a:rPr>
              <a:t>Secondary Schools in Uganda.</a:t>
            </a:r>
          </a:p>
          <a:p>
            <a:pPr marL="1017270" lvl="0" indent="-742950">
              <a:spcBef>
                <a:spcPts val="0"/>
              </a:spcBef>
              <a:buClr>
                <a:srgbClr val="D34817"/>
              </a:buClr>
              <a:buFont typeface="+mj-lt"/>
              <a:buAutoNum type="arabicPeriod"/>
              <a:defRPr/>
            </a:pPr>
            <a:r>
              <a:rPr lang="en-US" sz="3600" dirty="0">
                <a:solidFill>
                  <a:prstClr val="black"/>
                </a:solidFill>
              </a:rPr>
              <a:t>Explain the Current challenges in asset management in in Secondary Schools in Uganda, and propose appropriate mitigations.</a:t>
            </a:r>
          </a:p>
          <a:p>
            <a:pPr marL="1017270" lvl="0" indent="-742950">
              <a:spcBef>
                <a:spcPts val="0"/>
              </a:spcBef>
              <a:buClr>
                <a:srgbClr val="D34817"/>
              </a:buClr>
              <a:buFont typeface="+mj-lt"/>
              <a:buAutoNum type="arabicPeriod"/>
              <a:defRPr/>
            </a:pPr>
            <a:r>
              <a:rPr lang="en-US" sz="3600" dirty="0" smtClean="0">
                <a:solidFill>
                  <a:prstClr val="black"/>
                </a:solidFill>
              </a:rPr>
              <a:t>Propose </a:t>
            </a:r>
            <a:r>
              <a:rPr lang="en-US" sz="3600" dirty="0">
                <a:solidFill>
                  <a:prstClr val="black"/>
                </a:solidFill>
              </a:rPr>
              <a:t>practical strategies that can minimize the Asset failure in a</a:t>
            </a:r>
            <a:r>
              <a:rPr lang="en-US" sz="3600" dirty="0" smtClean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prstClr val="black"/>
                </a:solidFill>
              </a:rPr>
              <a:t>Secondary </a:t>
            </a:r>
            <a:r>
              <a:rPr lang="en-US" sz="3600" dirty="0" smtClean="0">
                <a:solidFill>
                  <a:prstClr val="black"/>
                </a:solidFill>
              </a:rPr>
              <a:t>School </a:t>
            </a:r>
            <a:r>
              <a:rPr lang="en-US" sz="3600" dirty="0">
                <a:solidFill>
                  <a:prstClr val="black"/>
                </a:solidFill>
              </a:rPr>
              <a:t>in </a:t>
            </a:r>
            <a:r>
              <a:rPr lang="en-US" sz="3600" dirty="0" smtClean="0">
                <a:solidFill>
                  <a:prstClr val="black"/>
                </a:solidFill>
              </a:rPr>
              <a:t>Uganda.</a:t>
            </a: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454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2054942"/>
            <a:ext cx="10363200" cy="39648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A</a:t>
            </a:r>
            <a:r>
              <a:rPr lang="en-US" sz="4000" dirty="0" smtClean="0"/>
              <a:t>sset management is important in the a secondary school given the s</a:t>
            </a:r>
            <a:r>
              <a:rPr lang="en-US" sz="4000" u="sng" dirty="0" smtClean="0"/>
              <a:t>ignificant investment</a:t>
            </a:r>
            <a:r>
              <a:rPr lang="en-US" sz="4000" dirty="0" smtClean="0"/>
              <a:t> in infrastructure assets with </a:t>
            </a:r>
            <a:r>
              <a:rPr lang="en-US" sz="4000" u="sng" dirty="0" smtClean="0"/>
              <a:t>long life spans</a:t>
            </a:r>
            <a:r>
              <a:rPr lang="en-US" sz="4000" dirty="0" smtClean="0"/>
              <a:t> and </a:t>
            </a:r>
            <a:r>
              <a:rPr lang="en-US" sz="4000" u="sng" dirty="0" smtClean="0"/>
              <a:t>large capital outlay</a:t>
            </a:r>
            <a:r>
              <a:rPr lang="en-US" sz="4000" dirty="0" smtClean="0"/>
              <a:t> that are vital to providing a foundation for economic activity.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Definitions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Asset: </a:t>
            </a:r>
            <a:r>
              <a:rPr lang="en-US" sz="2800" dirty="0" smtClean="0"/>
              <a:t>are resources </a:t>
            </a:r>
            <a:r>
              <a:rPr lang="en-US" sz="2800" u="sng" dirty="0" smtClean="0"/>
              <a:t>controlled</a:t>
            </a:r>
            <a:r>
              <a:rPr lang="en-US" sz="2800" dirty="0" smtClean="0"/>
              <a:t> by an entity as a result of </a:t>
            </a:r>
            <a:r>
              <a:rPr lang="en-US" sz="2800" u="sng" dirty="0" smtClean="0"/>
              <a:t>past events </a:t>
            </a:r>
            <a:r>
              <a:rPr lang="en-US" sz="2800" dirty="0" smtClean="0"/>
              <a:t>and from which future economic benefit or service potential </a:t>
            </a:r>
            <a:r>
              <a:rPr lang="en-US" sz="2800" u="sng" dirty="0" smtClean="0"/>
              <a:t>are expected</a:t>
            </a:r>
            <a:r>
              <a:rPr lang="en-US" sz="2800" dirty="0" smtClean="0"/>
              <a:t> to flow to the entity.</a:t>
            </a:r>
          </a:p>
          <a:p>
            <a:pPr marL="0" indent="0">
              <a:buNone/>
            </a:pPr>
            <a:r>
              <a:rPr lang="en-US" sz="2800" b="1" dirty="0" smtClean="0"/>
              <a:t>Public assets- </a:t>
            </a:r>
            <a:r>
              <a:rPr lang="en-US" sz="2800" dirty="0" smtClean="0"/>
              <a:t>are assets that are used by a vote to provide public services in line with its mandate.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u="sng" dirty="0" smtClean="0"/>
              <a:t>Question</a:t>
            </a:r>
          </a:p>
          <a:p>
            <a:pPr marL="0" indent="0">
              <a:buNone/>
            </a:pPr>
            <a:r>
              <a:rPr lang="en-US" sz="2800" dirty="0" smtClean="0"/>
              <a:t>What are the common physical assets in a Ugandan secondary school?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Definitions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Assets management: </a:t>
            </a:r>
          </a:p>
          <a:p>
            <a:pPr marL="0" indent="0" algn="just">
              <a:buNone/>
            </a:pPr>
            <a:endParaRPr lang="en-US" sz="3600" b="1" dirty="0"/>
          </a:p>
          <a:p>
            <a:pPr marL="0" indent="0" algn="just">
              <a:buNone/>
            </a:pPr>
            <a:r>
              <a:rPr lang="en-US" sz="3600" dirty="0" smtClean="0"/>
              <a:t>Asset management is a </a:t>
            </a:r>
            <a:r>
              <a:rPr lang="en-US" sz="3600" u="sng" dirty="0" smtClean="0"/>
              <a:t>systematic process</a:t>
            </a:r>
            <a:r>
              <a:rPr lang="en-US" sz="3600" dirty="0" smtClean="0"/>
              <a:t> of </a:t>
            </a:r>
            <a:r>
              <a:rPr lang="en-US" sz="3600" u="sng" dirty="0" smtClean="0"/>
              <a:t>planning</a:t>
            </a:r>
            <a:r>
              <a:rPr lang="en-US" sz="3600" dirty="0" smtClean="0"/>
              <a:t>, </a:t>
            </a:r>
            <a:r>
              <a:rPr lang="en-US" sz="3600" u="sng" dirty="0" smtClean="0"/>
              <a:t>acquiring</a:t>
            </a:r>
            <a:r>
              <a:rPr lang="en-US" sz="3600" dirty="0" smtClean="0"/>
              <a:t>, </a:t>
            </a:r>
            <a:r>
              <a:rPr lang="en-US" sz="3600" u="sng" dirty="0" smtClean="0"/>
              <a:t>developing</a:t>
            </a:r>
            <a:r>
              <a:rPr lang="en-US" sz="3600" dirty="0" smtClean="0"/>
              <a:t>, </a:t>
            </a:r>
            <a:r>
              <a:rPr lang="en-US" sz="3600" u="sng" dirty="0" smtClean="0"/>
              <a:t>operating</a:t>
            </a:r>
            <a:r>
              <a:rPr lang="en-US" sz="3600" dirty="0" smtClean="0"/>
              <a:t>, </a:t>
            </a:r>
            <a:r>
              <a:rPr lang="en-US" sz="3600" u="sng" dirty="0" smtClean="0"/>
              <a:t>maintaining</a:t>
            </a:r>
            <a:r>
              <a:rPr lang="en-US" sz="3600" dirty="0" smtClean="0"/>
              <a:t>, </a:t>
            </a:r>
            <a:r>
              <a:rPr lang="en-US" sz="3600" u="sng" dirty="0" smtClean="0"/>
              <a:t>upgrading</a:t>
            </a:r>
            <a:r>
              <a:rPr lang="en-US" sz="3600" dirty="0" smtClean="0"/>
              <a:t>, and </a:t>
            </a:r>
            <a:r>
              <a:rPr lang="en-US" sz="3600" u="sng" dirty="0" smtClean="0"/>
              <a:t>disposing of</a:t>
            </a:r>
            <a:r>
              <a:rPr lang="en-US" sz="3600" dirty="0" smtClean="0"/>
              <a:t> assets in the 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cost-effective manner to deliver services.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prstClr val="black"/>
                </a:solidFill>
              </a:rPr>
              <a:t>Salient Issues on Asset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Life cycle costing.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Accurate </a:t>
            </a:r>
            <a:r>
              <a:rPr lang="en-US" sz="3600" dirty="0"/>
              <a:t>recording and record </a:t>
            </a:r>
            <a:r>
              <a:rPr lang="en-US" sz="3600" dirty="0" smtClean="0"/>
              <a:t>keeping.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Regulatory Compliance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Safety  </a:t>
            </a:r>
            <a:r>
              <a:rPr lang="en-US" sz="3600" dirty="0"/>
              <a:t>of employees and enhance </a:t>
            </a:r>
            <a:r>
              <a:rPr lang="en-US" sz="3600" dirty="0" smtClean="0"/>
              <a:t>reputation.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Leveraging </a:t>
            </a:r>
            <a:r>
              <a:rPr lang="en-US" sz="3600" dirty="0" smtClean="0"/>
              <a:t>ICT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Outsourcing the non-core functions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endParaRPr lang="en-US" sz="3600" dirty="0" smtClean="0"/>
          </a:p>
          <a:p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1</a:t>
            </a:r>
            <a:r>
              <a:rPr lang="en-US" dirty="0" smtClean="0"/>
              <a:t>-Interactive session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GB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 are the Common challenges in physical Asset management in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Secondary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Schools in Uganda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 </a:t>
            </a:r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mitigations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challenges of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Asset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Ugandan Secondary Schools.</a:t>
            </a:r>
          </a:p>
          <a:p>
            <a:pPr marL="0" indent="0" algn="just">
              <a:buNone/>
            </a:pP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Current challenges in asset management in Uganda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Mis/non-use of procured assets,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Underutilization,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Lack of adequate funding for proper maintenance of assets,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Entities preoccupied with acquiring new assets with less interest in maintaining existing assets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Failure of accounting officers to fully appreciate the role of assets in public services delivery,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prstClr val="black"/>
                </a:solidFill>
              </a:rPr>
              <a:t>Current challenges in asset management in </a:t>
            </a:r>
            <a:r>
              <a:rPr lang="en-GB" b="1" dirty="0" smtClean="0">
                <a:solidFill>
                  <a:prstClr val="black"/>
                </a:solidFill>
              </a:rPr>
              <a:t>Uganda-Ctd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789470"/>
            <a:ext cx="10363200" cy="423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6</a:t>
            </a:r>
            <a:r>
              <a:rPr lang="en-US" sz="2800" dirty="0" smtClean="0"/>
              <a:t>. Delayed implementation of projects, delayed delivery/non-delivery of procured items, </a:t>
            </a:r>
          </a:p>
          <a:p>
            <a:pPr marL="0" indent="0">
              <a:buNone/>
            </a:pPr>
            <a:r>
              <a:rPr lang="en-US" sz="2800" dirty="0" smtClean="0"/>
              <a:t>7. Payments for incomplete work, </a:t>
            </a:r>
          </a:p>
          <a:p>
            <a:pPr marL="0" indent="0">
              <a:buNone/>
            </a:pPr>
            <a:r>
              <a:rPr lang="en-US" sz="2800" dirty="0" smtClean="0"/>
              <a:t>8. Poor workmanship, </a:t>
            </a:r>
          </a:p>
          <a:p>
            <a:pPr marL="0" indent="0">
              <a:buNone/>
            </a:pPr>
            <a:r>
              <a:rPr lang="en-US" sz="2800" dirty="0"/>
              <a:t>9</a:t>
            </a:r>
            <a:r>
              <a:rPr lang="en-US" sz="2800" dirty="0" smtClean="0"/>
              <a:t>. Abandoned projects and </a:t>
            </a:r>
          </a:p>
          <a:p>
            <a:pPr marL="0" indent="0">
              <a:buNone/>
            </a:pPr>
            <a:r>
              <a:rPr lang="en-US" sz="2800" dirty="0" smtClean="0"/>
              <a:t>10. Acceptance of defective works/items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11. </a:t>
            </a:r>
            <a:r>
              <a:rPr lang="en-US" sz="2800" dirty="0"/>
              <a:t>Lack of monitoring and evaluation with respect to set </a:t>
            </a:r>
            <a:r>
              <a:rPr lang="en-US" sz="2800" dirty="0" smtClean="0"/>
              <a:t>Asset performance standards.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0AF4-3764-4552-BE76-44677E317BF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777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Perpetua</vt:lpstr>
      <vt:lpstr>Wingdings 2</vt:lpstr>
      <vt:lpstr>Equity</vt:lpstr>
      <vt:lpstr>Office Theme</vt:lpstr>
      <vt:lpstr>1_Equity</vt:lpstr>
      <vt:lpstr>PowerPoint Presentation</vt:lpstr>
      <vt:lpstr>Learning outcomes </vt:lpstr>
      <vt:lpstr>Introduction </vt:lpstr>
      <vt:lpstr>Key Definitions </vt:lpstr>
      <vt:lpstr>Key Definitions </vt:lpstr>
      <vt:lpstr>Salient Issues on Asset Management </vt:lpstr>
      <vt:lpstr>Question 1-Interactive session  </vt:lpstr>
      <vt:lpstr>Current challenges in asset management in Uganda</vt:lpstr>
      <vt:lpstr>Current challenges in asset management in Uganda-Ctd </vt:lpstr>
      <vt:lpstr>Legal, regulatory and institutional framework for asset management</vt:lpstr>
      <vt:lpstr>Legal, regulatory and institutional framework for asset management</vt:lpstr>
      <vt:lpstr>Legal, regulatory and institutional framework for asset management</vt:lpstr>
      <vt:lpstr>Other Regulations include; </vt:lpstr>
      <vt:lpstr>Asset Register </vt:lpstr>
      <vt:lpstr>Activity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in Uganda</dc:title>
  <dc:creator>Kampumure Joseph</dc:creator>
  <cp:lastModifiedBy>Kampumure Joseph</cp:lastModifiedBy>
  <cp:revision>30</cp:revision>
  <dcterms:created xsi:type="dcterms:W3CDTF">2024-04-14T12:57:31Z</dcterms:created>
  <dcterms:modified xsi:type="dcterms:W3CDTF">2024-12-18T05:28:32Z</dcterms:modified>
</cp:coreProperties>
</file>