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155.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ppt/slides/slide153.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5" r:id="rId40"/>
    <p:sldId id="296" r:id="rId41"/>
    <p:sldId id="416" r:id="rId42"/>
    <p:sldId id="413" r:id="rId43"/>
    <p:sldId id="414" r:id="rId44"/>
    <p:sldId id="415"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420" r:id="rId62"/>
    <p:sldId id="417" r:id="rId63"/>
    <p:sldId id="411" r:id="rId64"/>
    <p:sldId id="418" r:id="rId65"/>
    <p:sldId id="412"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9" r:id="rId89"/>
    <p:sldId id="340" r:id="rId90"/>
    <p:sldId id="341" r:id="rId91"/>
    <p:sldId id="421" r:id="rId92"/>
    <p:sldId id="422" r:id="rId93"/>
    <p:sldId id="423" r:id="rId94"/>
    <p:sldId id="424" r:id="rId95"/>
    <p:sldId id="425" r:id="rId96"/>
    <p:sldId id="426" r:id="rId97"/>
    <p:sldId id="427" r:id="rId98"/>
    <p:sldId id="314" r:id="rId99"/>
    <p:sldId id="342" r:id="rId100"/>
    <p:sldId id="343" r:id="rId101"/>
    <p:sldId id="344" r:id="rId102"/>
    <p:sldId id="345" r:id="rId103"/>
    <p:sldId id="346" r:id="rId104"/>
    <p:sldId id="347" r:id="rId105"/>
    <p:sldId id="348" r:id="rId106"/>
    <p:sldId id="349" r:id="rId107"/>
    <p:sldId id="350" r:id="rId108"/>
    <p:sldId id="351" r:id="rId109"/>
    <p:sldId id="352" r:id="rId110"/>
    <p:sldId id="353" r:id="rId111"/>
    <p:sldId id="354" r:id="rId112"/>
    <p:sldId id="355" r:id="rId113"/>
    <p:sldId id="356" r:id="rId114"/>
    <p:sldId id="357" r:id="rId115"/>
    <p:sldId id="358" r:id="rId116"/>
    <p:sldId id="359" r:id="rId117"/>
    <p:sldId id="419" r:id="rId118"/>
    <p:sldId id="360" r:id="rId119"/>
    <p:sldId id="364" r:id="rId120"/>
    <p:sldId id="365" r:id="rId121"/>
    <p:sldId id="366" r:id="rId122"/>
    <p:sldId id="367" r:id="rId123"/>
    <p:sldId id="368" r:id="rId124"/>
    <p:sldId id="369" r:id="rId125"/>
    <p:sldId id="370" r:id="rId126"/>
    <p:sldId id="371" r:id="rId127"/>
    <p:sldId id="372" r:id="rId128"/>
    <p:sldId id="373" r:id="rId129"/>
    <p:sldId id="361" r:id="rId130"/>
    <p:sldId id="374" r:id="rId131"/>
    <p:sldId id="375" r:id="rId132"/>
    <p:sldId id="376" r:id="rId133"/>
    <p:sldId id="404" r:id="rId134"/>
    <p:sldId id="378" r:id="rId135"/>
    <p:sldId id="379" r:id="rId136"/>
    <p:sldId id="380" r:id="rId137"/>
    <p:sldId id="362" r:id="rId138"/>
    <p:sldId id="382" r:id="rId139"/>
    <p:sldId id="383" r:id="rId140"/>
    <p:sldId id="384" r:id="rId141"/>
    <p:sldId id="385" r:id="rId142"/>
    <p:sldId id="386" r:id="rId143"/>
    <p:sldId id="387" r:id="rId144"/>
    <p:sldId id="410" r:id="rId145"/>
    <p:sldId id="406" r:id="rId146"/>
    <p:sldId id="408" r:id="rId147"/>
    <p:sldId id="409" r:id="rId148"/>
    <p:sldId id="397" r:id="rId149"/>
    <p:sldId id="398" r:id="rId150"/>
    <p:sldId id="399" r:id="rId151"/>
    <p:sldId id="400" r:id="rId152"/>
    <p:sldId id="401" r:id="rId153"/>
    <p:sldId id="403" r:id="rId154"/>
    <p:sldId id="402" r:id="rId155"/>
    <p:sldId id="363"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34" autoAdjust="0"/>
    <p:restoredTop sz="94624" autoAdjust="0"/>
  </p:normalViewPr>
  <p:slideViewPr>
    <p:cSldViewPr>
      <p:cViewPr>
        <p:scale>
          <a:sx n="66" d="100"/>
          <a:sy n="66" d="100"/>
        </p:scale>
        <p:origin x="-600" y="43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4586"/>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8F0C74-6402-48EC-9471-EA47F5A29B86}" type="datetimeFigureOut">
              <a:rPr lang="en-US" smtClean="0"/>
              <a:pPr/>
              <a:t>11/10/2020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2C22F2-9E14-4642-B416-03FF2EB005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E2C22F2-9E14-4642-B416-03FF2EB00558}" type="slidenum">
              <a:rPr lang="en-US" smtClean="0"/>
              <a:pPr/>
              <a:t>148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2528696-D15B-41C0-9F00-73E00062886E}" type="datetimeFigureOut">
              <a:rPr lang="en-US" smtClean="0"/>
              <a:pPr/>
              <a:t>11/10/2020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402775-4F42-4B02-8353-007003EB4AF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528696-D15B-41C0-9F00-73E00062886E}" type="datetimeFigureOut">
              <a:rPr lang="en-US" smtClean="0"/>
              <a:pPr/>
              <a:t>11/10/2020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402775-4F42-4B02-8353-007003EB4AF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130425"/>
            <a:ext cx="7772400" cy="1470025"/>
          </a:xfrm>
        </p:spPr>
        <p:txBody>
          <a:bodyPr>
            <a:noAutofit/>
          </a:bodyPr>
          <a:lstStyle/>
          <a:p>
            <a:r>
              <a:rPr lang="en-US" sz="4800" dirty="0" smtClean="0">
                <a:solidFill>
                  <a:srgbClr val="FF0000"/>
                </a:solidFill>
              </a:rPr>
              <a:t>THE RISE OF CAPITALISM  IN EUROPE</a:t>
            </a:r>
            <a:endParaRPr lang="en-US" sz="4800"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800" dirty="0" smtClean="0">
                <a:solidFill>
                  <a:schemeClr val="accent6">
                    <a:lumMod val="75000"/>
                  </a:schemeClr>
                </a:solidFill>
              </a:rPr>
              <a:t>The rise/development of towns</a:t>
            </a:r>
            <a:endParaRPr lang="en-US" sz="4800"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This </a:t>
            </a:r>
            <a:r>
              <a:rPr lang="en-US" sz="4000" dirty="0">
                <a:latin typeface="Times New Roman" pitchFamily="18" charset="0"/>
                <a:cs typeface="Times New Roman" pitchFamily="18" charset="0"/>
              </a:rPr>
              <a:t>e</a:t>
            </a:r>
            <a:r>
              <a:rPr lang="en-US" sz="4000" dirty="0" smtClean="0">
                <a:latin typeface="Times New Roman" pitchFamily="18" charset="0"/>
                <a:cs typeface="Times New Roman" pitchFamily="18" charset="0"/>
              </a:rPr>
              <a:t>ncouraged the development of different economic activities in Urban  centers such as trade activities and industries activities, so all these led to development of capitalism in Europe.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introduction of new crops, Various  crops  were introduced  </a:t>
            </a:r>
            <a:r>
              <a:rPr lang="en-US" dirty="0" err="1" smtClean="0"/>
              <a:t>eg</a:t>
            </a:r>
            <a:r>
              <a:rPr lang="en-US" dirty="0" smtClean="0"/>
              <a:t>  Legumes  which fixed  Nitrogen  in the soil  also rudder were  introduced  and were good for  feeding  animals.</a:t>
            </a:r>
          </a:p>
          <a:p>
            <a:r>
              <a:rPr lang="en-US" dirty="0" smtClean="0"/>
              <a:t>Introduction  of cross  breeding,  The technology  were meeting  together  to </a:t>
            </a:r>
            <a:r>
              <a:rPr lang="en-US" dirty="0" err="1" smtClean="0"/>
              <a:t>livingthings</a:t>
            </a:r>
            <a:r>
              <a:rPr lang="en-US" dirty="0" smtClean="0"/>
              <a:t>  with  particular  desirable  characteristics was firstly introduced  by Flanders  </a:t>
            </a:r>
            <a:r>
              <a:rPr lang="en-US" dirty="0" err="1" smtClean="0"/>
              <a:t>eg</a:t>
            </a:r>
            <a:r>
              <a:rPr lang="en-US" dirty="0" smtClean="0"/>
              <a:t>  Robert  </a:t>
            </a:r>
            <a:r>
              <a:rPr lang="en-US" dirty="0" err="1" smtClean="0"/>
              <a:t>Bakewell</a:t>
            </a:r>
            <a:r>
              <a:rPr lang="en-US" dirty="0" smtClean="0"/>
              <a:t>  and Thomas  </a:t>
            </a:r>
            <a:r>
              <a:rPr lang="en-US" dirty="0" err="1" smtClean="0"/>
              <a:t>Cok</a:t>
            </a:r>
            <a:r>
              <a:rPr lang="en-US" dirty="0" smtClean="0"/>
              <a:t>  introduced the technology  in London (England)</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Land reclamation , it refers  to the technology  of transforming  </a:t>
            </a:r>
            <a:r>
              <a:rPr lang="en-US" dirty="0" err="1" smtClean="0"/>
              <a:t>unuseful</a:t>
            </a:r>
            <a:r>
              <a:rPr lang="en-US" dirty="0" smtClean="0"/>
              <a:t> land  to useful for economic activities, (Agriculture popular  scientists  with  that technology  include Cornelius very dam(Dutch  person)</a:t>
            </a:r>
          </a:p>
          <a:p>
            <a:r>
              <a:rPr lang="en-US" dirty="0" smtClean="0"/>
              <a:t>The use of fertilizers,  Both local  and industrial  fertilizers increasing  the agricultural  productivity  while  in open field  fertilizers  not  used.</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Introduction of enclosure  system, small  farms  closed  together  also passed  away for  capitalist farmers  hence  mechanization  in agriculture was </a:t>
            </a:r>
            <a:r>
              <a:rPr lang="en-US" dirty="0" err="1" smtClean="0"/>
              <a:t>innevitable</a:t>
            </a:r>
            <a:r>
              <a:rPr lang="en-US" dirty="0" smtClean="0"/>
              <a:t>. </a:t>
            </a:r>
            <a:endParaRPr 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FOR AGRARIAN</a:t>
            </a:r>
            <a:endParaRPr lang="en-US" dirty="0"/>
          </a:p>
        </p:txBody>
      </p:sp>
      <p:sp>
        <p:nvSpPr>
          <p:cNvPr id="3" name="Content Placeholder 2"/>
          <p:cNvSpPr>
            <a:spLocks noGrp="1"/>
          </p:cNvSpPr>
          <p:nvPr>
            <p:ph idx="1"/>
          </p:nvPr>
        </p:nvSpPr>
        <p:spPr/>
        <p:txBody>
          <a:bodyPr/>
          <a:lstStyle/>
          <a:p>
            <a:r>
              <a:rPr lang="en-US" dirty="0" smtClean="0"/>
              <a:t>Demographic  revolution , The increasing  number  of people  influenced  the capitalist power  to change  system  of agriculture  from local   system of agriculture  to advance  one with  the aim  of producing  enough food  related  with number  of people.</a:t>
            </a:r>
            <a:endParaRPr lang="en-US" dirty="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rise of  </a:t>
            </a:r>
            <a:r>
              <a:rPr lang="en-US" dirty="0" err="1" smtClean="0"/>
              <a:t>Bourgeousie</a:t>
            </a:r>
            <a:r>
              <a:rPr lang="en-US" dirty="0" smtClean="0"/>
              <a:t>  class,  there were  the capitalists  owned huge  capital  with endless them  to own  huge land  hence  under go  adapt.</a:t>
            </a:r>
          </a:p>
          <a:p>
            <a:r>
              <a:rPr lang="en-US" dirty="0" smtClean="0"/>
              <a:t>Scientific  revolution, especially the  discoveries  of different  machines  that facilitate  the agricultural  production  </a:t>
            </a:r>
            <a:r>
              <a:rPr lang="en-US" dirty="0" err="1" smtClean="0"/>
              <a:t>eg</a:t>
            </a:r>
            <a:r>
              <a:rPr lang="en-US" dirty="0" smtClean="0"/>
              <a:t> John Dee plough  who  discovered seed  drill.</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Poor production  in feudal  system, means that  during  feudalism  the system  of agriculture  was open  field  system which  was poor  one,  so in order  to get high  production  they were  required  to make  the changes  in agriculture  that why  the agriculture  revolution  took place  in Europe.</a:t>
            </a:r>
            <a:endParaRPr lang="en-US"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CONTRIBUTION  OF AGRARIAN  REVOLUTION  TO THE RISE  CAPITALISM  IN EUROPE.</a:t>
            </a:r>
            <a:endParaRPr lang="en-US" dirty="0"/>
          </a:p>
        </p:txBody>
      </p:sp>
      <p:sp>
        <p:nvSpPr>
          <p:cNvPr id="3" name="Content Placeholder 2"/>
          <p:cNvSpPr>
            <a:spLocks noGrp="1"/>
          </p:cNvSpPr>
          <p:nvPr>
            <p:ph idx="1"/>
          </p:nvPr>
        </p:nvSpPr>
        <p:spPr/>
        <p:txBody>
          <a:bodyPr/>
          <a:lstStyle/>
          <a:p>
            <a:r>
              <a:rPr lang="en-US" dirty="0" smtClean="0"/>
              <a:t>It provides  raw materials  for the capitalist  industries,  Because  the  agrarian  revolution  intensified  the agricultural  production  especially  crop production  and wool  production  to solve  the problems  of raw materials  in the European  industries.</a:t>
            </a:r>
            <a:endParaRPr lang="en-US"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provide  market  for the industrial  goods,  especially  agricultural implements  such as  chemical (pest sides) fertilizers and  seed drill machines , John  Deer  plough , so this  encouraged  the development  of capitalism .</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It led  to the growth  population,  the agrarian  revolution  encourage  birth  rate  due to  the availability  of enough  food, so this population  become the  source  of market  and </a:t>
            </a:r>
            <a:r>
              <a:rPr lang="en-US" dirty="0" err="1" smtClean="0"/>
              <a:t>labour</a:t>
            </a:r>
            <a:r>
              <a:rPr lang="en-US" dirty="0" smtClean="0"/>
              <a:t>  for the  European  industries </a:t>
            </a:r>
          </a:p>
          <a:p>
            <a:r>
              <a:rPr lang="en-US" dirty="0" smtClean="0"/>
              <a:t>The development  of internal  and external trade,  because the  Agrarian  revolution  provides  goods  for exchange (trade) </a:t>
            </a:r>
            <a:r>
              <a:rPr lang="en-US" dirty="0" err="1" smtClean="0"/>
              <a:t>Eg</a:t>
            </a:r>
            <a:r>
              <a:rPr lang="en-US" dirty="0" smtClean="0"/>
              <a:t>  wool was  exported  from Britain  to Netherlands.</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rise  of proletariats (workers class), After  agrarian  revolution  the peasants  and serfs migrated  to urban  areas  where by  they become  waged  earners  who worked in the capitalist  industries </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75000"/>
                  </a:schemeClr>
                </a:solidFill>
              </a:rPr>
              <a:t>Demographic revolution</a:t>
            </a:r>
            <a:endParaRPr lang="en-US" sz="5400"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The rapid population growth in Europe  provided Markets  and </a:t>
            </a:r>
            <a:r>
              <a:rPr lang="en-US" sz="4000" dirty="0" err="1" smtClean="0">
                <a:latin typeface="Times New Roman" pitchFamily="18" charset="0"/>
                <a:cs typeface="Times New Roman" pitchFamily="18" charset="0"/>
              </a:rPr>
              <a:t>labour</a:t>
            </a:r>
            <a:r>
              <a:rPr lang="en-US" sz="4000" dirty="0" smtClean="0">
                <a:latin typeface="Times New Roman" pitchFamily="18" charset="0"/>
                <a:cs typeface="Times New Roman" pitchFamily="18" charset="0"/>
              </a:rPr>
              <a:t> for the  Europeans industries, so this led the development  of the  industries  in Europe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development  of towns,  Due to the rural  to urban  migration  after peasants  and serfs  to be  excited  from their  land by  the rich  capitalist.</a:t>
            </a:r>
          </a:p>
          <a:p>
            <a:r>
              <a:rPr lang="en-US" dirty="0" smtClean="0"/>
              <a:t>It was  the sources of  accumulations  of capital, The  merchants  and  </a:t>
            </a:r>
            <a:r>
              <a:rPr lang="en-US" dirty="0" err="1" smtClean="0"/>
              <a:t>Bourgeousie</a:t>
            </a:r>
            <a:r>
              <a:rPr lang="en-US" dirty="0" smtClean="0"/>
              <a:t>  accumulated  a lot  of wealth /capitals  through  selling  raw materials  to the industries</a:t>
            </a:r>
          </a:p>
          <a:p>
            <a:pPr>
              <a:buNone/>
            </a:pP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DEMOGRAPHIC  REVOLUTION </a:t>
            </a:r>
            <a:endParaRPr lang="en-US"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solidFill>
                  <a:schemeClr val="tx2"/>
                </a:solidFill>
              </a:rPr>
              <a:t>      Refers  </a:t>
            </a:r>
            <a:r>
              <a:rPr lang="en-US" dirty="0" smtClean="0"/>
              <a:t>to the rapid  population  growth  that took  place in  Europe  around 18</a:t>
            </a:r>
            <a:r>
              <a:rPr lang="en-US" baseline="30000" dirty="0" smtClean="0"/>
              <a:t>th</a:t>
            </a:r>
            <a:r>
              <a:rPr lang="en-US" dirty="0" smtClean="0"/>
              <a:t> c, Before  18</a:t>
            </a:r>
            <a:r>
              <a:rPr lang="en-US" baseline="30000" dirty="0" smtClean="0"/>
              <a:t>th</a:t>
            </a:r>
            <a:r>
              <a:rPr lang="en-US" dirty="0" smtClean="0"/>
              <a:t> c  about 75% of children  under 5years  died, due  to the  different  epidemic  diseases  such as  small pox  and plague , But  in the  late  of 18</a:t>
            </a:r>
            <a:r>
              <a:rPr lang="en-US" baseline="30000" dirty="0" smtClean="0"/>
              <a:t>th</a:t>
            </a:r>
            <a:r>
              <a:rPr lang="en-US" dirty="0" smtClean="0"/>
              <a:t> c  onward  the population  in Europe  grew  very fast,  due to the  advancement  of the medical  knowledge and skills  </a:t>
            </a:r>
            <a:r>
              <a:rPr lang="en-US" dirty="0" err="1" smtClean="0"/>
              <a:t>eg</a:t>
            </a:r>
            <a:r>
              <a:rPr lang="en-US" dirty="0" smtClean="0"/>
              <a:t>, in 1801  there was  about  8.3 millions  people,  but in 1851  the population  expanded  to about 16.8 millions in Britain.</a:t>
            </a:r>
            <a:endParaRPr lang="en-US" dirty="0"/>
          </a:p>
        </p:txBody>
      </p:sp>
    </p:spTree>
  </p:cSld>
  <p:clrMapOvr>
    <a:masterClrMapping/>
  </p:clrMapOvr>
  <p:transition>
    <p:wedge/>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normAutofit fontScale="90000"/>
          </a:bodyPr>
          <a:lstStyle/>
          <a:p>
            <a:r>
              <a:rPr lang="en-US" dirty="0" smtClean="0">
                <a:solidFill>
                  <a:srgbClr val="FF0000"/>
                </a:solidFill>
              </a:rPr>
              <a:t>FACTORS  FOR THE DEMOGRAPHIC REVOLUTION</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The availability  of enough food,  due to the  agrarian  revolution , so birth  rate  Europe increased  twice since  people  were  assured  with availability  of food.</a:t>
            </a:r>
          </a:p>
          <a:p>
            <a:r>
              <a:rPr lang="en-US" dirty="0" smtClean="0"/>
              <a:t>The early marriage, so this  encouraged  population  expansion in Europe. </a:t>
            </a:r>
          </a:p>
          <a:p>
            <a:r>
              <a:rPr lang="en-US" dirty="0" smtClean="0"/>
              <a:t>Improvement of  the personal  hygiene, so this discouraged the  eruption  of the diseases in Europe.  </a:t>
            </a:r>
          </a:p>
          <a:p>
            <a:endParaRPr lang="en-US"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advancement  of the medical  techniques,    this was due  to the discovering  of different  medicines  that cure  different diseases , so this  reduced  death  rate.</a:t>
            </a:r>
          </a:p>
          <a:p>
            <a:r>
              <a:rPr lang="en-US" dirty="0" smtClean="0"/>
              <a:t>The improvement of public  health  services, </a:t>
            </a:r>
            <a:r>
              <a:rPr lang="en-US" dirty="0" err="1" smtClean="0"/>
              <a:t>eg</a:t>
            </a:r>
            <a:r>
              <a:rPr lang="en-US" dirty="0" smtClean="0"/>
              <a:t>  the introduction  of proper  sewage  system .</a:t>
            </a:r>
          </a:p>
          <a:p>
            <a:r>
              <a:rPr lang="en-US" dirty="0" smtClean="0"/>
              <a:t>Disappearance  of the epidemic  diseases, such as  plague  and black  death.</a:t>
            </a:r>
            <a:endParaRPr lang="en-US"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noAutofit/>
          </a:bodyPr>
          <a:lstStyle/>
          <a:p>
            <a:r>
              <a:rPr lang="en-US" sz="3200" dirty="0" smtClean="0">
                <a:solidFill>
                  <a:srgbClr val="FF0000"/>
                </a:solidFill>
              </a:rPr>
              <a:t>CONTRIBUTION  OF DEMOGRAPHIC REVOLUTION  TO THE  RISE OF CAPITALISM  IN  EUROPE</a:t>
            </a:r>
            <a:r>
              <a:rPr lang="en-US" sz="3200" dirty="0" smtClean="0"/>
              <a:t>.</a:t>
            </a:r>
            <a:endParaRPr lang="en-US" sz="3200" dirty="0"/>
          </a:p>
        </p:txBody>
      </p:sp>
      <p:sp>
        <p:nvSpPr>
          <p:cNvPr id="3" name="Content Placeholder 2"/>
          <p:cNvSpPr>
            <a:spLocks noGrp="1"/>
          </p:cNvSpPr>
          <p:nvPr>
            <p:ph idx="1"/>
          </p:nvPr>
        </p:nvSpPr>
        <p:spPr/>
        <p:txBody>
          <a:bodyPr/>
          <a:lstStyle/>
          <a:p>
            <a:r>
              <a:rPr lang="en-US" dirty="0" smtClean="0"/>
              <a:t>It was  a source  of </a:t>
            </a:r>
            <a:r>
              <a:rPr lang="en-US" dirty="0" err="1" smtClean="0"/>
              <a:t>labour</a:t>
            </a:r>
            <a:r>
              <a:rPr lang="en-US" dirty="0" smtClean="0"/>
              <a:t>,  who worked  on the  capitalist industries in Europe,</a:t>
            </a:r>
          </a:p>
          <a:p>
            <a:r>
              <a:rPr lang="en-US" dirty="0" smtClean="0"/>
              <a:t>It was  a source  of market,  for the European  capitalist industrial  goods in Europe, </a:t>
            </a:r>
          </a:p>
          <a:p>
            <a:r>
              <a:rPr lang="en-US" dirty="0" smtClean="0"/>
              <a:t>It led  to the  development  of towns, due to the  population  growth  </a:t>
            </a:r>
            <a:r>
              <a:rPr lang="en-US" dirty="0" err="1" smtClean="0"/>
              <a:t>eg</a:t>
            </a:r>
            <a:r>
              <a:rPr lang="en-US" dirty="0" smtClean="0"/>
              <a:t>  Manchester , Liverpool and Paris.</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It led to the development  of trade,  due to the presence  of the wider  market for the capitalist industrial goods.</a:t>
            </a:r>
          </a:p>
          <a:p>
            <a:r>
              <a:rPr lang="en-US" dirty="0" smtClean="0"/>
              <a:t>It influence  the improvement  of science  and technology , Because demographic  revolution  brought  people  with  different  talents , skills  and knowledge,  this led to the development   capitalism in Europe,  due to the  scientific  discoveries  and innovation.</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SCIENTIFC/ TECHNOLOGY  REVOLUTION</a:t>
            </a:r>
            <a:r>
              <a:rPr lang="en-US" dirty="0" smtClean="0"/>
              <a:t>.</a:t>
            </a:r>
            <a:endParaRPr lang="en-US" dirty="0"/>
          </a:p>
        </p:txBody>
      </p:sp>
      <p:sp>
        <p:nvSpPr>
          <p:cNvPr id="3" name="Content Placeholder 2"/>
          <p:cNvSpPr>
            <a:spLocks noGrp="1"/>
          </p:cNvSpPr>
          <p:nvPr>
            <p:ph idx="1"/>
          </p:nvPr>
        </p:nvSpPr>
        <p:spPr/>
        <p:txBody>
          <a:bodyPr>
            <a:noAutofit/>
          </a:bodyPr>
          <a:lstStyle/>
          <a:p>
            <a:pPr>
              <a:buNone/>
            </a:pPr>
            <a:r>
              <a:rPr lang="en-US" sz="2800" dirty="0" smtClean="0"/>
              <a:t>             Refers  to the  drastic  changes  on scientific  discoveries  and innovation  that took place  in Europe  around  18</a:t>
            </a:r>
            <a:r>
              <a:rPr lang="en-US" sz="2800" baseline="30000" dirty="0" smtClean="0"/>
              <a:t>th</a:t>
            </a:r>
            <a:r>
              <a:rPr lang="en-US" sz="2800" dirty="0" smtClean="0"/>
              <a:t> c . In this  period  there were  discovery and innovation  of different  machines that facilitated  production  activities  in the different sector of economy,  also this  period characterized  by the discoveries  of different  branches  of scientific  studies  such as  biology, chemistry,  astronomy, physics, mathematics and other scientific  studies, The scientific  revolution  spread  in Europe very fast  through  interaction  among the  people  from  different  European  countries.</a:t>
            </a:r>
            <a:endParaRPr lang="en-US" sz="2800"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SOME EXEMPLES OF SCINTIFIC AND TECHNOLOGICAL DEVELOPMENT</a:t>
            </a:r>
            <a:endParaRPr lang="en-US" dirty="0"/>
          </a:p>
        </p:txBody>
      </p:sp>
      <p:sp>
        <p:nvSpPr>
          <p:cNvPr id="3" name="Content Placeholder 2"/>
          <p:cNvSpPr>
            <a:spLocks noGrp="1"/>
          </p:cNvSpPr>
          <p:nvPr>
            <p:ph idx="1"/>
          </p:nvPr>
        </p:nvSpPr>
        <p:spPr/>
        <p:txBody>
          <a:bodyPr>
            <a:normAutofit lnSpcReduction="10000"/>
          </a:bodyPr>
          <a:lstStyle/>
          <a:p>
            <a:r>
              <a:rPr lang="en-US" dirty="0" smtClean="0"/>
              <a:t>Innovation of ship making and compass direction which was a great advancement in marine transport technology</a:t>
            </a:r>
          </a:p>
          <a:p>
            <a:r>
              <a:rPr lang="en-US" dirty="0" smtClean="0"/>
              <a:t>Steam engine discovered by James Watt in 1769</a:t>
            </a:r>
          </a:p>
          <a:p>
            <a:r>
              <a:rPr lang="en-US" dirty="0" smtClean="0"/>
              <a:t>The spinning mule discovered by Crompton in 1779</a:t>
            </a:r>
          </a:p>
          <a:p>
            <a:r>
              <a:rPr lang="en-US" dirty="0" smtClean="0"/>
              <a:t>The cylindrical calico printing machine by Tomas Bell 1785</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CONTRIBUTION  OF SCIENTIFIC REV.  TO THE  RISE  CAPITALISM  IN EUROPE.</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The rapid  population  growth  in Europe,  due to the  improvement  of medical  techniques.</a:t>
            </a:r>
          </a:p>
          <a:p>
            <a:r>
              <a:rPr lang="en-US" dirty="0" smtClean="0"/>
              <a:t>Development  of infrastructures  in Europe, Due to the engineering  study/technology, so the railway was constructed from Stockton to Darlington in 1825 to facilitate transport activities  in Europe, </a:t>
            </a:r>
            <a:r>
              <a:rPr lang="en-US" dirty="0" err="1" smtClean="0"/>
              <a:t>e.g</a:t>
            </a:r>
            <a:r>
              <a:rPr lang="en-US" dirty="0" smtClean="0"/>
              <a:t> in 1778 Abraham Darby  constructed  Bridge.</a:t>
            </a:r>
            <a:endParaRPr 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The development /expansion of industries  in Europe,  in 1733 John  Kay  innovated  flying  shuttle machine  for weaving  and 1705  Thomas </a:t>
            </a:r>
            <a:r>
              <a:rPr lang="en-US" dirty="0" err="1" smtClean="0"/>
              <a:t>Newcomen</a:t>
            </a:r>
            <a:r>
              <a:rPr lang="en-US" dirty="0" smtClean="0"/>
              <a:t>  innovated  steam pump and James Watt discovered steam engine in 1763 that were used  in  the industries.</a:t>
            </a:r>
          </a:p>
          <a:p>
            <a:r>
              <a:rPr lang="en-US" dirty="0" smtClean="0"/>
              <a:t>It led to the development of agriculture in Europe,  </a:t>
            </a:r>
            <a:r>
              <a:rPr lang="en-US" dirty="0" err="1" smtClean="0"/>
              <a:t>eg</a:t>
            </a:r>
            <a:r>
              <a:rPr lang="en-US" dirty="0" smtClean="0"/>
              <a:t>  discovery of plough in 1763 by  John small and in 1786 Andrew </a:t>
            </a:r>
            <a:r>
              <a:rPr lang="en-US" dirty="0" err="1" smtClean="0"/>
              <a:t>Meikle</a:t>
            </a:r>
            <a:r>
              <a:rPr lang="en-US" dirty="0" smtClean="0"/>
              <a:t> discovered the threshing machine.</a:t>
            </a:r>
          </a:p>
          <a:p>
            <a:r>
              <a:rPr lang="en-US" dirty="0" smtClean="0"/>
              <a:t>The development  of trade, due to the  expansion  of industries  production  and agriculture  production in Europe.  </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75000"/>
                  </a:schemeClr>
                </a:solidFill>
              </a:rPr>
              <a:t>The commercial revolution</a:t>
            </a:r>
            <a:endParaRPr lang="en-US" sz="5400"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   The discovery of money led to the development of the different economic activities  in Europe  such as  industries , agriculture and trade so all these led to the development  of capitalism in Europe.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THE COMMERCIAL REVOLUTION</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pPr>
              <a:buNone/>
            </a:pPr>
            <a:r>
              <a:rPr lang="en-US" dirty="0" smtClean="0"/>
              <a:t>             Refers  to the  drastic or suddenly  changes  on the system  of conducting trade in Europe , the  commercial  revolution  gained  momentum  from 16</a:t>
            </a:r>
            <a:r>
              <a:rPr lang="en-US" baseline="30000" dirty="0" smtClean="0"/>
              <a:t>th</a:t>
            </a:r>
            <a:r>
              <a:rPr lang="en-US" dirty="0" smtClean="0"/>
              <a:t> c onwards. This  period  characterized  by the discovery  of monetary  system  to facilitate  trade activities  and the existence  of  international  trade (oversea  trade ) where by European  merchants </a:t>
            </a:r>
            <a:r>
              <a:rPr lang="en-US" dirty="0" err="1" smtClean="0"/>
              <a:t>acrossed</a:t>
            </a:r>
            <a:r>
              <a:rPr lang="en-US" dirty="0" smtClean="0"/>
              <a:t> their  borders to overseas countries  for  trade  activities.</a:t>
            </a:r>
            <a:r>
              <a:rPr lang="en-US" baseline="30000" dirty="0" smtClean="0"/>
              <a:t> </a:t>
            </a:r>
            <a:endParaRPr lang="en-US"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8229600" cy="1143000"/>
          </a:xfrm>
        </p:spPr>
        <p:txBody>
          <a:bodyPr>
            <a:noAutofit/>
          </a:bodyPr>
          <a:lstStyle/>
          <a:p>
            <a:r>
              <a:rPr lang="en-US" sz="3600" dirty="0" smtClean="0">
                <a:solidFill>
                  <a:srgbClr val="FF0000"/>
                </a:solidFill>
              </a:rPr>
              <a:t>THE CONTRIBUTION  OF COMMERCIAL  REVOLUTION  TO  THE RISE OF CAPITALISM  IN EUROPE.</a:t>
            </a:r>
            <a:endParaRPr lang="en-US" sz="3600" dirty="0">
              <a:solidFill>
                <a:srgbClr val="FF0000"/>
              </a:solidFill>
            </a:endParaRPr>
          </a:p>
        </p:txBody>
      </p:sp>
      <p:sp>
        <p:nvSpPr>
          <p:cNvPr id="3" name="Content Placeholder 2"/>
          <p:cNvSpPr>
            <a:spLocks noGrp="1"/>
          </p:cNvSpPr>
          <p:nvPr>
            <p:ph idx="1"/>
          </p:nvPr>
        </p:nvSpPr>
        <p:spPr/>
        <p:txBody>
          <a:bodyPr/>
          <a:lstStyle/>
          <a:p>
            <a:r>
              <a:rPr lang="en-US" dirty="0" smtClean="0"/>
              <a:t>Expansion of banking and insurance  services, Because the capital  which was accumulated  from overseas trade  was used  as the initial  capital  for the  establishment  of banks and insurance  company  in Europe, E.g.  Barclays Bank  in 1756.</a:t>
            </a:r>
            <a:endParaRPr lang="en-US"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rise  of middle  class  in Europe,  such as bankers,  merchants  and Bourgeoisies ,so this  was important  class for  the development  of European  economy.</a:t>
            </a:r>
          </a:p>
          <a:p>
            <a:r>
              <a:rPr lang="en-US" dirty="0" smtClean="0"/>
              <a:t>It influenced  to the development of  Agriculture sector,  because  the  capital  that was  accumulated  by the merchants  and Bourgeoisie  </a:t>
            </a:r>
            <a:r>
              <a:rPr lang="en-US" smtClean="0"/>
              <a:t>through overseas </a:t>
            </a:r>
            <a:r>
              <a:rPr lang="en-US" dirty="0" smtClean="0"/>
              <a:t>trade was invested  in Agriculture  sector. </a:t>
            </a:r>
            <a:endParaRPr lang="en-US"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Introduction  of money,  that  facilitated  exchange  system  in Europe, since  money acted  as medium  of exchange </a:t>
            </a:r>
          </a:p>
          <a:p>
            <a:r>
              <a:rPr lang="en-US" dirty="0" smtClean="0"/>
              <a:t>The rise of  towns,  especially  trading  centers due to the population increase  like Liverpool, Manchester and Paris.</a:t>
            </a:r>
          </a:p>
          <a:p>
            <a:r>
              <a:rPr lang="en-US" dirty="0" smtClean="0"/>
              <a:t>Development of  the industries, since  the capital (wealth) that accumulated  from overseas trade was  invested in industrial  sector (production) in  Europe , so this  encouraged  the development  of industries in Europe. </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WORKING  CLASS  MTV IN THE  BRITAIN </a:t>
            </a:r>
            <a:endParaRPr lang="en-US" dirty="0">
              <a:solidFill>
                <a:srgbClr val="FF0000"/>
              </a:solidFill>
            </a:endParaRPr>
          </a:p>
        </p:txBody>
      </p:sp>
      <p:sp>
        <p:nvSpPr>
          <p:cNvPr id="3" name="Content Placeholder 2"/>
          <p:cNvSpPr>
            <a:spLocks noGrp="1"/>
          </p:cNvSpPr>
          <p:nvPr>
            <p:ph idx="1"/>
          </p:nvPr>
        </p:nvSpPr>
        <p:spPr/>
        <p:txBody>
          <a:bodyPr/>
          <a:lstStyle/>
          <a:p>
            <a:pPr>
              <a:buNone/>
            </a:pPr>
            <a:r>
              <a:rPr lang="en-US" dirty="0" smtClean="0"/>
              <a:t>Refers  to the group  of people  who depended  on wages/ salary(waged  earners).</a:t>
            </a:r>
          </a:p>
          <a:p>
            <a:pPr>
              <a:buNone/>
            </a:pP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100" dirty="0" smtClean="0">
                <a:solidFill>
                  <a:srgbClr val="FF0000"/>
                </a:solidFill>
              </a:rPr>
              <a:t>The working class Mvt</a:t>
            </a:r>
            <a:r>
              <a:rPr lang="en-US" sz="3100" dirty="0" smtClean="0"/>
              <a:t>, Refers to the group  of workers (waged  earners) who have common interest  to fight  against  undesirable  situation  or conditions that  was caused by the  industrial  development  in Britain </a:t>
            </a:r>
            <a:r>
              <a:rPr lang="en-US" sz="3100" dirty="0" err="1" smtClean="0"/>
              <a:t>E.g</a:t>
            </a:r>
            <a:r>
              <a:rPr lang="en-US" sz="3100" dirty="0" smtClean="0"/>
              <a:t> low wages, long working hours, unemployment and poor working conditions.</a:t>
            </a:r>
          </a:p>
          <a:p>
            <a:pPr>
              <a:buNone/>
            </a:pPr>
            <a:r>
              <a:rPr lang="en-US" sz="3100" dirty="0" smtClean="0"/>
              <a:t>       The working  class  Mvt  emerged  around  19</a:t>
            </a:r>
            <a:r>
              <a:rPr lang="en-US" sz="3100" baseline="30000" dirty="0" smtClean="0"/>
              <a:t>th</a:t>
            </a:r>
            <a:r>
              <a:rPr lang="en-US" sz="3100" dirty="0" smtClean="0"/>
              <a:t> c  due to  the industrial  development  in the Britain. A good  examples  of working  class  movement  were-</a:t>
            </a:r>
          </a:p>
          <a:p>
            <a:pPr>
              <a:buNone/>
            </a:pPr>
            <a:endParaRPr lang="en-US" sz="3100" dirty="0" smtClean="0"/>
          </a:p>
          <a:p>
            <a:pPr>
              <a:buNone/>
            </a:pPr>
            <a:endParaRPr lang="en-US" sz="3100" dirty="0" smtClean="0"/>
          </a:p>
          <a:p>
            <a:pPr>
              <a:buNone/>
            </a:pPr>
            <a:r>
              <a:rPr lang="en-US" sz="3100" dirty="0" smtClean="0"/>
              <a:t>  </a:t>
            </a:r>
            <a:endParaRPr lang="en-US" sz="31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sz="3600" dirty="0" smtClean="0">
                <a:solidFill>
                  <a:schemeClr val="accent1"/>
                </a:solidFill>
              </a:rPr>
              <a:t>LUDDISM</a:t>
            </a:r>
          </a:p>
          <a:p>
            <a:r>
              <a:rPr lang="en-US" sz="3600" dirty="0" smtClean="0">
                <a:solidFill>
                  <a:schemeClr val="accent1"/>
                </a:solidFill>
              </a:rPr>
              <a:t>CHARTISM</a:t>
            </a:r>
          </a:p>
          <a:p>
            <a:r>
              <a:rPr lang="en-US" sz="3600" dirty="0" smtClean="0">
                <a:solidFill>
                  <a:schemeClr val="accent1"/>
                </a:solidFill>
              </a:rPr>
              <a:t>THE NEW MODEL TRADE UNION</a:t>
            </a:r>
            <a:endParaRPr lang="en-US" sz="3600" dirty="0">
              <a:solidFill>
                <a:schemeClr val="accent1"/>
              </a:solidFill>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LUDDISM</a:t>
            </a:r>
            <a:endParaRPr lang="en-US" dirty="0"/>
          </a:p>
        </p:txBody>
      </p:sp>
      <p:sp>
        <p:nvSpPr>
          <p:cNvPr id="3" name="Content Placeholder 2"/>
          <p:cNvSpPr>
            <a:spLocks noGrp="1"/>
          </p:cNvSpPr>
          <p:nvPr>
            <p:ph idx="1"/>
          </p:nvPr>
        </p:nvSpPr>
        <p:spPr/>
        <p:txBody>
          <a:bodyPr/>
          <a:lstStyle/>
          <a:p>
            <a:pPr>
              <a:buNone/>
            </a:pPr>
            <a:r>
              <a:rPr lang="en-US" dirty="0" smtClean="0">
                <a:solidFill>
                  <a:srgbClr val="FF0000"/>
                </a:solidFill>
              </a:rPr>
              <a:t>     </a:t>
            </a:r>
            <a:r>
              <a:rPr lang="en-US" sz="3600" dirty="0" smtClean="0">
                <a:solidFill>
                  <a:srgbClr val="FF0000"/>
                </a:solidFill>
              </a:rPr>
              <a:t>Refers </a:t>
            </a:r>
            <a:r>
              <a:rPr lang="en-US" sz="3600" dirty="0" smtClean="0"/>
              <a:t> to the working  class movement   that based  on breaking  machines  in Britain , This  movement  started  from  1811 to  1830`s,The leader of this  </a:t>
            </a:r>
            <a:r>
              <a:rPr lang="en-US" sz="3600" dirty="0" err="1" smtClean="0"/>
              <a:t>mvt</a:t>
            </a:r>
            <a:r>
              <a:rPr lang="en-US" sz="3600" dirty="0" smtClean="0"/>
              <a:t>  was </a:t>
            </a:r>
            <a:r>
              <a:rPr lang="en-US" sz="3600" dirty="0" smtClean="0">
                <a:solidFill>
                  <a:schemeClr val="accent1"/>
                </a:solidFill>
              </a:rPr>
              <a:t>General</a:t>
            </a:r>
            <a:r>
              <a:rPr lang="en-US" sz="3600" dirty="0" smtClean="0"/>
              <a:t>  Ned  </a:t>
            </a:r>
            <a:r>
              <a:rPr lang="en-US" sz="3600" dirty="0" err="1" smtClean="0"/>
              <a:t>Lud</a:t>
            </a:r>
            <a:r>
              <a:rPr lang="en-US" sz="3600" dirty="0" smtClean="0"/>
              <a:t>  who was  a mythical or  imaginary  leader.  </a:t>
            </a:r>
            <a:endParaRPr lang="en-US" sz="3600" dirty="0"/>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This Mvt developed in the early  phase  of the industrial  revolution  and it was  dominant  in the industrial  towns  and cities  like Derby, Midland, Yorkshire , Nottingham, Leicester and Lancashire.</a:t>
            </a:r>
          </a:p>
          <a:p>
            <a:pPr>
              <a:buNone/>
            </a:pPr>
            <a:r>
              <a:rPr lang="en-US" dirty="0" smtClean="0"/>
              <a:t>          The major  aim of  this movement  was to  break  machines  so as to  retain  the old  system  of factory  like cottage , Guilds and home industries  that  provide  enough  employment  opportunities  to the people.</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LUDDISM</a:t>
            </a:r>
            <a:endParaRPr lang="en-US" dirty="0"/>
          </a:p>
        </p:txBody>
      </p:sp>
      <p:sp>
        <p:nvSpPr>
          <p:cNvPr id="3" name="Content Placeholder 2"/>
          <p:cNvSpPr>
            <a:spLocks noGrp="1"/>
          </p:cNvSpPr>
          <p:nvPr>
            <p:ph idx="1"/>
          </p:nvPr>
        </p:nvSpPr>
        <p:spPr/>
        <p:txBody>
          <a:bodyPr/>
          <a:lstStyle/>
          <a:p>
            <a:r>
              <a:rPr lang="en-US" dirty="0" smtClean="0"/>
              <a:t>Unemployment , because  machines  replaced  human </a:t>
            </a:r>
            <a:r>
              <a:rPr lang="en-US" dirty="0" err="1" smtClean="0"/>
              <a:t>labour</a:t>
            </a:r>
            <a:r>
              <a:rPr lang="en-US" dirty="0" smtClean="0"/>
              <a:t>. </a:t>
            </a:r>
          </a:p>
          <a:p>
            <a:r>
              <a:rPr lang="en-US" dirty="0" smtClean="0"/>
              <a:t>Poor  working  conditions, </a:t>
            </a:r>
            <a:r>
              <a:rPr lang="en-US" dirty="0" err="1" smtClean="0"/>
              <a:t>eg</a:t>
            </a:r>
            <a:r>
              <a:rPr lang="en-US" dirty="0" smtClean="0"/>
              <a:t>  no working facilities  in the industries </a:t>
            </a:r>
          </a:p>
          <a:p>
            <a:r>
              <a:rPr lang="en-US" dirty="0" smtClean="0"/>
              <a:t>Very low wages </a:t>
            </a:r>
          </a:p>
          <a:p>
            <a:r>
              <a:rPr lang="en-US" dirty="0" smtClean="0"/>
              <a:t>Environmental  pollution, such as  water  and air  pollutions  due to the  chemical.</a:t>
            </a:r>
          </a:p>
          <a:p>
            <a:r>
              <a:rPr lang="en-US" dirty="0" smtClean="0"/>
              <a:t>Severe  poverty  to the people.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accent6">
                    <a:lumMod val="75000"/>
                  </a:schemeClr>
                </a:solidFill>
              </a:rPr>
              <a:t>Political revolution</a:t>
            </a:r>
            <a:endParaRPr lang="en-US" sz="5400"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buNone/>
            </a:pPr>
            <a:r>
              <a:rPr lang="en-US" sz="3600" dirty="0" smtClean="0">
                <a:latin typeface="Times New Roman" pitchFamily="18" charset="0"/>
                <a:cs typeface="Times New Roman" pitchFamily="18" charset="0"/>
              </a:rPr>
              <a:t>This revolution led to the formation of capitalist state that favor the capitalist interest in Europe, so this led to the collapse of feudalism. A good example the English revolution  in 1640`S under Oliver Cromwell</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smtClean="0"/>
              <a:t>              .The combination  act of 1799, This act  forbade  the workers  to form  Trade  union  as result  workers  used  luddism  as underground movement.</a:t>
            </a:r>
          </a:p>
          <a:p>
            <a:pPr>
              <a:buNone/>
            </a:pPr>
            <a:r>
              <a:rPr lang="en-US" dirty="0" smtClean="0"/>
              <a:t>                  . The influence of American embargo act of 1807. Under this act America closed market for the goods from British while about 25% of the British industrial goods depended on American market, so this caused falling of the wages due to the of falling British industries and this was a source of economic hardship to the workers.</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ARCHIEVEMENT  OF LUDDISM</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exposed  the evils of capitalism  in Britain, such as  low wages  and poor  working condition.</a:t>
            </a:r>
          </a:p>
          <a:p>
            <a:r>
              <a:rPr lang="en-US" dirty="0" smtClean="0"/>
              <a:t>The rise  of workers  awareness /consciousness especially  about their  rights.</a:t>
            </a:r>
          </a:p>
          <a:p>
            <a:r>
              <a:rPr lang="en-US" dirty="0" smtClean="0"/>
              <a:t>It was beginning  of bargaining  between employers  and employee in Britain  about  workers  welfare.</a:t>
            </a:r>
          </a:p>
          <a:p>
            <a:r>
              <a:rPr lang="en-US" dirty="0" smtClean="0"/>
              <a:t>It led  to the rise  of the other  working  class movement after few  years.eg Chartism in 1838 and becoming national wide  workers  movement.</a:t>
            </a:r>
            <a:endParaRPr lang="en-US"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capitalists  learnt  about  workers  rights,  especially  the important  giving  the workers  their  rights  in the working  places.</a:t>
            </a:r>
          </a:p>
          <a:p>
            <a:r>
              <a:rPr lang="en-US" dirty="0" smtClean="0"/>
              <a:t>Improvement  of the  workers  conditions  in the working  places(industries) </a:t>
            </a:r>
            <a:r>
              <a:rPr lang="en-US" dirty="0" err="1" smtClean="0"/>
              <a:t>eg</a:t>
            </a:r>
            <a:r>
              <a:rPr lang="en-US" dirty="0" smtClean="0"/>
              <a:t> child </a:t>
            </a:r>
            <a:r>
              <a:rPr lang="en-US" dirty="0" err="1" smtClean="0"/>
              <a:t>labour</a:t>
            </a:r>
            <a:r>
              <a:rPr lang="en-US" dirty="0" smtClean="0"/>
              <a:t> was prohibited and salaries improved.</a:t>
            </a:r>
            <a:endParaRPr lang="en-US" dirty="0"/>
          </a:p>
        </p:txBody>
      </p:sp>
    </p:spTree>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FAILURE  OF THE LUDDISM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Mvt  was not  national wide, because it found in industrial towns and  it was  not known  in other places in Britain </a:t>
            </a:r>
          </a:p>
          <a:p>
            <a:r>
              <a:rPr lang="en-US" dirty="0" smtClean="0"/>
              <a:t>The Mvt  was strong  suppressed by  the government, so it was  declared  as illegal movement and some luddites were hanged by the government </a:t>
            </a:r>
            <a:r>
              <a:rPr lang="en-US" dirty="0" err="1" smtClean="0"/>
              <a:t>e.g</a:t>
            </a:r>
            <a:r>
              <a:rPr lang="en-US" dirty="0" smtClean="0"/>
              <a:t> about 17 in town of York.</a:t>
            </a:r>
          </a:p>
          <a:p>
            <a:r>
              <a:rPr lang="en-US" dirty="0" smtClean="0"/>
              <a:t>It failed  to understand  or know  real  enemy , who  were capitalist instead  of breaking of machines.</a:t>
            </a:r>
          </a:p>
          <a:p>
            <a:r>
              <a:rPr lang="en-US" dirty="0" err="1" smtClean="0"/>
              <a:t>Dis</a:t>
            </a:r>
            <a:r>
              <a:rPr lang="en-US" dirty="0" smtClean="0"/>
              <a:t>-unity  among the workers , some  supported  factory as  sign of development  and other  regarded  factory  as their  enemy. </a:t>
            </a:r>
            <a:endParaRPr lang="en-US" dirty="0"/>
          </a:p>
        </p:txBody>
      </p:sp>
    </p:spTree>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It lacked parliamentary support, due to the illegal means applied by luddites</a:t>
            </a:r>
          </a:p>
          <a:p>
            <a:r>
              <a:rPr lang="en-US" dirty="0" smtClean="0"/>
              <a:t>Poor method and organization of the movement </a:t>
            </a:r>
            <a:r>
              <a:rPr lang="en-US" dirty="0" err="1" smtClean="0"/>
              <a:t>eg</a:t>
            </a:r>
            <a:r>
              <a:rPr lang="en-US" dirty="0" smtClean="0"/>
              <a:t> they applied Guerilla and strikes and they gathered </a:t>
            </a:r>
            <a:r>
              <a:rPr lang="en-US" smtClean="0"/>
              <a:t>at night</a:t>
            </a:r>
            <a:endParaRPr lang="en-US" dirty="0" smtClean="0"/>
          </a:p>
          <a:p>
            <a:r>
              <a:rPr lang="en-US" dirty="0" smtClean="0"/>
              <a:t>The working  class  of that  time was  very  few, so  they failed  to presurelize  the government  to grant   their demand.</a:t>
            </a:r>
          </a:p>
          <a:p>
            <a:r>
              <a:rPr lang="en-US" dirty="0" smtClean="0"/>
              <a:t>Most of the  workers  were not  educated , low level  of awareness  to the workers, so they didn’t  support  this movement. </a:t>
            </a:r>
            <a:endParaRPr lang="en-US" dirty="0"/>
          </a:p>
        </p:txBody>
      </p:sp>
    </p:spTree>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CHARTISM  IN 1838</a:t>
            </a:r>
            <a:endParaRPr lang="en-US" dirty="0"/>
          </a:p>
        </p:txBody>
      </p:sp>
      <p:sp>
        <p:nvSpPr>
          <p:cNvPr id="3" name="Content Placeholder 2"/>
          <p:cNvSpPr>
            <a:spLocks noGrp="1"/>
          </p:cNvSpPr>
          <p:nvPr>
            <p:ph idx="1"/>
          </p:nvPr>
        </p:nvSpPr>
        <p:spPr/>
        <p:txBody>
          <a:bodyPr/>
          <a:lstStyle/>
          <a:p>
            <a:pPr>
              <a:buNone/>
            </a:pPr>
            <a:r>
              <a:rPr lang="en-US" dirty="0" smtClean="0"/>
              <a:t>Refers  to the  movement  for political,  economic and social  reforms  in united  Kingdom between  1830`s and 1850`s.</a:t>
            </a:r>
          </a:p>
          <a:p>
            <a:pPr>
              <a:buNone/>
            </a:pPr>
            <a:r>
              <a:rPr lang="en-US" dirty="0" smtClean="0"/>
              <a:t>Founders  of this  movement  was William  Lovett, John  Williams  and Fergus </a:t>
            </a:r>
            <a:r>
              <a:rPr lang="en-US" dirty="0" err="1" smtClean="0"/>
              <a:t>o`connor</a:t>
            </a:r>
            <a:r>
              <a:rPr lang="en-US" dirty="0" smtClean="0"/>
              <a:t>.</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SIX DEMANDS  OF THE  PEOPLE`S CHARTER IN BRITAIN</a:t>
            </a:r>
            <a:endParaRPr lang="en-US" dirty="0"/>
          </a:p>
        </p:txBody>
      </p:sp>
      <p:sp>
        <p:nvSpPr>
          <p:cNvPr id="3" name="Content Placeholder 2"/>
          <p:cNvSpPr>
            <a:spLocks noGrp="1"/>
          </p:cNvSpPr>
          <p:nvPr>
            <p:ph idx="1"/>
          </p:nvPr>
        </p:nvSpPr>
        <p:spPr/>
        <p:txBody>
          <a:bodyPr/>
          <a:lstStyle/>
          <a:p>
            <a:pPr>
              <a:buNone/>
            </a:pPr>
            <a:r>
              <a:rPr lang="en-US" dirty="0" smtClean="0">
                <a:solidFill>
                  <a:schemeClr val="accent2"/>
                </a:solidFill>
              </a:rPr>
              <a:t>        PEOPLES CHARTER</a:t>
            </a:r>
            <a:r>
              <a:rPr lang="en-US" dirty="0" smtClean="0"/>
              <a:t>, Refers  to the  document  that explained demands  of people.</a:t>
            </a:r>
          </a:p>
          <a:p>
            <a:pPr>
              <a:buNone/>
            </a:pPr>
            <a:r>
              <a:rPr lang="en-US" dirty="0" smtClean="0"/>
              <a:t>        In  1837, there were about six  members  of parliament  and six  working  men including  William  Lovett  formed  the London  working  Men`s  association  which became  Chartism  in  1838.</a:t>
            </a:r>
            <a:endParaRPr lang="en-US"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2"/>
                </a:solidFill>
              </a:rPr>
              <a:t>THE FOLLOWING WERE THE DEMANDS</a:t>
            </a:r>
            <a:br>
              <a:rPr lang="en-US" dirty="0" smtClean="0">
                <a:solidFill>
                  <a:schemeClr val="accent2"/>
                </a:solidFill>
              </a:rPr>
            </a:br>
            <a:endParaRPr lang="en-US" dirty="0">
              <a:solidFill>
                <a:schemeClr val="accent2"/>
              </a:solidFill>
            </a:endParaRPr>
          </a:p>
        </p:txBody>
      </p:sp>
      <p:sp>
        <p:nvSpPr>
          <p:cNvPr id="3" name="Content Placeholder 2"/>
          <p:cNvSpPr>
            <a:spLocks noGrp="1"/>
          </p:cNvSpPr>
          <p:nvPr>
            <p:ph idx="1"/>
          </p:nvPr>
        </p:nvSpPr>
        <p:spPr/>
        <p:txBody>
          <a:bodyPr>
            <a:normAutofit lnSpcReduction="10000"/>
          </a:bodyPr>
          <a:lstStyle/>
          <a:p>
            <a:r>
              <a:rPr lang="en-US" dirty="0" smtClean="0"/>
              <a:t>British  workers  demanded  the right  to vote  and to be voted </a:t>
            </a:r>
          </a:p>
          <a:p>
            <a:r>
              <a:rPr lang="en-US" dirty="0" smtClean="0"/>
              <a:t>Equal  size of </a:t>
            </a:r>
            <a:r>
              <a:rPr lang="en-US" dirty="0" err="1" smtClean="0"/>
              <a:t>electrial</a:t>
            </a:r>
            <a:r>
              <a:rPr lang="en-US" dirty="0" smtClean="0"/>
              <a:t>  districts, most of  the areas  with workers  had big borough  while  the area with  the upper  class had  small  borough  hence they got  many  representatives  and the workers  got few  representatives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Vote by  secret  ballot,  formerly there  was open  voting  which  victimized  the voters,  so in order  to create freedom  to the voters, the workers struggled  for secret ballot.</a:t>
            </a:r>
          </a:p>
          <a:p>
            <a:r>
              <a:rPr lang="en-US" dirty="0" smtClean="0"/>
              <a:t>Abolition of property  qualification in the  election, the candidates  were measured  through  what they  possessed , so the working  class  lacked  that right  of standing  for elections  hence they struggled against  that condition.</a:t>
            </a:r>
            <a:endParaRPr lang="en-US" dirty="0"/>
          </a:p>
        </p:txBody>
      </p:sp>
    </p:spTree>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Annual election, most of the  members of parliament  inherited, so  they were  irresponsible, so the  workers  struggled for the annual  election, so that  members  of parliament  could  be responsible.</a:t>
            </a:r>
          </a:p>
          <a:p>
            <a:r>
              <a:rPr lang="en-US" dirty="0" smtClean="0"/>
              <a:t>Payment  for the members  of parliament,  formerly  the members  of parliament  were not  paid  because  they were  rich, so  the workers  wanted the  members  of  parliament  to be paid  to help  the members  of parliament  who were poor to make their duties effectively.</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rPr>
              <a:t>FEATURES /CHARACTERISTICS OF CAPITALISM</a:t>
            </a:r>
            <a:br>
              <a:rPr lang="en-US" dirty="0" smtClean="0">
                <a:solidFill>
                  <a:schemeClr val="accent6">
                    <a:lumMod val="75000"/>
                  </a:schemeClr>
                </a:solidFill>
              </a:rPr>
            </a:br>
            <a:endParaRPr lang="en-US" dirty="0">
              <a:solidFill>
                <a:schemeClr val="accent6">
                  <a:lumMod val="75000"/>
                </a:schemeClr>
              </a:solidFill>
            </a:endParaRPr>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existence  of exploitation of man  by man through wages or salaries, the capitalist paid their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low wages while they  work for long hours  under  poor condition </a:t>
            </a:r>
          </a:p>
          <a:p>
            <a:r>
              <a:rPr lang="en-US" dirty="0" smtClean="0">
                <a:latin typeface="Times New Roman" pitchFamily="18" charset="0"/>
                <a:cs typeface="Times New Roman" pitchFamily="18" charset="0"/>
              </a:rPr>
              <a:t>Existence  of antagonistic  classes  especially  Bourgeoisie and workers</a:t>
            </a:r>
          </a:p>
          <a:p>
            <a:r>
              <a:rPr lang="en-US" dirty="0" smtClean="0">
                <a:latin typeface="Times New Roman" pitchFamily="18" charset="0"/>
                <a:cs typeface="Times New Roman" pitchFamily="18" charset="0"/>
              </a:rPr>
              <a:t>The major means of production  owned by the  few people  in the society </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2"/>
                </a:solidFill>
              </a:rPr>
              <a:t>FACTORS  FOR THE RISE  OF CHARTISM</a:t>
            </a:r>
            <a:endParaRPr lang="en-US" dirty="0">
              <a:solidFill>
                <a:schemeClr val="accent2"/>
              </a:solidFill>
            </a:endParaRPr>
          </a:p>
        </p:txBody>
      </p:sp>
      <p:sp>
        <p:nvSpPr>
          <p:cNvPr id="3" name="Content Placeholder 2"/>
          <p:cNvSpPr>
            <a:spLocks noGrp="1"/>
          </p:cNvSpPr>
          <p:nvPr>
            <p:ph idx="1"/>
          </p:nvPr>
        </p:nvSpPr>
        <p:spPr/>
        <p:txBody>
          <a:bodyPr>
            <a:normAutofit fontScale="85000" lnSpcReduction="20000"/>
          </a:bodyPr>
          <a:lstStyle/>
          <a:p>
            <a:r>
              <a:rPr lang="en-US" dirty="0" smtClean="0"/>
              <a:t>Corn  laws  and </a:t>
            </a:r>
            <a:r>
              <a:rPr lang="en-US" smtClean="0"/>
              <a:t>protectionist  </a:t>
            </a:r>
            <a:r>
              <a:rPr lang="en-US" smtClean="0"/>
              <a:t>economy 1815, </a:t>
            </a:r>
            <a:r>
              <a:rPr lang="en-US" dirty="0" smtClean="0"/>
              <a:t>corn laws  kept  food  artificially  high because  the foreign  goods were  imposed  high  tariffs and production  was  low,  such condition  affected  the common people and also protectionist economy made British industrial production to decline due to the lack foreign market, so this  caused unemployment to the workers.</a:t>
            </a:r>
          </a:p>
          <a:p>
            <a:r>
              <a:rPr lang="en-US" dirty="0" smtClean="0"/>
              <a:t>Series  of the economic   crisis,  </a:t>
            </a:r>
            <a:r>
              <a:rPr lang="en-US" dirty="0" err="1" smtClean="0">
                <a:solidFill>
                  <a:schemeClr val="accent2"/>
                </a:solidFill>
              </a:rPr>
              <a:t>e.g</a:t>
            </a:r>
            <a:r>
              <a:rPr lang="en-US" dirty="0" smtClean="0"/>
              <a:t>  economic  recession of 1836 and 1838, when  about  63 banks collapsed. Within  1830’s  food  prices  went higher and unemployment  increased,  hence the  workers  came  with Chartism.</a:t>
            </a:r>
            <a:endParaRPr lang="en-US" dirty="0"/>
          </a:p>
        </p:txBody>
      </p:sp>
    </p:spTree>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Failure  of the  former  trade unions,  Chartism  was born from  the failed  movements </a:t>
            </a:r>
            <a:r>
              <a:rPr lang="en-US" dirty="0" err="1" smtClean="0"/>
              <a:t>eg</a:t>
            </a:r>
            <a:r>
              <a:rPr lang="en-US" dirty="0" smtClean="0"/>
              <a:t> LUDDISM.</a:t>
            </a:r>
          </a:p>
          <a:p>
            <a:r>
              <a:rPr lang="en-US" dirty="0" smtClean="0"/>
              <a:t>Poor law  amendment  act of 1834,the act treated  poverty  as crime , so poor  people who  relied on  aids (food and clothes)  since  1601  were totally  discouraged  and  felt to  be betrayed,  hence they  decided  to revolt  by joining  Chartism  </a:t>
            </a:r>
            <a:endParaRPr lang="en-US" dirty="0"/>
          </a:p>
        </p:txBody>
      </p:sp>
    </p:spTree>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Failure to repeat  the newspaper  act of  1819,  in  1819 workers were  forbidden  to own  newspaper  and most  of newspaper  of the working  class were  banned. </a:t>
            </a:r>
          </a:p>
          <a:p>
            <a:r>
              <a:rPr lang="en-US" dirty="0" smtClean="0"/>
              <a:t>Industrial  problems  to workers,  in the 19</a:t>
            </a:r>
            <a:r>
              <a:rPr lang="en-US" baseline="30000" dirty="0" smtClean="0"/>
              <a:t>thc</a:t>
            </a:r>
            <a:r>
              <a:rPr lang="en-US" dirty="0" smtClean="0"/>
              <a:t>  workers  were exploited , they  were paid  low wages, they worked for a long hours  under poor  conditions  and they  faced unemployment.</a:t>
            </a:r>
            <a:endParaRPr lang="en-US" dirty="0"/>
          </a:p>
        </p:txBody>
      </p:sp>
    </p:spTree>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FAILURE  OF CHARTISM </a:t>
            </a:r>
            <a:endParaRPr lang="en-US" dirty="0"/>
          </a:p>
        </p:txBody>
      </p:sp>
      <p:sp>
        <p:nvSpPr>
          <p:cNvPr id="3" name="Content Placeholder 2"/>
          <p:cNvSpPr>
            <a:spLocks noGrp="1"/>
          </p:cNvSpPr>
          <p:nvPr>
            <p:ph idx="1"/>
          </p:nvPr>
        </p:nvSpPr>
        <p:spPr/>
        <p:txBody>
          <a:bodyPr/>
          <a:lstStyle/>
          <a:p>
            <a:r>
              <a:rPr lang="en-US" dirty="0" smtClean="0"/>
              <a:t>The movement  failed  to obtain  the parliamentary  support  for the charters.</a:t>
            </a:r>
          </a:p>
          <a:p>
            <a:r>
              <a:rPr lang="en-US" dirty="0" smtClean="0"/>
              <a:t>The middle  class  ignored /condemned  Chartism, so it lost a group  of people  who couldn’t  support it </a:t>
            </a:r>
          </a:p>
          <a:p>
            <a:r>
              <a:rPr lang="en-US" dirty="0" smtClean="0"/>
              <a:t>Chartists were  divided  among themselves ,  some  favored  socialist  reforms  while others preferred  capitalist reforms.</a:t>
            </a:r>
            <a:endParaRPr lang="en-US" dirty="0"/>
          </a:p>
        </p:txBody>
      </p:sp>
    </p:spTree>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social-economic condition improved after 1842. Prosperity  eliminated  mass  support.</a:t>
            </a:r>
          </a:p>
          <a:p>
            <a:r>
              <a:rPr lang="en-US" dirty="0" smtClean="0"/>
              <a:t>Emergence of the New Model Trade Unions, which offer immediately and tangible benefits, so this attracted chartists.</a:t>
            </a:r>
          </a:p>
          <a:p>
            <a:r>
              <a:rPr lang="en-US" dirty="0" smtClean="0"/>
              <a:t>Strong opposition from the government. </a:t>
            </a:r>
            <a:endParaRPr lang="en-US" dirty="0"/>
          </a:p>
        </p:txBody>
      </p:sp>
    </p:spTree>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SIGNIFICANT OF CHARTISM</a:t>
            </a:r>
            <a:endParaRPr lang="en-US" dirty="0"/>
          </a:p>
        </p:txBody>
      </p:sp>
      <p:sp>
        <p:nvSpPr>
          <p:cNvPr id="3" name="Content Placeholder 2"/>
          <p:cNvSpPr>
            <a:spLocks noGrp="1"/>
          </p:cNvSpPr>
          <p:nvPr>
            <p:ph idx="1"/>
          </p:nvPr>
        </p:nvSpPr>
        <p:spPr/>
        <p:txBody>
          <a:bodyPr/>
          <a:lstStyle/>
          <a:p>
            <a:r>
              <a:rPr lang="en-US" dirty="0" smtClean="0"/>
              <a:t>Five of six chartist demands became law: The chartists struggled hard in which in the later years the fruits were realized , for example abolition of property qualifications  in 1858 , vote by secret ballot in 1872 , equal electoral districts in1885  and payment of members  of parliament in 1911. </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Influenced the emergence of new model trade unions, Disintegration of Chartism  in 1850  led to the emergence of New model trade unions.</a:t>
            </a:r>
          </a:p>
          <a:p>
            <a:r>
              <a:rPr lang="en-US" dirty="0" smtClean="0"/>
              <a:t>It improved  the working  class morale . With Chartism , workers  became aware  of their  rights and increased  the efforts against any kind of aggrandizement.</a:t>
            </a:r>
            <a:endParaRPr lang="en-US" dirty="0"/>
          </a:p>
        </p:txBody>
      </p:sp>
    </p:spTree>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showed  the necessity  for action in response to the conditions and  limitations  of the social  system  for the  workers </a:t>
            </a:r>
          </a:p>
          <a:p>
            <a:r>
              <a:rPr lang="en-US" dirty="0" smtClean="0"/>
              <a:t>It enabled the  working  class to  learn  from its  mistake . They  needed strong leadership  for success. </a:t>
            </a: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2"/>
                </a:solidFill>
              </a:rPr>
              <a:t>THE NEW MODEL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THE NEW MODEL TRADE UNIONS</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
            </a:r>
            <a:br>
              <a:rPr lang="en-US" dirty="0" smtClean="0">
                <a:solidFill>
                  <a:schemeClr val="accent2"/>
                </a:solidFill>
              </a:rPr>
            </a:br>
            <a:r>
              <a:rPr lang="en-US" dirty="0" smtClean="0">
                <a:solidFill>
                  <a:schemeClr val="accent2"/>
                </a:solidFill>
              </a:rPr>
              <a:t>TRADE  UNIONS 19thC</a:t>
            </a:r>
            <a:endParaRPr lang="en-US" dirty="0">
              <a:solidFill>
                <a:schemeClr val="accent2"/>
              </a:solidFill>
            </a:endParaRPr>
          </a:p>
        </p:txBody>
      </p:sp>
      <p:sp>
        <p:nvSpPr>
          <p:cNvPr id="3" name="Content Placeholder 2"/>
          <p:cNvSpPr>
            <a:spLocks noGrp="1"/>
          </p:cNvSpPr>
          <p:nvPr>
            <p:ph idx="1"/>
          </p:nvPr>
        </p:nvSpPr>
        <p:spPr/>
        <p:txBody>
          <a:bodyPr>
            <a:normAutofit fontScale="92500" lnSpcReduction="20000"/>
          </a:bodyPr>
          <a:lstStyle/>
          <a:p>
            <a:pPr>
              <a:buNone/>
            </a:pPr>
            <a:r>
              <a:rPr lang="en-US" dirty="0" smtClean="0"/>
              <a:t>       Refers  to the organized  associations  of employees ( skilled workers) engaged  in </a:t>
            </a:r>
            <a:r>
              <a:rPr lang="en-US" dirty="0" smtClean="0">
                <a:solidFill>
                  <a:srgbClr val="FF0000"/>
                </a:solidFill>
              </a:rPr>
              <a:t>particular</a:t>
            </a:r>
            <a:r>
              <a:rPr lang="en-US" dirty="0" smtClean="0"/>
              <a:t>  type  of work, formed  to protect  their interest  and improve  conditions of workers. The  popular  unions  involves  Amalgamated  society  of engineering  under William  Allan, 	  amalgamated  society  of carpenters  under Robert applegart  and amalgamated society  of iron founders  under  Daniel </a:t>
            </a:r>
            <a:r>
              <a:rPr lang="en-US" dirty="0" err="1" smtClean="0"/>
              <a:t>Guille</a:t>
            </a:r>
            <a:r>
              <a:rPr lang="en-US" dirty="0" smtClean="0"/>
              <a:t> and amalgamated society of ladies shoes makers under George </a:t>
            </a:r>
            <a:r>
              <a:rPr lang="en-US" dirty="0" err="1" smtClean="0"/>
              <a:t>Odger</a:t>
            </a:r>
            <a:r>
              <a:rPr lang="en-US" dirty="0" smtClean="0"/>
              <a:t>.</a:t>
            </a:r>
            <a:endParaRPr lang="en-US" dirty="0"/>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FEATURES  OF NEW  MODEL  TRADE  UNIONS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payment of the membership fee, the members required to pay the annual membership fee to run the movement. </a:t>
            </a:r>
          </a:p>
          <a:p>
            <a:r>
              <a:rPr lang="en-US" dirty="0" smtClean="0"/>
              <a:t> They achieved  permanent  membership, members  paid  fees to join  and withdrawal of the members were difficult.</a:t>
            </a:r>
          </a:p>
          <a:p>
            <a:r>
              <a:rPr lang="en-US" dirty="0" smtClean="0"/>
              <a:t>They comprised  highly  skilled men, skilled /professional  workers  formed  the unions  </a:t>
            </a:r>
            <a:r>
              <a:rPr lang="en-US" dirty="0" err="1" smtClean="0"/>
              <a:t>eg</a:t>
            </a:r>
            <a:r>
              <a:rPr lang="en-US" dirty="0" smtClean="0"/>
              <a:t>  Amalgamated  society of engineering  comprised professional  engineers.</a:t>
            </a:r>
          </a:p>
          <a:p>
            <a:pPr>
              <a:buNone/>
            </a:pPr>
            <a:r>
              <a:rPr lang="en-US" dirty="0" smtClean="0"/>
              <a:t> </a:t>
            </a:r>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It based  on free economy . It means states not interfere economic affairs or activities  in the society  rather  the people  were left  free  to conduct  their economic activities  such as trade.</a:t>
            </a:r>
          </a:p>
          <a:p>
            <a:r>
              <a:rPr lang="en-US" dirty="0" smtClean="0">
                <a:latin typeface="Times New Roman" pitchFamily="18" charset="0"/>
                <a:cs typeface="Times New Roman" pitchFamily="18" charset="0"/>
              </a:rPr>
              <a:t>The existence of liberal political system, this means  there is political  freedom  such as right to vote and to be voted  and freedom of speech  and press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Focused  on economic  prosperity, they  aimed to seek economic opportunity  for benefit  to their  members</a:t>
            </a:r>
          </a:p>
          <a:p>
            <a:r>
              <a:rPr lang="en-US" dirty="0" smtClean="0"/>
              <a:t>Based on pacification, they rejected  strikes </a:t>
            </a:r>
            <a:r>
              <a:rPr lang="en-US" smtClean="0"/>
              <a:t>and violent,  </a:t>
            </a:r>
            <a:r>
              <a:rPr lang="en-US" dirty="0" smtClean="0"/>
              <a:t>so they  were dominated  with the  spirit  of non-violence.</a:t>
            </a:r>
          </a:p>
          <a:p>
            <a:r>
              <a:rPr lang="en-US" dirty="0" smtClean="0"/>
              <a:t>The New Model Trade unions were not national wide in scope like </a:t>
            </a:r>
            <a:r>
              <a:rPr lang="en-US" dirty="0" err="1" smtClean="0"/>
              <a:t>chartism</a:t>
            </a:r>
            <a:endParaRPr lang="en-US" dirty="0" smtClean="0"/>
          </a:p>
          <a:p>
            <a:r>
              <a:rPr lang="en-US" dirty="0" smtClean="0"/>
              <a:t>They had document goals and constitution written by the workers that were represented to the employers.</a:t>
            </a:r>
            <a:endParaRPr lang="en-US" dirty="0"/>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FOR THE  RISE  OF NEW  MODEL  TRADE  UNIONS</a:t>
            </a:r>
            <a:endParaRPr lang="en-US" dirty="0"/>
          </a:p>
        </p:txBody>
      </p:sp>
      <p:sp>
        <p:nvSpPr>
          <p:cNvPr id="3" name="Content Placeholder 2"/>
          <p:cNvSpPr>
            <a:spLocks noGrp="1"/>
          </p:cNvSpPr>
          <p:nvPr>
            <p:ph idx="1"/>
          </p:nvPr>
        </p:nvSpPr>
        <p:spPr/>
        <p:txBody>
          <a:bodyPr>
            <a:normAutofit lnSpcReduction="10000"/>
          </a:bodyPr>
          <a:lstStyle/>
          <a:p>
            <a:pPr>
              <a:buNone/>
            </a:pPr>
            <a:r>
              <a:rPr lang="en-US" dirty="0" smtClean="0"/>
              <a:t>QN: Emergence  of New  model  trade  unions  was  historically  inevitable  in  Britain . Verify </a:t>
            </a:r>
          </a:p>
          <a:p>
            <a:pPr>
              <a:buFont typeface="Wingdings" pitchFamily="2" charset="2"/>
              <a:buChar char="§"/>
            </a:pPr>
            <a:r>
              <a:rPr lang="en-US" dirty="0" smtClean="0"/>
              <a:t>The lesson from previous movements, the  workers  learned  from Chartism,  hence they decided  to form  movement  basing on  professionalism.</a:t>
            </a:r>
          </a:p>
          <a:p>
            <a:pPr>
              <a:buFont typeface="Wingdings" pitchFamily="2" charset="2"/>
              <a:buChar char="§"/>
            </a:pPr>
            <a:r>
              <a:rPr lang="en-US" dirty="0" smtClean="0"/>
              <a:t>The collapse  of Chartism,  It collapsed  totally  1850 and professional  workers  decided  to form  new model trade  unions.</a:t>
            </a:r>
            <a:endParaRPr lang="en-US" dirty="0"/>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The need  of economic  prosperity,  since 1850`s  Britain  experienced many unions  which  indulged on opportunism, they  were need of  economic  reforms.</a:t>
            </a:r>
          </a:p>
          <a:p>
            <a:r>
              <a:rPr lang="en-US" dirty="0" smtClean="0"/>
              <a:t>Emergence  of radicals  leaders,  this known  as the “</a:t>
            </a:r>
            <a:r>
              <a:rPr lang="en-US" dirty="0" err="1" smtClean="0"/>
              <a:t>Junta”such</a:t>
            </a:r>
            <a:r>
              <a:rPr lang="en-US" dirty="0" smtClean="0"/>
              <a:t> leaders  involved  Robert Applegart,  Edward  </a:t>
            </a:r>
            <a:r>
              <a:rPr lang="en-US" dirty="0" err="1" smtClean="0"/>
              <a:t>Coulson</a:t>
            </a:r>
            <a:r>
              <a:rPr lang="en-US" dirty="0" smtClean="0"/>
              <a:t> , William  Allan  </a:t>
            </a:r>
            <a:r>
              <a:rPr lang="en-US" dirty="0" err="1" smtClean="0"/>
              <a:t>Geoge</a:t>
            </a:r>
            <a:r>
              <a:rPr lang="en-US" dirty="0" smtClean="0"/>
              <a:t>  </a:t>
            </a:r>
            <a:r>
              <a:rPr lang="en-US" dirty="0" err="1" smtClean="0"/>
              <a:t>Odger</a:t>
            </a:r>
            <a:r>
              <a:rPr lang="en-US" dirty="0" smtClean="0"/>
              <a:t>  and Daniel </a:t>
            </a:r>
            <a:r>
              <a:rPr lang="en-US" dirty="0" err="1" smtClean="0"/>
              <a:t>Guille</a:t>
            </a:r>
            <a:r>
              <a:rPr lang="en-US" dirty="0" smtClean="0"/>
              <a:t>. They led workers  and organized  the new  model trade  unions. </a:t>
            </a:r>
            <a:endParaRPr lang="en-US" dirty="0"/>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Industrial  problems  to workers,  British  workers  faced  several  problems  which caused  them to  form  unions </a:t>
            </a:r>
            <a:r>
              <a:rPr lang="en-US" dirty="0" err="1" smtClean="0"/>
              <a:t>e.g</a:t>
            </a:r>
            <a:r>
              <a:rPr lang="en-US" dirty="0" smtClean="0"/>
              <a:t>  low wages , long working hours , poor  working  condition  and living  conditions. </a:t>
            </a:r>
          </a:p>
          <a:p>
            <a:r>
              <a:rPr lang="en-US" dirty="0" smtClean="0"/>
              <a:t>Technological  revolution,  The rise  of heavy  industries  influenced  expansion  of powerful professions such as engineers , carpenters, shoes makers and electrical technicians who  formed the unions.  </a:t>
            </a:r>
            <a:endParaRPr 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ACHIEVEMENT OF NMU’s</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    .Raised workers class consciousness and awareness, they provided education to their members about their rights</a:t>
            </a:r>
          </a:p>
          <a:p>
            <a:pPr>
              <a:buNone/>
            </a:pPr>
            <a:r>
              <a:rPr lang="en-US" dirty="0" smtClean="0"/>
              <a:t>    .Laid foundation for the future working class movement.</a:t>
            </a:r>
          </a:p>
          <a:p>
            <a:pPr>
              <a:buNone/>
            </a:pPr>
            <a:r>
              <a:rPr lang="en-US" dirty="0" smtClean="0"/>
              <a:t>   . They laid foundation of the British Labour party found in 1893.</a:t>
            </a:r>
          </a:p>
          <a:p>
            <a:pPr>
              <a:buNone/>
            </a:pPr>
            <a:r>
              <a:rPr lang="en-US" dirty="0" smtClean="0"/>
              <a:t>   . They had committed leaders who were elected and approved by the workers.</a:t>
            </a:r>
          </a:p>
          <a:p>
            <a:pPr>
              <a:buNone/>
            </a:pPr>
            <a:r>
              <a:rPr lang="en-US" dirty="0" smtClean="0"/>
              <a:t>    . The growth of workers solidarity, because the NMU was amalgamation of different trade unions</a:t>
            </a:r>
            <a:endParaRPr 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WEAKNESS NMU</a:t>
            </a:r>
            <a:endParaRPr lang="en-US" dirty="0"/>
          </a:p>
        </p:txBody>
      </p:sp>
      <p:sp>
        <p:nvSpPr>
          <p:cNvPr id="3" name="Content Placeholder 2"/>
          <p:cNvSpPr>
            <a:spLocks noGrp="1"/>
          </p:cNvSpPr>
          <p:nvPr>
            <p:ph idx="1"/>
          </p:nvPr>
        </p:nvSpPr>
        <p:spPr/>
        <p:txBody>
          <a:bodyPr/>
          <a:lstStyle/>
          <a:p>
            <a:r>
              <a:rPr lang="en-US" dirty="0" smtClean="0"/>
              <a:t>It was not national wide by coverage</a:t>
            </a:r>
          </a:p>
          <a:p>
            <a:r>
              <a:rPr lang="en-US" dirty="0" smtClean="0"/>
              <a:t>Ideological differences</a:t>
            </a:r>
          </a:p>
          <a:p>
            <a:r>
              <a:rPr lang="en-US" dirty="0" smtClean="0"/>
              <a:t>Financial problems</a:t>
            </a:r>
          </a:p>
          <a:p>
            <a:r>
              <a:rPr lang="en-US" dirty="0" smtClean="0"/>
              <a:t>NMUs focused on only the economic matters of  workers and ignored political matters that very important for` workers development</a:t>
            </a:r>
          </a:p>
          <a:p>
            <a:r>
              <a:rPr lang="en-US" dirty="0" smtClean="0"/>
              <a:t>Division of workers .</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Advancement of the science  and technology,  due to the discoveries of different  machines  which facilitated  production  in agricultural and industrial sector.</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solidFill>
                  <a:schemeClr val="accent6">
                    <a:lumMod val="75000"/>
                  </a:schemeClr>
                </a:solidFill>
              </a:rPr>
              <a:t>merchantalism</a:t>
            </a:r>
            <a:endParaRPr lang="en-US" sz="5400" dirty="0">
              <a:solidFill>
                <a:schemeClr val="accent6">
                  <a:lumMod val="75000"/>
                </a:schemeClr>
              </a:solidFill>
            </a:endParaRPr>
          </a:p>
        </p:txBody>
      </p:sp>
      <p:sp>
        <p:nvSpPr>
          <p:cNvPr id="3" name="Content Placeholder 2"/>
          <p:cNvSpPr>
            <a:spLocks noGrp="1"/>
          </p:cNvSpPr>
          <p:nvPr>
            <p:ph idx="1"/>
          </p:nvPr>
        </p:nvSpPr>
        <p:spPr/>
        <p:txBody>
          <a:bodyPr/>
          <a:lstStyle/>
          <a:p>
            <a:pPr>
              <a:buNone/>
            </a:pPr>
            <a:r>
              <a:rPr lang="en-US" sz="3600" dirty="0" err="1" smtClean="0">
                <a:solidFill>
                  <a:srgbClr val="FF0000"/>
                </a:solidFill>
              </a:rPr>
              <a:t>Mercantalism</a:t>
            </a:r>
            <a:r>
              <a:rPr lang="en-US" sz="3600" dirty="0" smtClean="0">
                <a:solidFill>
                  <a:srgbClr val="FF0000"/>
                </a:solidFill>
              </a:rPr>
              <a:t> </a:t>
            </a:r>
            <a:r>
              <a:rPr lang="en-US" sz="4000" dirty="0" smtClean="0">
                <a:latin typeface="Times New Roman" pitchFamily="18" charset="0"/>
                <a:cs typeface="Times New Roman" pitchFamily="18" charset="0"/>
              </a:rPr>
              <a:t>refers to the period when the  European  Merchants or states  engaged  on over seas  trade  so as to accumulate  wealth  or capital  especially  gold and  silver.</a:t>
            </a:r>
            <a:endParaRPr lang="en-US" dirty="0" smtClean="0">
              <a:latin typeface="Times New Roman" pitchFamily="18" charset="0"/>
              <a:cs typeface="Times New Roman" pitchFamily="18" charset="0"/>
            </a:endParaRPr>
          </a:p>
          <a:p>
            <a:pPr>
              <a:buNone/>
            </a:pPr>
            <a:r>
              <a:rPr lang="en-US" dirty="0" smtClean="0"/>
              <a:t>   </a:t>
            </a:r>
            <a:r>
              <a:rPr lang="en-US" dirty="0" smtClean="0">
                <a:solidFill>
                  <a:srgbClr val="FF0000"/>
                </a:solidFill>
              </a:rPr>
              <a:t>OR</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None/>
            </a:pPr>
            <a:r>
              <a:rPr lang="en-US" sz="3500" dirty="0" err="1" smtClean="0">
                <a:solidFill>
                  <a:srgbClr val="FF0000"/>
                </a:solidFill>
              </a:rPr>
              <a:t>Mechantalism</a:t>
            </a:r>
            <a:r>
              <a:rPr lang="en-US" dirty="0" smtClean="0"/>
              <a:t> </a:t>
            </a:r>
            <a:r>
              <a:rPr lang="en-US" dirty="0" smtClean="0">
                <a:latin typeface="Times New Roman" pitchFamily="18" charset="0"/>
                <a:cs typeface="Times New Roman" pitchFamily="18" charset="0"/>
              </a:rPr>
              <a:t>refers to the first stage to the development of capitalism  in which the European Merchants or states acrossed their borders  to over seas nations  so as to accumulate  Wealth /capital especially  gold and silver.</a:t>
            </a:r>
          </a:p>
          <a:p>
            <a:pPr>
              <a:buFont typeface="Wingdings" pitchFamily="2" charset="2"/>
              <a:buChar char="ü"/>
            </a:pPr>
            <a:r>
              <a:rPr lang="en-US" dirty="0" smtClean="0">
                <a:latin typeface="Times New Roman" pitchFamily="18" charset="0"/>
                <a:cs typeface="Times New Roman" pitchFamily="18" charset="0"/>
              </a:rPr>
              <a:t>Merchantalism in Europe  started  around  15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to 18</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in this periods the Europeans merchants engaged full on accumulating  of gold and silver  to make their  state  powerfully  economically in Europe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900" dirty="0" smtClean="0">
                <a:solidFill>
                  <a:srgbClr val="FF0000"/>
                </a:solidFill>
              </a:rPr>
              <a:t>Phases /stages to the development  of </a:t>
            </a:r>
            <a:r>
              <a:rPr lang="en-US" sz="4900" dirty="0" err="1" smtClean="0">
                <a:solidFill>
                  <a:srgbClr val="FF0000"/>
                </a:solidFill>
              </a:rPr>
              <a:t>merchantalism</a:t>
            </a:r>
            <a:r>
              <a:rPr lang="en-US" sz="4900" dirty="0" smtClean="0">
                <a:solidFill>
                  <a:srgbClr val="FF0000"/>
                </a:solidFill>
              </a:rPr>
              <a:t> </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There were three  main phases /stages to the development of Merchantalism in Europe as follows: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3600" dirty="0" smtClean="0">
                <a:latin typeface="Times New Roman" pitchFamily="18" charset="0"/>
                <a:cs typeface="Times New Roman" pitchFamily="18" charset="0"/>
              </a:rPr>
              <a:t>Capitalism  refers  to the  political  and economic  system  which  based  on private  ownership  of the  major  means  of production  such as  industries , land  and banks etc</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1</a:t>
            </a:r>
            <a:r>
              <a:rPr lang="en-US" baseline="30000" dirty="0" smtClean="0">
                <a:solidFill>
                  <a:srgbClr val="FF0000"/>
                </a:solidFill>
              </a:rPr>
              <a:t>st</a:t>
            </a:r>
            <a:r>
              <a:rPr lang="en-US" dirty="0" smtClean="0">
                <a:solidFill>
                  <a:srgbClr val="FF0000"/>
                </a:solidFill>
              </a:rPr>
              <a:t> phase -</a:t>
            </a:r>
            <a:r>
              <a:rPr lang="en-US" dirty="0" err="1" smtClean="0">
                <a:solidFill>
                  <a:srgbClr val="FF0000"/>
                </a:solidFill>
              </a:rPr>
              <a:t>Bullionism</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3600" dirty="0" smtClean="0">
                <a:latin typeface="Times New Roman" pitchFamily="18" charset="0"/>
                <a:cs typeface="Times New Roman" pitchFamily="18" charset="0"/>
              </a:rPr>
              <a:t>This was a period when the European merchants/states concentrated much on accumulation of gold and silver,  because the Gold  and silver  were the indicator  of the national  wealth  in Europe  and sometimes gold and silver acted as a money  in Europe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latin typeface="Times New Roman" pitchFamily="18" charset="0"/>
                <a:cs typeface="Times New Roman" pitchFamily="18" charset="0"/>
              </a:rPr>
              <a:t>2</a:t>
            </a:r>
            <a:r>
              <a:rPr lang="en-US" baseline="30000" dirty="0" smtClean="0">
                <a:solidFill>
                  <a:srgbClr val="FF0000"/>
                </a:solidFill>
                <a:latin typeface="Times New Roman" pitchFamily="18" charset="0"/>
                <a:cs typeface="Times New Roman" pitchFamily="18" charset="0"/>
              </a:rPr>
              <a:t>nd</a:t>
            </a:r>
            <a:r>
              <a:rPr lang="en-US" dirty="0" smtClean="0">
                <a:solidFill>
                  <a:srgbClr val="FF0000"/>
                </a:solidFill>
                <a:latin typeface="Times New Roman" pitchFamily="18" charset="0"/>
                <a:cs typeface="Times New Roman" pitchFamily="18" charset="0"/>
              </a:rPr>
              <a:t> phase- slave trade</a:t>
            </a:r>
            <a:endParaRPr lang="en-US"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       In this period  the European merchants engaged full on taking and shipping  the African slaves  from central and West  Africa to North  America  and West indies  to work  in the  European investments such as plantation and mines  as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for example  it estimated that about more than  15 millions of Africans were taken  from Africa to America as slaves.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lumMod val="85000"/>
                    <a:lumOff val="15000"/>
                  </a:schemeClr>
                </a:solidFill>
              </a:rPr>
              <a:t>3</a:t>
            </a:r>
            <a:r>
              <a:rPr lang="en-US" b="1" baseline="30000" dirty="0" smtClean="0">
                <a:solidFill>
                  <a:schemeClr val="tx1">
                    <a:lumMod val="85000"/>
                    <a:lumOff val="15000"/>
                  </a:schemeClr>
                </a:solidFill>
              </a:rPr>
              <a:t>rd</a:t>
            </a:r>
            <a:r>
              <a:rPr lang="en-US" b="1" dirty="0" smtClean="0">
                <a:solidFill>
                  <a:schemeClr val="tx1">
                    <a:lumMod val="85000"/>
                    <a:lumOff val="15000"/>
                  </a:schemeClr>
                </a:solidFill>
              </a:rPr>
              <a:t> phase- unequal exchange</a:t>
            </a:r>
            <a:endParaRPr lang="en-US" b="1" dirty="0">
              <a:solidFill>
                <a:schemeClr val="tx1">
                  <a:lumMod val="85000"/>
                  <a:lumOff val="15000"/>
                </a:schemeClr>
              </a:solidFill>
            </a:endParaRPr>
          </a:p>
        </p:txBody>
      </p:sp>
      <p:sp>
        <p:nvSpPr>
          <p:cNvPr id="3" name="Content Placeholder 2"/>
          <p:cNvSpPr>
            <a:spLocks noGrp="1"/>
          </p:cNvSpPr>
          <p:nvPr>
            <p:ph idx="1"/>
          </p:nvPr>
        </p:nvSpPr>
        <p:spPr/>
        <p:txBody>
          <a:bodyPr>
            <a:noAutofit/>
          </a:bodyPr>
          <a:lstStyle/>
          <a:p>
            <a:pPr>
              <a:buNone/>
            </a:pPr>
            <a:r>
              <a:rPr lang="en-US" dirty="0" smtClean="0">
                <a:latin typeface="Times New Roman" pitchFamily="18" charset="0"/>
                <a:cs typeface="Times New Roman" pitchFamily="18" charset="0"/>
              </a:rPr>
              <a:t>     In this period the European merchants engaged on unfair over seas trade so as to maximize profit for example  the Africans valuable  commodities  such as ivory,gold,silver,animal skins, and tortoise shells were exchanged  by the Europeans  commodities  such as guns,beads,looking mirror, cloth and out dated  wines ,this completely unfair trade.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8229600" cy="1143000"/>
          </a:xfrm>
        </p:spPr>
        <p:txBody>
          <a:bodyPr>
            <a:noAutofit/>
          </a:bodyPr>
          <a:lstStyle/>
          <a:p>
            <a:r>
              <a:rPr lang="en-US" sz="2800" dirty="0" smtClean="0">
                <a:solidFill>
                  <a:srgbClr val="FF0000"/>
                </a:solidFill>
              </a:rPr>
              <a:t>FACTORS TO THE  RISE OF MERCHANTALISM IN EUROPE</a:t>
            </a:r>
            <a:r>
              <a:rPr lang="en-US" sz="2800" dirty="0" smtClean="0"/>
              <a:t/>
            </a:r>
            <a:br>
              <a:rPr lang="en-US" sz="2800" dirty="0" smtClean="0"/>
            </a:br>
            <a:endParaRPr lang="en-US" sz="2800" dirty="0"/>
          </a:p>
        </p:txBody>
      </p:sp>
      <p:sp>
        <p:nvSpPr>
          <p:cNvPr id="3" name="Content Placeholder 2"/>
          <p:cNvSpPr>
            <a:spLocks noGrp="1"/>
          </p:cNvSpPr>
          <p:nvPr>
            <p:ph idx="1"/>
          </p:nvPr>
        </p:nvSpPr>
        <p:spPr/>
        <p:txBody>
          <a:bodyPr/>
          <a:lstStyle/>
          <a:p>
            <a:pPr>
              <a:buFont typeface="Wingdings" pitchFamily="2" charset="2"/>
              <a:buChar char="ü"/>
            </a:pPr>
            <a:r>
              <a:rPr lang="en-US" dirty="0" smtClean="0">
                <a:latin typeface="Times New Roman" pitchFamily="18" charset="0"/>
                <a:cs typeface="Times New Roman" pitchFamily="18" charset="0"/>
              </a:rPr>
              <a:t>The development  of marine technology especially discovery of compass direction and improvement of ship building, so this enabled European merchants  to across their  borders to the different parts in the world  to accumulate  Wealth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Africa and America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ü"/>
            </a:pPr>
            <a:r>
              <a:rPr lang="en-US" sz="3600" dirty="0" smtClean="0">
                <a:latin typeface="Times New Roman" pitchFamily="18" charset="0"/>
                <a:cs typeface="Times New Roman" pitchFamily="18" charset="0"/>
              </a:rPr>
              <a:t>The role played  by individual  European  leaders , the European leaders supported  the European merchants by giving them financial support  and security  so as to conduct  their overseas trading  activities  without obstacles for example  King  Henry viii of England</a:t>
            </a:r>
            <a:r>
              <a:rPr lang="en-US" dirty="0" smtClean="0"/>
              <a:t>. </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Font typeface="Wingdings" pitchFamily="2" charset="2"/>
              <a:buChar char="ü"/>
            </a:pPr>
            <a:r>
              <a:rPr lang="en-US" dirty="0" smtClean="0"/>
              <a:t>The rise of the modern  states in Europe  such as Portugal , Britain  and Spain  etc. This  European states  engaged on over seas trade  so as  to  accumulate  wealth  especially  gold and silver to make their state powerfully.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ü"/>
            </a:pPr>
            <a:r>
              <a:rPr lang="en-US" sz="3600" dirty="0" smtClean="0">
                <a:latin typeface="Times New Roman" pitchFamily="18" charset="0"/>
                <a:cs typeface="Times New Roman" pitchFamily="18" charset="0"/>
              </a:rPr>
              <a:t>The rise  of merchants class  in Europe,  the merchants  class was interesting  to engage  on over seas trade in order  to accumulate  capital or wealth (gold and silver) in order to become  rich  traders  in Europe</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Font typeface="Wingdings" pitchFamily="2" charset="2"/>
              <a:buChar char="ü"/>
            </a:pPr>
            <a:r>
              <a:rPr lang="en-US" sz="3600" dirty="0" smtClean="0">
                <a:latin typeface="Times New Roman" pitchFamily="18" charset="0"/>
                <a:cs typeface="Times New Roman" pitchFamily="18" charset="0"/>
              </a:rPr>
              <a:t>The geographical  discoveries  especially  the discovery of New world , so this attracted  many  European traders and states to engage  on overseas trade to accumulate wealth </a:t>
            </a:r>
            <a:r>
              <a:rPr lang="en-US" sz="3600" smtClean="0">
                <a:latin typeface="Times New Roman" pitchFamily="18" charset="0"/>
                <a:cs typeface="Times New Roman" pitchFamily="18" charset="0"/>
              </a:rPr>
              <a:t>since America </a:t>
            </a:r>
            <a:r>
              <a:rPr lang="en-US" sz="3600" dirty="0" smtClean="0">
                <a:latin typeface="Times New Roman" pitchFamily="18" charset="0"/>
                <a:cs typeface="Times New Roman" pitchFamily="18" charset="0"/>
              </a:rPr>
              <a:t>characterized  by the  presence  of  Gold and  Silver.</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a:t>
            </a:r>
            <a:r>
              <a:rPr lang="en-US" sz="3600" dirty="0" smtClean="0">
                <a:latin typeface="Times New Roman" pitchFamily="18" charset="0"/>
                <a:cs typeface="Times New Roman" pitchFamily="18" charset="0"/>
              </a:rPr>
              <a:t>FEATURES OR CHARACTERISTICS  MERCHANTALISM</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err="1" smtClean="0">
                <a:solidFill>
                  <a:srgbClr val="FF0000"/>
                </a:solidFill>
              </a:rPr>
              <a:t>Bullionism</a:t>
            </a:r>
            <a:endParaRPr lang="en-US" sz="5400"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      In this period the European Merchants and their states  engaged on accumulating  of gold and silver to make their nations powerfully economically</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Capitalism  refers to the economic  system in which the  capital  or wealth owned  or controlled  by the few  people (Bourgeoisie class)in the society.</a:t>
            </a:r>
          </a:p>
          <a:p>
            <a:pPr>
              <a:buFont typeface="Wingdings" pitchFamily="2" charset="2"/>
              <a:buChar char="ü"/>
            </a:pPr>
            <a:r>
              <a:rPr lang="en-US" dirty="0" smtClean="0">
                <a:latin typeface="Times New Roman" pitchFamily="18" charset="0"/>
                <a:cs typeface="Times New Roman" pitchFamily="18" charset="0"/>
              </a:rPr>
              <a:t>Capitalism  in Europe  emerged  around  15</a:t>
            </a:r>
            <a:r>
              <a:rPr lang="en-US" baseline="30000" dirty="0" smtClean="0">
                <a:latin typeface="Times New Roman" pitchFamily="18" charset="0"/>
                <a:cs typeface="Times New Roman" pitchFamily="18" charset="0"/>
              </a:rPr>
              <a:t>thC</a:t>
            </a:r>
            <a:r>
              <a:rPr lang="en-US" dirty="0" smtClean="0">
                <a:latin typeface="Times New Roman" pitchFamily="18" charset="0"/>
                <a:cs typeface="Times New Roman" pitchFamily="18" charset="0"/>
              </a:rPr>
              <a:t> after decline of feudalism  in the late  of 14</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So it means capitalism  was born  in the womb of feudalism in Europe.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err="1" smtClean="0"/>
              <a:t>millitarism</a:t>
            </a:r>
            <a:endParaRPr lang="en-US" sz="6000" b="1" dirty="0"/>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        In this period every  European states formed strong standing army to protect itself  form conquest done  by other powerfully European states and  also the army was used to provide security to the merchants from piracy on the seas.</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rgbClr val="FF0000"/>
                </a:solidFill>
              </a:rPr>
              <a:t>State unification </a:t>
            </a:r>
            <a:endParaRPr lang="en-US" sz="4800" dirty="0">
              <a:solidFill>
                <a:srgbClr val="FF0000"/>
              </a:solidFill>
            </a:endParaRPr>
          </a:p>
        </p:txBody>
      </p:sp>
      <p:sp>
        <p:nvSpPr>
          <p:cNvPr id="3" name="Content Placeholder 2"/>
          <p:cNvSpPr>
            <a:spLocks noGrp="1"/>
          </p:cNvSpPr>
          <p:nvPr>
            <p:ph idx="1"/>
          </p:nvPr>
        </p:nvSpPr>
        <p:spPr/>
        <p:txBody>
          <a:bodyPr/>
          <a:lstStyle/>
          <a:p>
            <a:pPr>
              <a:buNone/>
            </a:pPr>
            <a:r>
              <a:rPr lang="en-US" sz="3600" dirty="0" smtClean="0">
                <a:latin typeface="Times New Roman" pitchFamily="18" charset="0"/>
                <a:cs typeface="Times New Roman" pitchFamily="18" charset="0"/>
              </a:rPr>
              <a:t>          In this  period the small European states joined together  to form one powerfully  state or nation,  in order  to create wide market for home merchants and home goods for the development of their nations for example Scotland , Wales, Ireland, and England joined to form great Britain (UK</a:t>
            </a:r>
            <a:r>
              <a:rPr lang="en-US" dirty="0" smtClean="0"/>
              <a:t>)</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
            </a:r>
            <a:br>
              <a:rPr lang="en-US" b="1" dirty="0" smtClean="0">
                <a:solidFill>
                  <a:srgbClr val="FF0000"/>
                </a:solidFill>
              </a:rPr>
            </a:br>
            <a:endParaRPr lang="en-US" b="1" dirty="0">
              <a:solidFill>
                <a:srgbClr val="FF0000"/>
              </a:solidFill>
            </a:endParaRPr>
          </a:p>
        </p:txBody>
      </p:sp>
      <p:sp>
        <p:nvSpPr>
          <p:cNvPr id="3" name="Content Placeholder 2"/>
          <p:cNvSpPr>
            <a:spLocks noGrp="1"/>
          </p:cNvSpPr>
          <p:nvPr>
            <p:ph idx="1"/>
          </p:nvPr>
        </p:nvSpPr>
        <p:spPr/>
        <p:txBody>
          <a:bodyPr>
            <a:noAutofit/>
          </a:bodyPr>
          <a:lstStyle/>
          <a:p>
            <a:pPr>
              <a:buNone/>
            </a:pPr>
            <a:r>
              <a:rPr lang="en-US" sz="3600" dirty="0" smtClean="0">
                <a:latin typeface="Times New Roman" pitchFamily="18" charset="0"/>
                <a:cs typeface="Times New Roman" pitchFamily="18" charset="0"/>
              </a:rPr>
              <a:t>           In this period every European state applied protectionism  policy by imposing  high tariffs to the imported  goods from other  European nations  in order  to protect  the local  market  for </a:t>
            </a:r>
            <a:r>
              <a:rPr lang="en-US" sz="3600" smtClean="0">
                <a:latin typeface="Times New Roman" pitchFamily="18" charset="0"/>
                <a:cs typeface="Times New Roman" pitchFamily="18" charset="0"/>
              </a:rPr>
              <a:t>home  goods/products </a:t>
            </a:r>
            <a:r>
              <a:rPr lang="en-US" sz="3600" dirty="0" smtClean="0">
                <a:latin typeface="Times New Roman" pitchFamily="18" charset="0"/>
                <a:cs typeface="Times New Roman" pitchFamily="18" charset="0"/>
              </a:rPr>
              <a:t>for example Britain  introduced  the navigation act in order to protect home traders and home market</a:t>
            </a:r>
          </a:p>
          <a:p>
            <a:pPr>
              <a:buNone/>
            </a:pP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       The existence of informal colonies</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         In this period there were informal colonies  with no trade barriers or restriction for  example  India was British informal colony</a:t>
            </a:r>
          </a:p>
          <a:p>
            <a:pPr>
              <a:buNone/>
            </a:pPr>
            <a:r>
              <a:rPr lang="en-US" sz="4000" dirty="0" smtClean="0">
                <a:latin typeface="Times New Roman" pitchFamily="18" charset="0"/>
                <a:cs typeface="Times New Roman" pitchFamily="18" charset="0"/>
              </a:rPr>
              <a:t>              </a:t>
            </a:r>
            <a:r>
              <a:rPr lang="en-US" sz="4000" dirty="0" smtClean="0">
                <a:solidFill>
                  <a:schemeClr val="tx2"/>
                </a:solidFill>
                <a:latin typeface="Times New Roman" pitchFamily="18" charset="0"/>
                <a:cs typeface="Times New Roman" pitchFamily="18" charset="0"/>
              </a:rPr>
              <a:t>Unequal exchange </a:t>
            </a:r>
            <a:endParaRPr lang="en-US" sz="4000" dirty="0">
              <a:solidFill>
                <a:schemeClr val="tx2"/>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It based on primitive ways of accumulation of capital</a:t>
            </a:r>
            <a:endParaRPr lang="en-US" dirty="0">
              <a:solidFill>
                <a:srgbClr val="FF0000"/>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         The illegal ways were used by the merchants (European) or states to accumulate  Wealth  for example  slave trade , kidnapping, Piracy, Robbery, Crusader Wars, Enclosure system.</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IMPACTS OF MERCHANTALISM IN AFRICA</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The introduction of Triangular slave trade, due to the activities  of the European Merchants on Africa.</a:t>
            </a:r>
          </a:p>
          <a:p>
            <a:r>
              <a:rPr lang="en-US" dirty="0" smtClean="0"/>
              <a:t>Depopulation, the millions of Africans aged between 15 to 35  were caught shipped from Africa to America and Europe as slaves as a result population  decreased in Africa for example more than 15 millions of Africans were  taken to America. </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endParaRPr lang="en-US"/>
          </a:p>
        </p:txBody>
      </p:sp>
      <p:sp>
        <p:nvSpPr>
          <p:cNvPr id="3" name="Content Placeholder 2"/>
          <p:cNvSpPr>
            <a:spLocks noGrp="1"/>
          </p:cNvSpPr>
          <p:nvPr>
            <p:ph idx="1"/>
          </p:nvPr>
        </p:nvSpPr>
        <p:spPr/>
        <p:txBody>
          <a:bodyPr/>
          <a:lstStyle/>
          <a:p>
            <a:r>
              <a:rPr lang="en-US" dirty="0" smtClean="0"/>
              <a:t>Decline of agriculture production  in Africa, due to the loss of  many Africans  man powers who were taken from Africa to America as slaves</a:t>
            </a:r>
          </a:p>
          <a:p>
            <a:r>
              <a:rPr lang="en-US" dirty="0" smtClean="0"/>
              <a:t>Declining of African trade activities e.g. Trans-</a:t>
            </a:r>
            <a:r>
              <a:rPr lang="en-US" dirty="0" err="1" smtClean="0"/>
              <a:t>saharan</a:t>
            </a:r>
            <a:r>
              <a:rPr lang="en-US" dirty="0" smtClean="0"/>
              <a:t> trade due the introduction of triangular slave trade on west Africa</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r>
              <a:rPr lang="en-US" sz="4000" dirty="0" smtClean="0"/>
              <a:t>Loss of African resources  like human and natural resources were  taken  in large  extent by the European merchants through unequal exchange for the development of Europe e.g. gold, silver, copper, also human resources taken through slave trade.</a:t>
            </a:r>
          </a:p>
          <a:p>
            <a:r>
              <a:rPr lang="en-US" sz="4000" dirty="0" smtClean="0"/>
              <a:t>Decline of African local  industries , For example textiles industries and iron smelting industries due to the activities of the merchants in Africa such as taking African skilled and expertise as a slaves and importation of the European industrial goods.</a:t>
            </a:r>
          </a:p>
          <a:p>
            <a:r>
              <a:rPr lang="en-US" sz="4000" dirty="0" smtClean="0"/>
              <a:t>Stagnation of technology. This is due to the importation of European manufactured goods which discourage production to local industries, also slave trade which taken a lot of skilled man to  America. All these led to the stagnation of technology.</a:t>
            </a:r>
          </a:p>
          <a:p>
            <a:pPr>
              <a:buNone/>
            </a:pPr>
            <a:endParaRPr lang="en-US" sz="4000"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IMPACTS OF MERCHANTALISM  IN EUROPE</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The development of towns in Europe, many town developed due to the mercantilism activities  especially  the trade  centers and sea ports towns like Manchester, Liverpool, Amsterdam, Seville  etc</a:t>
            </a:r>
          </a:p>
          <a:p>
            <a:r>
              <a:rPr lang="en-US" dirty="0" smtClean="0">
                <a:latin typeface="Times New Roman" pitchFamily="18" charset="0"/>
                <a:cs typeface="Times New Roman" pitchFamily="18" charset="0"/>
              </a:rPr>
              <a:t>The development of European industries because  Africa and other parts  of the world acted  as source  of market  for the  industrial goods from Europe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sz="3600" dirty="0" smtClean="0">
                <a:latin typeface="Times New Roman" pitchFamily="18" charset="0"/>
                <a:cs typeface="Times New Roman" pitchFamily="18" charset="0"/>
              </a:rPr>
              <a:t>The formation of big financial institution in Europe like the Barclays bank in </a:t>
            </a:r>
            <a:r>
              <a:rPr lang="en-US" sz="3600" dirty="0" smtClean="0">
                <a:solidFill>
                  <a:srgbClr val="FF0000"/>
                </a:solidFill>
                <a:latin typeface="Times New Roman" pitchFamily="18" charset="0"/>
                <a:cs typeface="Times New Roman" pitchFamily="18" charset="0"/>
              </a:rPr>
              <a:t>1756 which founded by David and Alexander Barclays</a:t>
            </a:r>
            <a:r>
              <a:rPr lang="en-US" sz="3600" dirty="0" smtClean="0">
                <a:latin typeface="Times New Roman" pitchFamily="18" charset="0"/>
                <a:cs typeface="Times New Roman" pitchFamily="18" charset="0"/>
              </a:rPr>
              <a:t> due to the capital  which accumulated  from slave  trade.</a:t>
            </a:r>
          </a:p>
          <a:p>
            <a:r>
              <a:rPr lang="en-US" sz="3600" dirty="0" smtClean="0">
                <a:latin typeface="Times New Roman" pitchFamily="18" charset="0"/>
                <a:cs typeface="Times New Roman" pitchFamily="18" charset="0"/>
              </a:rPr>
              <a:t>It provided  raw materials  for the European industries, merchants collected raw material like ivory, minerals and animal skins also production activities done by African slaves  in America. All these ensure supply of raw materials to the capitalists industries.</a:t>
            </a:r>
          </a:p>
          <a:p>
            <a:pPr>
              <a:buNone/>
            </a:pP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6">
                    <a:lumMod val="75000"/>
                  </a:schemeClr>
                </a:solidFill>
              </a:rPr>
              <a:t>FEUDALISM</a:t>
            </a:r>
            <a:endParaRPr lang="en-US" sz="4800" dirty="0">
              <a:solidFill>
                <a:schemeClr val="accent6">
                  <a:lumMod val="75000"/>
                </a:schemeClr>
              </a:solidFill>
            </a:endParaRPr>
          </a:p>
        </p:txBody>
      </p:sp>
      <p:sp>
        <p:nvSpPr>
          <p:cNvPr id="3" name="Content Placeholder 2"/>
          <p:cNvSpPr>
            <a:spLocks noGrp="1"/>
          </p:cNvSpPr>
          <p:nvPr>
            <p:ph idx="1"/>
          </p:nvPr>
        </p:nvSpPr>
        <p:spPr/>
        <p:txBody>
          <a:bodyPr>
            <a:normAutofit lnSpcReduction="10000"/>
          </a:bodyPr>
          <a:lstStyle/>
          <a:p>
            <a:pPr>
              <a:buNone/>
            </a:pPr>
            <a:r>
              <a:rPr lang="en-US" sz="3600" dirty="0" smtClean="0">
                <a:latin typeface="Times New Roman" pitchFamily="18" charset="0"/>
                <a:cs typeface="Times New Roman" pitchFamily="18" charset="0"/>
              </a:rPr>
              <a:t>       Refers to the  system of production  that based on land  as major means of production OR</a:t>
            </a:r>
          </a:p>
          <a:p>
            <a:pPr>
              <a:buFont typeface="Wingdings" pitchFamily="2" charset="2"/>
              <a:buChar char="ü"/>
            </a:pPr>
            <a:r>
              <a:rPr lang="en-US" sz="3600" dirty="0" smtClean="0">
                <a:latin typeface="Times New Roman" pitchFamily="18" charset="0"/>
                <a:cs typeface="Times New Roman" pitchFamily="18" charset="0"/>
              </a:rPr>
              <a:t>Refer to the third mode of production  and second exploitative mode of production  that based on private ownership of the major means of production  especially  land.</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762000" y="1600200"/>
            <a:ext cx="7924800" cy="4724400"/>
          </a:xfrm>
        </p:spPr>
        <p:txBody>
          <a:bodyPr>
            <a:noAutofit/>
          </a:bodyPr>
          <a:lstStyle/>
          <a:p>
            <a:r>
              <a:rPr lang="en-US" dirty="0" smtClean="0">
                <a:latin typeface="Times New Roman" pitchFamily="18" charset="0"/>
                <a:cs typeface="Times New Roman" pitchFamily="18" charset="0"/>
              </a:rPr>
              <a:t>It provided wide market for the European industrial goods, because through mercantilism Europeans goods became well known in various parts of the world E.g. Africa, America and Asia acted as source of the markets  for the goods brought  by the European merchants</a:t>
            </a:r>
          </a:p>
          <a:p>
            <a:endParaRPr lang="en-US" sz="3600"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a:buFont typeface="Wingdings" pitchFamily="2" charset="2"/>
              <a:buChar char="v"/>
            </a:pPr>
            <a:endParaRPr lang="en-US" dirty="0" smtClean="0">
              <a:latin typeface="Times New Roman" pitchFamily="18" charset="0"/>
              <a:cs typeface="Times New Roman" pitchFamily="18" charset="0"/>
            </a:endParaRPr>
          </a:p>
          <a:p>
            <a:pPr>
              <a:buNone/>
            </a:pPr>
            <a:endParaRPr lang="en-US" dirty="0" smtClean="0">
              <a:latin typeface="Times New Roman" pitchFamily="18" charset="0"/>
              <a:cs typeface="Times New Roman" pitchFamily="18" charset="0"/>
            </a:endParaRPr>
          </a:p>
          <a:p>
            <a:pPr lvl="1"/>
            <a:endParaRPr lang="en-US" dirty="0" smtClean="0">
              <a:latin typeface="Times New Roman" pitchFamily="18" charset="0"/>
              <a:cs typeface="Times New Roman" pitchFamily="18" charset="0"/>
            </a:endParaRPr>
          </a:p>
          <a:p>
            <a:pPr>
              <a:buNone/>
            </a:pPr>
            <a:endParaRPr lang="en-US" sz="3600" dirty="0" smtClean="0">
              <a:latin typeface="Times New Roman" pitchFamily="18" charset="0"/>
              <a:cs typeface="Times New Roman" pitchFamily="18" charset="0"/>
            </a:endParaRPr>
          </a:p>
          <a:p>
            <a:pPr>
              <a:buNone/>
            </a:pPr>
            <a:endParaRPr lang="en-US" sz="3600" dirty="0" smtClean="0">
              <a:latin typeface="Times New Roman" pitchFamily="18" charset="0"/>
              <a:cs typeface="Times New Roman" pitchFamily="18" charset="0"/>
            </a:endParaRPr>
          </a:p>
          <a:p>
            <a:pPr>
              <a:buNone/>
            </a:pP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latin typeface="Times New Roman" pitchFamily="18" charset="0"/>
                <a:cs typeface="Times New Roman" pitchFamily="18" charset="0"/>
              </a:rPr>
              <a:t>Population growth in some towns and cities, through mercantilism activities many people in rural areas migrated into big towns like Manchester, Liverpool, Seville in order to work in industries as a result led population growth in some towns in Europe.</a:t>
            </a:r>
          </a:p>
          <a:p>
            <a:r>
              <a:rPr lang="en-US" dirty="0" smtClean="0">
                <a:latin typeface="Times New Roman" pitchFamily="18" charset="0"/>
                <a:cs typeface="Times New Roman" pitchFamily="18" charset="0"/>
              </a:rPr>
              <a:t>Introduction of  monetary  system(money) in Europe because the gold and silver acted  as a money, so they used on exchanging  </a:t>
            </a:r>
            <a:r>
              <a:rPr lang="en-US" sz="3600" dirty="0" smtClean="0">
                <a:latin typeface="Times New Roman" pitchFamily="18" charset="0"/>
                <a:cs typeface="Times New Roman" pitchFamily="18" charset="0"/>
              </a:rPr>
              <a:t>system in Europe</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dirty="0" smtClean="0">
                <a:solidFill>
                  <a:srgbClr val="FF0000"/>
                </a:solidFill>
                <a:latin typeface="Times New Roman" pitchFamily="18" charset="0"/>
                <a:cs typeface="Times New Roman" pitchFamily="18" charset="0"/>
              </a:rPr>
              <a:t>Contribution of mercantilism to the rise of European capitalism</a:t>
            </a:r>
            <a:br>
              <a:rPr lang="en-US" dirty="0" smtClean="0">
                <a:solidFill>
                  <a:srgbClr val="FF0000"/>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a:xfrm>
            <a:off x="914400" y="1371601"/>
            <a:ext cx="7543800" cy="4495800"/>
          </a:xfrm>
        </p:spPr>
        <p:txBody>
          <a:bodyPr>
            <a:normAutofit fontScale="55000" lnSpcReduction="20000"/>
          </a:bodyPr>
          <a:lstStyle/>
          <a:p>
            <a:r>
              <a:rPr lang="en-US" dirty="0" smtClean="0">
                <a:latin typeface="Times New Roman" pitchFamily="18" charset="0"/>
                <a:cs typeface="Times New Roman" pitchFamily="18" charset="0"/>
              </a:rPr>
              <a:t>It contribute to the development of agriculture activities. Agriculture was expanded and commercialized due to the greater demand of agriculture  raw materials such as wool which used for cloth making and food for expand urban population which engage in commodity production for overseas markets.</a:t>
            </a:r>
          </a:p>
          <a:p>
            <a:r>
              <a:rPr lang="en-US" dirty="0" smtClean="0">
                <a:latin typeface="Times New Roman" pitchFamily="18" charset="0"/>
                <a:cs typeface="Times New Roman" pitchFamily="18" charset="0"/>
              </a:rPr>
              <a:t>It contribute to the development of ports, towns and cities. City ports like Liverpool, Manchester and Amsterdam and this city and town act as a center of commercial activities as well as industrial activities, other town like Yorkshire and Paris developed as manufacturing centers producing trading items.</a:t>
            </a:r>
          </a:p>
          <a:p>
            <a:r>
              <a:rPr lang="en-US" dirty="0" smtClean="0">
                <a:latin typeface="Times New Roman" pitchFamily="18" charset="0"/>
                <a:cs typeface="Times New Roman" pitchFamily="18" charset="0"/>
              </a:rPr>
              <a:t>It contributed to the development of science and technology. During mercantilism marine technology innovated to simplify journey of traders. E.g. innovation of marine technology simplified Europeans traders to travel everywhere with  their goods for trade motives. It contributed to the formation of big financial institutions. Through mercantilism policies of accumulating wealth like unequal exchange, slave trade where by benefit acquired helped the formation of financial institution like Barclay bank in 1756.</a:t>
            </a:r>
          </a:p>
          <a:p>
            <a:endParaRPr lang="en-US" dirty="0" smtClean="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077200" cy="4953000"/>
          </a:xfrm>
        </p:spPr>
        <p:txBody>
          <a:bodyPr>
            <a:normAutofit fontScale="92500" lnSpcReduction="10000"/>
          </a:bodyPr>
          <a:lstStyle/>
          <a:p>
            <a:r>
              <a:rPr lang="en-US" smtClean="0">
                <a:latin typeface="Times New Roman" pitchFamily="18" charset="0"/>
                <a:cs typeface="Times New Roman" pitchFamily="18" charset="0"/>
              </a:rPr>
              <a:t>It contributed to the formation of big financial institutions. </a:t>
            </a:r>
            <a:r>
              <a:rPr lang="en-US" dirty="0" smtClean="0">
                <a:latin typeface="Times New Roman" pitchFamily="18" charset="0"/>
                <a:cs typeface="Times New Roman" pitchFamily="18" charset="0"/>
              </a:rPr>
              <a:t>Through mercantilism policies of accumulating wealth like unequal exchange, slave trade where by benefit acquired helped the formation of financial institution like Barclay bank in 1756.</a:t>
            </a:r>
          </a:p>
          <a:p>
            <a:r>
              <a:rPr lang="en-US" dirty="0" smtClean="0">
                <a:latin typeface="Times New Roman" pitchFamily="18" charset="0"/>
                <a:cs typeface="Times New Roman" pitchFamily="18" charset="0"/>
              </a:rPr>
              <a:t>It expanded market for European manufactured goods, through </a:t>
            </a:r>
            <a:r>
              <a:rPr lang="en-US" dirty="0" err="1" smtClean="0">
                <a:latin typeface="Times New Roman" pitchFamily="18" charset="0"/>
                <a:cs typeface="Times New Roman" pitchFamily="18" charset="0"/>
              </a:rPr>
              <a:t>mercantalism</a:t>
            </a:r>
            <a:r>
              <a:rPr lang="en-US" dirty="0" smtClean="0">
                <a:latin typeface="Times New Roman" pitchFamily="18" charset="0"/>
                <a:cs typeface="Times New Roman" pitchFamily="18" charset="0"/>
              </a:rPr>
              <a:t>, European merchants transports goods like cloth, mirrors, beads and alcohol in various parts of the world E.g. Africa and America.</a:t>
            </a:r>
          </a:p>
          <a:p>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*It ensured constant supply of raw materials to the Europeans industries, because through merchants activities raw materials corrected from Africa, America and Asia E.g. Cotton, </a:t>
            </a:r>
            <a:r>
              <a:rPr lang="en-US" dirty="0" err="1" smtClean="0">
                <a:latin typeface="Times New Roman" pitchFamily="18" charset="0"/>
                <a:cs typeface="Times New Roman" pitchFamily="18" charset="0"/>
              </a:rPr>
              <a:t>suger</a:t>
            </a:r>
            <a:r>
              <a:rPr lang="en-US" dirty="0" smtClean="0">
                <a:latin typeface="Times New Roman" pitchFamily="18" charset="0"/>
                <a:cs typeface="Times New Roman" pitchFamily="18" charset="0"/>
              </a:rPr>
              <a:t>, tobacco, mineral and palm oil.</a:t>
            </a:r>
          </a:p>
          <a:p>
            <a:pPr>
              <a:buNone/>
            </a:pPr>
            <a:endParaRPr lang="en-US" dirty="0" smtClean="0">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solidFill>
                  <a:srgbClr val="FF0000"/>
                </a:solidFill>
                <a:latin typeface="Times New Roman" pitchFamily="18" charset="0"/>
                <a:cs typeface="Times New Roman" pitchFamily="18" charset="0"/>
              </a:rPr>
              <a:t>TRIANGULAR SLAVE TRADE </a:t>
            </a:r>
            <a:br>
              <a:rPr lang="en-US" sz="3200" dirty="0" smtClean="0">
                <a:solidFill>
                  <a:srgbClr val="FF0000"/>
                </a:solidFill>
                <a:latin typeface="Times New Roman" pitchFamily="18" charset="0"/>
                <a:cs typeface="Times New Roman" pitchFamily="18" charset="0"/>
              </a:rPr>
            </a:br>
            <a:r>
              <a:rPr lang="en-US" sz="3200" dirty="0" smtClean="0">
                <a:solidFill>
                  <a:srgbClr val="FF0000"/>
                </a:solidFill>
                <a:latin typeface="Times New Roman" pitchFamily="18" charset="0"/>
                <a:cs typeface="Times New Roman" pitchFamily="18" charset="0"/>
              </a:rPr>
              <a:t>OR</a:t>
            </a:r>
            <a:r>
              <a:rPr lang="en-US" sz="2800" dirty="0" smtClean="0">
                <a:solidFill>
                  <a:srgbClr val="FF0000"/>
                </a:solidFill>
                <a:latin typeface="Times New Roman" pitchFamily="18" charset="0"/>
                <a:cs typeface="Times New Roman" pitchFamily="18" charset="0"/>
              </a:rPr>
              <a:t/>
            </a:r>
            <a:br>
              <a:rPr lang="en-US" sz="2800" dirty="0" smtClean="0">
                <a:solidFill>
                  <a:srgbClr val="FF0000"/>
                </a:solidFill>
                <a:latin typeface="Times New Roman" pitchFamily="18" charset="0"/>
                <a:cs typeface="Times New Roman" pitchFamily="18" charset="0"/>
              </a:rPr>
            </a:br>
            <a:r>
              <a:rPr lang="en-US" sz="2800" dirty="0" smtClean="0">
                <a:solidFill>
                  <a:srgbClr val="FF0000"/>
                </a:solidFill>
                <a:latin typeface="Times New Roman" pitchFamily="18" charset="0"/>
                <a:cs typeface="Times New Roman" pitchFamily="18" charset="0"/>
              </a:rPr>
              <a:t>TRANS- ANTLANTIC SLAVE TRADE</a:t>
            </a:r>
            <a:r>
              <a:rPr lang="en-US" sz="3200" dirty="0" smtClean="0"/>
              <a:t/>
            </a:r>
            <a:br>
              <a:rPr lang="en-US" sz="3200" dirty="0" smtClean="0"/>
            </a:br>
            <a:endParaRPr lang="en-US" sz="3200" dirty="0"/>
          </a:p>
        </p:txBody>
      </p:sp>
      <p:sp>
        <p:nvSpPr>
          <p:cNvPr id="3" name="Content Placeholder 2"/>
          <p:cNvSpPr>
            <a:spLocks noGrp="1"/>
          </p:cNvSpPr>
          <p:nvPr>
            <p:ph idx="1"/>
          </p:nvPr>
        </p:nvSpPr>
        <p:spPr/>
        <p:txBody>
          <a:bodyPr>
            <a:normAutofit fontScale="92500" lnSpcReduction="10000"/>
          </a:bodyPr>
          <a:lstStyle/>
          <a:p>
            <a:pPr>
              <a:buNone/>
            </a:pPr>
            <a:r>
              <a:rPr lang="en-US" dirty="0" smtClean="0">
                <a:latin typeface="Times New Roman" pitchFamily="18" charset="0"/>
                <a:cs typeface="Times New Roman" pitchFamily="18" charset="0"/>
              </a:rPr>
              <a:t>Slave trade  refers to the process of buying and selling of human being like any other commodities </a:t>
            </a:r>
          </a:p>
          <a:p>
            <a:pPr>
              <a:buNone/>
            </a:pPr>
            <a:r>
              <a:rPr lang="en-US" dirty="0" smtClean="0">
                <a:latin typeface="Times New Roman" pitchFamily="18" charset="0"/>
                <a:cs typeface="Times New Roman" pitchFamily="18" charset="0"/>
              </a:rPr>
              <a:t>Triangular slave trade refers to the intercontinental slave  trade that  involved  Africa, America and Europe through Atlantic ocean. The triangular slave trade  started around the 15</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 how ever it gained momentum around 16</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century due to the activities of European  merchants on Africa and discovery of the New World</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FACTORS FOR THE RISE OF TRIANGULAR SLAVE TRADE</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sz="4000" dirty="0" smtClean="0">
                <a:latin typeface="Times New Roman" pitchFamily="18" charset="0"/>
                <a:cs typeface="Times New Roman" pitchFamily="18" charset="0"/>
              </a:rPr>
              <a:t>The development of marine technology, especially discovery of ship building and compass direction. So this enabled the European merchants to ship slaves from Africa to Europe and America</a:t>
            </a:r>
            <a:r>
              <a:rPr lang="en-US" dirty="0" smtClean="0"/>
              <a:t>.</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latin typeface="Times New Roman" pitchFamily="18" charset="0"/>
                <a:cs typeface="Times New Roman" pitchFamily="18" charset="0"/>
              </a:rPr>
              <a:t>The discovery of the new world by the Christopher Columbus in </a:t>
            </a:r>
            <a:r>
              <a:rPr lang="en-US" sz="3600" dirty="0" smtClean="0">
                <a:solidFill>
                  <a:srgbClr val="FF0000"/>
                </a:solidFill>
                <a:latin typeface="Times New Roman" pitchFamily="18" charset="0"/>
                <a:cs typeface="Times New Roman" pitchFamily="18" charset="0"/>
              </a:rPr>
              <a:t>1492</a:t>
            </a:r>
            <a:r>
              <a:rPr lang="en-US" sz="3600" dirty="0" smtClean="0">
                <a:latin typeface="Times New Roman" pitchFamily="18" charset="0"/>
                <a:cs typeface="Times New Roman" pitchFamily="18" charset="0"/>
              </a:rPr>
              <a:t> so the Europeans opened their plantation  and mines that required  the African slaves to work in those European investments  and in the new world</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3600" dirty="0" smtClean="0">
                <a:latin typeface="Times New Roman" pitchFamily="18" charset="0"/>
                <a:cs typeface="Times New Roman" pitchFamily="18" charset="0"/>
              </a:rPr>
              <a:t>The failure of the former source of </a:t>
            </a:r>
            <a:r>
              <a:rPr lang="en-US" sz="3600" dirty="0" err="1" smtClean="0">
                <a:latin typeface="Times New Roman" pitchFamily="18" charset="0"/>
                <a:cs typeface="Times New Roman" pitchFamily="18" charset="0"/>
              </a:rPr>
              <a:t>labour</a:t>
            </a:r>
            <a:r>
              <a:rPr lang="en-US" sz="3600" dirty="0" smtClean="0">
                <a:latin typeface="Times New Roman" pitchFamily="18" charset="0"/>
                <a:cs typeface="Times New Roman" pitchFamily="18" charset="0"/>
              </a:rPr>
              <a:t>. At the beginning the European used European prisoners and the red Indians but this source of </a:t>
            </a:r>
            <a:r>
              <a:rPr lang="en-US" sz="3600" dirty="0" err="1" smtClean="0">
                <a:latin typeface="Times New Roman" pitchFamily="18" charset="0"/>
                <a:cs typeface="Times New Roman" pitchFamily="18" charset="0"/>
              </a:rPr>
              <a:t>labour</a:t>
            </a:r>
            <a:r>
              <a:rPr lang="en-US" sz="3600" dirty="0" smtClean="0">
                <a:latin typeface="Times New Roman" pitchFamily="18" charset="0"/>
                <a:cs typeface="Times New Roman" pitchFamily="18" charset="0"/>
              </a:rPr>
              <a:t> proved failure, so that influence the Europeans to come on Africa to take slaves who could work in their investment in the new world</a:t>
            </a:r>
            <a:r>
              <a:rPr lang="en-US" dirty="0" smtClean="0"/>
              <a:t>.</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3600" dirty="0" smtClean="0">
                <a:latin typeface="Times New Roman" pitchFamily="18" charset="0"/>
                <a:cs typeface="Times New Roman" pitchFamily="18" charset="0"/>
              </a:rPr>
              <a:t>The geographical position between Africa and America, the closeness between Africa and America influenced  the Europeans  to come in Africa to take slaves after experiencing  the problem of </a:t>
            </a:r>
            <a:r>
              <a:rPr lang="en-US" sz="3600" dirty="0" err="1" smtClean="0">
                <a:latin typeface="Times New Roman" pitchFamily="18" charset="0"/>
                <a:cs typeface="Times New Roman" pitchFamily="18" charset="0"/>
              </a:rPr>
              <a:t>labour</a:t>
            </a:r>
            <a:r>
              <a:rPr lang="en-US" sz="3600" dirty="0" smtClean="0">
                <a:latin typeface="Times New Roman" pitchFamily="18" charset="0"/>
                <a:cs typeface="Times New Roman" pitchFamily="18" charset="0"/>
              </a:rPr>
              <a:t>  in the new world.</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Feudalism in Europe  characterized by the existence of the exploitation of the man by man  through  rent for example rent in kind, rent in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and rent in money and also it characterized  by existence of antagonistic  classes such as  feudal Lords and serfs/tenants. Feudalism  in Europe  emerged  around  9</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 and it collapse in the late  of 14</a:t>
            </a:r>
            <a:r>
              <a:rPr lang="en-US" baseline="30000" dirty="0" smtClean="0">
                <a:latin typeface="Times New Roman" pitchFamily="18" charset="0"/>
                <a:cs typeface="Times New Roman" pitchFamily="18" charset="0"/>
              </a:rPr>
              <a:t>th</a:t>
            </a:r>
            <a:r>
              <a:rPr lang="en-US" dirty="0" smtClean="0">
                <a:latin typeface="Times New Roman" pitchFamily="18" charset="0"/>
                <a:cs typeface="Times New Roman" pitchFamily="18" charset="0"/>
              </a:rPr>
              <a:t> C</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It was more profitable trade, so this attracted the Europeans merchants to take African slaves and selling them to the owners of plantations and mines in the new world so as to get super  profit  and becoming rich traders in Europe.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4400" dirty="0" smtClean="0">
                <a:latin typeface="Times New Roman" pitchFamily="18" charset="0"/>
                <a:cs typeface="Times New Roman" pitchFamily="18" charset="0"/>
              </a:rPr>
              <a:t>Energetic nature of Africans, the Africans were strong and they worked for long hours in difficult condition, so this attracted Europeans to take the African slaves. </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IMPACTS OF TRIANGULAR SLAVE TRADE</a:t>
            </a:r>
            <a:br>
              <a:rPr lang="en-US" b="1" dirty="0" smtClean="0"/>
            </a:br>
            <a:endParaRPr lang="en-US" dirty="0"/>
          </a:p>
        </p:txBody>
      </p:sp>
      <p:sp>
        <p:nvSpPr>
          <p:cNvPr id="3" name="Content Placeholder 2"/>
          <p:cNvSpPr>
            <a:spLocks noGrp="1"/>
          </p:cNvSpPr>
          <p:nvPr>
            <p:ph idx="1"/>
          </p:nvPr>
        </p:nvSpPr>
        <p:spPr/>
        <p:txBody>
          <a:bodyPr>
            <a:normAutofit/>
          </a:bodyPr>
          <a:lstStyle/>
          <a:p>
            <a:r>
              <a:rPr lang="en-US" sz="4000" dirty="0" smtClean="0">
                <a:latin typeface="Times New Roman" pitchFamily="18" charset="0"/>
                <a:cs typeface="Times New Roman" pitchFamily="18" charset="0"/>
              </a:rPr>
              <a:t>Rise and fall of some states, </a:t>
            </a:r>
            <a:r>
              <a:rPr lang="en-US" sz="4000" dirty="0" err="1" smtClean="0">
                <a:latin typeface="Times New Roman" pitchFamily="18" charset="0"/>
                <a:cs typeface="Times New Roman" pitchFamily="18" charset="0"/>
              </a:rPr>
              <a:t>eg</a:t>
            </a:r>
            <a:r>
              <a:rPr lang="en-US" sz="4000" dirty="0" smtClean="0">
                <a:latin typeface="Times New Roman" pitchFamily="18" charset="0"/>
                <a:cs typeface="Times New Roman" pitchFamily="18" charset="0"/>
              </a:rPr>
              <a:t> Mandika state rose while Dahomey and Benin decline due to the slave trade.</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r>
              <a:rPr lang="en-US" sz="4000" dirty="0" smtClean="0">
                <a:latin typeface="Times New Roman" pitchFamily="18" charset="0"/>
                <a:cs typeface="Times New Roman" pitchFamily="18" charset="0"/>
              </a:rPr>
              <a:t>Fear and insecurity, the Africans lived under tension due to the slave trade since every one fear to be taken as slaves.</a:t>
            </a:r>
          </a:p>
          <a:p>
            <a:r>
              <a:rPr lang="en-US" sz="4000" dirty="0" smtClean="0">
                <a:latin typeface="Times New Roman" pitchFamily="18" charset="0"/>
                <a:cs typeface="Times New Roman" pitchFamily="18" charset="0"/>
              </a:rPr>
              <a:t>Separation of families, because some members of family were taken as slaves</a:t>
            </a:r>
          </a:p>
          <a:p>
            <a:r>
              <a:rPr lang="en-US" sz="4000" dirty="0" smtClean="0">
                <a:latin typeface="Times New Roman" pitchFamily="18" charset="0"/>
                <a:cs typeface="Times New Roman" pitchFamily="18" charset="0"/>
              </a:rPr>
              <a:t>Decline of agriculture production due to the loss of man power</a:t>
            </a:r>
          </a:p>
          <a:p>
            <a:r>
              <a:rPr lang="en-US" sz="4000" dirty="0" smtClean="0">
                <a:latin typeface="Times New Roman" pitchFamily="18" charset="0"/>
                <a:cs typeface="Times New Roman" pitchFamily="18" charset="0"/>
              </a:rPr>
              <a:t>Intensive exploitation African natural resource  </a:t>
            </a:r>
          </a:p>
          <a:p>
            <a:r>
              <a:rPr lang="en-US" sz="4000" dirty="0" smtClean="0">
                <a:latin typeface="Times New Roman" pitchFamily="18" charset="0"/>
                <a:cs typeface="Times New Roman" pitchFamily="18" charset="0"/>
              </a:rPr>
              <a:t>Declining of Africa trade such as long distance trade and trans </a:t>
            </a:r>
            <a:r>
              <a:rPr lang="en-US" sz="4000" dirty="0" err="1" smtClean="0">
                <a:latin typeface="Times New Roman" pitchFamily="18" charset="0"/>
                <a:cs typeface="Times New Roman" pitchFamily="18" charset="0"/>
              </a:rPr>
              <a:t>saharan</a:t>
            </a:r>
            <a:r>
              <a:rPr lang="en-US" sz="4000" dirty="0" smtClean="0">
                <a:latin typeface="Times New Roman" pitchFamily="18" charset="0"/>
                <a:cs typeface="Times New Roman" pitchFamily="18" charset="0"/>
              </a:rPr>
              <a:t> trade due introduction triangular </a:t>
            </a:r>
            <a:r>
              <a:rPr lang="en-US" sz="4000" smtClean="0">
                <a:latin typeface="Times New Roman" pitchFamily="18" charset="0"/>
                <a:cs typeface="Times New Roman" pitchFamily="18" charset="0"/>
              </a:rPr>
              <a:t>slave trade.</a:t>
            </a:r>
            <a:endParaRPr lang="en-US" sz="4000" dirty="0" smtClean="0">
              <a:latin typeface="Times New Roman" pitchFamily="18" charset="0"/>
              <a:cs typeface="Times New Roman" pitchFamily="18" charset="0"/>
            </a:endParaRPr>
          </a:p>
          <a:p>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HOW SLAVES OBTAINED</a:t>
            </a:r>
            <a:r>
              <a:rPr lang="en-US" dirty="0" smtClean="0"/>
              <a:t>?</a:t>
            </a:r>
            <a:br>
              <a:rPr lang="en-US"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latin typeface="Times New Roman" pitchFamily="18" charset="0"/>
                <a:cs typeface="Times New Roman" pitchFamily="18" charset="0"/>
              </a:rPr>
              <a:t>Slaves obtained through selling the war prisoners</a:t>
            </a:r>
          </a:p>
          <a:p>
            <a:r>
              <a:rPr lang="en-US" dirty="0" smtClean="0">
                <a:latin typeface="Times New Roman" pitchFamily="18" charset="0"/>
                <a:cs typeface="Times New Roman" pitchFamily="18" charset="0"/>
              </a:rPr>
              <a:t>Slaves obtained through selling domestic servants</a:t>
            </a:r>
          </a:p>
          <a:p>
            <a:r>
              <a:rPr lang="en-US" dirty="0" smtClean="0">
                <a:latin typeface="Times New Roman" pitchFamily="18" charset="0"/>
                <a:cs typeface="Times New Roman" pitchFamily="18" charset="0"/>
              </a:rPr>
              <a:t>Slaves obtained through selling the criminals in the society </a:t>
            </a:r>
            <a:r>
              <a:rPr lang="en-US" dirty="0" err="1" smtClean="0">
                <a:latin typeface="Times New Roman" pitchFamily="18" charset="0"/>
                <a:cs typeface="Times New Roman" pitchFamily="18" charset="0"/>
              </a:rPr>
              <a:t>eg</a:t>
            </a:r>
            <a:r>
              <a:rPr lang="en-US" dirty="0" smtClean="0">
                <a:latin typeface="Times New Roman" pitchFamily="18" charset="0"/>
                <a:cs typeface="Times New Roman" pitchFamily="18" charset="0"/>
              </a:rPr>
              <a:t> thief</a:t>
            </a:r>
          </a:p>
          <a:p>
            <a:r>
              <a:rPr lang="en-US" dirty="0" smtClean="0">
                <a:latin typeface="Times New Roman" pitchFamily="18" charset="0"/>
                <a:cs typeface="Times New Roman" pitchFamily="18" charset="0"/>
              </a:rPr>
              <a:t>Slaves obtained through ambushing and raiding the villages</a:t>
            </a:r>
          </a:p>
          <a:p>
            <a:r>
              <a:rPr lang="en-US" dirty="0" smtClean="0">
                <a:latin typeface="Times New Roman" pitchFamily="18" charset="0"/>
                <a:cs typeface="Times New Roman" pitchFamily="18" charset="0"/>
              </a:rPr>
              <a:t>Through gifts to the local chiefs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rgbClr val="FF0000"/>
                </a:solidFill>
              </a:rPr>
              <a:t>THE CONTRIBUTION OF AFRICANS TO THE DEVELOPMENT OF CAPITALISM IN EUROPE</a:t>
            </a:r>
            <a:r>
              <a:rPr lang="en-US" sz="3600" dirty="0" smtClean="0"/>
              <a:t/>
            </a:r>
            <a:br>
              <a:rPr lang="en-US" sz="3600" dirty="0" smtClean="0"/>
            </a:br>
            <a:endParaRPr lang="en-US" sz="3600" dirty="0"/>
          </a:p>
        </p:txBody>
      </p:sp>
      <p:sp>
        <p:nvSpPr>
          <p:cNvPr id="3" name="Content Placeholder 2"/>
          <p:cNvSpPr>
            <a:spLocks noGrp="1"/>
          </p:cNvSpPr>
          <p:nvPr>
            <p:ph idx="1"/>
          </p:nvPr>
        </p:nvSpPr>
        <p:spPr/>
        <p:txBody>
          <a:bodyPr/>
          <a:lstStyle/>
          <a:p>
            <a:r>
              <a:rPr lang="en-US" dirty="0" smtClean="0">
                <a:latin typeface="Times New Roman" pitchFamily="18" charset="0"/>
                <a:cs typeface="Times New Roman" pitchFamily="18" charset="0"/>
              </a:rPr>
              <a:t>The Africans acted as a source of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in the European industries . Especially the Africans slaves.</a:t>
            </a:r>
          </a:p>
          <a:p>
            <a:r>
              <a:rPr lang="en-US" dirty="0" smtClean="0">
                <a:latin typeface="Times New Roman" pitchFamily="18" charset="0"/>
                <a:cs typeface="Times New Roman" pitchFamily="18" charset="0"/>
              </a:rPr>
              <a:t>The Africans acted as a source of the raw materials for the European industries for example the raw materials produced by Africans in America  were used by the European industries in Europe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3600" dirty="0" smtClean="0">
                <a:latin typeface="Times New Roman" pitchFamily="18" charset="0"/>
                <a:cs typeface="Times New Roman" pitchFamily="18" charset="0"/>
              </a:rPr>
              <a:t>The formation of the big financial institutions in Europe like Barclays bank (</a:t>
            </a:r>
            <a:r>
              <a:rPr lang="en-US" dirty="0" smtClean="0"/>
              <a:t>1756) which</a:t>
            </a:r>
            <a:r>
              <a:rPr lang="en-US" sz="3600" dirty="0" smtClean="0">
                <a:latin typeface="Times New Roman" pitchFamily="18" charset="0"/>
                <a:cs typeface="Times New Roman" pitchFamily="18" charset="0"/>
              </a:rPr>
              <a:t> was formed, due to the capital accumulated from slave trade.</a:t>
            </a:r>
          </a:p>
          <a:p>
            <a:r>
              <a:rPr lang="en-US" sz="3600" dirty="0" smtClean="0">
                <a:latin typeface="Times New Roman" pitchFamily="18" charset="0"/>
                <a:cs typeface="Times New Roman" pitchFamily="18" charset="0"/>
              </a:rPr>
              <a:t>The development of towns in Europe  especially sea port towns which acted as a trading center For example Manchester, Liverpool, Amsterdam.</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z="4000" dirty="0" smtClean="0">
                <a:latin typeface="Times New Roman" pitchFamily="18" charset="0"/>
                <a:cs typeface="Times New Roman" pitchFamily="18" charset="0"/>
              </a:rPr>
              <a:t>The Africans were the source of capital to the Europeans, the merchants accumulated a big capital that was invested in industries production through selling the Africans slaves.</a:t>
            </a:r>
          </a:p>
          <a:p>
            <a:r>
              <a:rPr lang="en-US" sz="4000" dirty="0" smtClean="0">
                <a:latin typeface="Times New Roman" pitchFamily="18" charset="0"/>
                <a:cs typeface="Times New Roman" pitchFamily="18" charset="0"/>
              </a:rPr>
              <a:t>It led to the expansion of population. For example millions of African slaves were moved to America for </a:t>
            </a:r>
            <a:r>
              <a:rPr lang="en-US" sz="4000" dirty="0" err="1" smtClean="0">
                <a:latin typeface="Times New Roman" pitchFamily="18" charset="0"/>
                <a:cs typeface="Times New Roman" pitchFamily="18" charset="0"/>
              </a:rPr>
              <a:t>labour</a:t>
            </a:r>
            <a:r>
              <a:rPr lang="en-US" sz="4000" dirty="0" smtClean="0">
                <a:latin typeface="Times New Roman" pitchFamily="18" charset="0"/>
                <a:cs typeface="Times New Roman" pitchFamily="18" charset="0"/>
              </a:rPr>
              <a:t> and European merchants and investors who invested in plantation farming, mining and industry on which African slaves worked therefore enough </a:t>
            </a:r>
            <a:r>
              <a:rPr lang="en-US" sz="4000" dirty="0" err="1" smtClean="0">
                <a:latin typeface="Times New Roman" pitchFamily="18" charset="0"/>
                <a:cs typeface="Times New Roman" pitchFamily="18" charset="0"/>
              </a:rPr>
              <a:t>labour</a:t>
            </a:r>
            <a:r>
              <a:rPr lang="en-US" sz="4000" dirty="0" smtClean="0">
                <a:latin typeface="Times New Roman" pitchFamily="18" charset="0"/>
                <a:cs typeface="Times New Roman" pitchFamily="18" charset="0"/>
              </a:rPr>
              <a:t> and market were availed.  </a:t>
            </a:r>
            <a:endParaRPr lang="en-US"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THE ABOLITION OF SLAVE TRADE IN AFRICA</a:t>
            </a:r>
            <a:r>
              <a:rPr lang="en-US" dirty="0" smtClean="0"/>
              <a:t/>
            </a:r>
            <a:br>
              <a:rPr lang="en-US" dirty="0" smtClean="0"/>
            </a:br>
            <a:endParaRPr lang="en-US" dirty="0"/>
          </a:p>
        </p:txBody>
      </p:sp>
      <p:sp>
        <p:nvSpPr>
          <p:cNvPr id="3" name="Content Placeholder 2"/>
          <p:cNvSpPr>
            <a:spLocks noGrp="1"/>
          </p:cNvSpPr>
          <p:nvPr>
            <p:ph idx="1"/>
          </p:nvPr>
        </p:nvSpPr>
        <p:spPr/>
        <p:txBody>
          <a:bodyPr>
            <a:noAutofit/>
          </a:bodyPr>
          <a:lstStyle/>
          <a:p>
            <a:pPr>
              <a:buNone/>
            </a:pPr>
            <a:r>
              <a:rPr lang="en-US" sz="3600" dirty="0" smtClean="0">
                <a:latin typeface="Times New Roman" pitchFamily="18" charset="0"/>
                <a:cs typeface="Times New Roman" pitchFamily="18" charset="0"/>
              </a:rPr>
              <a:t>Refers to the Europeans campaign aimed to stop buying and selling human being like any other commodities</a:t>
            </a:r>
          </a:p>
          <a:p>
            <a:pPr>
              <a:buNone/>
            </a:pPr>
            <a:r>
              <a:rPr lang="en-US" sz="3600" dirty="0" smtClean="0">
                <a:latin typeface="Times New Roman" pitchFamily="18" charset="0"/>
                <a:cs typeface="Times New Roman" pitchFamily="18" charset="0"/>
              </a:rPr>
              <a:t>The abolition of slave trade in Africa took place around the </a:t>
            </a:r>
            <a:r>
              <a:rPr lang="en-US" sz="3600" dirty="0" smtClean="0">
                <a:solidFill>
                  <a:srgbClr val="FF0000"/>
                </a:solidFill>
                <a:latin typeface="Times New Roman" pitchFamily="18" charset="0"/>
                <a:cs typeface="Times New Roman" pitchFamily="18" charset="0"/>
              </a:rPr>
              <a:t>18</a:t>
            </a:r>
            <a:r>
              <a:rPr lang="en-US" sz="3600" baseline="30000" dirty="0" smtClean="0">
                <a:solidFill>
                  <a:srgbClr val="FF0000"/>
                </a:solidFill>
                <a:latin typeface="Times New Roman" pitchFamily="18" charset="0"/>
                <a:cs typeface="Times New Roman" pitchFamily="18" charset="0"/>
              </a:rPr>
              <a:t>th</a:t>
            </a:r>
            <a:r>
              <a:rPr lang="en-US" sz="3600" dirty="0" smtClean="0">
                <a:latin typeface="Times New Roman" pitchFamily="18" charset="0"/>
                <a:cs typeface="Times New Roman" pitchFamily="18" charset="0"/>
              </a:rPr>
              <a:t> century especially after the industrial revolution in Europe  </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4400" dirty="0" smtClean="0">
                <a:latin typeface="Times New Roman" pitchFamily="18" charset="0"/>
                <a:cs typeface="Times New Roman" pitchFamily="18" charset="0"/>
              </a:rPr>
              <a:t>       The first country to abolish slave trade in Africa was Britain and later followed by other European countries like France, Belgium, Portugal etc. </a:t>
            </a:r>
            <a:endParaRPr lang="en-US" sz="4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sz="4000" dirty="0" smtClean="0">
                <a:solidFill>
                  <a:srgbClr val="FF0000"/>
                </a:solidFill>
              </a:rPr>
              <a:t>FACTORS FOR THE TRANSITION FROM FEUDALISM TO CAPITALISM  IN EUROPE</a:t>
            </a:r>
            <a:endParaRPr lang="en-US" sz="4000" dirty="0">
              <a:solidFill>
                <a:srgbClr val="FF0000"/>
              </a:solidFill>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00"/>
            <a:ext cx="7620000" cy="838200"/>
          </a:xfrm>
        </p:spPr>
        <p:txBody>
          <a:bodyPr>
            <a:normAutofit/>
          </a:bodyPr>
          <a:lstStyle/>
          <a:p>
            <a:pPr algn="l"/>
            <a:r>
              <a:rPr lang="en-US" sz="2200" dirty="0" smtClean="0">
                <a:solidFill>
                  <a:srgbClr val="FF0000"/>
                </a:solidFill>
              </a:rPr>
              <a:t>FACTORS FOR ABOLITION OF SLAVE TRADE</a:t>
            </a:r>
            <a:br>
              <a:rPr lang="en-US" sz="2200" dirty="0" smtClean="0">
                <a:solidFill>
                  <a:srgbClr val="FF0000"/>
                </a:solidFill>
              </a:rPr>
            </a:br>
            <a:r>
              <a:rPr lang="en-US" sz="2200" dirty="0" smtClean="0">
                <a:solidFill>
                  <a:srgbClr val="FF0000"/>
                </a:solidFill>
              </a:rPr>
              <a:t>Economic factors</a:t>
            </a:r>
            <a:endParaRPr lang="en-US" sz="2200" dirty="0"/>
          </a:p>
        </p:txBody>
      </p:sp>
      <p:sp>
        <p:nvSpPr>
          <p:cNvPr id="3" name="Content Placeholder 2"/>
          <p:cNvSpPr>
            <a:spLocks noGrp="1"/>
          </p:cNvSpPr>
          <p:nvPr>
            <p:ph idx="1"/>
          </p:nvPr>
        </p:nvSpPr>
        <p:spPr>
          <a:xfrm>
            <a:off x="533400" y="990600"/>
            <a:ext cx="8153400" cy="5867400"/>
          </a:xfrm>
        </p:spPr>
        <p:txBody>
          <a:bodyPr>
            <a:noAutofit/>
          </a:bodyPr>
          <a:lstStyle/>
          <a:p>
            <a:r>
              <a:rPr lang="en-US" sz="2800" dirty="0" smtClean="0">
                <a:latin typeface="Times New Roman" pitchFamily="18" charset="0"/>
                <a:cs typeface="Times New Roman" pitchFamily="18" charset="0"/>
              </a:rPr>
              <a:t>The industrial development especially discovery of machines that replaced  human </a:t>
            </a:r>
            <a:r>
              <a:rPr lang="en-US" sz="2800" dirty="0" err="1" smtClean="0">
                <a:latin typeface="Times New Roman" pitchFamily="18" charset="0"/>
                <a:cs typeface="Times New Roman" pitchFamily="18" charset="0"/>
              </a:rPr>
              <a:t>labour</a:t>
            </a:r>
            <a:r>
              <a:rPr lang="en-US" sz="2800" dirty="0" smtClean="0">
                <a:latin typeface="Times New Roman" pitchFamily="18" charset="0"/>
                <a:cs typeface="Times New Roman" pitchFamily="18" charset="0"/>
              </a:rPr>
              <a:t>,  so slaves were no longer needed because all works which were done by people replaced by machine</a:t>
            </a:r>
          </a:p>
          <a:p>
            <a:r>
              <a:rPr lang="en-US" sz="2800" dirty="0" smtClean="0">
                <a:latin typeface="Times New Roman" pitchFamily="18" charset="0"/>
                <a:cs typeface="Times New Roman" pitchFamily="18" charset="0"/>
              </a:rPr>
              <a:t>The sugar competition between Britain and France, the French controlled world sugar market   by selling their sugar at low prices because use slaves </a:t>
            </a:r>
            <a:r>
              <a:rPr lang="en-US" sz="2800" dirty="0" err="1" smtClean="0">
                <a:latin typeface="Times New Roman" pitchFamily="18" charset="0"/>
                <a:cs typeface="Times New Roman" pitchFamily="18" charset="0"/>
              </a:rPr>
              <a:t>labour</a:t>
            </a:r>
            <a:r>
              <a:rPr lang="en-US" sz="2800" dirty="0" smtClean="0">
                <a:latin typeface="Times New Roman" pitchFamily="18" charset="0"/>
                <a:cs typeface="Times New Roman" pitchFamily="18" charset="0"/>
              </a:rPr>
              <a:t> in production while Britain use machine in production, so this influenced British to establish campaign for abolition of slave trade to deny their competitors to use slaves </a:t>
            </a:r>
            <a:r>
              <a:rPr lang="en-US" sz="2800" dirty="0" err="1" smtClean="0">
                <a:latin typeface="Times New Roman" pitchFamily="18" charset="0"/>
                <a:cs typeface="Times New Roman" pitchFamily="18" charset="0"/>
              </a:rPr>
              <a:t>labour</a:t>
            </a:r>
            <a:r>
              <a:rPr lang="en-US" sz="2800" dirty="0" smtClean="0">
                <a:latin typeface="Times New Roman" pitchFamily="18" charset="0"/>
                <a:cs typeface="Times New Roman" pitchFamily="18" charset="0"/>
              </a:rPr>
              <a:t> in production.</a:t>
            </a:r>
          </a:p>
          <a:p>
            <a:pPr>
              <a:buNone/>
            </a:pPr>
            <a:endParaRPr lang="en-US" sz="2800" dirty="0" smtClean="0">
              <a:latin typeface="Times New Roman" pitchFamily="18" charset="0"/>
              <a:cs typeface="Times New Roman" pitchFamily="18" charset="0"/>
            </a:endParaRPr>
          </a:p>
          <a:p>
            <a:endParaRPr lang="en-US"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latin typeface="Times New Roman" pitchFamily="18" charset="0"/>
                <a:cs typeface="Times New Roman" pitchFamily="18" charset="0"/>
              </a:rPr>
              <a:t>Frequent slave revolts. Slaves being tired of slavery with its massive exploitation and torture revolted against their masters in many areas like in 1791 when the slaves in </a:t>
            </a:r>
            <a:r>
              <a:rPr lang="en-US" dirty="0" err="1" smtClean="0">
                <a:latin typeface="Times New Roman" pitchFamily="18" charset="0"/>
                <a:cs typeface="Times New Roman" pitchFamily="18" charset="0"/>
              </a:rPr>
              <a:t>St.Domingo</a:t>
            </a:r>
            <a:r>
              <a:rPr lang="en-US" dirty="0" smtClean="0">
                <a:latin typeface="Times New Roman" pitchFamily="18" charset="0"/>
                <a:cs typeface="Times New Roman" pitchFamily="18" charset="0"/>
              </a:rPr>
              <a:t> led by </a:t>
            </a:r>
            <a:r>
              <a:rPr lang="en-US" dirty="0" err="1" smtClean="0">
                <a:latin typeface="Times New Roman" pitchFamily="18" charset="0"/>
                <a:cs typeface="Times New Roman" pitchFamily="18" charset="0"/>
              </a:rPr>
              <a:t>Toussaints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L’Ouverture</a:t>
            </a:r>
            <a:r>
              <a:rPr lang="en-US" dirty="0" smtClean="0">
                <a:latin typeface="Times New Roman" pitchFamily="18" charset="0"/>
                <a:cs typeface="Times New Roman" pitchFamily="18" charset="0"/>
              </a:rPr>
              <a:t> killed their French masters and set up the Haiti republic therefore such revolts contributed to the abolition of slave trade.</a:t>
            </a:r>
          </a:p>
          <a:p>
            <a:r>
              <a:rPr lang="en-US" dirty="0" smtClean="0">
                <a:latin typeface="Times New Roman" pitchFamily="18" charset="0"/>
                <a:cs typeface="Times New Roman" pitchFamily="18" charset="0"/>
              </a:rPr>
              <a:t>The role played by philosophers such as Adam Smith who wrote about the slave trade negative economic impacts and according to him say that free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produce more productive than slave </a:t>
            </a:r>
            <a:r>
              <a:rPr lang="en-US" dirty="0" err="1" smtClean="0">
                <a:latin typeface="Times New Roman" pitchFamily="18" charset="0"/>
                <a:cs typeface="Times New Roman" pitchFamily="18" charset="0"/>
              </a:rPr>
              <a:t>labour</a:t>
            </a:r>
            <a:r>
              <a:rPr lang="en-US" dirty="0" smtClean="0">
                <a:latin typeface="Times New Roman" pitchFamily="18" charset="0"/>
                <a:cs typeface="Times New Roman" pitchFamily="18" charset="0"/>
              </a:rPr>
              <a:t>, so this influence to the abolition of slave trade.</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sz="2800" dirty="0" smtClean="0">
                <a:latin typeface="Times New Roman" pitchFamily="18" charset="0"/>
                <a:cs typeface="Times New Roman" pitchFamily="18" charset="0"/>
              </a:rPr>
              <a:t>The rise of capitalist demands e.g. cheap raw materials, area for market, cheap </a:t>
            </a:r>
            <a:r>
              <a:rPr lang="en-US" sz="2800" dirty="0" err="1" smtClean="0">
                <a:latin typeface="Times New Roman" pitchFamily="18" charset="0"/>
                <a:cs typeface="Times New Roman" pitchFamily="18" charset="0"/>
              </a:rPr>
              <a:t>labour</a:t>
            </a:r>
            <a:r>
              <a:rPr lang="en-US" sz="2800" dirty="0" smtClean="0">
                <a:latin typeface="Times New Roman" pitchFamily="18" charset="0"/>
                <a:cs typeface="Times New Roman" pitchFamily="18" charset="0"/>
              </a:rPr>
              <a:t>, area for investiment,so this made Britain to establish abolition of slave trade campaign in order to remain in their continent as market for European industrial goods, producers of  raw materials for European industries.</a:t>
            </a:r>
          </a:p>
          <a:p>
            <a:r>
              <a:rPr lang="en-US" sz="2800" dirty="0" smtClean="0"/>
              <a:t>The influence of classical economists</a:t>
            </a:r>
          </a:p>
          <a:p>
            <a:pPr>
              <a:buNone/>
            </a:pPr>
            <a:r>
              <a:rPr lang="en-US" sz="2800" dirty="0" smtClean="0"/>
              <a:t>	</a:t>
            </a:r>
            <a:r>
              <a:rPr lang="en-US" sz="2800" dirty="0" err="1" smtClean="0"/>
              <a:t>Eg</a:t>
            </a:r>
            <a:r>
              <a:rPr lang="en-US" sz="2800" dirty="0" smtClean="0"/>
              <a:t> Adam  smith and </a:t>
            </a:r>
            <a:r>
              <a:rPr lang="en-US" sz="2800" dirty="0" err="1" smtClean="0"/>
              <a:t>Recardo</a:t>
            </a:r>
            <a:r>
              <a:rPr lang="en-US" sz="2800" dirty="0" smtClean="0"/>
              <a:t> wrote against slave trade arguing that slave trade was not best way for survival of capitalist </a:t>
            </a:r>
            <a:r>
              <a:rPr lang="en-US" sz="2800" dirty="0" err="1" smtClean="0"/>
              <a:t>economy,so</a:t>
            </a:r>
            <a:r>
              <a:rPr lang="en-US" sz="2800" dirty="0" smtClean="0"/>
              <a:t> </a:t>
            </a:r>
            <a:r>
              <a:rPr lang="en-US" sz="2800" dirty="0" err="1" smtClean="0"/>
              <a:t>labour</a:t>
            </a:r>
            <a:r>
              <a:rPr lang="en-US" sz="2800" dirty="0" smtClean="0"/>
              <a:t> could be easily exploited through low wages than slaves to their masters.</a:t>
            </a:r>
          </a:p>
          <a:p>
            <a:endParaRPr lang="en-US" sz="28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factors</a:t>
            </a:r>
            <a:endParaRPr lang="en-US" dirty="0"/>
          </a:p>
        </p:txBody>
      </p:sp>
      <p:sp>
        <p:nvSpPr>
          <p:cNvPr id="3" name="Content Placeholder 2"/>
          <p:cNvSpPr>
            <a:spLocks noGrp="1"/>
          </p:cNvSpPr>
          <p:nvPr>
            <p:ph idx="1"/>
          </p:nvPr>
        </p:nvSpPr>
        <p:spPr>
          <a:xfrm>
            <a:off x="304800" y="1600200"/>
            <a:ext cx="8229600" cy="4525963"/>
          </a:xfrm>
        </p:spPr>
        <p:txBody>
          <a:bodyPr>
            <a:normAutofit fontScale="92500" lnSpcReduction="20000"/>
          </a:bodyPr>
          <a:lstStyle/>
          <a:p>
            <a:r>
              <a:rPr lang="en-US" dirty="0" smtClean="0"/>
              <a:t>The influence of philosophers and literature</a:t>
            </a:r>
          </a:p>
          <a:p>
            <a:pPr>
              <a:buNone/>
            </a:pPr>
            <a:r>
              <a:rPr lang="en-US" dirty="0" smtClean="0"/>
              <a:t> </a:t>
            </a:r>
            <a:r>
              <a:rPr lang="en-US" dirty="0" err="1" smtClean="0"/>
              <a:t>Eg</a:t>
            </a:r>
            <a:r>
              <a:rPr lang="en-US" dirty="0" smtClean="0"/>
              <a:t> Jean Jacques Rousseau through his book “The social contract” he state that in his book all men are born equal and no one has right to torture the </a:t>
            </a:r>
            <a:r>
              <a:rPr lang="en-US" dirty="0" err="1" smtClean="0"/>
              <a:t>other,so</a:t>
            </a:r>
            <a:r>
              <a:rPr lang="en-US" dirty="0" smtClean="0"/>
              <a:t> through this work influenced other people to fight against slave trade</a:t>
            </a:r>
          </a:p>
          <a:p>
            <a:r>
              <a:rPr lang="en-US" dirty="0" smtClean="0"/>
              <a:t>Role of religious </a:t>
            </a:r>
            <a:r>
              <a:rPr lang="en-US" dirty="0" err="1" smtClean="0"/>
              <a:t>bodies,these</a:t>
            </a:r>
            <a:r>
              <a:rPr lang="en-US" dirty="0" smtClean="0"/>
              <a:t> bodies claims about slave trade </a:t>
            </a:r>
            <a:r>
              <a:rPr lang="en-US" dirty="0" err="1" smtClean="0"/>
              <a:t>becouse</a:t>
            </a:r>
            <a:r>
              <a:rPr lang="en-US" dirty="0" smtClean="0"/>
              <a:t> cause </a:t>
            </a:r>
            <a:r>
              <a:rPr lang="en-US" dirty="0" err="1" smtClean="0"/>
              <a:t>inquality</a:t>
            </a:r>
            <a:r>
              <a:rPr lang="en-US" dirty="0" smtClean="0"/>
              <a:t> to the God’s people since God created all human being equal no one has right to humiliate and torturing others.</a:t>
            </a:r>
          </a:p>
          <a:p>
            <a:pPr>
              <a:buNone/>
            </a:pPr>
            <a:endParaRPr lang="en-US" dirty="0" smtClean="0"/>
          </a:p>
          <a:p>
            <a:pPr>
              <a:buNone/>
            </a:pPr>
            <a:endParaRPr lang="en-US" dirty="0" smtClean="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Political reasons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French revolution of 1789,this revolution brought ideas of equality and liberty. This ideas made people to be aware that slave trade go against with equality, fraternity and liberty, so this influence people in French  and outside country to oppose slave trade since it go against with equality and liberty.</a:t>
            </a:r>
          </a:p>
          <a:p>
            <a:r>
              <a:rPr lang="en-US" dirty="0" smtClean="0">
                <a:latin typeface="Times New Roman" pitchFamily="18" charset="0"/>
                <a:cs typeface="Times New Roman" pitchFamily="18" charset="0"/>
              </a:rPr>
              <a:t>American  independence of 1776,in this war British defeated  and in the same year America declared independence means British lost colonies where she could took </a:t>
            </a:r>
            <a:r>
              <a:rPr lang="en-US" smtClean="0">
                <a:latin typeface="Times New Roman" pitchFamily="18" charset="0"/>
                <a:cs typeface="Times New Roman" pitchFamily="18" charset="0"/>
              </a:rPr>
              <a:t>slaves to as </a:t>
            </a:r>
            <a:r>
              <a:rPr lang="en-US" dirty="0" smtClean="0">
                <a:latin typeface="Times New Roman" pitchFamily="18" charset="0"/>
                <a:cs typeface="Times New Roman" pitchFamily="18" charset="0"/>
              </a:rPr>
              <a:t>at first took many slaves from Africa to America.</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sz="2800" dirty="0" smtClean="0"/>
              <a:t>OBSTACLES FOR ABOLITION OF SLAVE TRADE</a:t>
            </a:r>
            <a:br>
              <a:rPr lang="en-US" sz="2800" dirty="0" smtClean="0"/>
            </a:br>
            <a:endParaRPr lang="en-US" sz="2800" dirty="0"/>
          </a:p>
        </p:txBody>
      </p:sp>
      <p:sp>
        <p:nvSpPr>
          <p:cNvPr id="3" name="Content Placeholder 2"/>
          <p:cNvSpPr>
            <a:spLocks noGrp="1"/>
          </p:cNvSpPr>
          <p:nvPr>
            <p:ph idx="1"/>
          </p:nvPr>
        </p:nvSpPr>
        <p:spPr>
          <a:xfrm>
            <a:off x="457200" y="1524000"/>
            <a:ext cx="8229600" cy="5181600"/>
          </a:xfrm>
        </p:spPr>
        <p:txBody>
          <a:bodyPr>
            <a:normAutofit fontScale="92500"/>
          </a:bodyPr>
          <a:lstStyle/>
          <a:p>
            <a:pPr>
              <a:buFont typeface="Arial" charset="0"/>
              <a:buChar char="•"/>
            </a:pPr>
            <a:r>
              <a:rPr lang="en-US" dirty="0" smtClean="0"/>
              <a:t>Failure of Anti-slave trade to reach interior of Africa</a:t>
            </a:r>
          </a:p>
          <a:p>
            <a:pPr>
              <a:buFont typeface="Arial" charset="0"/>
              <a:buChar char="•"/>
            </a:pPr>
            <a:r>
              <a:rPr lang="en-US" dirty="0" smtClean="0"/>
              <a:t>Weakness of treaties signed to end up slave trade since it did not cover all continent </a:t>
            </a:r>
            <a:r>
              <a:rPr lang="en-US" dirty="0" err="1" smtClean="0"/>
              <a:t>Eg</a:t>
            </a:r>
            <a:r>
              <a:rPr lang="en-US" dirty="0" smtClean="0"/>
              <a:t> Moresby and </a:t>
            </a:r>
            <a:r>
              <a:rPr lang="en-US" dirty="0" err="1" smtClean="0"/>
              <a:t>Hererton</a:t>
            </a:r>
            <a:r>
              <a:rPr lang="en-US" dirty="0" smtClean="0"/>
              <a:t> treaties 1822 and 1845</a:t>
            </a:r>
          </a:p>
          <a:p>
            <a:pPr>
              <a:buFont typeface="Arial" charset="0"/>
              <a:buChar char="•"/>
            </a:pPr>
            <a:r>
              <a:rPr lang="en-US" dirty="0" smtClean="0"/>
              <a:t>High demands of slaves in </a:t>
            </a:r>
            <a:r>
              <a:rPr lang="en-US" dirty="0" err="1" smtClean="0"/>
              <a:t>Frenc</a:t>
            </a:r>
            <a:r>
              <a:rPr lang="en-US" dirty="0" smtClean="0"/>
              <a:t> </a:t>
            </a:r>
            <a:r>
              <a:rPr lang="en-US" dirty="0" err="1" smtClean="0"/>
              <a:t>suger</a:t>
            </a:r>
            <a:r>
              <a:rPr lang="en-US" dirty="0" smtClean="0"/>
              <a:t> plantation</a:t>
            </a:r>
          </a:p>
          <a:p>
            <a:pPr>
              <a:buFont typeface="Arial" charset="0"/>
              <a:buChar char="•"/>
            </a:pPr>
            <a:r>
              <a:rPr lang="en-US" dirty="0" smtClean="0"/>
              <a:t>Resistance from African slave trading rulers and dealers </a:t>
            </a:r>
            <a:r>
              <a:rPr lang="en-US" dirty="0" err="1" smtClean="0"/>
              <a:t>Eg</a:t>
            </a:r>
            <a:r>
              <a:rPr lang="en-US" dirty="0" smtClean="0"/>
              <a:t> </a:t>
            </a:r>
            <a:r>
              <a:rPr lang="en-US" dirty="0" err="1" smtClean="0"/>
              <a:t>Opobo</a:t>
            </a:r>
            <a:r>
              <a:rPr lang="en-US" dirty="0" smtClean="0"/>
              <a:t> of Bonny</a:t>
            </a:r>
          </a:p>
          <a:p>
            <a:pPr>
              <a:buFont typeface="Arial" charset="0"/>
              <a:buChar char="•"/>
            </a:pPr>
            <a:r>
              <a:rPr lang="en-US" dirty="0" smtClean="0"/>
              <a:t>Lack of cooperation between Britain and other countries on campaigning of end up slave trade </a:t>
            </a:r>
          </a:p>
          <a:p>
            <a:pPr>
              <a:buFont typeface="Arial" charset="0"/>
              <a:buChar char="•"/>
            </a:pPr>
            <a:endParaRPr lang="en-US" dirty="0" smtClean="0"/>
          </a:p>
          <a:p>
            <a:pPr>
              <a:buFont typeface="Arial" charset="0"/>
              <a:buChar char="•"/>
            </a:pP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IMPACTS OF ABOLITION OF SLAVE TRADE</a:t>
            </a:r>
            <a:br>
              <a:rPr lang="en-US" dirty="0" smtClean="0"/>
            </a:br>
            <a:endParaRPr lang="en-US" dirty="0"/>
          </a:p>
        </p:txBody>
      </p:sp>
      <p:sp>
        <p:nvSpPr>
          <p:cNvPr id="3" name="Content Placeholder 2"/>
          <p:cNvSpPr>
            <a:spLocks noGrp="1"/>
          </p:cNvSpPr>
          <p:nvPr>
            <p:ph idx="1"/>
          </p:nvPr>
        </p:nvSpPr>
        <p:spPr/>
        <p:txBody>
          <a:bodyPr>
            <a:normAutofit lnSpcReduction="10000"/>
          </a:bodyPr>
          <a:lstStyle/>
          <a:p>
            <a:pPr>
              <a:buFont typeface="Wingdings" pitchFamily="2" charset="2"/>
              <a:buChar char="v"/>
            </a:pPr>
            <a:r>
              <a:rPr lang="en-US" dirty="0" smtClean="0"/>
              <a:t>Introduction of legitimate trade, </a:t>
            </a:r>
            <a:r>
              <a:rPr lang="en-US" dirty="0" err="1" smtClean="0"/>
              <a:t>inorder</a:t>
            </a:r>
            <a:r>
              <a:rPr lang="en-US" dirty="0" smtClean="0"/>
              <a:t>  to replace slave trade , but legitimate  trade  involved the  buying and selling  of natural commodities  such as coffee, cotton, tea.</a:t>
            </a:r>
          </a:p>
          <a:p>
            <a:pPr>
              <a:buFont typeface="Wingdings" pitchFamily="2" charset="2"/>
              <a:buChar char="v"/>
            </a:pPr>
            <a:r>
              <a:rPr lang="en-US" dirty="0" smtClean="0"/>
              <a:t>Introduction  of different cash  crops  in Africa, because  African acted as  a source  of raw materials  </a:t>
            </a:r>
            <a:r>
              <a:rPr lang="en-US" dirty="0" err="1" smtClean="0"/>
              <a:t>eg</a:t>
            </a:r>
            <a:r>
              <a:rPr lang="en-US" dirty="0" smtClean="0"/>
              <a:t> palm oil  in west Africa  due to high  demand  of  lubricant  for machines in Europe </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t>The coming of agents  of colonialism  in Africa,  </a:t>
            </a:r>
            <a:r>
              <a:rPr lang="en-US" dirty="0" err="1" smtClean="0"/>
              <a:t>eg</a:t>
            </a:r>
            <a:r>
              <a:rPr lang="en-US" dirty="0" smtClean="0"/>
              <a:t> explores, and missionaries  in order to gather  different  information  about interior  of Africa as preparation  for colonialism.</a:t>
            </a:r>
          </a:p>
          <a:p>
            <a:pPr>
              <a:buFont typeface="Wingdings" pitchFamily="2" charset="2"/>
              <a:buChar char="v"/>
            </a:pPr>
            <a:r>
              <a:rPr lang="en-US" dirty="0" smtClean="0"/>
              <a:t>Loss of Africans natural resources, </a:t>
            </a:r>
            <a:r>
              <a:rPr lang="en-US" dirty="0" err="1" smtClean="0"/>
              <a:t>eg</a:t>
            </a:r>
            <a:r>
              <a:rPr lang="en-US" dirty="0" smtClean="0"/>
              <a:t> minerals , ivory, due to the activities  of </a:t>
            </a:r>
            <a:r>
              <a:rPr lang="en-US" dirty="0" err="1" smtClean="0"/>
              <a:t>colonilaist</a:t>
            </a:r>
            <a:r>
              <a:rPr lang="en-US" dirty="0" smtClean="0"/>
              <a:t> in Africa  continent.</a:t>
            </a:r>
          </a:p>
          <a:p>
            <a:pPr>
              <a:buFont typeface="Wingdings" pitchFamily="2" charset="2"/>
              <a:buChar char="v"/>
            </a:pPr>
            <a:r>
              <a:rPr lang="en-US" dirty="0" smtClean="0"/>
              <a:t>Decline of  Africans  local industries, due to the  impacts  of European industrial  goods  in Africa  as result  African  goods  lacked  markets.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introduction of capitalist trade companies,  </a:t>
            </a:r>
            <a:r>
              <a:rPr lang="en-US" dirty="0" err="1" smtClean="0"/>
              <a:t>eg</a:t>
            </a:r>
            <a:r>
              <a:rPr lang="en-US" dirty="0" smtClean="0"/>
              <a:t> IBEACO,GEACO,BISACO, etc. In order to buy Africans cash crops, and to  sell European  manufacturing  goods.</a:t>
            </a:r>
          </a:p>
          <a:p>
            <a:r>
              <a:rPr lang="en-US" dirty="0" smtClean="0"/>
              <a:t>Famine and  hunger, since  Africans were forced  to  produce  cash crops  rather  than food crops, so shortage of food  occurred  in Africa.</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Introduction  of money as medium of exchange, in order  to facilitate  trade  activities  in African continent.</a:t>
            </a:r>
          </a:p>
          <a:p>
            <a:r>
              <a:rPr lang="en-US" dirty="0" smtClean="0"/>
              <a:t>Decline of  Africans local  trade,  </a:t>
            </a:r>
            <a:r>
              <a:rPr lang="en-US" dirty="0" err="1" smtClean="0"/>
              <a:t>eg</a:t>
            </a:r>
            <a:r>
              <a:rPr lang="en-US" dirty="0" smtClean="0"/>
              <a:t>  German  in Tanganyika  killed East  Africa long distance  trade and also  the Africans were  prohibited  and all  trade activities in Africa  were controlled  by the  capitalist trade  companies  such as  GEACO in East  Africa.</a:t>
            </a:r>
          </a:p>
          <a:p>
            <a:pPr>
              <a:buNone/>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Agrarian Revolution</a:t>
            </a:r>
            <a:endParaRPr lang="en-US" dirty="0">
              <a:solidFill>
                <a:schemeClr val="accent6">
                  <a:lumMod val="75000"/>
                </a:schemeClr>
              </a:solidFill>
            </a:endParaRPr>
          </a:p>
        </p:txBody>
      </p:sp>
      <p:sp>
        <p:nvSpPr>
          <p:cNvPr id="3" name="Content Placeholder 2"/>
          <p:cNvSpPr>
            <a:spLocks noGrp="1"/>
          </p:cNvSpPr>
          <p:nvPr>
            <p:ph idx="1"/>
          </p:nvPr>
        </p:nvSpPr>
        <p:spPr/>
        <p:txBody>
          <a:bodyPr/>
          <a:lstStyle/>
          <a:p>
            <a:pPr>
              <a:buNone/>
            </a:pPr>
            <a:r>
              <a:rPr lang="en-US" sz="3600" smtClean="0">
                <a:latin typeface="Times New Roman" pitchFamily="18" charset="0"/>
                <a:cs typeface="Times New Roman" pitchFamily="18" charset="0"/>
              </a:rPr>
              <a:t>This led </a:t>
            </a:r>
            <a:r>
              <a:rPr lang="en-US" sz="3600" dirty="0" smtClean="0">
                <a:latin typeface="Times New Roman" pitchFamily="18" charset="0"/>
                <a:cs typeface="Times New Roman" pitchFamily="18" charset="0"/>
              </a:rPr>
              <a:t>the feudal lords  and peasants to be evicted in their  land and that land was given to rich  capitalist (Bourgeoisie class) In order to improve  the agricultural  production for raw materials  to feed  the industries  in Europe  due to application  of science and technology in agriculture</a:t>
            </a:r>
            <a:r>
              <a:rPr lang="en-US" dirty="0" smtClean="0"/>
              <a:t>.</a:t>
            </a:r>
            <a:endParaRPr lang="en-US"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EAST AFRICAN SLAVE TRADE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The East Africa slave trade  was dominated  by the  Arabs. East Africa slave trade can be traced back during the early contact, at first started as legitimate means that human being did not involved in trade as commodities but later on slowly human started to be involved like any other commodities in trade but it gain momentum around 18</a:t>
            </a:r>
            <a:r>
              <a:rPr lang="en-US" baseline="30000" dirty="0" smtClean="0"/>
              <a:t>th</a:t>
            </a:r>
            <a:r>
              <a:rPr lang="en-US" dirty="0" smtClean="0"/>
              <a:t> century. Various group participated in this trade  like Yao, </a:t>
            </a:r>
            <a:r>
              <a:rPr lang="en-US" dirty="0" err="1" smtClean="0"/>
              <a:t>Nyamwezi</a:t>
            </a:r>
            <a:r>
              <a:rPr lang="en-US" dirty="0" smtClean="0"/>
              <a:t>, </a:t>
            </a:r>
            <a:r>
              <a:rPr lang="en-US" dirty="0" err="1" smtClean="0"/>
              <a:t>Kamba</a:t>
            </a:r>
            <a:r>
              <a:rPr lang="en-US" dirty="0" smtClean="0"/>
              <a:t>, Arabs. But  also European`s  participated  in East Africa  slave trade  E.g. French  and Portuguese  around 19</a:t>
            </a:r>
            <a:r>
              <a:rPr lang="en-US" baseline="30000" dirty="0" smtClean="0"/>
              <a:t>th</a:t>
            </a:r>
            <a:r>
              <a:rPr lang="en-US" dirty="0" smtClean="0"/>
              <a:t> C.</a:t>
            </a:r>
          </a:p>
          <a:p>
            <a:pPr>
              <a:buNone/>
            </a:pPr>
            <a:r>
              <a:rPr lang="en-US" dirty="0" smtClean="0"/>
              <a:t>     East Africa slave trade e.g.  French  and Portuguese  around 19</a:t>
            </a:r>
            <a:r>
              <a:rPr lang="en-US" baseline="30000" dirty="0" smtClean="0"/>
              <a:t>th</a:t>
            </a:r>
            <a:r>
              <a:rPr lang="en-US" dirty="0" smtClean="0"/>
              <a:t> c  East Africa  slave trade  experienced  great  prosperity, although  slave trade  was already  abolished in  Africa.  </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FOR RAPID  EXPANSION  OF  SLAVE TRADE  AROUND  19</a:t>
            </a:r>
            <a:r>
              <a:rPr lang="en-US" baseline="30000" dirty="0" smtClean="0"/>
              <a:t>TH</a:t>
            </a:r>
            <a:r>
              <a:rPr lang="en-US" dirty="0" smtClean="0"/>
              <a:t> C.</a:t>
            </a:r>
            <a:endParaRPr lang="en-US" dirty="0"/>
          </a:p>
        </p:txBody>
      </p:sp>
      <p:sp>
        <p:nvSpPr>
          <p:cNvPr id="3" name="Content Placeholder 2"/>
          <p:cNvSpPr>
            <a:spLocks noGrp="1"/>
          </p:cNvSpPr>
          <p:nvPr>
            <p:ph idx="1"/>
          </p:nvPr>
        </p:nvSpPr>
        <p:spPr/>
        <p:txBody>
          <a:bodyPr>
            <a:normAutofit fontScale="92500"/>
          </a:bodyPr>
          <a:lstStyle/>
          <a:p>
            <a:r>
              <a:rPr lang="en-US" dirty="0" smtClean="0"/>
              <a:t>The opening of  Arabs  plantation /Arabs  clove  plantation  in Zanzibar, so this  Arabs  plantation  depended  on slave  </a:t>
            </a:r>
            <a:r>
              <a:rPr lang="en-US" dirty="0" err="1" smtClean="0"/>
              <a:t>labour</a:t>
            </a:r>
            <a:r>
              <a:rPr lang="en-US" dirty="0" smtClean="0"/>
              <a:t>  from interior  of the East Africa.</a:t>
            </a:r>
          </a:p>
          <a:p>
            <a:r>
              <a:rPr lang="en-US" dirty="0" smtClean="0"/>
              <a:t>Slave  trade was backbone  of Zanzibar  economy, This is the  development  of Zanzibar  economy under  Sultan Said  </a:t>
            </a:r>
            <a:r>
              <a:rPr lang="en-US" dirty="0" err="1" smtClean="0"/>
              <a:t>Sayyed</a:t>
            </a:r>
            <a:r>
              <a:rPr lang="en-US" dirty="0" smtClean="0"/>
              <a:t>  depended  on selling  slave, so this encouraged  rapid expansion  of slave trade  in East Africa.</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abolition  of slave trade in  West Africa,  so slave dealers  From  West  Africa shifted, in  East Africa  because  East Africa  was only  source of slaves.</a:t>
            </a:r>
          </a:p>
          <a:p>
            <a:r>
              <a:rPr lang="en-US" dirty="0" smtClean="0"/>
              <a:t>The opening  of French  plantation  in Re-union  and Mauritius, This  French  plantation  depended  on slave  labor  From East  Africa due  to be  closeness  between interior  of East Africa  and Re-union  and Mauritius. </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role played by  the Africa chiefs,  such as </a:t>
            </a:r>
            <a:r>
              <a:rPr lang="en-US" dirty="0" err="1" smtClean="0"/>
              <a:t>Mirambo</a:t>
            </a:r>
            <a:r>
              <a:rPr lang="en-US" dirty="0" smtClean="0"/>
              <a:t> who engaged  on selling  slaves  as sources  of income  in his society.</a:t>
            </a:r>
          </a:p>
          <a:p>
            <a:r>
              <a:rPr lang="en-US" dirty="0" smtClean="0"/>
              <a:t>The opening  the Portuguese  plantation  in Brazil, Also  this Portuguese  plantation  depended  on slave  labor  from East  Africa  due to the abolition  of slave trade  in West  Africa.</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PROCESS/STAGES OF THE  ABOLITION  OF SLAVE TRADE  IN EAST AFRICA.</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There were three(3) mains stages  towards the  abolition  of slave trade  in East  Africa as  follows,</a:t>
            </a:r>
          </a:p>
          <a:p>
            <a:pPr>
              <a:buFont typeface="Wingdings" pitchFamily="2" charset="2"/>
              <a:buChar char="v"/>
            </a:pPr>
            <a:r>
              <a:rPr lang="en-US" dirty="0" smtClean="0"/>
              <a:t>MORESBY TREATY OF 1822, This treaty  was signed  between  Sultan Said </a:t>
            </a:r>
            <a:r>
              <a:rPr lang="en-US" dirty="0" err="1" smtClean="0"/>
              <a:t>Seyyid</a:t>
            </a:r>
            <a:r>
              <a:rPr lang="en-US" dirty="0" smtClean="0"/>
              <a:t>  of Zanzibar  and captain  Moresby  on behalf  of the British  this treaty  abolished  or stopped  the shipping  of slaves  outside  of East  Africa  and  horn  of Africa. So slave trade  was only  allowed  inside  of East  Africa.</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HAMARTON TREATY  OF 1845, This treaty  was signed  between Sultan  Said  </a:t>
            </a:r>
            <a:r>
              <a:rPr lang="en-US" dirty="0" err="1" smtClean="0"/>
              <a:t>Seyyid</a:t>
            </a:r>
            <a:r>
              <a:rPr lang="en-US" dirty="0" smtClean="0"/>
              <a:t>  of Zanzibar  and </a:t>
            </a:r>
            <a:r>
              <a:rPr lang="en-US" dirty="0" err="1" smtClean="0"/>
              <a:t>Hamrarton</a:t>
            </a:r>
            <a:r>
              <a:rPr lang="en-US" dirty="0" smtClean="0"/>
              <a:t>  on behalf of British  but this treaty  abolished  the slave  trade in  the  British  colonies  in East Africa.</a:t>
            </a:r>
          </a:p>
          <a:p>
            <a:r>
              <a:rPr lang="en-US" dirty="0" smtClean="0"/>
              <a:t>FRERE  TREATY  OF 1873,  this treaty  was signed  between British  and Sultan  </a:t>
            </a:r>
            <a:r>
              <a:rPr lang="en-US" dirty="0" err="1" smtClean="0"/>
              <a:t>Balgash</a:t>
            </a:r>
            <a:r>
              <a:rPr lang="en-US" dirty="0" smtClean="0"/>
              <a:t>  of Zanzibar  but  under  this treaty  the Zanzibar slave  market  was closed  and marked  the  ending  of slave trade  in East Africa.</a:t>
            </a:r>
            <a:endParaRPr lang="en-US"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INDUSTRIAL  REVOLUTION  IN BRITAIN.</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INDUSTRIAL REVOLUTION , Refers  to the suddenly changes  took place in  industrial  activity  from using  human hands  to  the using  machines in the production process.</a:t>
            </a:r>
          </a:p>
          <a:p>
            <a:pPr>
              <a:buNone/>
            </a:pPr>
            <a:r>
              <a:rPr lang="en-US" dirty="0" smtClean="0"/>
              <a:t>				or</a:t>
            </a:r>
          </a:p>
          <a:p>
            <a:pPr>
              <a:buNone/>
            </a:pPr>
            <a:r>
              <a:rPr lang="en-US" dirty="0" smtClean="0"/>
              <a:t>	Refers to the change in production techniques  from hand tools to machines in which the new source of power such as steam and electricity replaced human and animal power.</a:t>
            </a:r>
          </a:p>
          <a:p>
            <a:pPr>
              <a:buNone/>
            </a:pPr>
            <a:r>
              <a:rPr lang="en-US" dirty="0" smtClean="0"/>
              <a:t>           The industrial  revolution  was great development  in industrial sector  that characterized  by the  new  discoveries  and innovation  of different  machines  to facilitate  industrial production.</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The industrial revolution  in Europe  took place into two phase around  18</a:t>
            </a:r>
            <a:r>
              <a:rPr lang="en-US" baseline="30000" dirty="0" smtClean="0"/>
              <a:t>th</a:t>
            </a:r>
            <a:r>
              <a:rPr lang="en-US" dirty="0" smtClean="0"/>
              <a:t> c.</a:t>
            </a:r>
          </a:p>
          <a:p>
            <a:pPr>
              <a:buNone/>
            </a:pPr>
            <a:r>
              <a:rPr lang="en-US" dirty="0" smtClean="0"/>
              <a:t>   1</a:t>
            </a:r>
            <a:r>
              <a:rPr lang="en-US" baseline="30000" dirty="0" smtClean="0"/>
              <a:t>st</a:t>
            </a:r>
            <a:r>
              <a:rPr lang="en-US" dirty="0" smtClean="0"/>
              <a:t> Phase(1750-1850) Britain  was the first country  to undergo industrial  revolution  </a:t>
            </a:r>
          </a:p>
          <a:p>
            <a:pPr>
              <a:buNone/>
            </a:pPr>
            <a:r>
              <a:rPr lang="en-US" dirty="0" smtClean="0"/>
              <a:t>	2</a:t>
            </a:r>
            <a:r>
              <a:rPr lang="en-US" baseline="30000" dirty="0" smtClean="0"/>
              <a:t>nd</a:t>
            </a:r>
            <a:r>
              <a:rPr lang="en-US" dirty="0" smtClean="0"/>
              <a:t> Phase 1850 onwards, other  European  countries  such as  Belgium, Italy, Germany , France developed in industries.</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FACTORS  THAT  FAVOURED  THE  EARLY  INDUSTRIALIZATION  IN BRITAIN.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population  growth in Britain, </a:t>
            </a:r>
            <a:r>
              <a:rPr lang="en-US" dirty="0" err="1" smtClean="0"/>
              <a:t>Eg</a:t>
            </a:r>
            <a:r>
              <a:rPr lang="en-US" dirty="0" smtClean="0"/>
              <a:t>, In 1780 there were  about  9000,000 people  but the  population  expanded  to about  21,000000 in  1785,so this  population  provided  </a:t>
            </a:r>
            <a:r>
              <a:rPr lang="en-US" dirty="0" err="1" smtClean="0"/>
              <a:t>labour</a:t>
            </a:r>
            <a:r>
              <a:rPr lang="en-US" dirty="0" smtClean="0"/>
              <a:t>  and  market for  the British  industry.</a:t>
            </a:r>
          </a:p>
          <a:p>
            <a:r>
              <a:rPr lang="en-US" dirty="0" smtClean="0"/>
              <a:t>The availability  of the  potential  natural  resources,</a:t>
            </a:r>
          </a:p>
          <a:p>
            <a:pPr>
              <a:buNone/>
            </a:pPr>
            <a:r>
              <a:rPr lang="en-US" dirty="0" err="1" smtClean="0"/>
              <a:t>Eg</a:t>
            </a:r>
            <a:r>
              <a:rPr lang="en-US" dirty="0" smtClean="0"/>
              <a:t>  Iron, copper, tin and  coal these  natural  resources  were used  as raw  material and sources of  energy  in the British  industrial.</a:t>
            </a:r>
          </a:p>
          <a:p>
            <a:pPr>
              <a:buNone/>
            </a:pP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Political stability  in Britain, Especially  from  1688, so this  encourage  the development  of different  economic activities  such as  trade , industrial  and agricultural  activities  due to presence  of peace and  harmony.</a:t>
            </a:r>
          </a:p>
          <a:p>
            <a:r>
              <a:rPr lang="en-US" dirty="0" smtClean="0"/>
              <a:t>The early  colonial  expansion,  The British  colonies  especially  India and  Australia, these acted as source  of raw materials  and market  for the  British  industrial goods.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rPr>
              <a:t>The technological revolution</a:t>
            </a:r>
            <a:endParaRPr lang="en-US" dirty="0">
              <a:solidFill>
                <a:schemeClr val="accent6">
                  <a:lumMod val="75000"/>
                </a:schemeClr>
              </a:solidFill>
            </a:endParaRPr>
          </a:p>
        </p:txBody>
      </p:sp>
      <p:sp>
        <p:nvSpPr>
          <p:cNvPr id="3" name="Content Placeholder 2"/>
          <p:cNvSpPr>
            <a:spLocks noGrp="1"/>
          </p:cNvSpPr>
          <p:nvPr>
            <p:ph idx="1"/>
          </p:nvPr>
        </p:nvSpPr>
        <p:spPr/>
        <p:txBody>
          <a:bodyPr>
            <a:normAutofit/>
          </a:bodyPr>
          <a:lstStyle/>
          <a:p>
            <a:pPr>
              <a:buNone/>
            </a:pPr>
            <a:r>
              <a:rPr lang="en-US" sz="4000" dirty="0" smtClean="0">
                <a:latin typeface="Times New Roman" pitchFamily="18" charset="0"/>
                <a:cs typeface="Times New Roman" pitchFamily="18" charset="0"/>
              </a:rPr>
              <a:t>   especially the discovery of machines  that facilitated  the agricultural  and industrial production  in Europe, so this influenced to the rise of capitalism  in Europe</a:t>
            </a:r>
            <a:r>
              <a:rPr lang="en-US" sz="4000" dirty="0" smtClean="0"/>
              <a:t>.</a:t>
            </a:r>
            <a:endParaRPr lang="en-US" sz="4000"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The early  scientific  discoveries  and innovation, Britain  was the  first country  to discover  different  machines  that facilitate  the industrial production  activities, </a:t>
            </a:r>
            <a:r>
              <a:rPr lang="en-US" dirty="0" err="1" smtClean="0"/>
              <a:t>eg</a:t>
            </a:r>
            <a:r>
              <a:rPr lang="en-US" dirty="0" smtClean="0"/>
              <a:t>  James  Watt  discovered  steam  engine  in 1778.</a:t>
            </a:r>
          </a:p>
          <a:p>
            <a:r>
              <a:rPr lang="en-US" dirty="0" smtClean="0"/>
              <a:t>The good climatic  condition,  especially  middy weather  in North West  England  that favor  cotton  spinning  and this  encouraged  the development  of textile  industrial  in Britain.</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The slave trade,  British  used slave  trade  as source  of accumulation  of capital and the  capital  which  accumulated  from the  slave trade  was invest  in industrial  activities.</a:t>
            </a:r>
          </a:p>
          <a:p>
            <a:r>
              <a:rPr lang="en-US" dirty="0" smtClean="0"/>
              <a:t>Agrarian revolution, Britain was first to develop modern agricultural skills which resulted increased production of raw materials which like wool and cotton which were highly needed by Britain industries.</a:t>
            </a:r>
          </a:p>
          <a:p>
            <a:pPr>
              <a:buNone/>
            </a:pPr>
            <a:endParaRPr lang="en-US" dirty="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IMPACTS  OF I.R.IN EUROPE.</a:t>
            </a:r>
            <a:endParaRPr lang="en-US" dirty="0"/>
          </a:p>
        </p:txBody>
      </p:sp>
      <p:sp>
        <p:nvSpPr>
          <p:cNvPr id="3" name="Content Placeholder 2"/>
          <p:cNvSpPr>
            <a:spLocks noGrp="1"/>
          </p:cNvSpPr>
          <p:nvPr>
            <p:ph idx="1"/>
          </p:nvPr>
        </p:nvSpPr>
        <p:spPr>
          <a:xfrm>
            <a:off x="457200" y="1447800"/>
            <a:ext cx="8229600" cy="4525963"/>
          </a:xfrm>
        </p:spPr>
        <p:txBody>
          <a:bodyPr>
            <a:normAutofit lnSpcReduction="10000"/>
          </a:bodyPr>
          <a:lstStyle/>
          <a:p>
            <a:r>
              <a:rPr lang="en-US" dirty="0" smtClean="0"/>
              <a:t>It lead  to the population  increases,  industrial  revolution  led to the  improvement  of health care  hence reduced  death rate</a:t>
            </a:r>
          </a:p>
          <a:p>
            <a:r>
              <a:rPr lang="en-US" dirty="0" smtClean="0"/>
              <a:t>It influenced  urbanization,  Several  industrial  centre  grew  e.g. Paris,  Wallonia, London as well as  Manchester  all these  as a result  of industries  especially  around  1717, Manchester  about  10000 but in  1911 increased to  2,300,000</a:t>
            </a:r>
            <a:endParaRPr lang="en-U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It led to the Trade expansion,  This was  due to the industrial  products  led to the  rise of  trade activities.</a:t>
            </a:r>
          </a:p>
          <a:p>
            <a:r>
              <a:rPr lang="en-US" dirty="0" smtClean="0"/>
              <a:t>It influenced  of agricultural  development, this was due  to the  application  of machines, Fertilizer  all these  were produced  in industrial.</a:t>
            </a:r>
          </a:p>
          <a:p>
            <a:r>
              <a:rPr lang="en-US" dirty="0" smtClean="0"/>
              <a:t>Increased  of opportunity  for employment , means  that new  industries  created  new jobs and millions of people  were  employed.</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Rise of personal income,  These income  increased to the  people  due to  employment.</a:t>
            </a:r>
          </a:p>
          <a:p>
            <a:r>
              <a:rPr lang="en-US" dirty="0" smtClean="0"/>
              <a:t>Improvement  of transport  infrastructures , </a:t>
            </a:r>
            <a:r>
              <a:rPr lang="en-US" dirty="0" err="1" smtClean="0"/>
              <a:t>eg</a:t>
            </a:r>
            <a:r>
              <a:rPr lang="en-US" dirty="0" smtClean="0"/>
              <a:t>  roads, railways, bridges  all these  simply  trade  activities.</a:t>
            </a:r>
          </a:p>
          <a:p>
            <a:r>
              <a:rPr lang="en-US" dirty="0" smtClean="0"/>
              <a:t>Increase  of life expectancy ,  due to the  improvement  of health  care  so life  expectancy  rose.</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influenced  eruption of killer  diseases  in  cities. </a:t>
            </a:r>
            <a:r>
              <a:rPr lang="en-US" dirty="0" err="1" smtClean="0"/>
              <a:t>Eg</a:t>
            </a:r>
            <a:r>
              <a:rPr lang="en-US" dirty="0" smtClean="0"/>
              <a:t>  19</a:t>
            </a:r>
            <a:r>
              <a:rPr lang="en-US" baseline="30000" dirty="0" smtClean="0"/>
              <a:t>th</a:t>
            </a:r>
            <a:r>
              <a:rPr lang="en-US" dirty="0" smtClean="0"/>
              <a:t> c70% to 90% of urban  population  of Europe were  infected by Tuber  </a:t>
            </a:r>
            <a:r>
              <a:rPr lang="en-US" dirty="0" err="1" smtClean="0"/>
              <a:t>Culosis</a:t>
            </a:r>
            <a:r>
              <a:rPr lang="en-US" dirty="0" smtClean="0"/>
              <a:t>  and  about  40% of death  of the workers  in urban  areas  were from  Tuberculosis.</a:t>
            </a:r>
          </a:p>
          <a:p>
            <a:r>
              <a:rPr lang="en-US" dirty="0" smtClean="0"/>
              <a:t>It intensified  child </a:t>
            </a:r>
            <a:r>
              <a:rPr lang="en-US" dirty="0" err="1" smtClean="0"/>
              <a:t>labour</a:t>
            </a:r>
            <a:r>
              <a:rPr lang="en-US" dirty="0" smtClean="0"/>
              <a:t>,  industrial  owned   to preferred  to use child  </a:t>
            </a:r>
            <a:r>
              <a:rPr lang="en-US" dirty="0" err="1" smtClean="0"/>
              <a:t>eg</a:t>
            </a:r>
            <a:r>
              <a:rPr lang="en-US" dirty="0" smtClean="0"/>
              <a:t> in  Scotland .</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influenced  the abolition  of slave trade,  The innovation  of machines  led to  the  industrial  revolution  caused  human </a:t>
            </a:r>
            <a:r>
              <a:rPr lang="en-US" dirty="0" err="1" smtClean="0"/>
              <a:t>labour</a:t>
            </a:r>
            <a:r>
              <a:rPr lang="en-US" dirty="0" smtClean="0"/>
              <a:t> to become  useless  due to  innovation  of machines.</a:t>
            </a:r>
          </a:p>
          <a:p>
            <a:r>
              <a:rPr lang="en-US" dirty="0" smtClean="0"/>
              <a:t>It influenced  to the  colonization. There were two  continent  colonized  due to the  availability  of raw materials examples Africa and Asia.</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ENCLOSURE  SYSTEM</a:t>
            </a:r>
            <a:endParaRPr lang="en-US" dirty="0"/>
          </a:p>
        </p:txBody>
      </p:sp>
      <p:sp>
        <p:nvSpPr>
          <p:cNvPr id="3" name="Content Placeholder 2"/>
          <p:cNvSpPr>
            <a:spLocks noGrp="1"/>
          </p:cNvSpPr>
          <p:nvPr>
            <p:ph idx="1"/>
          </p:nvPr>
        </p:nvSpPr>
        <p:spPr/>
        <p:txBody>
          <a:bodyPr>
            <a:noAutofit/>
          </a:bodyPr>
          <a:lstStyle/>
          <a:p>
            <a:pPr>
              <a:buNone/>
            </a:pPr>
            <a:r>
              <a:rPr lang="en-US" sz="2800" dirty="0" smtClean="0">
                <a:solidFill>
                  <a:srgbClr val="FF0000"/>
                </a:solidFill>
              </a:rPr>
              <a:t>Refers</a:t>
            </a:r>
            <a:r>
              <a:rPr lang="en-US" sz="2800" dirty="0" smtClean="0"/>
              <a:t> to the  process  of annexing  land from  small  farmers  to capitalists  with capital  in order  to fence  the farms/land.</a:t>
            </a:r>
          </a:p>
          <a:p>
            <a:pPr>
              <a:buNone/>
            </a:pPr>
            <a:r>
              <a:rPr lang="en-US" sz="2800" dirty="0" smtClean="0">
                <a:solidFill>
                  <a:srgbClr val="FF0000"/>
                </a:solidFill>
              </a:rPr>
              <a:t>Refers </a:t>
            </a:r>
            <a:r>
              <a:rPr lang="en-US" sz="2800" dirty="0" smtClean="0"/>
              <a:t> to the  combination  of small plots /farms  that has  been  scattered  in several  field  into one farm  under a individual  ownership .</a:t>
            </a:r>
          </a:p>
          <a:p>
            <a:pPr>
              <a:buNone/>
            </a:pPr>
            <a:r>
              <a:rPr lang="en-US" sz="2800" dirty="0" smtClean="0"/>
              <a:t>The enclosure  was introduced  and  supervised  by  the  English government  through  several  acts For examples between 1760 and 1800 about three millions hectares were enclosed, one of the enclosure act </a:t>
            </a:r>
            <a:r>
              <a:rPr lang="en-US" sz="2800" dirty="0" smtClean="0">
                <a:solidFill>
                  <a:srgbClr val="FF0000"/>
                </a:solidFill>
              </a:rPr>
              <a:t>known as  </a:t>
            </a:r>
            <a:r>
              <a:rPr lang="en-US" sz="2800" dirty="0" smtClean="0"/>
              <a:t>the  general  enclosure  act of 1801.</a:t>
            </a:r>
            <a:endParaRPr lang="en-US" sz="2800"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IMPACTS</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It created  class of laborers especially the  serfs  and peasants that migrated  to the urban  areas  to find job  in the industries.</a:t>
            </a:r>
          </a:p>
          <a:p>
            <a:r>
              <a:rPr lang="en-US" dirty="0" smtClean="0"/>
              <a:t>It influenced  agricultural  development , The enclosure  system led  to the  emergence of  capitalist  farming  in which  machinery  dominated  agricultural  activities  e.g., application  of plough , seed drill, machinery  etc.</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gave opportunity  for new  people  to owned land , Rural  people (serfs, peasants and land lords) lost their  land to the capitalist  farmers  hence the conditions blocked  their right to own land .</a:t>
            </a:r>
          </a:p>
          <a:p>
            <a:r>
              <a:rPr lang="en-US" dirty="0" smtClean="0"/>
              <a:t>It was  source of wealth  to the capitalist  farmers , especially for those  who owned  land through  act of parliament .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smtClean="0">
                <a:solidFill>
                  <a:schemeClr val="accent6">
                    <a:lumMod val="75000"/>
                  </a:schemeClr>
                </a:solidFill>
              </a:rPr>
              <a:t>The black death (Bubonic plague</a:t>
            </a:r>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sz="3600" dirty="0" smtClean="0">
                <a:latin typeface="Times New Roman" pitchFamily="18" charset="0"/>
                <a:cs typeface="Times New Roman" pitchFamily="18" charset="0"/>
              </a:rPr>
              <a:t>This disease  killed about 25,000,000 millions of the Europeans rural population  while the European population was  75,000,000 millions,  so this led to the collapse  of feudalism  since the feudal lords  experience  the shortage  of </a:t>
            </a:r>
            <a:r>
              <a:rPr lang="en-US" sz="3600" dirty="0" err="1" smtClean="0">
                <a:latin typeface="Times New Roman" pitchFamily="18" charset="0"/>
                <a:cs typeface="Times New Roman" pitchFamily="18" charset="0"/>
              </a:rPr>
              <a:t>labour</a:t>
            </a:r>
            <a:r>
              <a:rPr lang="en-US" sz="3600" dirty="0" smtClean="0">
                <a:latin typeface="Times New Roman" pitchFamily="18" charset="0"/>
                <a:cs typeface="Times New Roman" pitchFamily="18" charset="0"/>
              </a:rPr>
              <a:t>  in rural areas.</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It led  to the  development  of towns  in Europe , especially  the rural  to urban  stimulated   towns  development  </a:t>
            </a:r>
            <a:r>
              <a:rPr lang="en-US" dirty="0" err="1" smtClean="0"/>
              <a:t>eg</a:t>
            </a:r>
            <a:r>
              <a:rPr lang="en-US" dirty="0" smtClean="0"/>
              <a:t>, Manchester , Liverpool.</a:t>
            </a:r>
          </a:p>
          <a:p>
            <a:r>
              <a:rPr lang="en-US" dirty="0" smtClean="0"/>
              <a:t>It transformed  European  economy  from small  scale feudalist agriculture  to other economic  activities like trade due to the  presence  of surplus  production. </a:t>
            </a:r>
          </a:p>
          <a:p>
            <a:r>
              <a:rPr lang="en-US" dirty="0" smtClean="0">
                <a:latin typeface="Times New Roman" pitchFamily="18" charset="0"/>
                <a:cs typeface="Times New Roman" pitchFamily="18" charset="0"/>
              </a:rPr>
              <a:t>It  caused poverty to the rural population, since peasant and landlords lost land in rural areas</a:t>
            </a:r>
          </a:p>
          <a:p>
            <a:endParaRPr lang="en-US"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PROBLEMS THAT FACED AGRICULTURE IN EUROPE UNDER THE OPEN FIELD SYSTEM.</a:t>
            </a:r>
            <a:endParaRPr lang="en-US" dirty="0"/>
          </a:p>
        </p:txBody>
      </p:sp>
      <p:sp>
        <p:nvSpPr>
          <p:cNvPr id="3" name="Content Placeholder 2"/>
          <p:cNvSpPr>
            <a:spLocks noGrp="1"/>
          </p:cNvSpPr>
          <p:nvPr>
            <p:ph idx="1"/>
          </p:nvPr>
        </p:nvSpPr>
        <p:spPr/>
        <p:txBody>
          <a:bodyPr>
            <a:noAutofit/>
          </a:bodyPr>
          <a:lstStyle/>
          <a:p>
            <a:r>
              <a:rPr lang="en-US" sz="2800" dirty="0" smtClean="0"/>
              <a:t>Low production, because of the low level of science and technology ,so hence production was end to mouth.</a:t>
            </a:r>
          </a:p>
          <a:p>
            <a:r>
              <a:rPr lang="en-US" sz="2800" dirty="0" smtClean="0"/>
              <a:t>Problem of land scatted, so the large scale farming and mechanizanition of agriculture was difficult.</a:t>
            </a:r>
          </a:p>
          <a:p>
            <a:r>
              <a:rPr lang="en-US" sz="2800" dirty="0" smtClean="0"/>
              <a:t>Civil wars and revolts, the  feudal system faced many conflicts and civil wars. For example in 1453 a civil war erupted in England  since the peasants and serfs  reacted against exploitation  done by landlords and demanded equal right with landlords</a:t>
            </a:r>
            <a:endParaRPr lang="en-US" sz="28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smtClean="0"/>
              <a:t>Intensive exploitation of the lower classes, due to the existence of different  type of taxes and rent   ( rent in labour,rent in kind, rent in money) </a:t>
            </a:r>
            <a:r>
              <a:rPr lang="en-US" smtClean="0"/>
              <a:t>that serfs  and peasants </a:t>
            </a:r>
            <a:r>
              <a:rPr lang="en-US" dirty="0" smtClean="0"/>
              <a:t>where required to pay feudal lords , which  discourage agriculture production</a:t>
            </a:r>
          </a:p>
          <a:p>
            <a:r>
              <a:rPr lang="en-US" dirty="0" smtClean="0"/>
              <a:t>Use of primitive  means of production, poor tools  were used  in farms , for example  hand hoes and poor  farming  methods  like fallowing. Such means  retarded  agricultural development .</a:t>
            </a:r>
            <a:endParaRPr lang="en-US" dirty="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Poor land tenure system in the feudal system, in the  feudal system the largest part of the land  was owned  and controlled  by a small  section  of the state (the monarchy ,church  and landlords)  while  the majority  remained  landless, so this hinder agricultural development.</a:t>
            </a:r>
            <a:endParaRPr 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CAUSES OF ENCLOSURE SYSTEM</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 To increase  food production, many  European  states  suffered  from  food  shortages, due to poor  farming  methods which contributed  to low production  and poor  yields.</a:t>
            </a:r>
          </a:p>
          <a:p>
            <a:r>
              <a:rPr lang="en-US" dirty="0" smtClean="0"/>
              <a:t>To increase  production  of raw materials,  the increasing  number  of textile  and woolen  industries  forced  changes  in agricultural  production  system. There  was need  to provide  more land  for  sheep  rearing  to increase  wool  production  and to increase  cotton  production.</a:t>
            </a:r>
          </a:p>
          <a:p>
            <a:pPr>
              <a:buNone/>
            </a:pPr>
            <a:endParaRPr 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To solve  the problem  of land  </a:t>
            </a:r>
            <a:r>
              <a:rPr lang="en-US" dirty="0" err="1" smtClean="0"/>
              <a:t>fragmentation.The</a:t>
            </a:r>
            <a:r>
              <a:rPr lang="en-US" dirty="0" smtClean="0"/>
              <a:t> open  field  system  suffered  the problem  of land  fragmentation  like land  conflicts  and low  production  due to poor  methods of farming .Hence  the enclosure  system  with its new  land tenure  system  was to  solve  the  problem.</a:t>
            </a:r>
          </a:p>
          <a:p>
            <a:r>
              <a:rPr lang="en-US" dirty="0" smtClean="0"/>
              <a:t>To reduce  congestion  on land .Before  the enclosure  system  greater  numbers  of  people  were kept  on land  to work on it .This  increase  pressure  on land  leading  to soil  exhaustion , low  and poor  yields.</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r>
              <a:rPr lang="en-US" sz="2800" dirty="0" smtClean="0"/>
              <a:t>To transform  agriculture  from a simple </a:t>
            </a:r>
            <a:r>
              <a:rPr lang="en-US" sz="2800" dirty="0" err="1" smtClean="0"/>
              <a:t>substience</a:t>
            </a:r>
            <a:r>
              <a:rPr lang="en-US" sz="2800" dirty="0" smtClean="0"/>
              <a:t>  to commercial  production system .Land was  commercialized  and sold  to rich  capitalist farmers whose  aim  was to produce  for profit  making.</a:t>
            </a:r>
          </a:p>
          <a:p>
            <a:r>
              <a:rPr lang="en-US" sz="2800" dirty="0" smtClean="0"/>
              <a:t>To end  conflicts  associated  with landlordism of the  feudal  system. The feudal  system  caused  conflicts  since it denied  many (commoners) a chance  to own  land. The land was  owned  by few (the nobles,church,and  landlords ) on inheritance .The  enclosure  system  was to change  the old  system  by commercialization  of land.</a:t>
            </a:r>
            <a:endParaRPr lang="en-US" sz="2800"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To improve  transport  in the farming  areas .In the  open field  system the farms  were not  easily  accessible , because  they  were  not fenced  without  clear  demarcations  between  different  individual`s plots. Therefore the enclosure  was to  improve  the situation .  </a:t>
            </a:r>
            <a:endParaRPr lang="en-US" dirty="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AGRARIAN REVOLUTION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3600" dirty="0" smtClean="0">
                <a:latin typeface="Times New Roman" pitchFamily="18" charset="0"/>
                <a:cs typeface="Times New Roman" pitchFamily="18" charset="0"/>
              </a:rPr>
              <a:t>Refers  to the  abruptly, suddenly, change and   development in agricultural  sector  which occurred from  16</a:t>
            </a:r>
            <a:r>
              <a:rPr lang="en-US" sz="3600" baseline="30000" dirty="0" smtClean="0">
                <a:latin typeface="Times New Roman" pitchFamily="18" charset="0"/>
                <a:cs typeface="Times New Roman" pitchFamily="18" charset="0"/>
              </a:rPr>
              <a:t>th</a:t>
            </a:r>
            <a:r>
              <a:rPr lang="en-US" sz="3600" dirty="0" smtClean="0">
                <a:latin typeface="Times New Roman" pitchFamily="18" charset="0"/>
                <a:cs typeface="Times New Roman" pitchFamily="18" charset="0"/>
              </a:rPr>
              <a:t> c  in through  the enclosure  system.</a:t>
            </a:r>
          </a:p>
          <a:p>
            <a:pPr>
              <a:buNone/>
            </a:pPr>
            <a:r>
              <a:rPr lang="en-US" sz="3600" dirty="0" smtClean="0">
                <a:latin typeface="Times New Roman" pitchFamily="18" charset="0"/>
                <a:cs typeface="Times New Roman" pitchFamily="18" charset="0"/>
              </a:rPr>
              <a:t>It involved  the increase  of agriculture  production  of food  crops and cash crops. The major  aim of  those changes  was to increase  the production  of raw materials  </a:t>
            </a:r>
            <a:r>
              <a:rPr lang="en-US" sz="3600" dirty="0" err="1" smtClean="0">
                <a:latin typeface="Times New Roman" pitchFamily="18" charset="0"/>
                <a:cs typeface="Times New Roman" pitchFamily="18" charset="0"/>
              </a:rPr>
              <a:t>wich</a:t>
            </a:r>
            <a:r>
              <a:rPr lang="en-US" sz="3600" dirty="0" smtClean="0">
                <a:latin typeface="Times New Roman" pitchFamily="18" charset="0"/>
                <a:cs typeface="Times New Roman" pitchFamily="18" charset="0"/>
              </a:rPr>
              <a:t> were  highly  needed by the  European  industries  especially  the application  of crops  rotation  and cross  breeding.  </a:t>
            </a:r>
            <a:endParaRPr lang="en-US"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CHANGES MADE  ON AGRICULTURE REFORMS/STRATEGIES/MEASURES.</a:t>
            </a:r>
            <a:endParaRPr lang="en-US" dirty="0"/>
          </a:p>
        </p:txBody>
      </p:sp>
      <p:sp>
        <p:nvSpPr>
          <p:cNvPr id="3" name="Content Placeholder 2"/>
          <p:cNvSpPr>
            <a:spLocks noGrp="1"/>
          </p:cNvSpPr>
          <p:nvPr>
            <p:ph idx="1"/>
          </p:nvPr>
        </p:nvSpPr>
        <p:spPr/>
        <p:txBody>
          <a:bodyPr/>
          <a:lstStyle/>
          <a:p>
            <a:r>
              <a:rPr lang="en-US" dirty="0" smtClean="0"/>
              <a:t>The innovation  of new tools  of production , Various  tools were  discovered  </a:t>
            </a:r>
            <a:r>
              <a:rPr lang="en-US" dirty="0" err="1" smtClean="0"/>
              <a:t>eg</a:t>
            </a:r>
            <a:r>
              <a:rPr lang="en-US" dirty="0" smtClean="0"/>
              <a:t>, 1701 </a:t>
            </a:r>
            <a:r>
              <a:rPr lang="en-US" dirty="0" err="1" smtClean="0"/>
              <a:t>Jethro</a:t>
            </a:r>
            <a:r>
              <a:rPr lang="en-US" dirty="0" smtClean="0"/>
              <a:t>,</a:t>
            </a:r>
          </a:p>
          <a:p>
            <a:r>
              <a:rPr lang="en-US" dirty="0" err="1" smtClean="0"/>
              <a:t>Tull</a:t>
            </a:r>
            <a:r>
              <a:rPr lang="en-US" dirty="0" smtClean="0"/>
              <a:t> developed  seed drill , 1730 Joseph  </a:t>
            </a:r>
            <a:r>
              <a:rPr lang="en-US" dirty="0" err="1" smtClean="0"/>
              <a:t>Fol</a:t>
            </a:r>
            <a:r>
              <a:rPr lang="en-US" dirty="0" smtClean="0"/>
              <a:t>  </a:t>
            </a:r>
            <a:r>
              <a:rPr lang="en-US" dirty="0" err="1" smtClean="0"/>
              <a:t>Jamble</a:t>
            </a:r>
            <a:r>
              <a:rPr lang="en-US" dirty="0" smtClean="0"/>
              <a:t>  made a  plough  and Andrew  </a:t>
            </a:r>
            <a:r>
              <a:rPr lang="en-US" dirty="0" err="1" smtClean="0"/>
              <a:t>Maikle</a:t>
            </a:r>
            <a:r>
              <a:rPr lang="en-US" dirty="0" smtClean="0"/>
              <a:t>  introduced  Threshing / slashing  machines  in 1786. </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5941</TotalTime>
  <Words>8821</Words>
  <Application>Microsoft Office PowerPoint</Application>
  <PresentationFormat>On-screen Show (4:3)</PresentationFormat>
  <Paragraphs>404</Paragraphs>
  <Slides>155</Slides>
  <Notes>1</Notes>
  <HiddenSlides>0</HiddenSlides>
  <MMClips>0</MMClips>
  <ScaleCrop>false</ScaleCrop>
  <HeadingPairs>
    <vt:vector size="4" baseType="variant">
      <vt:variant>
        <vt:lpstr>Theme</vt:lpstr>
      </vt:variant>
      <vt:variant>
        <vt:i4>1</vt:i4>
      </vt:variant>
      <vt:variant>
        <vt:lpstr>Slide Titles</vt:lpstr>
      </vt:variant>
      <vt:variant>
        <vt:i4>155</vt:i4>
      </vt:variant>
    </vt:vector>
  </HeadingPairs>
  <TitlesOfParts>
    <vt:vector size="156" baseType="lpstr">
      <vt:lpstr>Office Theme</vt:lpstr>
      <vt:lpstr>THE RISE OF CAPITALISM  IN EUROPE</vt:lpstr>
      <vt:lpstr>Slide 2</vt:lpstr>
      <vt:lpstr>Slide 3</vt:lpstr>
      <vt:lpstr>FEUDALISM</vt:lpstr>
      <vt:lpstr>Slide 5</vt:lpstr>
      <vt:lpstr> </vt:lpstr>
      <vt:lpstr>Agrarian Revolution</vt:lpstr>
      <vt:lpstr>The technological revolution</vt:lpstr>
      <vt:lpstr>The black death (Bubonic plague)</vt:lpstr>
      <vt:lpstr>The rise/development of towns</vt:lpstr>
      <vt:lpstr>Demographic revolution</vt:lpstr>
      <vt:lpstr>The commercial revolution</vt:lpstr>
      <vt:lpstr>Political revolution</vt:lpstr>
      <vt:lpstr>FEATURES /CHARACTERISTICS OF CAPITALISM </vt:lpstr>
      <vt:lpstr>Slide 15</vt:lpstr>
      <vt:lpstr>Slide 16</vt:lpstr>
      <vt:lpstr>merchantalism</vt:lpstr>
      <vt:lpstr>Slide 18</vt:lpstr>
      <vt:lpstr>Phases /stages to the development  of merchantalism  </vt:lpstr>
      <vt:lpstr>1st phase -Bullionism</vt:lpstr>
      <vt:lpstr>2nd phase- slave trade</vt:lpstr>
      <vt:lpstr>3rd phase- unequal exchange</vt:lpstr>
      <vt:lpstr>FACTORS TO THE  RISE OF MERCHANTALISM IN EUROPE </vt:lpstr>
      <vt:lpstr>Slide 24</vt:lpstr>
      <vt:lpstr>Slide 25</vt:lpstr>
      <vt:lpstr>Slide 26</vt:lpstr>
      <vt:lpstr>Slide 27</vt:lpstr>
      <vt:lpstr> </vt:lpstr>
      <vt:lpstr>Bullionism</vt:lpstr>
      <vt:lpstr>millitarism</vt:lpstr>
      <vt:lpstr>State unification </vt:lpstr>
      <vt:lpstr> </vt:lpstr>
      <vt:lpstr>       The existence of informal colonies</vt:lpstr>
      <vt:lpstr>It based on primitive ways of accumulation of capital</vt:lpstr>
      <vt:lpstr>THE IMPACTS OF MERCHANTALISM IN AFRICA </vt:lpstr>
      <vt:lpstr>Slide 36</vt:lpstr>
      <vt:lpstr>Slide 37</vt:lpstr>
      <vt:lpstr>THE IMPACTS OF MERCHANTALISM  IN EUROPE </vt:lpstr>
      <vt:lpstr>Slide 39</vt:lpstr>
      <vt:lpstr>Slide 40</vt:lpstr>
      <vt:lpstr>Slide 41</vt:lpstr>
      <vt:lpstr>Contribution of mercantilism to the rise of European capitalism </vt:lpstr>
      <vt:lpstr>Slide 43</vt:lpstr>
      <vt:lpstr>Slide 44</vt:lpstr>
      <vt:lpstr>TRIANGULAR SLAVE TRADE  OR TRANS- ANTLANTIC SLAVE TRADE </vt:lpstr>
      <vt:lpstr>FACTORS FOR THE RISE OF TRIANGULAR SLAVE TRADE </vt:lpstr>
      <vt:lpstr>Slide 47</vt:lpstr>
      <vt:lpstr>Slide 48</vt:lpstr>
      <vt:lpstr>Slide 49</vt:lpstr>
      <vt:lpstr>Slide 50</vt:lpstr>
      <vt:lpstr>Slide 51</vt:lpstr>
      <vt:lpstr>IMPACTS OF TRIANGULAR SLAVE TRADE </vt:lpstr>
      <vt:lpstr> </vt:lpstr>
      <vt:lpstr>HOW SLAVES OBTAINED? </vt:lpstr>
      <vt:lpstr>THE CONTRIBUTION OF AFRICANS TO THE DEVELOPMENT OF CAPITALISM IN EUROPE </vt:lpstr>
      <vt:lpstr>Slide 56</vt:lpstr>
      <vt:lpstr>Slide 57</vt:lpstr>
      <vt:lpstr>THE ABOLITION OF SLAVE TRADE IN AFRICA </vt:lpstr>
      <vt:lpstr>Slide 59</vt:lpstr>
      <vt:lpstr>FACTORS FOR ABOLITION OF SLAVE TRADE Economic factors</vt:lpstr>
      <vt:lpstr>Slide 61</vt:lpstr>
      <vt:lpstr>Slide 62</vt:lpstr>
      <vt:lpstr>Social factors</vt:lpstr>
      <vt:lpstr>Political reasons</vt:lpstr>
      <vt:lpstr>OBSTACLES FOR ABOLITION OF SLAVE TRADE </vt:lpstr>
      <vt:lpstr>IMPACTS OF ABOLITION OF SLAVE TRADE </vt:lpstr>
      <vt:lpstr>Slide 67</vt:lpstr>
      <vt:lpstr>Slide 68</vt:lpstr>
      <vt:lpstr>Slide 69</vt:lpstr>
      <vt:lpstr>EAST AFRICAN SLAVE TRADE</vt:lpstr>
      <vt:lpstr>FACTORS FOR RAPID  EXPANSION  OF  SLAVE TRADE  AROUND  19TH C.</vt:lpstr>
      <vt:lpstr>Slide 72</vt:lpstr>
      <vt:lpstr>Slide 73</vt:lpstr>
      <vt:lpstr>THE PROCESS/STAGES OF THE  ABOLITION  OF SLAVE TRADE  IN EAST AFRICA.</vt:lpstr>
      <vt:lpstr>Slide 75</vt:lpstr>
      <vt:lpstr>THE INDUSTRIAL  REVOLUTION  IN BRITAIN.</vt:lpstr>
      <vt:lpstr>Slide 77</vt:lpstr>
      <vt:lpstr>FACTORS  THAT  FAVOURED  THE  EARLY  INDUSTRIALIZATION  IN BRITAIN.</vt:lpstr>
      <vt:lpstr>Slide 79</vt:lpstr>
      <vt:lpstr>Slide 80</vt:lpstr>
      <vt:lpstr>Slide 81</vt:lpstr>
      <vt:lpstr>IMPACTS  OF I.R.IN EUROPE.</vt:lpstr>
      <vt:lpstr>Slide 83</vt:lpstr>
      <vt:lpstr>Slide 84</vt:lpstr>
      <vt:lpstr>Slide 85</vt:lpstr>
      <vt:lpstr>Slide 86</vt:lpstr>
      <vt:lpstr>ENCLOSURE  SYSTEM</vt:lpstr>
      <vt:lpstr>IMPACTS</vt:lpstr>
      <vt:lpstr>Slide 89</vt:lpstr>
      <vt:lpstr>Slide 90</vt:lpstr>
      <vt:lpstr>PROBLEMS THAT FACED AGRICULTURE IN EUROPE UNDER THE OPEN FIELD SYSTEM.</vt:lpstr>
      <vt:lpstr>Slide 92</vt:lpstr>
      <vt:lpstr>Slide 93</vt:lpstr>
      <vt:lpstr>THE CAUSES OF ENCLOSURE SYSTEM </vt:lpstr>
      <vt:lpstr>Slide 95</vt:lpstr>
      <vt:lpstr>Slide 96</vt:lpstr>
      <vt:lpstr>Slide 97</vt:lpstr>
      <vt:lpstr>AGRARIAN REVOLUTION</vt:lpstr>
      <vt:lpstr>CHANGES MADE  ON AGRICULTURE REFORMS/STRATEGIES/MEASURES.</vt:lpstr>
      <vt:lpstr>Slide 100</vt:lpstr>
      <vt:lpstr>Slide 101</vt:lpstr>
      <vt:lpstr>Slide 102</vt:lpstr>
      <vt:lpstr>FACTORS FOR AGRARIAN</vt:lpstr>
      <vt:lpstr>Slide 104</vt:lpstr>
      <vt:lpstr>Slide 105</vt:lpstr>
      <vt:lpstr>THE CONTRIBUTION  OF AGRARIAN  REVOLUTION  TO THE RISE  CAPITALISM  IN EUROPE.</vt:lpstr>
      <vt:lpstr>Slide 107</vt:lpstr>
      <vt:lpstr>Slide 108</vt:lpstr>
      <vt:lpstr>Slide 109</vt:lpstr>
      <vt:lpstr>Slide 110</vt:lpstr>
      <vt:lpstr>THE DEMOGRAPHIC  REVOLUTION </vt:lpstr>
      <vt:lpstr>FACTORS  FOR THE DEMOGRAPHIC REVOLUTION.</vt:lpstr>
      <vt:lpstr>Slide 113</vt:lpstr>
      <vt:lpstr>CONTRIBUTION  OF DEMOGRAPHIC REVOLUTION  TO THE  RISE OF CAPITALISM  IN  EUROPE.</vt:lpstr>
      <vt:lpstr>Slide 115</vt:lpstr>
      <vt:lpstr>THE SCIENTIFC/ TECHNOLOGY  REVOLUTION.</vt:lpstr>
      <vt:lpstr>SOME EXEMPLES OF SCINTIFIC AND TECHNOLOGICAL DEVELOPMENT</vt:lpstr>
      <vt:lpstr>THE CONTRIBUTION  OF SCIENTIFIC REV.  TO THE  RISE  CAPITALISM  IN EUROPE.</vt:lpstr>
      <vt:lpstr>Slide 119</vt:lpstr>
      <vt:lpstr>THE COMMERCIAL REVOLUTION</vt:lpstr>
      <vt:lpstr>THE CONTRIBUTION  OF COMMERCIAL  REVOLUTION  TO  THE RISE OF CAPITALISM  IN EUROPE.</vt:lpstr>
      <vt:lpstr>Slide 122</vt:lpstr>
      <vt:lpstr>Slide 123</vt:lpstr>
      <vt:lpstr>THE WORKING  CLASS  MTV IN THE  BRITAIN </vt:lpstr>
      <vt:lpstr>Slide 125</vt:lpstr>
      <vt:lpstr>Slide 126</vt:lpstr>
      <vt:lpstr>LUDDISM</vt:lpstr>
      <vt:lpstr> </vt:lpstr>
      <vt:lpstr>CAUSES  OF LUDDISM</vt:lpstr>
      <vt:lpstr>Slide 130</vt:lpstr>
      <vt:lpstr>ARCHIEVEMENT  OF LUDDISM</vt:lpstr>
      <vt:lpstr>Slide 132</vt:lpstr>
      <vt:lpstr>FAILURE  OF THE LUDDISM</vt:lpstr>
      <vt:lpstr>Slide 134</vt:lpstr>
      <vt:lpstr>CHARTISM  IN 1838</vt:lpstr>
      <vt:lpstr>SIX DEMANDS  OF THE  PEOPLE`S CHARTER IN BRITAIN</vt:lpstr>
      <vt:lpstr>THE FOLLOWING WERE THE DEMANDS </vt:lpstr>
      <vt:lpstr>Slide 138</vt:lpstr>
      <vt:lpstr>Slide 139</vt:lpstr>
      <vt:lpstr>FACTORS  FOR THE RISE  OF CHARTISM</vt:lpstr>
      <vt:lpstr>Slide 141</vt:lpstr>
      <vt:lpstr>Slide 142</vt:lpstr>
      <vt:lpstr>THE FAILURE  OF CHARTISM </vt:lpstr>
      <vt:lpstr>Slide 144</vt:lpstr>
      <vt:lpstr>SIGNIFICANT OF CHARTISM</vt:lpstr>
      <vt:lpstr>Slide 146</vt:lpstr>
      <vt:lpstr>Slide 147</vt:lpstr>
      <vt:lpstr>THE NEW MODEL                     THE NEW MODEL TRADE UNIONS                    TRADE  UNIONS 19thC</vt:lpstr>
      <vt:lpstr>FEATURES  OF NEW  MODEL  TRADE  UNIONS</vt:lpstr>
      <vt:lpstr>Slide 150</vt:lpstr>
      <vt:lpstr>FACTORS  FOR THE  RISE  OF NEW  MODEL  TRADE  UNIONS</vt:lpstr>
      <vt:lpstr>Slide 152</vt:lpstr>
      <vt:lpstr>Slide 153</vt:lpstr>
      <vt:lpstr>ACHIEVEMENT OF NMU’s</vt:lpstr>
      <vt:lpstr>WEAKNESS NMU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CAPITALISM  IN EUROPE</dc:title>
  <dc:creator>CHARZI</dc:creator>
  <cp:lastModifiedBy>user</cp:lastModifiedBy>
  <cp:revision>517</cp:revision>
  <dcterms:created xsi:type="dcterms:W3CDTF">2017-08-10T08:49:37Z</dcterms:created>
  <dcterms:modified xsi:type="dcterms:W3CDTF">2020-11-11T05:16:11Z</dcterms:modified>
</cp:coreProperties>
</file>