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09" r:id="rId2"/>
    <p:sldId id="311" r:id="rId3"/>
    <p:sldId id="258" r:id="rId4"/>
    <p:sldId id="257" r:id="rId5"/>
    <p:sldId id="322" r:id="rId6"/>
    <p:sldId id="325" r:id="rId7"/>
    <p:sldId id="259" r:id="rId8"/>
    <p:sldId id="260" r:id="rId9"/>
    <p:sldId id="326" r:id="rId10"/>
    <p:sldId id="262" r:id="rId11"/>
    <p:sldId id="261" r:id="rId12"/>
    <p:sldId id="328" r:id="rId13"/>
    <p:sldId id="264" r:id="rId14"/>
    <p:sldId id="320" r:id="rId15"/>
    <p:sldId id="266" r:id="rId16"/>
    <p:sldId id="268" r:id="rId17"/>
    <p:sldId id="269" r:id="rId18"/>
    <p:sldId id="270" r:id="rId19"/>
    <p:sldId id="263" r:id="rId20"/>
    <p:sldId id="330" r:id="rId21"/>
    <p:sldId id="331" r:id="rId22"/>
    <p:sldId id="265" r:id="rId23"/>
    <p:sldId id="332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73" r:id="rId32"/>
    <p:sldId id="295" r:id="rId33"/>
    <p:sldId id="312" r:id="rId34"/>
    <p:sldId id="313" r:id="rId35"/>
    <p:sldId id="314" r:id="rId36"/>
    <p:sldId id="329" r:id="rId37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image" Target="../media/image70.emf"/><Relationship Id="rId18" Type="http://schemas.openxmlformats.org/officeDocument/2006/relationships/image" Target="../media/image75.emf"/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12" Type="http://schemas.openxmlformats.org/officeDocument/2006/relationships/image" Target="../media/image69.emf"/><Relationship Id="rId17" Type="http://schemas.openxmlformats.org/officeDocument/2006/relationships/image" Target="../media/image74.emf"/><Relationship Id="rId2" Type="http://schemas.openxmlformats.org/officeDocument/2006/relationships/image" Target="../media/image59.emf"/><Relationship Id="rId16" Type="http://schemas.openxmlformats.org/officeDocument/2006/relationships/image" Target="../media/image73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11" Type="http://schemas.openxmlformats.org/officeDocument/2006/relationships/image" Target="../media/image68.emf"/><Relationship Id="rId5" Type="http://schemas.openxmlformats.org/officeDocument/2006/relationships/image" Target="../media/image62.emf"/><Relationship Id="rId15" Type="http://schemas.openxmlformats.org/officeDocument/2006/relationships/image" Target="../media/image72.emf"/><Relationship Id="rId10" Type="http://schemas.openxmlformats.org/officeDocument/2006/relationships/image" Target="../media/image67.emf"/><Relationship Id="rId4" Type="http://schemas.openxmlformats.org/officeDocument/2006/relationships/image" Target="../media/image61.emf"/><Relationship Id="rId9" Type="http://schemas.openxmlformats.org/officeDocument/2006/relationships/image" Target="../media/image66.emf"/><Relationship Id="rId14" Type="http://schemas.openxmlformats.org/officeDocument/2006/relationships/image" Target="../media/image7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670B3-7D13-4961-955D-9F9CCD582C62}" type="datetimeFigureOut">
              <a:rPr lang="en-UG" smtClean="0"/>
              <a:t>06/05/2024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0EA98-BE29-48F1-9264-B82A9542E7FE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2047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7C91F-220F-42CD-AF47-AB5CA2B89979}" type="slidenum">
              <a:rPr kumimoji="0" lang="en-U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812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7AF7FF-C3DB-4790-A3EC-19797D81A9D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2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873E31-B0BC-400D-9E99-0D92B056C98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08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559F73-7FE9-4550-A800-943E6EBCCB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06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D4BA19-E90E-42D9-9A2A-94F4C83101DA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007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E44F83-30E8-4D24-9EAE-286D3C95ABC7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99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2034EE-DEC2-44C3-BCBC-984893C1A832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8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E55972-FAC2-4298-BDB1-27B33346114C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8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329912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B581AF-FFDF-48BC-A332-2E617DEF9A7B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85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DD988-1DD3-4CE4-B283-1A6A3D3278F4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2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D043F-2116-4ADD-B8E7-96AFD094BD08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932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03F867-4C80-4B3E-B24D-E044550F7EF6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altLang="en-US" i="1"/>
          </a:p>
        </p:txBody>
      </p:sp>
    </p:spTree>
    <p:extLst>
      <p:ext uri="{BB962C8B-B14F-4D97-AF65-F5344CB8AC3E}">
        <p14:creationId xmlns:p14="http://schemas.microsoft.com/office/powerpoint/2010/main" val="189843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07602DF-D300-453E-B179-CDF9EDF7422D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02292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F45BAC4-A9A6-46AB-AA17-3DE447991D70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8938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C2A4EAB-9D22-43C2-AF91-E2F72EF6AAD2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5530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4800"/>
            <a:ext cx="9245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81051" y="923926"/>
            <a:ext cx="5537200" cy="585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451" y="923926"/>
            <a:ext cx="5537200" cy="5857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08294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4E3EE0E-2C06-406B-B527-464778A339F4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6693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45AA01D-6DBD-491D-8A1B-2972926CF45C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9804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8B99A56-B11D-4F07-90F0-74996E59D0A4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5634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19AC51D-62D0-4FA9-A761-FE8D42D0A211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6852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0EEBC20-705D-424E-9C77-569D2B4C23CB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2396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1688A44-AE8F-4A42-9FDE-740B5F4C0726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4172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2129484-9D76-45F9-A55F-09BE62173375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1793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16C63EE-CF92-40D4-BC66-54AFA519150C}" type="datetime8">
              <a:rPr lang="en-UG" smtClean="0"/>
              <a:t>06/05/2024 10:27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Prepared by Mackenzie Deborah Kaddu</a:t>
            </a:r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0B87B30-95C2-46D9-858B-5E3E535FC525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5184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308155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31241"/>
            <a:ext cx="10972800" cy="397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mackenzie@vu.ac.u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46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4.emf"/><Relationship Id="rId25" Type="http://schemas.openxmlformats.org/officeDocument/2006/relationships/image" Target="../media/image4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1.e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23" Type="http://schemas.openxmlformats.org/officeDocument/2006/relationships/image" Target="../media/image47.e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5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9.png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e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9" Type="http://schemas.openxmlformats.org/officeDocument/2006/relationships/image" Target="../media/image75.emf"/><Relationship Id="rId21" Type="http://schemas.openxmlformats.org/officeDocument/2006/relationships/image" Target="../media/image66.emf"/><Relationship Id="rId34" Type="http://schemas.openxmlformats.org/officeDocument/2006/relationships/oleObject" Target="../embeddings/oleObject71.bin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4.emf"/><Relationship Id="rId25" Type="http://schemas.openxmlformats.org/officeDocument/2006/relationships/image" Target="../media/image68.emf"/><Relationship Id="rId33" Type="http://schemas.openxmlformats.org/officeDocument/2006/relationships/image" Target="../media/image72.emf"/><Relationship Id="rId38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70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1.emf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37" Type="http://schemas.openxmlformats.org/officeDocument/2006/relationships/image" Target="../media/image74.e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23" Type="http://schemas.openxmlformats.org/officeDocument/2006/relationships/image" Target="../media/image67.emf"/><Relationship Id="rId28" Type="http://schemas.openxmlformats.org/officeDocument/2006/relationships/oleObject" Target="../embeddings/oleObject68.bin"/><Relationship Id="rId36" Type="http://schemas.openxmlformats.org/officeDocument/2006/relationships/oleObject" Target="../embeddings/oleObject72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5.emf"/><Relationship Id="rId31" Type="http://schemas.openxmlformats.org/officeDocument/2006/relationships/image" Target="../media/image71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69.emf"/><Relationship Id="rId30" Type="http://schemas.openxmlformats.org/officeDocument/2006/relationships/oleObject" Target="../embeddings/oleObject69.bin"/><Relationship Id="rId35" Type="http://schemas.openxmlformats.org/officeDocument/2006/relationships/image" Target="../media/image73.emf"/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49.png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49.png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4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9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6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6538628"/>
            <a:ext cx="9144000" cy="319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20000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 Regional University Transcending Boundaries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14765" y="3631636"/>
            <a:ext cx="6400800" cy="1071974"/>
          </a:xfrm>
        </p:spPr>
        <p:txBody>
          <a:bodyPr>
            <a:normAutofit fontScale="77500" lnSpcReduction="20000"/>
          </a:bodyPr>
          <a:lstStyle/>
          <a:p>
            <a:r>
              <a:rPr lang="en-US" sz="4400" b="1" dirty="0">
                <a:latin typeface="Garamond" panose="02020404030301010803" pitchFamily="18" charset="0"/>
              </a:rPr>
              <a:t>Complex numbers</a:t>
            </a:r>
          </a:p>
          <a:p>
            <a:r>
              <a:rPr lang="en-US" sz="4400" b="1" dirty="0">
                <a:latin typeface="Garamond" panose="02020404030301010803" pitchFamily="18" charset="0"/>
              </a:rPr>
              <a:t>Lecture 8</a:t>
            </a:r>
          </a:p>
          <a:p>
            <a:endParaRPr lang="en-US" sz="4400" b="1" dirty="0">
              <a:latin typeface="Garamond" panose="02020404030301010803" pitchFamily="18" charset="0"/>
            </a:endParaRPr>
          </a:p>
          <a:p>
            <a:endParaRPr lang="en-US" sz="4400" b="1" dirty="0">
              <a:solidFill>
                <a:srgbClr val="000000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E3361-B8F9-4735-B1EE-394A827A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</a:t>
            </a:r>
            <a:fld id="{D8D5A482-8AAE-42CB-801C-ED515E3AEE88}" type="slidenum">
              <a:rPr kumimoji="0" lang="en-U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680347" y="5131559"/>
            <a:ext cx="6987653" cy="1416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DB032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Foundation of Mathematics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DB0322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Name: Livingstone Ndigezza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Email or Contact: </a:t>
            </a:r>
            <a:r>
              <a:rPr lang="en-US" sz="2400" dirty="0" err="1">
                <a:solidFill>
                  <a:srgbClr val="4F81BD">
                    <a:lumMod val="50000"/>
                  </a:srgbClr>
                </a:solidFill>
                <a:latin typeface="Calibri"/>
              </a:rPr>
              <a:t>Indigezza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@vu.ac.ug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+256782165397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th-TH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Cordia New" panose="020B0304020202020204" pitchFamily="34" charset="-3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37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6600" y="7048500"/>
            <a:ext cx="16129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Product of Complex Numbers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9E86FC4-1645-4FB2-A54D-3ACCD810D6D8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2209800" y="969964"/>
            <a:ext cx="76136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two complex numbers is defined as: </a:t>
            </a:r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3390901" y="2633664"/>
            <a:ext cx="64627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the FOIL method to find the product.</a:t>
            </a: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3390900" y="3471864"/>
            <a:ext cx="30559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Replace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3390901" y="4398964"/>
            <a:ext cx="564356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Write the answer in the form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2984500" y="1719264"/>
            <a:ext cx="60404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55718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7" grpId="0" autoUpdateAnimBg="0"/>
      <p:bldP spid="192528" grpId="0" autoUpdateAnimBg="0"/>
      <p:bldP spid="192529" grpId="0" autoUpdateAnimBg="0"/>
      <p:bldP spid="19253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9A363C39-5D6C-4049-B083-23CDD376C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3200"/>
            <a:ext cx="861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3200" dirty="0">
                <a:latin typeface="Arial" panose="020B0604020202020204" pitchFamily="34" charset="0"/>
              </a:rPr>
              <a:t>When multiplying complex numbers,</a:t>
            </a:r>
          </a:p>
          <a:p>
            <a:r>
              <a:rPr lang="en-US" altLang="en-UG" sz="3200" dirty="0">
                <a:latin typeface="Arial" panose="020B0604020202020204" pitchFamily="34" charset="0"/>
              </a:rPr>
              <a:t>use the distributive property and simplify.</a:t>
            </a:r>
          </a:p>
          <a:p>
            <a:endParaRPr lang="en-US" altLang="en-UG" sz="3200" dirty="0">
              <a:latin typeface="Arial" panose="020B060402020202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A51BE708-F848-4CC0-8548-ED286083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752600"/>
            <a:ext cx="477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5400">
                <a:latin typeface="Tahoma" panose="020B0604030504040204" pitchFamily="34" charset="0"/>
              </a:rPr>
              <a:t>(3 – 8i)(5 + 7i)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8F61ABD4-4907-41E7-8B56-10231CF3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4953001"/>
            <a:ext cx="2667000" cy="923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5400">
                <a:latin typeface="Tahoma" panose="020B0604030504040204" pitchFamily="34" charset="0"/>
              </a:rPr>
              <a:t>71 – 19i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66ED438E-38FA-41CC-8613-CC064F8D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1" y="2819400"/>
            <a:ext cx="6435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5400">
                <a:latin typeface="Tahoma" panose="020B0604030504040204" pitchFamily="34" charset="0"/>
              </a:rPr>
              <a:t>15 + 21i – 40i – 56i</a:t>
            </a:r>
            <a:r>
              <a:rPr lang="en-US" altLang="en-UG" sz="5400" baseline="30000">
                <a:latin typeface="Tahoma" panose="020B0604030504040204" pitchFamily="34" charset="0"/>
              </a:rPr>
              <a:t>2</a:t>
            </a:r>
            <a:endParaRPr lang="en-US" altLang="en-UG" sz="5400">
              <a:latin typeface="Tahoma" panose="020B0604030504040204" pitchFamily="34" charset="0"/>
            </a:endParaRPr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47954B24-EE87-424D-AE9B-2399FA389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1" y="3886200"/>
            <a:ext cx="4443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5400">
                <a:latin typeface="Tahoma" panose="020B0604030504040204" pitchFamily="34" charset="0"/>
              </a:rPr>
              <a:t>15 – 19i + 56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48C58-FF7B-4542-A97A-FF1A2ACA7E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8572500" y="3848100"/>
            <a:ext cx="685800" cy="304800"/>
          </a:xfrm>
          <a:prstGeom prst="straightConnector1">
            <a:avLst/>
          </a:prstGeom>
          <a:noFill/>
          <a:ln w="57150" algn="ctr">
            <a:solidFill>
              <a:srgbClr val="C0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ACEA1D-C99C-4B6F-8592-DC33423B3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4343401"/>
            <a:ext cx="1597025" cy="83026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G">
                <a:solidFill>
                  <a:srgbClr val="C00000"/>
                </a:solidFill>
              </a:rPr>
              <a:t>Remember,</a:t>
            </a:r>
          </a:p>
          <a:p>
            <a:pPr algn="ctr" eaLnBrk="1" hangingPunct="1"/>
            <a:r>
              <a:rPr lang="en-US" altLang="en-UG">
                <a:solidFill>
                  <a:srgbClr val="C00000"/>
                </a:solidFill>
              </a:rPr>
              <a:t>i</a:t>
            </a:r>
            <a:r>
              <a:rPr lang="en-US" altLang="en-UG" baseline="50000">
                <a:solidFill>
                  <a:srgbClr val="C00000"/>
                </a:solidFill>
              </a:rPr>
              <a:t>2</a:t>
            </a:r>
            <a:r>
              <a:rPr lang="en-US" altLang="en-UG">
                <a:solidFill>
                  <a:srgbClr val="C00000"/>
                </a:solidFill>
              </a:rPr>
              <a:t> = –1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allAtOnce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900" y="7327900"/>
            <a:ext cx="15621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390308-CE1B-44CA-A578-92BE47DC89A8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93650" name="Group 114"/>
          <p:cNvGrpSpPr>
            <a:grpSpLocks/>
          </p:cNvGrpSpPr>
          <p:nvPr/>
        </p:nvGrpSpPr>
        <p:grpSpPr bwMode="auto">
          <a:xfrm>
            <a:off x="4546600" y="1381126"/>
            <a:ext cx="1092200" cy="534988"/>
            <a:chOff x="1600" y="942"/>
            <a:chExt cx="688" cy="337"/>
          </a:xfrm>
        </p:grpSpPr>
        <p:sp>
          <p:nvSpPr>
            <p:cNvPr id="193620" name="Rectangle 84"/>
            <p:cNvSpPr>
              <a:spLocks noChangeArrowheads="1"/>
            </p:cNvSpPr>
            <p:nvPr/>
          </p:nvSpPr>
          <p:spPr bwMode="auto">
            <a:xfrm>
              <a:off x="1600" y="942"/>
              <a:ext cx="489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5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baseline="30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3621" name="Object 85"/>
            <p:cNvGraphicFramePr>
              <a:graphicFrameLocks noChangeAspect="1"/>
            </p:cNvGraphicFramePr>
            <p:nvPr/>
          </p:nvGraphicFramePr>
          <p:xfrm>
            <a:off x="2014" y="974"/>
            <a:ext cx="27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4" imgW="228600" imgH="228600" progId="Equation.3">
                    <p:embed/>
                  </p:oleObj>
                </mc:Choice>
                <mc:Fallback>
                  <p:oleObj name="Equation" r:id="rId4" imgW="228600" imgH="228600" progId="Equation.3">
                    <p:embed/>
                    <p:pic>
                      <p:nvPicPr>
                        <p:cNvPr id="193621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974"/>
                          <a:ext cx="27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651" name="Group 115"/>
          <p:cNvGrpSpPr>
            <a:grpSpLocks/>
          </p:cNvGrpSpPr>
          <p:nvPr/>
        </p:nvGrpSpPr>
        <p:grpSpPr bwMode="auto">
          <a:xfrm>
            <a:off x="4556126" y="1800227"/>
            <a:ext cx="1501775" cy="534988"/>
            <a:chOff x="1606" y="1206"/>
            <a:chExt cx="946" cy="337"/>
          </a:xfrm>
        </p:grpSpPr>
        <p:sp>
          <p:nvSpPr>
            <p:cNvPr id="193622" name="Rectangle 86"/>
            <p:cNvSpPr>
              <a:spLocks noChangeArrowheads="1"/>
            </p:cNvSpPr>
            <p:nvPr/>
          </p:nvSpPr>
          <p:spPr bwMode="auto">
            <a:xfrm>
              <a:off x="1606" y="1206"/>
              <a:ext cx="791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5 (</a:t>
              </a: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–1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US" altLang="en-US" sz="240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3623" name="Object 87"/>
            <p:cNvGraphicFramePr>
              <a:graphicFrameLocks noChangeAspect="1"/>
            </p:cNvGraphicFramePr>
            <p:nvPr/>
          </p:nvGraphicFramePr>
          <p:xfrm>
            <a:off x="2278" y="1250"/>
            <a:ext cx="27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6" imgW="228600" imgH="228600" progId="Equation.3">
                    <p:embed/>
                  </p:oleObj>
                </mc:Choice>
                <mc:Fallback>
                  <p:oleObj name="Equation" r:id="rId6" imgW="228600" imgH="228600" progId="Equation.3">
                    <p:embed/>
                    <p:pic>
                      <p:nvPicPr>
                        <p:cNvPr id="193623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1250"/>
                          <a:ext cx="27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3652" name="Group 116"/>
          <p:cNvGrpSpPr>
            <a:grpSpLocks/>
          </p:cNvGrpSpPr>
          <p:nvPr/>
        </p:nvGrpSpPr>
        <p:grpSpPr bwMode="auto">
          <a:xfrm>
            <a:off x="4546600" y="2244727"/>
            <a:ext cx="1041400" cy="534988"/>
            <a:chOff x="1600" y="1486"/>
            <a:chExt cx="656" cy="337"/>
          </a:xfrm>
        </p:grpSpPr>
        <p:sp>
          <p:nvSpPr>
            <p:cNvPr id="193624" name="Rectangle 88"/>
            <p:cNvSpPr>
              <a:spLocks noChangeArrowheads="1"/>
            </p:cNvSpPr>
            <p:nvPr/>
          </p:nvSpPr>
          <p:spPr bwMode="auto">
            <a:xfrm>
              <a:off x="1600" y="1486"/>
              <a:ext cx="516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–5 </a:t>
              </a:r>
              <a:endParaRPr lang="en-US" altLang="en-US" sz="240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3625" name="Object 89"/>
            <p:cNvGraphicFramePr>
              <a:graphicFrameLocks noChangeAspect="1"/>
            </p:cNvGraphicFramePr>
            <p:nvPr/>
          </p:nvGraphicFramePr>
          <p:xfrm>
            <a:off x="1982" y="1524"/>
            <a:ext cx="27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Equation" r:id="rId8" imgW="228600" imgH="228600" progId="Equation.3">
                    <p:embed/>
                  </p:oleObj>
                </mc:Choice>
                <mc:Fallback>
                  <p:oleObj name="Equation" r:id="rId8" imgW="228600" imgH="228600" progId="Equation.3">
                    <p:embed/>
                    <p:pic>
                      <p:nvPicPr>
                        <p:cNvPr id="193625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2" y="1524"/>
                          <a:ext cx="27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626" name="Rectangle 90"/>
          <p:cNvSpPr>
            <a:spLocks noChangeArrowheads="1"/>
          </p:cNvSpPr>
          <p:nvPr/>
        </p:nvSpPr>
        <p:spPr bwMode="auto">
          <a:xfrm>
            <a:off x="4162425" y="2757489"/>
            <a:ext cx="330231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2. 7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(11– 5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77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35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 baseline="300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627" name="Rectangle 91"/>
          <p:cNvSpPr>
            <a:spLocks noChangeArrowheads="1"/>
          </p:cNvSpPr>
          <p:nvPr/>
        </p:nvSpPr>
        <p:spPr bwMode="auto">
          <a:xfrm>
            <a:off x="4551363" y="3557589"/>
            <a:ext cx="146226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35 + 77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3628" name="Rectangle 92"/>
          <p:cNvSpPr>
            <a:spLocks noChangeArrowheads="1"/>
          </p:cNvSpPr>
          <p:nvPr/>
        </p:nvSpPr>
        <p:spPr bwMode="auto">
          <a:xfrm>
            <a:off x="4178301" y="4103689"/>
            <a:ext cx="526137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(2 + 3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)(6 – 7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–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629" name="Rectangle 93"/>
          <p:cNvSpPr>
            <a:spLocks noChangeArrowheads="1"/>
          </p:cNvSpPr>
          <p:nvPr/>
        </p:nvSpPr>
        <p:spPr bwMode="auto">
          <a:xfrm>
            <a:off x="4533900" y="4560889"/>
            <a:ext cx="214674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+ 4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630" name="Rectangle 94"/>
          <p:cNvSpPr>
            <a:spLocks noChangeArrowheads="1"/>
          </p:cNvSpPr>
          <p:nvPr/>
        </p:nvSpPr>
        <p:spPr bwMode="auto">
          <a:xfrm>
            <a:off x="4533900" y="4967289"/>
            <a:ext cx="247215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+ 4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21(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3631" name="Rectangle 95"/>
          <p:cNvSpPr>
            <a:spLocks noChangeArrowheads="1"/>
          </p:cNvSpPr>
          <p:nvPr/>
        </p:nvSpPr>
        <p:spPr bwMode="auto">
          <a:xfrm>
            <a:off x="4533901" y="5335589"/>
            <a:ext cx="201369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+ 4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193632" name="Rectangle 96"/>
          <p:cNvSpPr>
            <a:spLocks noChangeArrowheads="1"/>
          </p:cNvSpPr>
          <p:nvPr/>
        </p:nvSpPr>
        <p:spPr bwMode="auto">
          <a:xfrm>
            <a:off x="4533900" y="5729289"/>
            <a:ext cx="134363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 + 4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3648" name="Group 112"/>
          <p:cNvGrpSpPr>
            <a:grpSpLocks/>
          </p:cNvGrpSpPr>
          <p:nvPr/>
        </p:nvGrpSpPr>
        <p:grpSpPr bwMode="auto">
          <a:xfrm>
            <a:off x="2673351" y="554039"/>
            <a:ext cx="5027613" cy="573088"/>
            <a:chOff x="432" y="409"/>
            <a:chExt cx="3167" cy="361"/>
          </a:xfrm>
        </p:grpSpPr>
        <p:sp>
          <p:nvSpPr>
            <p:cNvPr id="193608" name="Rectangle 72"/>
            <p:cNvSpPr>
              <a:spLocks noChangeArrowheads="1"/>
            </p:cNvSpPr>
            <p:nvPr/>
          </p:nvSpPr>
          <p:spPr bwMode="auto">
            <a:xfrm>
              <a:off x="432" y="409"/>
              <a:ext cx="97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</a:t>
              </a:r>
              <a:r>
                <a:rPr lang="en-US" altLang="en-US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193647" name="Group 111"/>
            <p:cNvGrpSpPr>
              <a:grpSpLocks/>
            </p:cNvGrpSpPr>
            <p:nvPr/>
          </p:nvGrpSpPr>
          <p:grpSpPr bwMode="auto">
            <a:xfrm>
              <a:off x="1360" y="417"/>
              <a:ext cx="2239" cy="353"/>
              <a:chOff x="1360" y="417"/>
              <a:chExt cx="2239" cy="353"/>
            </a:xfrm>
          </p:grpSpPr>
          <p:graphicFrame>
            <p:nvGraphicFramePr>
              <p:cNvPr id="193616" name="Object 80"/>
              <p:cNvGraphicFramePr>
                <a:graphicFrameLocks noChangeAspect="1"/>
              </p:cNvGraphicFramePr>
              <p:nvPr/>
            </p:nvGraphicFramePr>
            <p:xfrm>
              <a:off x="2784" y="461"/>
              <a:ext cx="37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" name="Equation" r:id="rId10" imgW="317160" imgH="228600" progId="Equation.3">
                      <p:embed/>
                    </p:oleObj>
                  </mc:Choice>
                  <mc:Fallback>
                    <p:oleObj name="Equation" r:id="rId10" imgW="317160" imgH="228600" progId="Equation.3">
                      <p:embed/>
                      <p:pic>
                        <p:nvPicPr>
                          <p:cNvPr id="193616" name="Object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461"/>
                            <a:ext cx="37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3646" name="Group 110"/>
              <p:cNvGrpSpPr>
                <a:grpSpLocks/>
              </p:cNvGrpSpPr>
              <p:nvPr/>
            </p:nvGrpSpPr>
            <p:grpSpPr bwMode="auto">
              <a:xfrm>
                <a:off x="1360" y="417"/>
                <a:ext cx="2239" cy="353"/>
                <a:chOff x="1360" y="417"/>
                <a:chExt cx="2239" cy="353"/>
              </a:xfrm>
            </p:grpSpPr>
            <p:sp>
              <p:nvSpPr>
                <p:cNvPr id="193611" name="Rectangle 75"/>
                <p:cNvSpPr>
                  <a:spLocks noChangeArrowheads="1"/>
                </p:cNvSpPr>
                <p:nvPr/>
              </p:nvSpPr>
              <p:spPr bwMode="auto">
                <a:xfrm>
                  <a:off x="1360" y="417"/>
                  <a:ext cx="310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1. </a:t>
                  </a:r>
                </a:p>
              </p:txBody>
            </p:sp>
            <p:graphicFrame>
              <p:nvGraphicFramePr>
                <p:cNvPr id="193612" name="Object 76"/>
                <p:cNvGraphicFramePr>
                  <a:graphicFrameLocks noChangeAspect="1"/>
                </p:cNvGraphicFramePr>
                <p:nvPr/>
              </p:nvGraphicFramePr>
              <p:xfrm>
                <a:off x="1575" y="453"/>
                <a:ext cx="500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6" name="Equation" r:id="rId12" imgW="419040" imgH="228600" progId="Equation.3">
                        <p:embed/>
                      </p:oleObj>
                    </mc:Choice>
                    <mc:Fallback>
                      <p:oleObj name="Equation" r:id="rId12" imgW="419040" imgH="228600" progId="Equation.3">
                        <p:embed/>
                        <p:pic>
                          <p:nvPicPr>
                            <p:cNvPr id="193612" name="Object 7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75" y="453"/>
                              <a:ext cx="500" cy="2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3613" name="Object 77"/>
                <p:cNvGraphicFramePr>
                  <a:graphicFrameLocks noChangeAspect="1"/>
                </p:cNvGraphicFramePr>
                <p:nvPr/>
              </p:nvGraphicFramePr>
              <p:xfrm>
                <a:off x="2156" y="452"/>
                <a:ext cx="410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7" name="Equation" r:id="rId14" imgW="342720" imgH="228600" progId="Equation.3">
                        <p:embed/>
                      </p:oleObj>
                    </mc:Choice>
                    <mc:Fallback>
                      <p:oleObj name="Equation" r:id="rId14" imgW="342720" imgH="228600" progId="Equation.3">
                        <p:embed/>
                        <p:pic>
                          <p:nvPicPr>
                            <p:cNvPr id="193613" name="Object 7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56" y="452"/>
                              <a:ext cx="410" cy="2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3615" name="Rectangle 79"/>
                <p:cNvSpPr>
                  <a:spLocks noChangeArrowheads="1"/>
                </p:cNvSpPr>
                <p:nvPr/>
              </p:nvSpPr>
              <p:spPr bwMode="auto">
                <a:xfrm>
                  <a:off x="2526" y="433"/>
                  <a:ext cx="866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altLang="en-US" sz="24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en-US" sz="2400" i="1">
                      <a:solidFill>
                        <a:srgbClr val="0000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   </a:t>
                  </a:r>
                  <a:r>
                    <a:rPr lang="en-US" altLang="en-US" sz="24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graphicFrame>
              <p:nvGraphicFramePr>
                <p:cNvPr id="193617" name="Object 81"/>
                <p:cNvGraphicFramePr>
                  <a:graphicFrameLocks noChangeAspect="1"/>
                </p:cNvGraphicFramePr>
                <p:nvPr/>
              </p:nvGraphicFramePr>
              <p:xfrm>
                <a:off x="3326" y="460"/>
                <a:ext cx="273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8" name="Equation" r:id="rId16" imgW="228600" imgH="228600" progId="Equation.3">
                        <p:embed/>
                      </p:oleObj>
                    </mc:Choice>
                    <mc:Fallback>
                      <p:oleObj name="Equation" r:id="rId16" imgW="228600" imgH="228600" progId="Equation.3">
                        <p:embed/>
                        <p:pic>
                          <p:nvPicPr>
                            <p:cNvPr id="193617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26" y="460"/>
                              <a:ext cx="273" cy="2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3641" name="Object 105"/>
                <p:cNvGraphicFramePr>
                  <a:graphicFrameLocks noChangeAspect="1"/>
                </p:cNvGraphicFramePr>
                <p:nvPr/>
              </p:nvGraphicFramePr>
              <p:xfrm>
                <a:off x="2080" y="560"/>
                <a:ext cx="91" cy="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9" name="Equation" r:id="rId18" imgW="75960" imgH="75960" progId="Equation.3">
                        <p:embed/>
                      </p:oleObj>
                    </mc:Choice>
                    <mc:Fallback>
                      <p:oleObj name="Equation" r:id="rId18" imgW="75960" imgH="75960" progId="Equation.3">
                        <p:embed/>
                        <p:pic>
                          <p:nvPicPr>
                            <p:cNvPr id="193641" name="Object 10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0" y="560"/>
                              <a:ext cx="91" cy="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3642" name="Object 106"/>
                <p:cNvGraphicFramePr>
                  <a:graphicFrameLocks noChangeAspect="1"/>
                </p:cNvGraphicFramePr>
                <p:nvPr/>
              </p:nvGraphicFramePr>
              <p:xfrm>
                <a:off x="3164" y="568"/>
                <a:ext cx="91" cy="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0" name="Equation" r:id="rId20" imgW="75960" imgH="75960" progId="Equation.3">
                        <p:embed/>
                      </p:oleObj>
                    </mc:Choice>
                    <mc:Fallback>
                      <p:oleObj name="Equation" r:id="rId20" imgW="75960" imgH="75960" progId="Equation.3">
                        <p:embed/>
                        <p:pic>
                          <p:nvPicPr>
                            <p:cNvPr id="193642" name="Object 10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4" y="568"/>
                              <a:ext cx="91" cy="9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93649" name="Group 113"/>
          <p:cNvGrpSpPr>
            <a:grpSpLocks/>
          </p:cNvGrpSpPr>
          <p:nvPr/>
        </p:nvGrpSpPr>
        <p:grpSpPr bwMode="auto">
          <a:xfrm>
            <a:off x="4543426" y="966789"/>
            <a:ext cx="1338263" cy="534988"/>
            <a:chOff x="1598" y="681"/>
            <a:chExt cx="843" cy="337"/>
          </a:xfrm>
        </p:grpSpPr>
        <p:sp>
          <p:nvSpPr>
            <p:cNvPr id="193618" name="Rectangle 82"/>
            <p:cNvSpPr>
              <a:spLocks noChangeArrowheads="1"/>
            </p:cNvSpPr>
            <p:nvPr/>
          </p:nvSpPr>
          <p:spPr bwMode="auto">
            <a:xfrm>
              <a:off x="1598" y="681"/>
              <a:ext cx="62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5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graphicFrame>
          <p:nvGraphicFramePr>
            <p:cNvPr id="193619" name="Object 83"/>
            <p:cNvGraphicFramePr>
              <a:graphicFrameLocks noChangeAspect="1"/>
            </p:cNvGraphicFramePr>
            <p:nvPr/>
          </p:nvGraphicFramePr>
          <p:xfrm>
            <a:off x="2168" y="716"/>
            <a:ext cx="27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" name="Equation" r:id="rId22" imgW="228600" imgH="228600" progId="Equation.3">
                    <p:embed/>
                  </p:oleObj>
                </mc:Choice>
                <mc:Fallback>
                  <p:oleObj name="Equation" r:id="rId22" imgW="228600" imgH="228600" progId="Equation.3">
                    <p:embed/>
                    <p:pic>
                      <p:nvPicPr>
                        <p:cNvPr id="193619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716"/>
                          <a:ext cx="27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3643" name="Object 107"/>
            <p:cNvGraphicFramePr>
              <a:graphicFrameLocks noChangeAspect="1"/>
            </p:cNvGraphicFramePr>
            <p:nvPr/>
          </p:nvGraphicFramePr>
          <p:xfrm>
            <a:off x="2008" y="816"/>
            <a:ext cx="91" cy="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Equation" r:id="rId24" imgW="75960" imgH="75960" progId="Equation.3">
                    <p:embed/>
                  </p:oleObj>
                </mc:Choice>
                <mc:Fallback>
                  <p:oleObj name="Equation" r:id="rId24" imgW="75960" imgH="75960" progId="Equation.3">
                    <p:embed/>
                    <p:pic>
                      <p:nvPicPr>
                        <p:cNvPr id="193643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816"/>
                          <a:ext cx="91" cy="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653" name="Rectangle 117"/>
          <p:cNvSpPr>
            <a:spLocks noChangeArrowheads="1"/>
          </p:cNvSpPr>
          <p:nvPr/>
        </p:nvSpPr>
        <p:spPr bwMode="auto">
          <a:xfrm>
            <a:off x="4551364" y="3167064"/>
            <a:ext cx="210987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77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35 (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baseline="300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02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626" grpId="0" autoUpdateAnimBg="0"/>
      <p:bldP spid="193627" grpId="0" autoUpdateAnimBg="0"/>
      <p:bldP spid="193628" grpId="0" autoUpdateAnimBg="0"/>
      <p:bldP spid="193629" grpId="0" autoUpdateAnimBg="0"/>
      <p:bldP spid="193630" grpId="0" autoUpdateAnimBg="0"/>
      <p:bldP spid="193631" grpId="0" autoUpdateAnimBg="0"/>
      <p:bldP spid="193632" grpId="0" autoUpdateAnimBg="0"/>
      <p:bldP spid="19365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073900"/>
            <a:ext cx="14605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Product of Conjugates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E160497-663C-47CF-B5F4-EA6A888A549E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194626" name="Rectangle 66"/>
          <p:cNvSpPr>
            <a:spLocks noChangeArrowheads="1"/>
          </p:cNvSpPr>
          <p:nvPr/>
        </p:nvSpPr>
        <p:spPr bwMode="auto">
          <a:xfrm>
            <a:off x="2209801" y="588963"/>
            <a:ext cx="72691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complex numbers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b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conjugates</a:t>
            </a:r>
            <a:r>
              <a:rPr lang="en-US" altLang="en-US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4627" name="Rectangle 67"/>
          <p:cNvSpPr>
            <a:spLocks noChangeArrowheads="1"/>
          </p:cNvSpPr>
          <p:nvPr/>
        </p:nvSpPr>
        <p:spPr bwMode="auto">
          <a:xfrm>
            <a:off x="2209801" y="4229100"/>
            <a:ext cx="38322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(5 + 2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)(5 – 2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4628" name="Rectangle 68"/>
          <p:cNvSpPr>
            <a:spLocks noChangeArrowheads="1"/>
          </p:cNvSpPr>
          <p:nvPr/>
        </p:nvSpPr>
        <p:spPr bwMode="auto">
          <a:xfrm>
            <a:off x="5959476" y="4238625"/>
            <a:ext cx="18510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(5</a:t>
            </a:r>
            <a:r>
              <a:rPr lang="en-US" altLang="en-US" sz="280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4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800" baseline="300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29" name="Rectangle 69"/>
          <p:cNvSpPr>
            <a:spLocks noChangeArrowheads="1"/>
          </p:cNvSpPr>
          <p:nvPr/>
        </p:nvSpPr>
        <p:spPr bwMode="auto">
          <a:xfrm>
            <a:off x="5978525" y="4840289"/>
            <a:ext cx="2133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25 – 4 (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94630" name="Rectangle 70"/>
          <p:cNvSpPr>
            <a:spLocks noChangeArrowheads="1"/>
          </p:cNvSpPr>
          <p:nvPr/>
        </p:nvSpPr>
        <p:spPr bwMode="auto">
          <a:xfrm>
            <a:off x="5997576" y="5518150"/>
            <a:ext cx="8286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29</a:t>
            </a:r>
            <a:endParaRPr lang="en-US" altLang="en-US" sz="2800" baseline="30000">
              <a:solidFill>
                <a:srgbClr val="00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40" name="Rectangle 80"/>
          <p:cNvSpPr>
            <a:spLocks noChangeArrowheads="1"/>
          </p:cNvSpPr>
          <p:nvPr/>
        </p:nvSpPr>
        <p:spPr bwMode="auto">
          <a:xfrm>
            <a:off x="2209800" y="1820864"/>
            <a:ext cx="821213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conjugates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real number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4641" name="Rectangle 81"/>
          <p:cNvSpPr>
            <a:spLocks noChangeArrowheads="1"/>
          </p:cNvSpPr>
          <p:nvPr/>
        </p:nvSpPr>
        <p:spPr bwMode="auto">
          <a:xfrm>
            <a:off x="2070100" y="2532063"/>
            <a:ext cx="821213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3"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=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(– 1)</a:t>
            </a:r>
          </a:p>
          <a:p>
            <a:pPr lvl="3" fontAlgn="base">
              <a:spcBef>
                <a:spcPct val="3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=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8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57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7" grpId="0" autoUpdateAnimBg="0"/>
      <p:bldP spid="194628" grpId="0" autoUpdateAnimBg="0"/>
      <p:bldP spid="194629" grpId="0" autoUpdateAnimBg="0"/>
      <p:bldP spid="194630" grpId="0" autoUpdateAnimBg="0"/>
      <p:bldP spid="194640" grpId="0" autoUpdateAnimBg="0"/>
      <p:bldP spid="19464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17500"/>
            <a:ext cx="7772400" cy="985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8500" b="1">
                <a:latin typeface="Franklin Gothic Demi" panose="020B0703020102020204" pitchFamily="34" charset="0"/>
              </a:rPr>
              <a:t>Conjugate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751013" y="1835151"/>
            <a:ext cx="7912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>
                <a:solidFill>
                  <a:srgbClr val="40458C"/>
                </a:solidFill>
                <a:latin typeface="Times New Roman" panose="02020603050405020304" pitchFamily="18" charset="0"/>
              </a:rPr>
              <a:t>-The </a:t>
            </a:r>
            <a:r>
              <a:rPr lang="en-US" altLang="en-US" sz="4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conjugate </a:t>
            </a:r>
            <a:r>
              <a:rPr lang="en-US" altLang="en-US" sz="4000" dirty="0">
                <a:solidFill>
                  <a:srgbClr val="40458C"/>
                </a:solidFill>
                <a:latin typeface="Times New Roman" panose="02020603050405020304" pitchFamily="18" charset="0"/>
              </a:rPr>
              <a:t>of   </a:t>
            </a: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 + bi  </a:t>
            </a:r>
            <a:r>
              <a:rPr lang="en-US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is   a – bi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751013" y="2897189"/>
            <a:ext cx="8139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4000" dirty="0">
                <a:solidFill>
                  <a:srgbClr val="40458C"/>
                </a:solidFill>
                <a:latin typeface="Times New Roman" panose="02020603050405020304" pitchFamily="18" charset="0"/>
              </a:rPr>
              <a:t>-The </a:t>
            </a:r>
            <a:r>
              <a:rPr lang="en-US" altLang="en-US" sz="4000" b="1" dirty="0">
                <a:solidFill>
                  <a:srgbClr val="40458C"/>
                </a:solidFill>
                <a:latin typeface="Times New Roman" panose="02020603050405020304" pitchFamily="18" charset="0"/>
              </a:rPr>
              <a:t>conjugate</a:t>
            </a:r>
            <a:r>
              <a:rPr lang="en-US" altLang="en-US" sz="4000" dirty="0">
                <a:solidFill>
                  <a:srgbClr val="40458C"/>
                </a:solidFill>
                <a:latin typeface="Times New Roman" panose="02020603050405020304" pitchFamily="18" charset="0"/>
              </a:rPr>
              <a:t> of   </a:t>
            </a:r>
            <a:r>
              <a:rPr lang="en-US" altLang="en-US" sz="4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 – bi   is   a + bi</a:t>
            </a:r>
          </a:p>
        </p:txBody>
      </p:sp>
    </p:spTree>
    <p:extLst>
      <p:ext uri="{BB962C8B-B14F-4D97-AF65-F5344CB8AC3E}">
        <p14:creationId xmlns:p14="http://schemas.microsoft.com/office/powerpoint/2010/main" val="3121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6264" y="165101"/>
            <a:ext cx="8499475" cy="911225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tx1"/>
                </a:solidFill>
              </a:rPr>
              <a:t>Find the conjugate of each number…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01876" y="1152526"/>
          <a:ext cx="15589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MathType Equation" r:id="rId3" imgW="368140" imgH="152334" progId="Equation">
                  <p:embed/>
                </p:oleObj>
              </mc:Choice>
              <mc:Fallback>
                <p:oleObj name="MathType Equation" r:id="rId3" imgW="368140" imgH="152334" progId="Equation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6" y="1152526"/>
                        <a:ext cx="15589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5110164" y="1152526"/>
          <a:ext cx="15589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MathType Equation" r:id="rId5" imgW="368140" imgH="152334" progId="Equation">
                  <p:embed/>
                </p:oleObj>
              </mc:Choice>
              <mc:Fallback>
                <p:oleObj name="MathType Equation" r:id="rId5" imgW="368140" imgH="152334" progId="Equation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4" y="1152526"/>
                        <a:ext cx="15589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997075" y="2593976"/>
          <a:ext cx="19891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MathType Equation" r:id="rId7" imgW="469696" imgH="152334" progId="Equation">
                  <p:embed/>
                </p:oleObj>
              </mc:Choice>
              <mc:Fallback>
                <p:oleObj name="MathType Equation" r:id="rId7" imgW="469696" imgH="152334" progId="Equation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593976"/>
                        <a:ext cx="19891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5110164" y="2630488"/>
          <a:ext cx="19891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MathType Equation" r:id="rId9" imgW="469696" imgH="152334" progId="Equation">
                  <p:embed/>
                </p:oleObj>
              </mc:Choice>
              <mc:Fallback>
                <p:oleObj name="MathType Equation" r:id="rId9" imgW="469696" imgH="152334" progId="Equation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4" y="2630488"/>
                        <a:ext cx="198913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452688" y="3732213"/>
          <a:ext cx="6461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MathType Equation" r:id="rId11" imgW="152268" imgH="152268" progId="Equation">
                  <p:embed/>
                </p:oleObj>
              </mc:Choice>
              <mc:Fallback>
                <p:oleObj name="MathType Equation" r:id="rId11" imgW="152268" imgH="152268" progId="Equation">
                  <p:embed/>
                  <p:pic>
                    <p:nvPicPr>
                      <p:cNvPr id="542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3732213"/>
                        <a:ext cx="6461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957764" y="3732213"/>
          <a:ext cx="10239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MathType Equation" r:id="rId13" imgW="241195" imgH="152334" progId="Equation">
                  <p:embed/>
                </p:oleObj>
              </mc:Choice>
              <mc:Fallback>
                <p:oleObj name="MathType Equation" r:id="rId13" imgW="241195" imgH="152334" progId="Equation">
                  <p:embed/>
                  <p:pic>
                    <p:nvPicPr>
                      <p:cNvPr id="542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4" y="3732213"/>
                        <a:ext cx="102393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2681289" y="4795838"/>
          <a:ext cx="484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MathType Equation" r:id="rId15" imgW="114151" imgH="152202" progId="Equation">
                  <p:embed/>
                </p:oleObj>
              </mc:Choice>
              <mc:Fallback>
                <p:oleObj name="MathType Equation" r:id="rId15" imgW="114151" imgH="152202" progId="Equation">
                  <p:embed/>
                  <p:pic>
                    <p:nvPicPr>
                      <p:cNvPr id="54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9" y="4795838"/>
                        <a:ext cx="4841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5110164" y="4795838"/>
          <a:ext cx="48418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ips Publishing Equation" r:id="rId17" imgW="114151" imgH="152202" progId="Equation">
                  <p:embed/>
                </p:oleObj>
              </mc:Choice>
              <mc:Fallback>
                <p:oleObj name="ips Publishing Equation" r:id="rId17" imgW="114151" imgH="152202" progId="Equation">
                  <p:embed/>
                  <p:pic>
                    <p:nvPicPr>
                      <p:cNvPr id="54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4" y="4795838"/>
                        <a:ext cx="484187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4122739" y="1455738"/>
            <a:ext cx="758825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4198939" y="2897188"/>
            <a:ext cx="758825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3743326" y="4035425"/>
            <a:ext cx="758825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3819526" y="5099050"/>
            <a:ext cx="758825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1524000" y="1152525"/>
            <a:ext cx="852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8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8)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1524000" y="2593975"/>
            <a:ext cx="852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8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9)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524000" y="3732214"/>
            <a:ext cx="852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8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10)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524000" y="4795839"/>
            <a:ext cx="852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8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40458C"/>
                </a:solidFill>
                <a:latin typeface="Times New Roman" panose="02020603050405020304" pitchFamily="18" charset="0"/>
              </a:rPr>
              <a:t>11)</a:t>
            </a:r>
          </a:p>
        </p:txBody>
      </p:sp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524000" y="5492751"/>
          <a:ext cx="914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9" imgW="2108200" imgH="177800" progId="Equation.3">
                  <p:embed/>
                </p:oleObj>
              </mc:Choice>
              <mc:Fallback>
                <p:oleObj name="Equation" r:id="rId19" imgW="2108200" imgH="177800" progId="Equation.3">
                  <p:embed/>
                  <p:pic>
                    <p:nvPicPr>
                      <p:cNvPr id="542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92751"/>
                        <a:ext cx="9144000" cy="7715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10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3" presetClass="entr" presetSubtype="3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 autoUpdateAnimBg="0"/>
      <p:bldP spid="5429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073900"/>
            <a:ext cx="14605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Example:</a:t>
            </a:r>
            <a:b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 (5 +3</a:t>
            </a:r>
            <a:r>
              <a:rPr lang="en-US" altLang="en-US" sz="800" i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)/(2+</a:t>
            </a:r>
            <a:r>
              <a:rPr lang="en-US" altLang="en-US" sz="800" i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3280C0-B8E6-4A44-B88E-6B2AC2DACA44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00718" name="Rectangle 14"/>
          <p:cNvSpPr>
            <a:spLocks noChangeArrowheads="1"/>
          </p:cNvSpPr>
          <p:nvPr/>
        </p:nvSpPr>
        <p:spPr bwMode="auto">
          <a:xfrm>
            <a:off x="5954714" y="3594100"/>
            <a:ext cx="325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aseline="30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–1 and simplify.</a:t>
            </a:r>
          </a:p>
        </p:txBody>
      </p:sp>
      <p:sp>
        <p:nvSpPr>
          <p:cNvPr id="200719" name="Rectangle 15"/>
          <p:cNvSpPr>
            <a:spLocks noChangeArrowheads="1"/>
          </p:cNvSpPr>
          <p:nvPr/>
        </p:nvSpPr>
        <p:spPr bwMode="auto">
          <a:xfrm>
            <a:off x="5954714" y="1466851"/>
            <a:ext cx="5267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the numerator and </a:t>
            </a:r>
            <a:b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denominator by the conjugate of 2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00721" name="Rectangle 17"/>
          <p:cNvSpPr>
            <a:spLocks noChangeArrowheads="1"/>
          </p:cNvSpPr>
          <p:nvPr/>
        </p:nvSpPr>
        <p:spPr bwMode="auto">
          <a:xfrm>
            <a:off x="5954714" y="5099051"/>
            <a:ext cx="38369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 answer in the form</a:t>
            </a:r>
            <a:r>
              <a:rPr lang="en-US" altLang="en-US" sz="200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000">
                <a:solidFill>
                  <a:srgbClr val="0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bi.</a:t>
            </a:r>
          </a:p>
        </p:txBody>
      </p:sp>
      <p:sp>
        <p:nvSpPr>
          <p:cNvPr id="200722" name="Rectangle 18"/>
          <p:cNvSpPr>
            <a:spLocks noChangeArrowheads="1"/>
          </p:cNvSpPr>
          <p:nvPr/>
        </p:nvSpPr>
        <p:spPr bwMode="auto">
          <a:xfrm>
            <a:off x="5954714" y="2520951"/>
            <a:ext cx="5241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 </a:t>
            </a:r>
            <a:b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aseline="30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aseline="30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altLang="en-US" sz="2000" baseline="30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en-US" sz="2000" baseline="30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00754" name="Group 50"/>
          <p:cNvGrpSpPr>
            <a:grpSpLocks/>
          </p:cNvGrpSpPr>
          <p:nvPr/>
        </p:nvGrpSpPr>
        <p:grpSpPr bwMode="auto">
          <a:xfrm>
            <a:off x="3713163" y="4375150"/>
            <a:ext cx="1104900" cy="744538"/>
            <a:chOff x="1115" y="2700"/>
            <a:chExt cx="696" cy="469"/>
          </a:xfrm>
        </p:grpSpPr>
        <p:graphicFrame>
          <p:nvGraphicFramePr>
            <p:cNvPr id="200712" name="Object 8"/>
            <p:cNvGraphicFramePr>
              <a:graphicFrameLocks noChangeAspect="1"/>
            </p:cNvGraphicFramePr>
            <p:nvPr/>
          </p:nvGraphicFramePr>
          <p:xfrm>
            <a:off x="1115" y="2700"/>
            <a:ext cx="696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4" imgW="583920" imgH="393480" progId="Equation.3">
                    <p:embed/>
                  </p:oleObj>
                </mc:Choice>
                <mc:Fallback>
                  <p:oleObj name="Equation" r:id="rId4" imgW="583920" imgH="393480" progId="Equation.3">
                    <p:embed/>
                    <p:pic>
                      <p:nvPicPr>
                        <p:cNvPr id="2007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2700"/>
                          <a:ext cx="696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0" name="Object 26"/>
            <p:cNvGraphicFramePr>
              <a:graphicFrameLocks noChangeAspect="1"/>
            </p:cNvGraphicFramePr>
            <p:nvPr/>
          </p:nvGraphicFramePr>
          <p:xfrm>
            <a:off x="1590" y="2721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Equation" r:id="rId6" imgW="88560" imgH="164880" progId="Equation.3">
                    <p:embed/>
                  </p:oleObj>
                </mc:Choice>
                <mc:Fallback>
                  <p:oleObj name="Equation" r:id="rId6" imgW="88560" imgH="164880" progId="Equation.3">
                    <p:embed/>
                    <p:pic>
                      <p:nvPicPr>
                        <p:cNvPr id="200730" name="Object 2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2721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752" name="Group 48"/>
          <p:cNvGrpSpPr>
            <a:grpSpLocks/>
          </p:cNvGrpSpPr>
          <p:nvPr/>
        </p:nvGrpSpPr>
        <p:grpSpPr bwMode="auto">
          <a:xfrm>
            <a:off x="3716339" y="2520951"/>
            <a:ext cx="2206625" cy="792163"/>
            <a:chOff x="1117" y="1532"/>
            <a:chExt cx="1390" cy="499"/>
          </a:xfrm>
        </p:grpSpPr>
        <p:graphicFrame>
          <p:nvGraphicFramePr>
            <p:cNvPr id="200714" name="Object 10"/>
            <p:cNvGraphicFramePr>
              <a:graphicFrameLocks noChangeAspect="1"/>
            </p:cNvGraphicFramePr>
            <p:nvPr/>
          </p:nvGraphicFramePr>
          <p:xfrm>
            <a:off x="1117" y="1532"/>
            <a:ext cx="139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quation" r:id="rId8" imgW="1168200" imgH="419040" progId="Equation.3">
                    <p:embed/>
                  </p:oleObj>
                </mc:Choice>
                <mc:Fallback>
                  <p:oleObj name="Equation" r:id="rId8" imgW="1168200" imgH="419040" progId="Equation.3">
                    <p:embed/>
                    <p:pic>
                      <p:nvPicPr>
                        <p:cNvPr id="200714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1532"/>
                          <a:ext cx="139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2" name="Object 28"/>
            <p:cNvGraphicFramePr>
              <a:graphicFrameLocks noChangeAspect="1"/>
            </p:cNvGraphicFramePr>
            <p:nvPr/>
          </p:nvGraphicFramePr>
          <p:xfrm>
            <a:off x="1694" y="1585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10" imgW="88560" imgH="164880" progId="Equation.3">
                    <p:embed/>
                  </p:oleObj>
                </mc:Choice>
                <mc:Fallback>
                  <p:oleObj name="Equation" r:id="rId10" imgW="88560" imgH="164880" progId="Equation.3">
                    <p:embed/>
                    <p:pic>
                      <p:nvPicPr>
                        <p:cNvPr id="200732" name="Object 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" y="1585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3" name="Object 29"/>
            <p:cNvGraphicFramePr>
              <a:graphicFrameLocks noChangeAspect="1"/>
            </p:cNvGraphicFramePr>
            <p:nvPr/>
          </p:nvGraphicFramePr>
          <p:xfrm>
            <a:off x="1998" y="1585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12" imgW="88560" imgH="164880" progId="Equation.3">
                    <p:embed/>
                  </p:oleObj>
                </mc:Choice>
                <mc:Fallback>
                  <p:oleObj name="Equation" r:id="rId12" imgW="88560" imgH="164880" progId="Equation.3">
                    <p:embed/>
                    <p:pic>
                      <p:nvPicPr>
                        <p:cNvPr id="200733" name="Object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8" y="1585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4" name="Object 30"/>
            <p:cNvGraphicFramePr>
              <a:graphicFrameLocks noChangeAspect="1"/>
            </p:cNvGraphicFramePr>
            <p:nvPr/>
          </p:nvGraphicFramePr>
          <p:xfrm>
            <a:off x="2290" y="1585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14" imgW="88560" imgH="164880" progId="Equation.3">
                    <p:embed/>
                  </p:oleObj>
                </mc:Choice>
                <mc:Fallback>
                  <p:oleObj name="Equation" r:id="rId14" imgW="88560" imgH="164880" progId="Equation.3">
                    <p:embed/>
                    <p:pic>
                      <p:nvPicPr>
                        <p:cNvPr id="200734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585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755" name="Group 51"/>
          <p:cNvGrpSpPr>
            <a:grpSpLocks/>
          </p:cNvGrpSpPr>
          <p:nvPr/>
        </p:nvGrpSpPr>
        <p:grpSpPr bwMode="auto">
          <a:xfrm>
            <a:off x="3725863" y="5187950"/>
            <a:ext cx="1365250" cy="744538"/>
            <a:chOff x="1123" y="3212"/>
            <a:chExt cx="860" cy="469"/>
          </a:xfrm>
        </p:grpSpPr>
        <p:graphicFrame>
          <p:nvGraphicFramePr>
            <p:cNvPr id="200711" name="Object 7"/>
            <p:cNvGraphicFramePr>
              <a:graphicFrameLocks noChangeAspect="1"/>
            </p:cNvGraphicFramePr>
            <p:nvPr/>
          </p:nvGraphicFramePr>
          <p:xfrm>
            <a:off x="1123" y="3212"/>
            <a:ext cx="786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16" imgW="660240" imgH="393480" progId="Equation.3">
                    <p:embed/>
                  </p:oleObj>
                </mc:Choice>
                <mc:Fallback>
                  <p:oleObj name="Equation" r:id="rId16" imgW="660240" imgH="393480" progId="Equation.3">
                    <p:embed/>
                    <p:pic>
                      <p:nvPicPr>
                        <p:cNvPr id="200711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3212"/>
                          <a:ext cx="786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6" name="Object 32"/>
            <p:cNvGraphicFramePr>
              <a:graphicFrameLocks noChangeAspect="1"/>
            </p:cNvGraphicFramePr>
            <p:nvPr/>
          </p:nvGraphicFramePr>
          <p:xfrm>
            <a:off x="1878" y="3353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18" imgW="88560" imgH="164880" progId="Equation.3">
                    <p:embed/>
                  </p:oleObj>
                </mc:Choice>
                <mc:Fallback>
                  <p:oleObj name="Equation" r:id="rId18" imgW="88560" imgH="164880" progId="Equation.3">
                    <p:embed/>
                    <p:pic>
                      <p:nvPicPr>
                        <p:cNvPr id="200736" name="Object 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3353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758" name="Group 54"/>
          <p:cNvGrpSpPr>
            <a:grpSpLocks/>
          </p:cNvGrpSpPr>
          <p:nvPr/>
        </p:nvGrpSpPr>
        <p:grpSpPr bwMode="auto">
          <a:xfrm>
            <a:off x="2476500" y="635001"/>
            <a:ext cx="2211388" cy="809625"/>
            <a:chOff x="600" y="400"/>
            <a:chExt cx="1393" cy="510"/>
          </a:xfrm>
        </p:grpSpPr>
        <p:sp>
          <p:nvSpPr>
            <p:cNvPr id="200709" name="Rectangle 5"/>
            <p:cNvSpPr>
              <a:spLocks noChangeArrowheads="1"/>
            </p:cNvSpPr>
            <p:nvPr/>
          </p:nvSpPr>
          <p:spPr bwMode="auto">
            <a:xfrm>
              <a:off x="600" y="400"/>
              <a:ext cx="87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Simplify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200756" name="Group 52"/>
            <p:cNvGrpSpPr>
              <a:grpSpLocks/>
            </p:cNvGrpSpPr>
            <p:nvPr/>
          </p:nvGrpSpPr>
          <p:grpSpPr bwMode="auto">
            <a:xfrm>
              <a:off x="1493" y="436"/>
              <a:ext cx="500" cy="474"/>
              <a:chOff x="1237" y="380"/>
              <a:chExt cx="500" cy="474"/>
            </a:xfrm>
          </p:grpSpPr>
          <p:graphicFrame>
            <p:nvGraphicFramePr>
              <p:cNvPr id="200710" name="Object 6"/>
              <p:cNvGraphicFramePr>
                <a:graphicFrameLocks noChangeAspect="1"/>
              </p:cNvGraphicFramePr>
              <p:nvPr/>
            </p:nvGraphicFramePr>
            <p:xfrm>
              <a:off x="1237" y="380"/>
              <a:ext cx="500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8" name="Equation" r:id="rId20" imgW="419040" imgH="393480" progId="Equation.3">
                      <p:embed/>
                    </p:oleObj>
                  </mc:Choice>
                  <mc:Fallback>
                    <p:oleObj name="Equation" r:id="rId20" imgW="419040" imgH="393480" progId="Equation.3">
                      <p:embed/>
                      <p:pic>
                        <p:nvPicPr>
                          <p:cNvPr id="20071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7" y="380"/>
                            <a:ext cx="500" cy="4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0738" name="Object 34"/>
              <p:cNvGraphicFramePr>
                <a:graphicFrameLocks noChangeAspect="1"/>
              </p:cNvGraphicFramePr>
              <p:nvPr/>
            </p:nvGraphicFramePr>
            <p:xfrm>
              <a:off x="1546" y="657"/>
              <a:ext cx="10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79" name="Equation" r:id="rId22" imgW="88560" imgH="164880" progId="Equation.3">
                      <p:embed/>
                    </p:oleObj>
                  </mc:Choice>
                  <mc:Fallback>
                    <p:oleObj name="Equation" r:id="rId22" imgW="88560" imgH="164880" progId="Equation.3">
                      <p:embed/>
                      <p:pic>
                        <p:nvPicPr>
                          <p:cNvPr id="200738" name="Object 34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6" y="657"/>
                            <a:ext cx="105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0739" name="Object 35"/>
              <p:cNvGraphicFramePr>
                <a:graphicFrameLocks noChangeAspect="1"/>
              </p:cNvGraphicFramePr>
              <p:nvPr/>
            </p:nvGraphicFramePr>
            <p:xfrm>
              <a:off x="1586" y="401"/>
              <a:ext cx="10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0" name="Equation" r:id="rId24" imgW="88560" imgH="164880" progId="Equation.3">
                      <p:embed/>
                    </p:oleObj>
                  </mc:Choice>
                  <mc:Fallback>
                    <p:oleObj name="Equation" r:id="rId24" imgW="88560" imgH="164880" progId="Equation.3">
                      <p:embed/>
                      <p:pic>
                        <p:nvPicPr>
                          <p:cNvPr id="200739" name="Object 3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6" y="401"/>
                            <a:ext cx="105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0759" name="Group 55"/>
          <p:cNvGrpSpPr>
            <a:grpSpLocks/>
          </p:cNvGrpSpPr>
          <p:nvPr/>
        </p:nvGrpSpPr>
        <p:grpSpPr bwMode="auto">
          <a:xfrm>
            <a:off x="3716339" y="1581151"/>
            <a:ext cx="1703387" cy="752475"/>
            <a:chOff x="1381" y="996"/>
            <a:chExt cx="1073" cy="474"/>
          </a:xfrm>
        </p:grpSpPr>
        <p:graphicFrame>
          <p:nvGraphicFramePr>
            <p:cNvPr id="200716" name="Object 12"/>
            <p:cNvGraphicFramePr>
              <a:graphicFrameLocks noChangeAspect="1"/>
            </p:cNvGraphicFramePr>
            <p:nvPr/>
          </p:nvGraphicFramePr>
          <p:xfrm>
            <a:off x="1381" y="996"/>
            <a:ext cx="636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26" imgW="533160" imgH="393480" progId="Equation.3">
                    <p:embed/>
                  </p:oleObj>
                </mc:Choice>
                <mc:Fallback>
                  <p:oleObj name="Equation" r:id="rId26" imgW="533160" imgH="393480" progId="Equation.3">
                    <p:embed/>
                    <p:pic>
                      <p:nvPicPr>
                        <p:cNvPr id="200716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996"/>
                          <a:ext cx="636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35" name="Object 31"/>
            <p:cNvGraphicFramePr>
              <a:graphicFrameLocks noChangeAspect="1"/>
            </p:cNvGraphicFramePr>
            <p:nvPr/>
          </p:nvGraphicFramePr>
          <p:xfrm>
            <a:off x="1878" y="1017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28" imgW="88560" imgH="164880" progId="Equation.3">
                    <p:embed/>
                  </p:oleObj>
                </mc:Choice>
                <mc:Fallback>
                  <p:oleObj name="Equation" r:id="rId28" imgW="88560" imgH="164880" progId="Equation.3">
                    <p:embed/>
                    <p:pic>
                      <p:nvPicPr>
                        <p:cNvPr id="200735" name="Object 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017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15" name="Object 11"/>
            <p:cNvGraphicFramePr>
              <a:graphicFrameLocks noChangeAspect="1"/>
            </p:cNvGraphicFramePr>
            <p:nvPr/>
          </p:nvGraphicFramePr>
          <p:xfrm>
            <a:off x="2000" y="996"/>
            <a:ext cx="454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30" imgW="380880" imgH="393480" progId="Equation.3">
                    <p:embed/>
                  </p:oleObj>
                </mc:Choice>
                <mc:Fallback>
                  <p:oleObj name="Equation" r:id="rId30" imgW="380880" imgH="393480" progId="Equation.3">
                    <p:embed/>
                    <p:pic>
                      <p:nvPicPr>
                        <p:cNvPr id="200715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" y="996"/>
                          <a:ext cx="454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40" name="Object 36"/>
            <p:cNvGraphicFramePr>
              <a:graphicFrameLocks noChangeAspect="1"/>
            </p:cNvGraphicFramePr>
            <p:nvPr/>
          </p:nvGraphicFramePr>
          <p:xfrm>
            <a:off x="2330" y="1017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Equation" r:id="rId32" imgW="88560" imgH="164880" progId="Equation.3">
                    <p:embed/>
                  </p:oleObj>
                </mc:Choice>
                <mc:Fallback>
                  <p:oleObj name="Equation" r:id="rId32" imgW="88560" imgH="164880" progId="Equation.3">
                    <p:embed/>
                    <p:pic>
                      <p:nvPicPr>
                        <p:cNvPr id="200740" name="Object 3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1017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41" name="Object 37"/>
            <p:cNvGraphicFramePr>
              <a:graphicFrameLocks noChangeAspect="1"/>
            </p:cNvGraphicFramePr>
            <p:nvPr/>
          </p:nvGraphicFramePr>
          <p:xfrm>
            <a:off x="2330" y="1273"/>
            <a:ext cx="10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34" imgW="88560" imgH="164880" progId="Equation.3">
                    <p:embed/>
                  </p:oleObj>
                </mc:Choice>
                <mc:Fallback>
                  <p:oleObj name="Equation" r:id="rId34" imgW="88560" imgH="164880" progId="Equation.3">
                    <p:embed/>
                    <p:pic>
                      <p:nvPicPr>
                        <p:cNvPr id="200741" name="Object 3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0" y="1273"/>
                          <a:ext cx="10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0757" name="Group 53"/>
          <p:cNvGrpSpPr>
            <a:grpSpLocks/>
          </p:cNvGrpSpPr>
          <p:nvPr/>
        </p:nvGrpSpPr>
        <p:grpSpPr bwMode="auto">
          <a:xfrm>
            <a:off x="3714750" y="3363914"/>
            <a:ext cx="1752600" cy="917575"/>
            <a:chOff x="1380" y="2119"/>
            <a:chExt cx="1104" cy="578"/>
          </a:xfrm>
        </p:grpSpPr>
        <p:grpSp>
          <p:nvGrpSpPr>
            <p:cNvPr id="200753" name="Group 49"/>
            <p:cNvGrpSpPr>
              <a:grpSpLocks/>
            </p:cNvGrpSpPr>
            <p:nvPr/>
          </p:nvGrpSpPr>
          <p:grpSpPr bwMode="auto">
            <a:xfrm>
              <a:off x="1380" y="2227"/>
              <a:ext cx="1104" cy="470"/>
              <a:chOff x="1116" y="2171"/>
              <a:chExt cx="1104" cy="470"/>
            </a:xfrm>
          </p:grpSpPr>
          <p:graphicFrame>
            <p:nvGraphicFramePr>
              <p:cNvPr id="200713" name="Object 9"/>
              <p:cNvGraphicFramePr>
                <a:graphicFrameLocks noChangeAspect="1"/>
              </p:cNvGraphicFramePr>
              <p:nvPr/>
            </p:nvGraphicFramePr>
            <p:xfrm>
              <a:off x="1116" y="2171"/>
              <a:ext cx="1104" cy="4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6" name="Equation" r:id="rId36" imgW="927000" imgH="393480" progId="Equation.3">
                      <p:embed/>
                    </p:oleObj>
                  </mc:Choice>
                  <mc:Fallback>
                    <p:oleObj name="Equation" r:id="rId36" imgW="927000" imgH="393480" progId="Equation.3">
                      <p:embed/>
                      <p:pic>
                        <p:nvPicPr>
                          <p:cNvPr id="200713" name="Object 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6" y="2171"/>
                            <a:ext cx="1104" cy="4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0731" name="Object 27"/>
              <p:cNvGraphicFramePr>
                <a:graphicFrameLocks noChangeAspect="1"/>
              </p:cNvGraphicFramePr>
              <p:nvPr/>
            </p:nvGraphicFramePr>
            <p:xfrm>
              <a:off x="1576" y="2193"/>
              <a:ext cx="105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7" name="Equation" r:id="rId38" imgW="88560" imgH="164880" progId="Equation.3">
                      <p:embed/>
                    </p:oleObj>
                  </mc:Choice>
                  <mc:Fallback>
                    <p:oleObj name="Equation" r:id="rId38" imgW="88560" imgH="164880" progId="Equation.3">
                      <p:embed/>
                      <p:pic>
                        <p:nvPicPr>
                          <p:cNvPr id="200731" name="Object 2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6" y="2193"/>
                            <a:ext cx="105" cy="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0750" name="Text Box 46"/>
            <p:cNvSpPr txBox="1">
              <a:spLocks noChangeArrowheads="1"/>
            </p:cNvSpPr>
            <p:nvPr/>
          </p:nvSpPr>
          <p:spPr bwMode="auto">
            <a:xfrm>
              <a:off x="2142" y="2119"/>
              <a:ext cx="32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CA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07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8" grpId="0" autoUpdateAnimBg="0"/>
      <p:bldP spid="200719" grpId="0" autoUpdateAnimBg="0"/>
      <p:bldP spid="200721" grpId="0" autoUpdateAnimBg="0"/>
      <p:bldP spid="20072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733800" y="1219201"/>
          <a:ext cx="12890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04536" imgH="393359" progId="Equation.DSMT4">
                  <p:embed/>
                </p:oleObj>
              </mc:Choice>
              <mc:Fallback>
                <p:oleObj name="Equation" r:id="rId3" imgW="304536" imgH="393359" progId="Equation.DSMT4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1"/>
                        <a:ext cx="12890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524000" y="3200400"/>
          <a:ext cx="28194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698197" imgH="393529" progId="Equation.DSMT4">
                  <p:embed/>
                </p:oleObj>
              </mc:Choice>
              <mc:Fallback>
                <p:oleObj name="Equation" r:id="rId5" imgW="698197" imgH="393529" progId="Equation.DSMT4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28194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419600" y="3200401"/>
          <a:ext cx="25908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698197" imgH="393529" progId="Equation.DSMT4">
                  <p:embed/>
                </p:oleObj>
              </mc:Choice>
              <mc:Fallback>
                <p:oleObj name="Equation" r:id="rId7" imgW="698197" imgH="393529" progId="Equation.DSMT4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1"/>
                        <a:ext cx="25908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934200" y="3581400"/>
          <a:ext cx="31257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596641" imgH="177723" progId="Equation.DSMT4">
                  <p:embed/>
                </p:oleObj>
              </mc:Choice>
              <mc:Fallback>
                <p:oleObj name="Equation" r:id="rId9" imgW="596641" imgH="177723" progId="Equation.DSMT4">
                  <p:embed/>
                  <p:pic>
                    <p:nvPicPr>
                      <p:cNvPr id="55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81400"/>
                        <a:ext cx="31257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>
          <a:xfrm>
            <a:off x="2225675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Divide…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1524001" y="1152526"/>
          <a:ext cx="22193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MathType Equation" r:id="rId11" imgW="482391" imgH="393529" progId="Equation">
                  <p:embed/>
                </p:oleObj>
              </mc:Choice>
              <mc:Fallback>
                <p:oleObj name="MathType Equation" r:id="rId11" imgW="482391" imgH="393529" progId="Equation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152526"/>
                        <a:ext cx="2219325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5081588" y="1096964"/>
          <a:ext cx="5053012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MathType Equation" r:id="rId13" imgW="1180588" imgH="418918" progId="Equation">
                  <p:embed/>
                </p:oleObj>
              </mc:Choice>
              <mc:Fallback>
                <p:oleObj name="MathType Equation" r:id="rId13" imgW="1180588" imgH="418918" progId="Equation">
                  <p:embed/>
                  <p:pic>
                    <p:nvPicPr>
                      <p:cNvPr id="553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1096964"/>
                        <a:ext cx="5053012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6781800" y="3200400"/>
            <a:ext cx="3575050" cy="1752600"/>
          </a:xfrm>
          <a:prstGeom prst="ellips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5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565525" y="1322388"/>
          <a:ext cx="1981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93529" imgH="393529" progId="Equation.DSMT4">
                  <p:embed/>
                </p:oleObj>
              </mc:Choice>
              <mc:Fallback>
                <p:oleObj name="Equation" r:id="rId3" imgW="393529" imgH="393529" progId="Equation.DSMT4">
                  <p:embed/>
                  <p:pic>
                    <p:nvPicPr>
                      <p:cNvPr id="563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1322388"/>
                        <a:ext cx="1981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524001" y="3429000"/>
          <a:ext cx="31908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72808" imgH="393529" progId="Equation.DSMT4">
                  <p:embed/>
                </p:oleObj>
              </mc:Choice>
              <mc:Fallback>
                <p:oleObj name="Equation" r:id="rId5" imgW="672808" imgH="393529" progId="Equation.DSMT4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429000"/>
                        <a:ext cx="319087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4953001" y="3581400"/>
          <a:ext cx="27670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672808" imgH="393529" progId="Equation.DSMT4">
                  <p:embed/>
                </p:oleObj>
              </mc:Choice>
              <mc:Fallback>
                <p:oleObj name="Equation" r:id="rId7" imgW="672808" imgH="393529" progId="Equation.DSMT4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3581400"/>
                        <a:ext cx="2767013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524001" y="1295400"/>
          <a:ext cx="2003425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MathType Equation" r:id="rId9" imgW="393529" imgH="393529" progId="Equation">
                  <p:embed/>
                </p:oleObj>
              </mc:Choice>
              <mc:Fallback>
                <p:oleObj name="MathType Equation" r:id="rId9" imgW="393529" imgH="393529" progId="Equation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295400"/>
                        <a:ext cx="2003425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You try…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553076" y="1447800"/>
          <a:ext cx="511492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MathType Equation" r:id="rId11" imgW="1295400" imgH="419100" progId="Equation">
                  <p:embed/>
                </p:oleObj>
              </mc:Choice>
              <mc:Fallback>
                <p:oleObj name="MathType Equation" r:id="rId11" imgW="1295400" imgH="419100" progId="Equation">
                  <p:embed/>
                  <p:pic>
                    <p:nvPicPr>
                      <p:cNvPr id="563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6" y="1447800"/>
                        <a:ext cx="511492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5105400" y="3429000"/>
            <a:ext cx="2971800" cy="1981200"/>
          </a:xfrm>
          <a:prstGeom prst="ellipse">
            <a:avLst/>
          </a:prstGeom>
          <a:noFill/>
          <a:ln w="38100">
            <a:solidFill>
              <a:srgbClr val="FF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1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>
            <a:extLst>
              <a:ext uri="{FF2B5EF4-FFF2-40B4-BE49-F238E27FC236}">
                <a16:creationId xmlns:a16="http://schemas.microsoft.com/office/drawing/2014/main" id="{408E05B4-F692-44CE-9A86-B91B32A91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18288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 u="sng">
                <a:latin typeface="Tahoma" panose="020B0604030504040204" pitchFamily="34" charset="0"/>
              </a:rPr>
              <a:t>7 + 2i</a:t>
            </a:r>
            <a:endParaRPr lang="en-US" altLang="en-UG" sz="4400">
              <a:latin typeface="Tahoma" panose="020B0604030504040204" pitchFamily="34" charset="0"/>
            </a:endParaRPr>
          </a:p>
          <a:p>
            <a:r>
              <a:rPr lang="en-US" altLang="en-UG" sz="4400">
                <a:latin typeface="Tahoma" panose="020B0604030504040204" pitchFamily="34" charset="0"/>
              </a:rPr>
              <a:t>3 – 5i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C1DF922-FC8F-417A-ADA7-B7F221E31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11388"/>
            <a:ext cx="54864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 u="sng">
                <a:latin typeface="Tahoma" panose="020B0604030504040204" pitchFamily="34" charset="0"/>
              </a:rPr>
              <a:t>21 + 35i + 6i + 10i</a:t>
            </a:r>
            <a:r>
              <a:rPr lang="en-US" altLang="en-UG" sz="4400" u="sng" baseline="50000">
                <a:latin typeface="Tahoma" panose="020B0604030504040204" pitchFamily="34" charset="0"/>
              </a:rPr>
              <a:t>2</a:t>
            </a:r>
            <a:endParaRPr lang="en-US" altLang="en-UG" sz="4400" baseline="50000">
              <a:latin typeface="Tahoma" panose="020B0604030504040204" pitchFamily="34" charset="0"/>
            </a:endParaRPr>
          </a:p>
          <a:p>
            <a:r>
              <a:rPr lang="en-US" altLang="en-UG" sz="4400">
                <a:latin typeface="Tahoma" panose="020B0604030504040204" pitchFamily="34" charset="0"/>
              </a:rPr>
              <a:t> 9 + 15i – 15i – 25i</a:t>
            </a:r>
            <a:r>
              <a:rPr lang="en-US" altLang="en-UG" sz="4400" baseline="50000">
                <a:latin typeface="Tahoma" panose="020B0604030504040204" pitchFamily="34" charset="0"/>
              </a:rPr>
              <a:t>2</a:t>
            </a:r>
            <a:endParaRPr lang="en-US" altLang="en-UG" sz="4400">
              <a:latin typeface="Tahoma" panose="020B0604030504040204" pitchFamily="34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FA358BA-3DF0-4F6D-8F85-37FE9ED2E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116388"/>
            <a:ext cx="39624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 u="sng">
                <a:latin typeface="Tahoma" panose="020B0604030504040204" pitchFamily="34" charset="0"/>
              </a:rPr>
              <a:t>21 + 41i – 10</a:t>
            </a:r>
            <a:endParaRPr lang="en-US" altLang="en-UG" sz="4400" baseline="50000">
              <a:latin typeface="Tahoma" panose="020B0604030504040204" pitchFamily="34" charset="0"/>
            </a:endParaRPr>
          </a:p>
          <a:p>
            <a:r>
              <a:rPr lang="en-US" altLang="en-UG" sz="4400">
                <a:latin typeface="Tahoma" panose="020B0604030504040204" pitchFamily="34" charset="0"/>
              </a:rPr>
              <a:t>    9 + 25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A8A29F9-F9CF-4AE4-A0F9-911B64D95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066800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>
                <a:latin typeface="Tahoma" panose="020B0604030504040204" pitchFamily="34" charset="0"/>
              </a:rPr>
              <a:t>(3 + 5i)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A6DC8EF-48C1-4E3B-91B9-50A7553A8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"/>
            <a:ext cx="2209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>
                <a:latin typeface="Tahoma" panose="020B0604030504040204" pitchFamily="34" charset="0"/>
              </a:rPr>
              <a:t>(3 + 5i)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1CE45180-082C-409B-BE2E-9FF4ACF80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57601"/>
            <a:ext cx="26670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 u="sng">
                <a:latin typeface="Tahoma" panose="020B0604030504040204" pitchFamily="34" charset="0"/>
              </a:rPr>
              <a:t>11 + 41i</a:t>
            </a:r>
            <a:endParaRPr lang="en-US" altLang="en-UG" sz="4400" baseline="50000">
              <a:latin typeface="Tahoma" panose="020B0604030504040204" pitchFamily="34" charset="0"/>
            </a:endParaRPr>
          </a:p>
          <a:p>
            <a:r>
              <a:rPr lang="en-US" altLang="en-UG" sz="4400">
                <a:latin typeface="Tahoma" panose="020B0604030504040204" pitchFamily="34" charset="0"/>
              </a:rPr>
              <a:t>    34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57E9A2-83A6-4B4E-88EA-9F6D97AF5C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43600" y="4419600"/>
            <a:ext cx="1371600" cy="53340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66D801-2233-45EF-9830-54E72001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2438400" cy="17526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G" altLang="en-UG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AF7A-7A5A-47B6-A94A-5F65029D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5216"/>
            <a:ext cx="10972800" cy="1143000"/>
          </a:xfrm>
        </p:spPr>
        <p:txBody>
          <a:bodyPr/>
          <a:lstStyle/>
          <a:p>
            <a:r>
              <a:rPr lang="en-US" dirty="0"/>
              <a:t>Cartesian complex numbers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C943-E89C-4861-A57C-4B4ACC14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1411551"/>
            <a:ext cx="11138517" cy="5091234"/>
          </a:xfrm>
        </p:spPr>
        <p:txBody>
          <a:bodyPr>
            <a:normAutofit/>
          </a:bodyPr>
          <a:lstStyle/>
          <a:p>
            <a:pPr algn="l"/>
            <a:r>
              <a:rPr lang="en-US" sz="2800" b="0" i="0" u="none" strike="noStrike" baseline="0" dirty="0">
                <a:latin typeface="Times-Roman"/>
              </a:rPr>
              <a:t>There are several applications of complex numbers in science and engineering, in particular in electrical</a:t>
            </a:r>
          </a:p>
          <a:p>
            <a:pPr algn="l"/>
            <a:r>
              <a:rPr lang="en-US" sz="2800" b="0" i="0" u="none" strike="noStrike" baseline="0" dirty="0">
                <a:latin typeface="Times-Roman"/>
              </a:rPr>
              <a:t>alternating current theory and in mechanical vector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There are two main forms of complex number –</a:t>
            </a:r>
          </a:p>
          <a:p>
            <a:pPr algn="l"/>
            <a:r>
              <a:rPr lang="en-US" sz="2800" b="1" i="0" u="none" strike="noStrike" baseline="0" dirty="0">
                <a:latin typeface="Times-Bold"/>
              </a:rPr>
              <a:t>Cartesian form and polar form</a:t>
            </a:r>
          </a:p>
          <a:p>
            <a:pPr algn="l"/>
            <a:r>
              <a:rPr lang="en-US" sz="2800" b="1" dirty="0">
                <a:latin typeface="Times-Bold"/>
              </a:rPr>
              <a:t>Lecture objectives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-Bold"/>
              </a:rPr>
              <a:t>Addition, subtraction, multiplication and division of complex numbers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-Bold"/>
              </a:rPr>
              <a:t>Represent complex numbers on argand diagrams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-Bold"/>
              </a:rPr>
              <a:t>Complex quadratic equations</a:t>
            </a:r>
            <a:endParaRPr lang="en-U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254BB-F306-4D11-A81D-97B8A53B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2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88298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F01E3-4F7B-4FF9-89C1-9ACAA1C3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1143000"/>
          </a:xfrm>
        </p:spPr>
        <p:txBody>
          <a:bodyPr/>
          <a:lstStyle/>
          <a:p>
            <a:endParaRPr lang="en-U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52EC9B-7C4D-44D3-B496-D64CE15CC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250" y="1429305"/>
                <a:ext cx="11165150" cy="50734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dirty="0"/>
                  <a:t>. Determine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form:</a:t>
                </a:r>
              </a:p>
              <a:p>
                <a:endParaRPr lang="en-UG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752EC9B-7C4D-44D3-B496-D64CE15CC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250" y="1429305"/>
                <a:ext cx="11165150" cy="5073479"/>
              </a:xfrm>
              <a:blipFill>
                <a:blip r:embed="rId2"/>
                <a:stretch>
                  <a:fillRect l="-819" t="-960"/>
                </a:stretch>
              </a:blipFill>
            </p:spPr>
            <p:txBody>
              <a:bodyPr/>
              <a:lstStyle/>
              <a:p>
                <a:r>
                  <a:rPr lang="en-U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53FCA-BD84-4842-9121-6F669C3D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20</a:t>
            </a:fld>
            <a:endParaRPr lang="en-U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1A354-0F62-45AC-B6EA-3DF6C8C6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0" y="1909048"/>
            <a:ext cx="4086795" cy="1619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087E37-61DD-4E76-A238-8EED15357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269" y="1851199"/>
            <a:ext cx="4477375" cy="2114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A08AFF-1143-420F-9774-A18B29E8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87" y="3528524"/>
            <a:ext cx="4715533" cy="2838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A59AC7-67DA-43BB-8D52-BE19B340A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0831" y="4158674"/>
            <a:ext cx="401058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3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CBEA-1761-4119-B852-C021DDA7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1143000"/>
          </a:xfrm>
        </p:spPr>
        <p:txBody>
          <a:bodyPr/>
          <a:lstStyle/>
          <a:p>
            <a:endParaRPr lang="en-U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02DC8-AB8C-40D6-A86D-AA5B2AA30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538" y="1482571"/>
                <a:ext cx="11040862" cy="5020214"/>
              </a:xfrm>
            </p:spPr>
            <p:txBody>
              <a:bodyPr/>
              <a:lstStyle/>
              <a:p>
                <a:r>
                  <a:rPr lang="en-US" sz="2400" dirty="0"/>
                  <a:t>Evaluate (a)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                                   </a:t>
                </a:r>
                <a:r>
                  <a:rPr lang="en-US" sz="2400" dirty="0"/>
                  <a:t>(b)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02DC8-AB8C-40D6-A86D-AA5B2AA30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538" y="1482571"/>
                <a:ext cx="11040862" cy="5020214"/>
              </a:xfrm>
              <a:blipFill>
                <a:blip r:embed="rId2"/>
                <a:stretch>
                  <a:fillRect l="-883"/>
                </a:stretch>
              </a:blipFill>
            </p:spPr>
            <p:txBody>
              <a:bodyPr/>
              <a:lstStyle/>
              <a:p>
                <a:r>
                  <a:rPr lang="en-U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BE4AF-CE7D-4894-AAE4-800D2735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21</a:t>
            </a:fld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A1CD5-DD99-4A66-8020-5DB1E6C7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0" y="2465340"/>
            <a:ext cx="4582164" cy="2229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789014-759F-495B-A48B-B7644E733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814" y="2359736"/>
            <a:ext cx="438211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7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1A208944-66CB-45DC-B42C-A6D0A1E6C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"/>
            <a:ext cx="84582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4400" dirty="0">
                <a:latin typeface="Arial" charset="0"/>
              </a:rPr>
              <a:t>Try These.</a:t>
            </a:r>
          </a:p>
          <a:p>
            <a:pPr eaLnBrk="0" hangingPunct="0">
              <a:defRPr/>
            </a:pPr>
            <a:endParaRPr lang="en-US" dirty="0">
              <a:latin typeface="Arial" charset="0"/>
            </a:endParaRPr>
          </a:p>
          <a:p>
            <a:pPr marL="742950" indent="-742950" eaLnBrk="0" hangingPunct="0">
              <a:buFontTx/>
              <a:buAutoNum type="arabicPeriod"/>
              <a:defRPr/>
            </a:pPr>
            <a:r>
              <a:rPr lang="en-US" sz="4400" dirty="0">
                <a:latin typeface="Arial" charset="0"/>
              </a:rPr>
              <a:t>(3 + 5i) – (11 – 9i)    </a:t>
            </a:r>
            <a:r>
              <a:rPr lang="en-US" sz="4400" dirty="0">
                <a:solidFill>
                  <a:srgbClr val="C00000"/>
                </a:solidFill>
                <a:latin typeface="Arial" charset="0"/>
              </a:rPr>
              <a:t>-8 + 14i</a:t>
            </a:r>
          </a:p>
          <a:p>
            <a:pPr marL="742950" indent="-742950" eaLnBrk="0" hangingPunct="0">
              <a:buFontTx/>
              <a:buAutoNum type="arabicPeriod"/>
              <a:defRPr/>
            </a:pPr>
            <a:endParaRPr lang="en-US" dirty="0">
              <a:latin typeface="Arial" charset="0"/>
            </a:endParaRPr>
          </a:p>
          <a:p>
            <a:pPr marL="742950" indent="-742950" eaLnBrk="0" hangingPunct="0">
              <a:buFontTx/>
              <a:buAutoNum type="arabicPeriod"/>
              <a:defRPr/>
            </a:pPr>
            <a:r>
              <a:rPr lang="en-US" sz="4400" dirty="0">
                <a:latin typeface="Arial" charset="0"/>
              </a:rPr>
              <a:t>(5 – 6i)(2 + 7i)   	</a:t>
            </a:r>
            <a:r>
              <a:rPr lang="en-US" sz="4400" dirty="0">
                <a:solidFill>
                  <a:srgbClr val="C00000"/>
                </a:solidFill>
                <a:latin typeface="Arial" charset="0"/>
              </a:rPr>
              <a:t>  52 + 23i</a:t>
            </a:r>
            <a:endParaRPr lang="en-US" sz="4400" dirty="0">
              <a:latin typeface="Arial" charset="0"/>
            </a:endParaRPr>
          </a:p>
          <a:p>
            <a:pPr marL="742950" indent="-742950" eaLnBrk="0" hangingPunct="0">
              <a:buFontTx/>
              <a:buAutoNum type="arabicPeriod"/>
              <a:defRPr/>
            </a:pPr>
            <a:endParaRPr lang="en-US" dirty="0">
              <a:latin typeface="Arial" charset="0"/>
            </a:endParaRPr>
          </a:p>
          <a:p>
            <a:pPr marL="742950" indent="-742950" eaLnBrk="0" hangingPunct="0">
              <a:buFontTx/>
              <a:buAutoNum type="arabicPeriod"/>
              <a:defRPr/>
            </a:pPr>
            <a:r>
              <a:rPr lang="en-US" sz="4400" u="sng" dirty="0">
                <a:latin typeface="Arial" charset="0"/>
              </a:rPr>
              <a:t>2 – 3i</a:t>
            </a:r>
            <a:r>
              <a:rPr lang="en-US" sz="4400" dirty="0">
                <a:latin typeface="Arial" charset="0"/>
              </a:rPr>
              <a:t>				</a:t>
            </a:r>
            <a:r>
              <a:rPr lang="en-US" sz="4400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4400" u="sng" dirty="0">
                <a:solidFill>
                  <a:srgbClr val="C00000"/>
                </a:solidFill>
                <a:latin typeface="Arial" charset="0"/>
              </a:rPr>
              <a:t>–14 – 31i</a:t>
            </a:r>
            <a:endParaRPr lang="en-US" sz="4400" u="sng" dirty="0">
              <a:latin typeface="Arial" charset="0"/>
            </a:endParaRPr>
          </a:p>
          <a:p>
            <a:pPr marL="742950" indent="-742950" eaLnBrk="0" hangingPunct="0">
              <a:defRPr/>
            </a:pPr>
            <a:r>
              <a:rPr lang="en-US" sz="4400" dirty="0">
                <a:latin typeface="Arial" charset="0"/>
              </a:rPr>
              <a:t>     5 + 8i				</a:t>
            </a:r>
            <a:r>
              <a:rPr lang="en-US" sz="4400" dirty="0">
                <a:solidFill>
                  <a:srgbClr val="C00000"/>
                </a:solidFill>
                <a:latin typeface="Arial" charset="0"/>
              </a:rPr>
              <a:t>       89</a:t>
            </a:r>
            <a:endParaRPr lang="en-US" sz="4400" dirty="0">
              <a:latin typeface="Arial" charset="0"/>
            </a:endParaRPr>
          </a:p>
          <a:p>
            <a:pPr marL="742950" indent="-742950" eaLnBrk="0" hangingPunct="0">
              <a:defRPr/>
            </a:pPr>
            <a:endParaRPr lang="en-US" dirty="0">
              <a:latin typeface="Arial" charset="0"/>
            </a:endParaRPr>
          </a:p>
          <a:p>
            <a:pPr marL="742950" indent="-742950" eaLnBrk="0" hangingPunct="0">
              <a:defRPr/>
            </a:pPr>
            <a:r>
              <a:rPr lang="en-US" sz="4400" dirty="0">
                <a:latin typeface="Arial" charset="0"/>
              </a:rPr>
              <a:t>4.  (19 – </a:t>
            </a:r>
            <a:r>
              <a:rPr lang="en-US" sz="4400" dirty="0" err="1">
                <a:latin typeface="Arial" charset="0"/>
              </a:rPr>
              <a:t>i</a:t>
            </a:r>
            <a:r>
              <a:rPr lang="en-US" sz="4400" dirty="0">
                <a:latin typeface="Arial" charset="0"/>
              </a:rPr>
              <a:t>) + (4 + 15i)	</a:t>
            </a:r>
            <a:r>
              <a:rPr lang="en-US" sz="4400" dirty="0">
                <a:solidFill>
                  <a:srgbClr val="C00000"/>
                </a:solidFill>
                <a:latin typeface="Arial" charset="0"/>
              </a:rPr>
              <a:t>  23 + 14i</a:t>
            </a:r>
            <a:endParaRPr lang="en-US" sz="4400" dirty="0">
              <a:latin typeface="Arial" charset="0"/>
            </a:endParaRPr>
          </a:p>
          <a:p>
            <a:pPr eaLnBrk="0" hangingPunct="0">
              <a:defRPr/>
            </a:pPr>
            <a:endParaRPr lang="en-US" sz="4400" dirty="0">
              <a:latin typeface="Arial" charset="0"/>
            </a:endParaRPr>
          </a:p>
        </p:txBody>
      </p:sp>
    </p:spTree>
  </p:cSld>
  <p:clrMapOvr>
    <a:masterClrMapping/>
  </p:clrMapOvr>
  <p:transition>
    <p:plu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ABD021-F269-4679-8F3C-3DFEBC01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question</a:t>
            </a:r>
            <a:endParaRPr lang="en-U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210367-E8D6-46B0-BF7E-6E643EF72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=57+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</m:t>
                    </m:r>
                  </m:oMath>
                </a14:m>
                <a:endParaRPr lang="en-U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210367-E8D6-46B0-BF7E-6E643EF72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C1467-D293-4E06-B1A3-EE9C16A4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23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839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/>
              <a:t>Graphing Complex Numbers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9144000" cy="5562600"/>
          </a:xfrm>
        </p:spPr>
        <p:txBody>
          <a:bodyPr/>
          <a:lstStyle/>
          <a:p>
            <a:pPr marL="0" indent="0"/>
            <a:endParaRPr lang="en-US" altLang="en-US" sz="1800"/>
          </a:p>
          <a:p>
            <a:pPr marL="0" indent="0"/>
            <a:endParaRPr lang="en-US" altLang="en-US" sz="18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22425" y="990600"/>
            <a:ext cx="9417771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Arial" panose="020B0604020202020204" pitchFamily="34" charset="0"/>
              </a:rPr>
              <a:t>  Complex numbers cannot be graphed on a normal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   coordinate axes.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b="1" dirty="0"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Arial" panose="020B0604020202020204" pitchFamily="34" charset="0"/>
              </a:rPr>
              <a:t>  Complex numbers are graphed in an Argand diagram,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   which looks very much like a regular Cartesian coordinate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   axes.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cs typeface="Arial" panose="020B0604020202020204" pitchFamily="34" charset="0"/>
              </a:rPr>
              <a:t>   </a:t>
            </a:r>
            <a:endParaRPr lang="en-US" altLang="en-US" sz="2800" b="1" dirty="0"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Arial" panose="020B0604020202020204" pitchFamily="34" charset="0"/>
              </a:rPr>
              <a:t>  An Argand diagram shows a relationship between the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   x-axis (real axis) with real numbers and the y-axis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   (imaginary axis) with imaginary numbers.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cs typeface="Arial" panose="020B0604020202020204" pitchFamily="34" charset="0"/>
              </a:rPr>
              <a:t>  In an Argand diagram, a complex number (a + bi) is the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   point (a, b) or the vector from the origin to the point (a, b).</a:t>
            </a:r>
          </a:p>
        </p:txBody>
      </p:sp>
    </p:spTree>
    <p:extLst>
      <p:ext uri="{BB962C8B-B14F-4D97-AF65-F5344CB8AC3E}">
        <p14:creationId xmlns:p14="http://schemas.microsoft.com/office/powerpoint/2010/main" val="210005089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752601"/>
            <a:ext cx="41148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228601"/>
            <a:ext cx="5257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latin typeface="Arial Black"/>
                <a:cs typeface="Arial" panose="020B0604020202020204" pitchFamily="34" charset="0"/>
              </a:rPr>
              <a:t>Argand Diagram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610601" y="4191001"/>
            <a:ext cx="1372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Real axis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248400" y="914401"/>
            <a:ext cx="2159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Imaginary axis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867400" y="1144588"/>
            <a:ext cx="457200" cy="60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924800" y="3886200"/>
            <a:ext cx="685800" cy="4587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3613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4376"/>
            <a:ext cx="41148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9"/>
          <p:cNvSpPr txBox="1">
            <a:spLocks noChangeArrowheads="1"/>
          </p:cNvSpPr>
          <p:nvPr/>
        </p:nvSpPr>
        <p:spPr bwMode="auto">
          <a:xfrm>
            <a:off x="1828800" y="1295400"/>
            <a:ext cx="241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u="sng">
                <a:solidFill>
                  <a:srgbClr val="000000"/>
                </a:solidFill>
                <a:cs typeface="Arial" panose="020B0604020202020204" pitchFamily="34" charset="0"/>
              </a:rPr>
              <a:t>Graph 2 + 5i</a:t>
            </a:r>
          </a:p>
        </p:txBody>
      </p:sp>
      <p:sp>
        <p:nvSpPr>
          <p:cNvPr id="10244" name="TextBox 12"/>
          <p:cNvSpPr txBox="1">
            <a:spLocks noChangeArrowheads="1"/>
          </p:cNvSpPr>
          <p:nvPr/>
        </p:nvSpPr>
        <p:spPr bwMode="auto">
          <a:xfrm>
            <a:off x="1828800" y="2133601"/>
            <a:ext cx="391312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The</a:t>
            </a: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 graph of 2 + 5i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represented by the point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(2, 5) OR by the vector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from the origin to the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point (2, 5). </a:t>
            </a:r>
          </a:p>
        </p:txBody>
      </p:sp>
      <p:sp>
        <p:nvSpPr>
          <p:cNvPr id="10245" name="TextBox 14"/>
          <p:cNvSpPr txBox="1">
            <a:spLocks noChangeArrowheads="1"/>
          </p:cNvSpPr>
          <p:nvPr/>
        </p:nvSpPr>
        <p:spPr bwMode="auto">
          <a:xfrm>
            <a:off x="9972676" y="38354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0246" name="TextBox 15"/>
          <p:cNvSpPr txBox="1">
            <a:spLocks noChangeArrowheads="1"/>
          </p:cNvSpPr>
          <p:nvPr/>
        </p:nvSpPr>
        <p:spPr bwMode="auto">
          <a:xfrm>
            <a:off x="7688264" y="1371600"/>
            <a:ext cx="465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32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sz="3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305800" y="2971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Arial Black"/>
            </a:endParaRPr>
          </a:p>
        </p:txBody>
      </p:sp>
      <p:cxnSp>
        <p:nvCxnSpPr>
          <p:cNvPr id="19" name="Straight Arrow Connector 18"/>
          <p:cNvCxnSpPr>
            <a:endCxn id="17" idx="3"/>
          </p:cNvCxnSpPr>
          <p:nvPr/>
        </p:nvCxnSpPr>
        <p:spPr>
          <a:xfrm rot="5400000" flipH="1" flipV="1">
            <a:off x="7617620" y="3344070"/>
            <a:ext cx="1006475" cy="39211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391526" y="2662238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2 + 5i</a:t>
            </a:r>
          </a:p>
        </p:txBody>
      </p:sp>
    </p:spTree>
    <p:extLst>
      <p:ext uri="{BB962C8B-B14F-4D97-AF65-F5344CB8AC3E}">
        <p14:creationId xmlns:p14="http://schemas.microsoft.com/office/powerpoint/2010/main" val="3129848913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4376"/>
            <a:ext cx="41148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9"/>
          <p:cNvSpPr txBox="1">
            <a:spLocks noChangeArrowheads="1"/>
          </p:cNvSpPr>
          <p:nvPr/>
        </p:nvSpPr>
        <p:spPr bwMode="auto">
          <a:xfrm>
            <a:off x="1828801" y="1295400"/>
            <a:ext cx="2384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u="sng">
                <a:solidFill>
                  <a:srgbClr val="000000"/>
                </a:solidFill>
                <a:cs typeface="Arial" panose="020B0604020202020204" pitchFamily="34" charset="0"/>
              </a:rPr>
              <a:t>Graph 5 – 6i</a:t>
            </a:r>
          </a:p>
        </p:txBody>
      </p:sp>
      <p:sp>
        <p:nvSpPr>
          <p:cNvPr id="11268" name="TextBox 12"/>
          <p:cNvSpPr txBox="1">
            <a:spLocks noChangeArrowheads="1"/>
          </p:cNvSpPr>
          <p:nvPr/>
        </p:nvSpPr>
        <p:spPr bwMode="auto">
          <a:xfrm>
            <a:off x="1828801" y="2133601"/>
            <a:ext cx="393883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The graph of 5 – 6i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represented by the point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(5, –6) OR by the vector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from the origin to the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cs typeface="Arial" panose="020B0604020202020204" pitchFamily="34" charset="0"/>
              </a:rPr>
              <a:t>point (5, –6). </a:t>
            </a:r>
          </a:p>
        </p:txBody>
      </p:sp>
      <p:sp>
        <p:nvSpPr>
          <p:cNvPr id="11269" name="TextBox 14"/>
          <p:cNvSpPr txBox="1">
            <a:spLocks noChangeArrowheads="1"/>
          </p:cNvSpPr>
          <p:nvPr/>
        </p:nvSpPr>
        <p:spPr bwMode="auto">
          <a:xfrm>
            <a:off x="9972676" y="38354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1270" name="TextBox 15"/>
          <p:cNvSpPr txBox="1">
            <a:spLocks noChangeArrowheads="1"/>
          </p:cNvSpPr>
          <p:nvPr/>
        </p:nvSpPr>
        <p:spPr bwMode="auto">
          <a:xfrm>
            <a:off x="7688264" y="1371600"/>
            <a:ext cx="465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32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sz="3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8915400" y="5181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Arial Black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 rot="16200000" flipH="1">
            <a:off x="7833519" y="4094957"/>
            <a:ext cx="1189038" cy="10064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991601" y="5181601"/>
            <a:ext cx="88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5 – 6i</a:t>
            </a:r>
          </a:p>
        </p:txBody>
      </p:sp>
    </p:spTree>
    <p:extLst>
      <p:ext uri="{BB962C8B-B14F-4D97-AF65-F5344CB8AC3E}">
        <p14:creationId xmlns:p14="http://schemas.microsoft.com/office/powerpoint/2010/main" val="4158263955"/>
      </p:ext>
    </p:extLst>
  </p:cSld>
  <p:clrMapOvr>
    <a:masterClrMapping/>
  </p:clrMapOvr>
  <p:transition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4376"/>
            <a:ext cx="41148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9"/>
          <p:cNvSpPr txBox="1">
            <a:spLocks noChangeArrowheads="1"/>
          </p:cNvSpPr>
          <p:nvPr/>
        </p:nvSpPr>
        <p:spPr bwMode="auto">
          <a:xfrm>
            <a:off x="1828801" y="1295400"/>
            <a:ext cx="1768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u="sng">
                <a:solidFill>
                  <a:srgbClr val="000000"/>
                </a:solidFill>
                <a:cs typeface="Arial" panose="020B0604020202020204" pitchFamily="34" charset="0"/>
              </a:rPr>
              <a:t>Graph 3i</a:t>
            </a:r>
          </a:p>
        </p:txBody>
      </p:sp>
      <p:sp>
        <p:nvSpPr>
          <p:cNvPr id="12292" name="TextBox 12"/>
          <p:cNvSpPr txBox="1">
            <a:spLocks noChangeArrowheads="1"/>
          </p:cNvSpPr>
          <p:nvPr/>
        </p:nvSpPr>
        <p:spPr bwMode="auto">
          <a:xfrm>
            <a:off x="1828800" y="2133601"/>
            <a:ext cx="391312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The graph of 3i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represented by the point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(0, 3) OR by the vector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from the origin to the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point (0, 3).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3i is the same as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0 + 3i.</a:t>
            </a:r>
          </a:p>
        </p:txBody>
      </p:sp>
      <p:sp>
        <p:nvSpPr>
          <p:cNvPr id="12293" name="TextBox 14"/>
          <p:cNvSpPr txBox="1">
            <a:spLocks noChangeArrowheads="1"/>
          </p:cNvSpPr>
          <p:nvPr/>
        </p:nvSpPr>
        <p:spPr bwMode="auto">
          <a:xfrm>
            <a:off x="9972676" y="38354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2294" name="TextBox 15"/>
          <p:cNvSpPr txBox="1">
            <a:spLocks noChangeArrowheads="1"/>
          </p:cNvSpPr>
          <p:nvPr/>
        </p:nvSpPr>
        <p:spPr bwMode="auto">
          <a:xfrm>
            <a:off x="7688264" y="1371600"/>
            <a:ext cx="465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32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sz="3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658894" y="3694906"/>
            <a:ext cx="5334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924801" y="2971801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3i</a:t>
            </a:r>
          </a:p>
        </p:txBody>
      </p:sp>
      <p:sp>
        <p:nvSpPr>
          <p:cNvPr id="11" name="Oval 10"/>
          <p:cNvSpPr/>
          <p:nvPr/>
        </p:nvSpPr>
        <p:spPr>
          <a:xfrm>
            <a:off x="7878764" y="3352801"/>
            <a:ext cx="92075" cy="92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2286492"/>
      </p:ext>
    </p:ext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84376"/>
            <a:ext cx="41148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9"/>
          <p:cNvSpPr txBox="1">
            <a:spLocks noChangeArrowheads="1"/>
          </p:cNvSpPr>
          <p:nvPr/>
        </p:nvSpPr>
        <p:spPr bwMode="auto">
          <a:xfrm>
            <a:off x="1828800" y="1295400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u="sng">
                <a:solidFill>
                  <a:srgbClr val="000000"/>
                </a:solidFill>
                <a:cs typeface="Arial" panose="020B0604020202020204" pitchFamily="34" charset="0"/>
              </a:rPr>
              <a:t>Graph –7 </a:t>
            </a:r>
          </a:p>
        </p:txBody>
      </p:sp>
      <p:sp>
        <p:nvSpPr>
          <p:cNvPr id="13316" name="TextBox 12"/>
          <p:cNvSpPr txBox="1">
            <a:spLocks noChangeArrowheads="1"/>
          </p:cNvSpPr>
          <p:nvPr/>
        </p:nvSpPr>
        <p:spPr bwMode="auto">
          <a:xfrm>
            <a:off x="1828800" y="2133601"/>
            <a:ext cx="38735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The graph of –7 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represented by the point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(– 7, 0) OR by the vector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from the origin to the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point (– 7, 0).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28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–7 is the same as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cs typeface="Arial" panose="020B0604020202020204" pitchFamily="34" charset="0"/>
              </a:rPr>
              <a:t>–7 + 0i </a:t>
            </a:r>
          </a:p>
        </p:txBody>
      </p:sp>
      <p:sp>
        <p:nvSpPr>
          <p:cNvPr id="13317" name="TextBox 14"/>
          <p:cNvSpPr txBox="1">
            <a:spLocks noChangeArrowheads="1"/>
          </p:cNvSpPr>
          <p:nvPr/>
        </p:nvSpPr>
        <p:spPr bwMode="auto">
          <a:xfrm>
            <a:off x="9972676" y="38354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3318" name="TextBox 15"/>
          <p:cNvSpPr txBox="1">
            <a:spLocks noChangeArrowheads="1"/>
          </p:cNvSpPr>
          <p:nvPr/>
        </p:nvSpPr>
        <p:spPr bwMode="auto">
          <a:xfrm>
            <a:off x="7688264" y="1371600"/>
            <a:ext cx="465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32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sz="32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6553200" y="4005263"/>
            <a:ext cx="13716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35688" y="3429001"/>
            <a:ext cx="569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–7 </a:t>
            </a:r>
          </a:p>
        </p:txBody>
      </p:sp>
      <p:sp>
        <p:nvSpPr>
          <p:cNvPr id="11" name="Oval 10"/>
          <p:cNvSpPr/>
          <p:nvPr/>
        </p:nvSpPr>
        <p:spPr>
          <a:xfrm>
            <a:off x="6453189" y="3941764"/>
            <a:ext cx="90487" cy="904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20610156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FDA40CF1-D272-4F86-9C5A-4515D51A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8737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 dirty="0">
                <a:latin typeface="Arial" panose="020B0604020202020204" pitchFamily="34" charset="0"/>
              </a:rPr>
              <a:t>Complex Numbers are written in</a:t>
            </a:r>
          </a:p>
          <a:p>
            <a:r>
              <a:rPr lang="en-US" altLang="en-UG" sz="4400" dirty="0">
                <a:latin typeface="Arial" panose="020B0604020202020204" pitchFamily="34" charset="0"/>
              </a:rPr>
              <a:t>the form a + bi, where a is the real</a:t>
            </a:r>
          </a:p>
          <a:p>
            <a:r>
              <a:rPr lang="en-US" altLang="en-UG" sz="4400" dirty="0">
                <a:latin typeface="Arial" panose="020B0604020202020204" pitchFamily="34" charset="0"/>
              </a:rPr>
              <a:t>part and b is the imaginary part.</a:t>
            </a: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9B9CC14C-43A6-49DA-8432-AF7F41D09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0" y="2819400"/>
            <a:ext cx="25463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7200" b="1" dirty="0">
                <a:latin typeface="Arial" panose="020B0604020202020204" pitchFamily="34" charset="0"/>
              </a:rPr>
              <a:t>a + bi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B1533E7-A2CD-49F1-A94F-4CCF812BC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6" y="4572000"/>
            <a:ext cx="2390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 b="1">
                <a:latin typeface="Arial" panose="020B0604020202020204" pitchFamily="34" charset="0"/>
              </a:rPr>
              <a:t>real part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96A50F79-2CD7-42AA-A0DC-2EAEE3B7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5105400"/>
            <a:ext cx="4037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 b="1">
                <a:latin typeface="Arial" panose="020B0604020202020204" pitchFamily="34" charset="0"/>
              </a:rPr>
              <a:t>imaginary part</a:t>
            </a: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453CFCEE-742D-4D7C-A4C1-4507CC58C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10000"/>
            <a:ext cx="685800" cy="8382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A0D06A5A-5CA8-48E0-ACEA-BAA9594982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3886200"/>
            <a:ext cx="1600200" cy="12954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9"/>
          <p:cNvSpPr txBox="1">
            <a:spLocks noChangeArrowheads="1"/>
          </p:cNvSpPr>
          <p:nvPr/>
        </p:nvSpPr>
        <p:spPr bwMode="auto">
          <a:xfrm>
            <a:off x="2362200" y="1295400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u="sng">
                <a:solidFill>
                  <a:srgbClr val="000000"/>
                </a:solidFill>
                <a:cs typeface="Arial" panose="020B0604020202020204" pitchFamily="34" charset="0"/>
              </a:rPr>
              <a:t>Try These</a:t>
            </a:r>
          </a:p>
        </p:txBody>
      </p:sp>
      <p:sp>
        <p:nvSpPr>
          <p:cNvPr id="14339" name="TextBox 12"/>
          <p:cNvSpPr txBox="1">
            <a:spLocks noChangeArrowheads="1"/>
          </p:cNvSpPr>
          <p:nvPr/>
        </p:nvSpPr>
        <p:spPr bwMode="auto">
          <a:xfrm>
            <a:off x="2397126" y="2133600"/>
            <a:ext cx="1870075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14350" indent="-5143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–2 + 7i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–6 – </a:t>
            </a:r>
            <a:r>
              <a:rPr lang="en-US" altLang="en-US" sz="3200" b="1" dirty="0" err="1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sz="32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28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3200" b="1" dirty="0">
                <a:solidFill>
                  <a:srgbClr val="000000"/>
                </a:solidFill>
                <a:cs typeface="Arial" panose="020B0604020202020204" pitchFamily="34" charset="0"/>
              </a:rPr>
              <a:t>8i </a:t>
            </a:r>
          </a:p>
        </p:txBody>
      </p:sp>
    </p:spTree>
    <p:extLst>
      <p:ext uri="{BB962C8B-B14F-4D97-AF65-F5344CB8AC3E}">
        <p14:creationId xmlns:p14="http://schemas.microsoft.com/office/powerpoint/2010/main" val="2665951717"/>
      </p:ext>
    </p:extLst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28988" y="2311400"/>
            <a:ext cx="7339012" cy="1765300"/>
          </a:xfrm>
        </p:spPr>
        <p:txBody>
          <a:bodyPr/>
          <a:lstStyle/>
          <a:p>
            <a:r>
              <a:rPr lang="en-US" altLang="en-US" sz="4000" dirty="0">
                <a:solidFill>
                  <a:srgbClr val="B94A37"/>
                </a:solidFill>
              </a:rPr>
              <a:t>Complex Solutions of </a:t>
            </a:r>
            <a:br>
              <a:rPr lang="en-US" altLang="en-US" sz="4000" dirty="0">
                <a:solidFill>
                  <a:srgbClr val="B94A37"/>
                </a:solidFill>
              </a:rPr>
            </a:br>
            <a:r>
              <a:rPr lang="en-US" altLang="en-US" sz="4000" dirty="0">
                <a:solidFill>
                  <a:srgbClr val="B94A37"/>
                </a:solidFill>
              </a:rPr>
              <a:t>Quadratic Equations</a:t>
            </a:r>
          </a:p>
        </p:txBody>
      </p:sp>
    </p:spTree>
    <p:extLst>
      <p:ext uri="{BB962C8B-B14F-4D97-AF65-F5344CB8AC3E}">
        <p14:creationId xmlns:p14="http://schemas.microsoft.com/office/powerpoint/2010/main" val="3446109779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363200" cy="304800"/>
          </a:xfrm>
        </p:spPr>
        <p:txBody>
          <a:bodyPr>
            <a:normAutofit fontScale="90000"/>
          </a:bodyPr>
          <a:lstStyle/>
          <a:p>
            <a:endParaRPr lang="en-US" altLang="en-US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2161309" y="1288473"/>
            <a:ext cx="8365115" cy="5451331"/>
          </a:xfrm>
        </p:spPr>
        <p:txBody>
          <a:bodyPr/>
          <a:lstStyle/>
          <a:p>
            <a:r>
              <a:rPr lang="en-US" altLang="en-US" sz="3400" dirty="0"/>
              <a:t>We have already seen that, if </a:t>
            </a:r>
            <a:r>
              <a:rPr lang="en-US" altLang="en-US" sz="3400" i="1" dirty="0"/>
              <a:t>a </a:t>
            </a:r>
            <a:r>
              <a:rPr lang="en-US" altLang="en-US" sz="3400" i="1" dirty="0">
                <a:cs typeface="Arial" panose="020B0604020202020204" pitchFamily="34" charset="0"/>
              </a:rPr>
              <a:t>≠</a:t>
            </a:r>
            <a:r>
              <a:rPr lang="en-US" altLang="en-US" sz="3400" dirty="0"/>
              <a:t> 0, </a:t>
            </a:r>
            <a:br>
              <a:rPr lang="en-US" altLang="en-US" sz="3400" dirty="0"/>
            </a:br>
            <a:r>
              <a:rPr lang="en-US" altLang="en-US" sz="3400" dirty="0"/>
              <a:t>then the solutions of the quadratic </a:t>
            </a:r>
            <a:br>
              <a:rPr lang="en-US" altLang="en-US" sz="3400" dirty="0"/>
            </a:br>
            <a:r>
              <a:rPr lang="en-US" altLang="en-US" sz="3400" dirty="0"/>
              <a:t>equation </a:t>
            </a:r>
            <a:r>
              <a:rPr lang="en-US" altLang="en-US" sz="3400" i="1" dirty="0"/>
              <a:t>ax</a:t>
            </a:r>
            <a:r>
              <a:rPr lang="en-US" altLang="en-US" sz="3400" baseline="30000" dirty="0"/>
              <a:t>2</a:t>
            </a:r>
            <a:r>
              <a:rPr lang="en-US" altLang="en-US" sz="3400" dirty="0"/>
              <a:t> + </a:t>
            </a:r>
            <a:r>
              <a:rPr lang="en-US" altLang="en-US" sz="3400" i="1" dirty="0"/>
              <a:t>bx +</a:t>
            </a:r>
            <a:r>
              <a:rPr lang="en-US" altLang="en-US" sz="3400" dirty="0"/>
              <a:t> </a:t>
            </a:r>
            <a:r>
              <a:rPr lang="en-US" altLang="en-US" sz="3400" i="1" dirty="0"/>
              <a:t>c =</a:t>
            </a:r>
            <a:r>
              <a:rPr lang="en-US" altLang="en-US" sz="3400" dirty="0"/>
              <a:t> 0 </a:t>
            </a:r>
            <a:br>
              <a:rPr lang="en-US" altLang="en-US" sz="3400" dirty="0"/>
            </a:br>
            <a:r>
              <a:rPr lang="en-US" altLang="en-US" sz="3400" dirty="0"/>
              <a:t>are:</a:t>
            </a:r>
          </a:p>
        </p:txBody>
      </p:sp>
      <p:graphicFrame>
        <p:nvGraphicFramePr>
          <p:cNvPr id="231428" name="Object 4"/>
          <p:cNvGraphicFramePr>
            <a:graphicFrameLocks noChangeAspect="1"/>
          </p:cNvGraphicFramePr>
          <p:nvPr/>
        </p:nvGraphicFramePr>
        <p:xfrm>
          <a:off x="3848534" y="3725719"/>
          <a:ext cx="37338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1307880" imgH="444240" progId="Equation.DSMT4">
                  <p:embed/>
                </p:oleObj>
              </mc:Choice>
              <mc:Fallback>
                <p:oleObj name="Equation" r:id="rId4" imgW="1307880" imgH="444240" progId="Equation.DSMT4">
                  <p:embed/>
                  <p:pic>
                    <p:nvPicPr>
                      <p:cNvPr id="231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534" y="3725719"/>
                        <a:ext cx="3733800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127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2D53-5105-42C9-A9A9-748C323A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21" y="136524"/>
            <a:ext cx="10972800" cy="1143000"/>
          </a:xfrm>
        </p:spPr>
        <p:txBody>
          <a:bodyPr/>
          <a:lstStyle/>
          <a:p>
            <a:r>
              <a:rPr lang="en-US" dirty="0"/>
              <a:t>Quadratic equations</a:t>
            </a:r>
            <a:endParaRPr lang="en-U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FE890-2DBB-4C98-97DB-F52DF8CF52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03177"/>
                <a:ext cx="10972800" cy="5499607"/>
              </a:xfrm>
            </p:spPr>
            <p:txBody>
              <a:bodyPr/>
              <a:lstStyle/>
              <a:p>
                <a:r>
                  <a:rPr lang="en-US" sz="1800" b="0" i="0" u="none" strike="noStrike" baseline="0" dirty="0">
                    <a:latin typeface="Times-Roman"/>
                  </a:rPr>
                  <a:t>solved using the quadratic equation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+5=0</m:t>
                    </m:r>
                  </m:oMath>
                </a14:m>
                <a:endParaRPr lang="en-U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FE890-2DBB-4C98-97DB-F52DF8CF52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03177"/>
                <a:ext cx="10972800" cy="5499607"/>
              </a:xfrm>
              <a:blipFill>
                <a:blip r:embed="rId2"/>
                <a:stretch>
                  <a:fillRect l="-444" t="-776"/>
                </a:stretch>
              </a:blipFill>
            </p:spPr>
            <p:txBody>
              <a:bodyPr/>
              <a:lstStyle/>
              <a:p>
                <a:r>
                  <a:rPr lang="en-U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C941E-0E1F-4063-ACE0-5816EAC9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33</a:t>
            </a:fld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AC27B-2779-4DD2-BE87-8193199C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00" y="1510987"/>
            <a:ext cx="6039693" cy="4991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F5F80-0897-40A2-AE5A-AE7D093E7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295" y="1136467"/>
            <a:ext cx="3896269" cy="21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8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DB25-EF10-4974-BA55-986B0038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7324"/>
            <a:ext cx="10972800" cy="1143000"/>
          </a:xfrm>
        </p:spPr>
        <p:txBody>
          <a:bodyPr/>
          <a:lstStyle/>
          <a:p>
            <a:r>
              <a:rPr lang="en-US" dirty="0"/>
              <a:t>Quadratic equations</a:t>
            </a:r>
            <a:endParaRPr lang="en-U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C790D-39EE-4713-AA22-EDEBC8F8A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0112" y="1350325"/>
                <a:ext cx="10792287" cy="5152460"/>
              </a:xfrm>
            </p:spPr>
            <p:txBody>
              <a:bodyPr/>
              <a:lstStyle/>
              <a:p>
                <a:r>
                  <a:rPr lang="en-US" sz="1800" b="0" i="0" u="none" strike="noStrike" baseline="0" dirty="0">
                    <a:latin typeface="Times-Roman"/>
                  </a:rPr>
                  <a:t>Solve the quadratic equation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endParaRPr lang="en-UG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FC790D-39EE-4713-AA22-EDEBC8F8A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112" y="1350325"/>
                <a:ext cx="10792287" cy="5152460"/>
              </a:xfrm>
              <a:blipFill>
                <a:blip r:embed="rId2"/>
                <a:stretch>
                  <a:fillRect l="-508" t="-710"/>
                </a:stretch>
              </a:blipFill>
            </p:spPr>
            <p:txBody>
              <a:bodyPr/>
              <a:lstStyle/>
              <a:p>
                <a:r>
                  <a:rPr lang="en-U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5337-B092-4A69-9B27-F3009EBD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34</a:t>
            </a:fld>
            <a:endParaRPr lang="en-U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4CCB7-5214-451D-856E-FDA3B6BF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536" y="1900227"/>
            <a:ext cx="5470679" cy="35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48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F9C6-F4B6-45C7-88FF-78C17683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55" y="355216"/>
            <a:ext cx="10972800" cy="1143000"/>
          </a:xfrm>
        </p:spPr>
        <p:txBody>
          <a:bodyPr/>
          <a:lstStyle/>
          <a:p>
            <a:r>
              <a:rPr lang="en-US" dirty="0"/>
              <a:t>Quadratic equations</a:t>
            </a:r>
            <a:endParaRPr lang="en-U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38DEF-A77D-496A-9733-216206E3A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07363"/>
                <a:ext cx="10972800" cy="5295421"/>
              </a:xfrm>
            </p:spPr>
            <p:txBody>
              <a:bodyPr/>
              <a:lstStyle/>
              <a:p>
                <a:r>
                  <a:rPr lang="en-US" sz="1800" b="0" i="0" u="none" strike="noStrike" baseline="0" dirty="0">
                    <a:latin typeface="Times-Roman"/>
                  </a:rPr>
                  <a:t>Solve the quadratic equation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+4=0</m:t>
                    </m:r>
                  </m:oMath>
                </a14:m>
                <a:endParaRPr lang="en-U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D38DEF-A77D-496A-9733-216206E3A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07363"/>
                <a:ext cx="10972800" cy="5295421"/>
              </a:xfrm>
              <a:blipFill>
                <a:blip r:embed="rId2"/>
                <a:stretch>
                  <a:fillRect l="-444" t="-690"/>
                </a:stretch>
              </a:blipFill>
            </p:spPr>
            <p:txBody>
              <a:bodyPr/>
              <a:lstStyle/>
              <a:p>
                <a:r>
                  <a:rPr lang="en-U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8DD3-8015-463B-9B26-28DE6BB9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35</a:t>
            </a:fld>
            <a:endParaRPr lang="en-U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381F5-E283-4FCF-B33C-E74FAAD0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32" y="1770248"/>
            <a:ext cx="424874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67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8FC4-BA9B-498C-85BE-DAF4FADE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19" y="136525"/>
            <a:ext cx="11351581" cy="1257270"/>
          </a:xfrm>
        </p:spPr>
        <p:txBody>
          <a:bodyPr/>
          <a:lstStyle/>
          <a:p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ED2F-8C52-48A8-8E10-33B99CDE6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109709"/>
            <a:ext cx="11094128" cy="53930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                                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END</a:t>
            </a:r>
            <a:endParaRPr lang="en-U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B85BB-28E6-4025-8E17-D873CFE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7B30-95C2-46D9-858B-5E3E535FC525}" type="slidenum">
              <a:rPr lang="en-UG" smtClean="0"/>
              <a:t>36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0445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7708900"/>
            <a:ext cx="14732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Definition: Complex Number</a:t>
            </a: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FC141F-1CF8-426E-A17E-0B931EB93EB4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2209800" y="427039"/>
            <a:ext cx="6931706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numbers whose square is –1.</a:t>
            </a:r>
          </a:p>
        </p:txBody>
      </p:sp>
      <p:grpSp>
        <p:nvGrpSpPr>
          <p:cNvPr id="201732" name="Group 4"/>
          <p:cNvGrpSpPr>
            <a:grpSpLocks/>
          </p:cNvGrpSpPr>
          <p:nvPr/>
        </p:nvGrpSpPr>
        <p:grpSpPr bwMode="auto">
          <a:xfrm>
            <a:off x="4441825" y="1296989"/>
            <a:ext cx="1030288" cy="534988"/>
            <a:chOff x="1838" y="817"/>
            <a:chExt cx="649" cy="337"/>
          </a:xfrm>
        </p:grpSpPr>
        <p:graphicFrame>
          <p:nvGraphicFramePr>
            <p:cNvPr id="201733" name="Object 5"/>
            <p:cNvGraphicFramePr>
              <a:graphicFrameLocks noChangeAspect="1"/>
            </p:cNvGraphicFramePr>
            <p:nvPr/>
          </p:nvGraphicFramePr>
          <p:xfrm>
            <a:off x="2108" y="852"/>
            <a:ext cx="37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317160" imgH="215640" progId="Equation.3">
                    <p:embed/>
                  </p:oleObj>
                </mc:Choice>
                <mc:Fallback>
                  <p:oleObj name="Equation" r:id="rId4" imgW="317160" imgH="215640" progId="Equation.3">
                    <p:embed/>
                    <p:pic>
                      <p:nvPicPr>
                        <p:cNvPr id="2017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852"/>
                          <a:ext cx="37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34" name="Rectangle 6"/>
            <p:cNvSpPr>
              <a:spLocks noChangeArrowheads="1"/>
            </p:cNvSpPr>
            <p:nvPr/>
          </p:nvSpPr>
          <p:spPr bwMode="auto">
            <a:xfrm>
              <a:off x="1838" y="817"/>
              <a:ext cx="32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</a:t>
              </a:r>
            </a:p>
          </p:txBody>
        </p:sp>
      </p:grp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5572126" y="1290639"/>
            <a:ext cx="200247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Imaginary unit</a:t>
            </a:r>
          </a:p>
        </p:txBody>
      </p:sp>
      <p:grpSp>
        <p:nvGrpSpPr>
          <p:cNvPr id="201736" name="Group 8"/>
          <p:cNvGrpSpPr>
            <a:grpSpLocks/>
          </p:cNvGrpSpPr>
          <p:nvPr/>
        </p:nvGrpSpPr>
        <p:grpSpPr bwMode="auto">
          <a:xfrm>
            <a:off x="2209801" y="1912939"/>
            <a:ext cx="7854951" cy="1481138"/>
            <a:chOff x="480" y="1205"/>
            <a:chExt cx="4948" cy="933"/>
          </a:xfrm>
        </p:grpSpPr>
        <p:grpSp>
          <p:nvGrpSpPr>
            <p:cNvPr id="201737" name="Group 9"/>
            <p:cNvGrpSpPr>
              <a:grpSpLocks/>
            </p:cNvGrpSpPr>
            <p:nvPr/>
          </p:nvGrpSpPr>
          <p:grpSpPr bwMode="auto">
            <a:xfrm>
              <a:off x="480" y="1205"/>
              <a:ext cx="4948" cy="592"/>
              <a:chOff x="480" y="1157"/>
              <a:chExt cx="4948" cy="592"/>
            </a:xfrm>
          </p:grpSpPr>
          <p:sp>
            <p:nvSpPr>
              <p:cNvPr id="201738" name="Text Box 10"/>
              <p:cNvSpPr txBox="1">
                <a:spLocks noChangeArrowheads="1"/>
              </p:cNvSpPr>
              <p:nvPr/>
            </p:nvSpPr>
            <p:spPr bwMode="auto">
              <a:xfrm>
                <a:off x="480" y="1157"/>
                <a:ext cx="4948" cy="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is a positive real number, then the principal square root of </a:t>
                </a:r>
                <a:b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a is the imaginary number 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     .</a:t>
                </a:r>
              </a:p>
            </p:txBody>
          </p:sp>
          <p:graphicFrame>
            <p:nvGraphicFramePr>
              <p:cNvPr id="201739" name="Object 11"/>
              <p:cNvGraphicFramePr>
                <a:graphicFrameLocks noChangeAspect="1"/>
              </p:cNvGraphicFramePr>
              <p:nvPr/>
            </p:nvGraphicFramePr>
            <p:xfrm>
              <a:off x="3321" y="1469"/>
              <a:ext cx="28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name="Equation" r:id="rId6" imgW="241200" imgH="228600" progId="Equation.3">
                      <p:embed/>
                    </p:oleObj>
                  </mc:Choice>
                  <mc:Fallback>
                    <p:oleObj name="Equation" r:id="rId6" imgW="241200" imgH="228600" progId="Equation.3">
                      <p:embed/>
                      <p:pic>
                        <p:nvPicPr>
                          <p:cNvPr id="201739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1" y="1469"/>
                            <a:ext cx="28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1740" name="Group 12"/>
            <p:cNvGrpSpPr>
              <a:grpSpLocks/>
            </p:cNvGrpSpPr>
            <p:nvPr/>
          </p:nvGrpSpPr>
          <p:grpSpPr bwMode="auto">
            <a:xfrm>
              <a:off x="2469" y="1801"/>
              <a:ext cx="1012" cy="337"/>
              <a:chOff x="2469" y="1905"/>
              <a:chExt cx="1012" cy="337"/>
            </a:xfrm>
          </p:grpSpPr>
          <p:graphicFrame>
            <p:nvGraphicFramePr>
              <p:cNvPr id="201741" name="Object 13"/>
              <p:cNvGraphicFramePr>
                <a:graphicFrameLocks noChangeAspect="1"/>
              </p:cNvGraphicFramePr>
              <p:nvPr/>
            </p:nvGraphicFramePr>
            <p:xfrm>
              <a:off x="2469" y="1933"/>
              <a:ext cx="42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name="Equation" r:id="rId8" imgW="355320" imgH="228600" progId="Equation.3">
                      <p:embed/>
                    </p:oleObj>
                  </mc:Choice>
                  <mc:Fallback>
                    <p:oleObj name="Equation" r:id="rId8" imgW="355320" imgH="228600" progId="Equation.3">
                      <p:embed/>
                      <p:pic>
                        <p:nvPicPr>
                          <p:cNvPr id="201741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9" y="1933"/>
                            <a:ext cx="42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1742" name="Object 14"/>
              <p:cNvGraphicFramePr>
                <a:graphicFrameLocks noChangeAspect="1"/>
              </p:cNvGraphicFramePr>
              <p:nvPr/>
            </p:nvGraphicFramePr>
            <p:xfrm>
              <a:off x="3193" y="1925"/>
              <a:ext cx="288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" name="Equation" r:id="rId10" imgW="241200" imgH="228600" progId="Equation.3">
                      <p:embed/>
                    </p:oleObj>
                  </mc:Choice>
                  <mc:Fallback>
                    <p:oleObj name="Equation" r:id="rId10" imgW="241200" imgH="228600" progId="Equation.3">
                      <p:embed/>
                      <p:pic>
                        <p:nvPicPr>
                          <p:cNvPr id="20174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3" y="1925"/>
                            <a:ext cx="288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1743" name="Rectangle 15"/>
              <p:cNvSpPr>
                <a:spLocks noChangeArrowheads="1"/>
              </p:cNvSpPr>
              <p:nvPr/>
            </p:nvSpPr>
            <p:spPr bwMode="auto">
              <a:xfrm>
                <a:off x="2894" y="1905"/>
                <a:ext cx="327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400" i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1761" name="Group 33"/>
          <p:cNvGrpSpPr>
            <a:grpSpLocks/>
          </p:cNvGrpSpPr>
          <p:nvPr/>
        </p:nvGrpSpPr>
        <p:grpSpPr bwMode="auto">
          <a:xfrm>
            <a:off x="2209800" y="3430591"/>
            <a:ext cx="3717926" cy="547688"/>
            <a:chOff x="432" y="2161"/>
            <a:chExt cx="2342" cy="345"/>
          </a:xfrm>
        </p:grpSpPr>
        <p:sp>
          <p:nvSpPr>
            <p:cNvPr id="201745" name="Rectangle 17"/>
            <p:cNvSpPr>
              <a:spLocks noChangeArrowheads="1"/>
            </p:cNvSpPr>
            <p:nvPr/>
          </p:nvSpPr>
          <p:spPr bwMode="auto">
            <a:xfrm>
              <a:off x="432" y="2161"/>
              <a:ext cx="97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Examples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pSp>
          <p:nvGrpSpPr>
            <p:cNvPr id="201746" name="Group 18"/>
            <p:cNvGrpSpPr>
              <a:grpSpLocks/>
            </p:cNvGrpSpPr>
            <p:nvPr/>
          </p:nvGrpSpPr>
          <p:grpSpPr bwMode="auto">
            <a:xfrm>
              <a:off x="1388" y="2169"/>
              <a:ext cx="1386" cy="337"/>
              <a:chOff x="1308" y="2169"/>
              <a:chExt cx="1386" cy="337"/>
            </a:xfrm>
          </p:grpSpPr>
          <p:graphicFrame>
            <p:nvGraphicFramePr>
              <p:cNvPr id="201747" name="Object 19"/>
              <p:cNvGraphicFramePr>
                <a:graphicFrameLocks noChangeAspect="1"/>
              </p:cNvGraphicFramePr>
              <p:nvPr/>
            </p:nvGraphicFramePr>
            <p:xfrm>
              <a:off x="1308" y="2196"/>
              <a:ext cx="409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" name="Equation" r:id="rId12" imgW="342720" imgH="215640" progId="Equation.3">
                      <p:embed/>
                    </p:oleObj>
                  </mc:Choice>
                  <mc:Fallback>
                    <p:oleObj name="Equation" r:id="rId12" imgW="342720" imgH="215640" progId="Equation.3">
                      <p:embed/>
                      <p:pic>
                        <p:nvPicPr>
                          <p:cNvPr id="201747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8" y="2196"/>
                            <a:ext cx="409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1748" name="Object 20"/>
              <p:cNvGraphicFramePr>
                <a:graphicFrameLocks noChangeAspect="1"/>
              </p:cNvGraphicFramePr>
              <p:nvPr/>
            </p:nvGraphicFramePr>
            <p:xfrm>
              <a:off x="2017" y="2196"/>
              <a:ext cx="28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Equation" r:id="rId14" imgW="241200" imgH="215640" progId="Equation.3">
                      <p:embed/>
                    </p:oleObj>
                  </mc:Choice>
                  <mc:Fallback>
                    <p:oleObj name="Equation" r:id="rId14" imgW="241200" imgH="215640" progId="Equation.3">
                      <p:embed/>
                      <p:pic>
                        <p:nvPicPr>
                          <p:cNvPr id="201748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7" y="2196"/>
                            <a:ext cx="28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1749" name="Rectangle 21"/>
              <p:cNvSpPr>
                <a:spLocks noChangeArrowheads="1"/>
              </p:cNvSpPr>
              <p:nvPr/>
            </p:nvSpPr>
            <p:spPr bwMode="auto">
              <a:xfrm>
                <a:off x="1726" y="2169"/>
                <a:ext cx="327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750" name="Rectangle 22"/>
              <p:cNvSpPr>
                <a:spLocks noChangeArrowheads="1"/>
              </p:cNvSpPr>
              <p:nvPr/>
            </p:nvSpPr>
            <p:spPr bwMode="auto">
              <a:xfrm>
                <a:off x="2270" y="2169"/>
                <a:ext cx="424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</a:t>
                </a: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3695701" y="3976692"/>
            <a:ext cx="2373313" cy="534988"/>
            <a:chOff x="1247" y="2505"/>
            <a:chExt cx="1495" cy="337"/>
          </a:xfrm>
        </p:grpSpPr>
        <p:graphicFrame>
          <p:nvGraphicFramePr>
            <p:cNvPr id="201752" name="Object 24"/>
            <p:cNvGraphicFramePr>
              <a:graphicFrameLocks noChangeAspect="1"/>
            </p:cNvGraphicFramePr>
            <p:nvPr/>
          </p:nvGraphicFramePr>
          <p:xfrm>
            <a:off x="1247" y="2525"/>
            <a:ext cx="50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16" imgW="419040" imgH="228600" progId="Equation.3">
                    <p:embed/>
                  </p:oleObj>
                </mc:Choice>
                <mc:Fallback>
                  <p:oleObj name="Equation" r:id="rId16" imgW="419040" imgH="228600" progId="Equation.3">
                    <p:embed/>
                    <p:pic>
                      <p:nvPicPr>
                        <p:cNvPr id="20175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525"/>
                          <a:ext cx="50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53" name="Object 25"/>
            <p:cNvGraphicFramePr>
              <a:graphicFrameLocks noChangeAspect="1"/>
            </p:cNvGraphicFramePr>
            <p:nvPr/>
          </p:nvGraphicFramePr>
          <p:xfrm>
            <a:off x="2003" y="2525"/>
            <a:ext cx="3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18" imgW="304560" imgH="228600" progId="Equation.3">
                    <p:embed/>
                  </p:oleObj>
                </mc:Choice>
                <mc:Fallback>
                  <p:oleObj name="Equation" r:id="rId18" imgW="304560" imgH="228600" progId="Equation.3">
                    <p:embed/>
                    <p:pic>
                      <p:nvPicPr>
                        <p:cNvPr id="20175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2525"/>
                          <a:ext cx="36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54" name="Rectangle 26"/>
            <p:cNvSpPr>
              <a:spLocks noChangeArrowheads="1"/>
            </p:cNvSpPr>
            <p:nvPr/>
          </p:nvSpPr>
          <p:spPr bwMode="auto">
            <a:xfrm>
              <a:off x="1710" y="2505"/>
              <a:ext cx="32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755" name="Rectangle 27"/>
            <p:cNvSpPr>
              <a:spLocks noChangeArrowheads="1"/>
            </p:cNvSpPr>
            <p:nvPr/>
          </p:nvSpPr>
          <p:spPr bwMode="auto">
            <a:xfrm>
              <a:off x="2318" y="2505"/>
              <a:ext cx="424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6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1756" name="Rectangle 28"/>
          <p:cNvSpPr>
            <a:spLocks noChangeArrowheads="1"/>
          </p:cNvSpPr>
          <p:nvPr/>
        </p:nvSpPr>
        <p:spPr bwMode="auto">
          <a:xfrm>
            <a:off x="2209800" y="5475289"/>
            <a:ext cx="8496044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part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imaginary part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01757" name="Group 29"/>
          <p:cNvGrpSpPr>
            <a:grpSpLocks/>
          </p:cNvGrpSpPr>
          <p:nvPr/>
        </p:nvGrpSpPr>
        <p:grpSpPr bwMode="auto">
          <a:xfrm>
            <a:off x="2209801" y="4541838"/>
            <a:ext cx="7935913" cy="939800"/>
            <a:chOff x="432" y="2861"/>
            <a:chExt cx="4999" cy="592"/>
          </a:xfrm>
        </p:grpSpPr>
        <p:sp>
          <p:nvSpPr>
            <p:cNvPr id="201758" name="Text Box 30"/>
            <p:cNvSpPr txBox="1">
              <a:spLocks noChangeArrowheads="1"/>
            </p:cNvSpPr>
            <p:nvPr/>
          </p:nvSpPr>
          <p:spPr bwMode="auto">
            <a:xfrm>
              <a:off x="432" y="2861"/>
              <a:ext cx="4999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complex number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a number of the form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where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</a:t>
              </a:r>
              <a:b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are real numbers and </a:t>
              </a:r>
              <a:r>
                <a:rPr lang="en-US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       .</a:t>
              </a:r>
              <a:endPara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01759" name="Object 31"/>
            <p:cNvGraphicFramePr>
              <a:graphicFrameLocks noChangeAspect="1"/>
            </p:cNvGraphicFramePr>
            <p:nvPr/>
          </p:nvGraphicFramePr>
          <p:xfrm>
            <a:off x="2500" y="3164"/>
            <a:ext cx="37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20" imgW="317160" imgH="215640" progId="Equation.3">
                    <p:embed/>
                  </p:oleObj>
                </mc:Choice>
                <mc:Fallback>
                  <p:oleObj name="Equation" r:id="rId20" imgW="317160" imgH="215640" progId="Equation.3">
                    <p:embed/>
                    <p:pic>
                      <p:nvPicPr>
                        <p:cNvPr id="20175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3164"/>
                          <a:ext cx="37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60" name="Rectangle 32"/>
          <p:cNvSpPr>
            <a:spLocks noChangeArrowheads="1"/>
          </p:cNvSpPr>
          <p:nvPr/>
        </p:nvSpPr>
        <p:spPr bwMode="auto">
          <a:xfrm>
            <a:off x="4352926" y="865189"/>
            <a:ext cx="100700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–1</a:t>
            </a:r>
          </a:p>
        </p:txBody>
      </p:sp>
    </p:spTree>
    <p:extLst>
      <p:ext uri="{BB962C8B-B14F-4D97-AF65-F5344CB8AC3E}">
        <p14:creationId xmlns:p14="http://schemas.microsoft.com/office/powerpoint/2010/main" val="5873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061200"/>
            <a:ext cx="13081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Examples of Complex Numbers</a:t>
            </a: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F1035A-058F-4F48-B4DE-3363125E600A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2209801" y="230189"/>
            <a:ext cx="408637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complex numbers: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149725" y="738189"/>
            <a:ext cx="131959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Part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6550026" y="712789"/>
            <a:ext cx="202010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Imaginary Part</a:t>
            </a:r>
          </a:p>
        </p:txBody>
      </p:sp>
      <p:grpSp>
        <p:nvGrpSpPr>
          <p:cNvPr id="202758" name="Group 6"/>
          <p:cNvGrpSpPr>
            <a:grpSpLocks/>
          </p:cNvGrpSpPr>
          <p:nvPr/>
        </p:nvGrpSpPr>
        <p:grpSpPr bwMode="auto">
          <a:xfrm>
            <a:off x="4632326" y="1044576"/>
            <a:ext cx="3065463" cy="534988"/>
            <a:chOff x="1958" y="634"/>
            <a:chExt cx="1931" cy="337"/>
          </a:xfrm>
        </p:grpSpPr>
        <p:sp>
          <p:nvSpPr>
            <p:cNvPr id="202759" name="Rectangle 7"/>
            <p:cNvSpPr>
              <a:spLocks noChangeArrowheads="1"/>
            </p:cNvSpPr>
            <p:nvPr/>
          </p:nvSpPr>
          <p:spPr bwMode="auto">
            <a:xfrm>
              <a:off x="1958" y="634"/>
              <a:ext cx="21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02760" name="Rectangle 8"/>
            <p:cNvSpPr>
              <a:spLocks noChangeArrowheads="1"/>
            </p:cNvSpPr>
            <p:nvPr/>
          </p:nvSpPr>
          <p:spPr bwMode="auto">
            <a:xfrm>
              <a:off x="3622" y="634"/>
              <a:ext cx="2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en-US" sz="2400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2761" name="Rectangle 9"/>
            <p:cNvSpPr>
              <a:spLocks noChangeArrowheads="1"/>
            </p:cNvSpPr>
            <p:nvPr/>
          </p:nvSpPr>
          <p:spPr bwMode="auto">
            <a:xfrm>
              <a:off x="2814" y="634"/>
              <a:ext cx="225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202762" name="Group 10"/>
          <p:cNvGrpSpPr>
            <a:grpSpLocks/>
          </p:cNvGrpSpPr>
          <p:nvPr/>
        </p:nvGrpSpPr>
        <p:grpSpPr bwMode="auto">
          <a:xfrm>
            <a:off x="4632326" y="1473201"/>
            <a:ext cx="3065463" cy="536576"/>
            <a:chOff x="1958" y="928"/>
            <a:chExt cx="1931" cy="338"/>
          </a:xfrm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1958" y="928"/>
              <a:ext cx="21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3622" y="928"/>
              <a:ext cx="2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en-US" sz="2400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3" y="929"/>
              <a:ext cx="225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202766" name="Group 14"/>
          <p:cNvGrpSpPr>
            <a:grpSpLocks/>
          </p:cNvGrpSpPr>
          <p:nvPr/>
        </p:nvGrpSpPr>
        <p:grpSpPr bwMode="auto">
          <a:xfrm>
            <a:off x="4556126" y="1893890"/>
            <a:ext cx="3141663" cy="534988"/>
            <a:chOff x="1910" y="1225"/>
            <a:chExt cx="1979" cy="337"/>
          </a:xfrm>
        </p:grpSpPr>
        <p:sp>
          <p:nvSpPr>
            <p:cNvPr id="202767" name="Rectangle 15"/>
            <p:cNvSpPr>
              <a:spLocks noChangeArrowheads="1"/>
            </p:cNvSpPr>
            <p:nvPr/>
          </p:nvSpPr>
          <p:spPr bwMode="auto">
            <a:xfrm>
              <a:off x="1910" y="1225"/>
              <a:ext cx="31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202768" name="Rectangle 16"/>
            <p:cNvSpPr>
              <a:spLocks noChangeArrowheads="1"/>
            </p:cNvSpPr>
            <p:nvPr/>
          </p:nvSpPr>
          <p:spPr bwMode="auto">
            <a:xfrm>
              <a:off x="3622" y="1225"/>
              <a:ext cx="2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en-US" sz="2400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2769" name="Rectangle 17"/>
            <p:cNvSpPr>
              <a:spLocks noChangeArrowheads="1"/>
            </p:cNvSpPr>
            <p:nvPr/>
          </p:nvSpPr>
          <p:spPr bwMode="auto">
            <a:xfrm>
              <a:off x="2813" y="1225"/>
              <a:ext cx="21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</a:p>
          </p:txBody>
        </p:sp>
      </p:grp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2209800" y="2478089"/>
            <a:ext cx="283443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Numbers: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+ 0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664200" y="2474914"/>
            <a:ext cx="361188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Imaginary Numbers: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+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978525" y="4700589"/>
            <a:ext cx="2374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grpSp>
        <p:nvGrpSpPr>
          <p:cNvPr id="202775" name="Group 23"/>
          <p:cNvGrpSpPr>
            <a:grpSpLocks/>
          </p:cNvGrpSpPr>
          <p:nvPr/>
        </p:nvGrpSpPr>
        <p:grpSpPr bwMode="auto">
          <a:xfrm>
            <a:off x="3844926" y="4584704"/>
            <a:ext cx="1978025" cy="534988"/>
            <a:chOff x="1462" y="2880"/>
            <a:chExt cx="1246" cy="337"/>
          </a:xfrm>
        </p:grpSpPr>
        <p:graphicFrame>
          <p:nvGraphicFramePr>
            <p:cNvPr id="202776" name="Object 24"/>
            <p:cNvGraphicFramePr>
              <a:graphicFrameLocks noChangeAspect="1"/>
            </p:cNvGraphicFramePr>
            <p:nvPr/>
          </p:nvGraphicFramePr>
          <p:xfrm>
            <a:off x="1659" y="2916"/>
            <a:ext cx="3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304560" imgH="228600" progId="Equation.3">
                    <p:embed/>
                  </p:oleObj>
                </mc:Choice>
                <mc:Fallback>
                  <p:oleObj name="Equation" r:id="rId3" imgW="304560" imgH="228600" progId="Equation.3">
                    <p:embed/>
                    <p:pic>
                      <p:nvPicPr>
                        <p:cNvPr id="20277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2916"/>
                          <a:ext cx="3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777" name="Object 25"/>
            <p:cNvGraphicFramePr>
              <a:graphicFrameLocks noChangeAspect="1"/>
            </p:cNvGraphicFramePr>
            <p:nvPr/>
          </p:nvGraphicFramePr>
          <p:xfrm>
            <a:off x="2206" y="2916"/>
            <a:ext cx="50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419040" imgH="228600" progId="Equation.3">
                    <p:embed/>
                  </p:oleObj>
                </mc:Choice>
                <mc:Fallback>
                  <p:oleObj name="Equation" r:id="rId5" imgW="419040" imgH="228600" progId="Equation.3">
                    <p:embed/>
                    <p:pic>
                      <p:nvPicPr>
                        <p:cNvPr id="20277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2916"/>
                          <a:ext cx="50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78" name="Rectangle 26"/>
            <p:cNvSpPr>
              <a:spLocks noChangeArrowheads="1"/>
            </p:cNvSpPr>
            <p:nvPr/>
          </p:nvSpPr>
          <p:spPr bwMode="auto">
            <a:xfrm>
              <a:off x="1942" y="2880"/>
              <a:ext cx="32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2779" name="Rectangle 27"/>
            <p:cNvSpPr>
              <a:spLocks noChangeArrowheads="1"/>
            </p:cNvSpPr>
            <p:nvPr/>
          </p:nvSpPr>
          <p:spPr bwMode="auto">
            <a:xfrm>
              <a:off x="1462" y="2880"/>
              <a:ext cx="225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202780" name="Group 28"/>
          <p:cNvGrpSpPr>
            <a:grpSpLocks/>
          </p:cNvGrpSpPr>
          <p:nvPr/>
        </p:nvGrpSpPr>
        <p:grpSpPr bwMode="auto">
          <a:xfrm>
            <a:off x="3857626" y="5638805"/>
            <a:ext cx="1541463" cy="534988"/>
            <a:chOff x="918" y="3216"/>
            <a:chExt cx="971" cy="337"/>
          </a:xfrm>
        </p:grpSpPr>
        <p:graphicFrame>
          <p:nvGraphicFramePr>
            <p:cNvPr id="202781" name="Object 29"/>
            <p:cNvGraphicFramePr>
              <a:graphicFrameLocks noChangeAspect="1"/>
            </p:cNvGraphicFramePr>
            <p:nvPr/>
          </p:nvGraphicFramePr>
          <p:xfrm>
            <a:off x="1601" y="3252"/>
            <a:ext cx="28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7" imgW="241200" imgH="215640" progId="Equation.3">
                    <p:embed/>
                  </p:oleObj>
                </mc:Choice>
                <mc:Fallback>
                  <p:oleObj name="Equation" r:id="rId7" imgW="241200" imgH="215640" progId="Equation.3">
                    <p:embed/>
                    <p:pic>
                      <p:nvPicPr>
                        <p:cNvPr id="20278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3252"/>
                          <a:ext cx="288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1078" y="3216"/>
              <a:ext cx="57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+ 5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918" y="3216"/>
              <a:ext cx="225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202785" name="Group 33"/>
          <p:cNvGrpSpPr>
            <a:grpSpLocks/>
          </p:cNvGrpSpPr>
          <p:nvPr/>
        </p:nvGrpSpPr>
        <p:grpSpPr bwMode="auto">
          <a:xfrm>
            <a:off x="3844925" y="5119692"/>
            <a:ext cx="2116138" cy="534988"/>
            <a:chOff x="918" y="2993"/>
            <a:chExt cx="1333" cy="337"/>
          </a:xfrm>
        </p:grpSpPr>
        <p:graphicFrame>
          <p:nvGraphicFramePr>
            <p:cNvPr id="202786" name="Object 34"/>
            <p:cNvGraphicFramePr>
              <a:graphicFrameLocks noChangeAspect="1"/>
            </p:cNvGraphicFramePr>
            <p:nvPr/>
          </p:nvGraphicFramePr>
          <p:xfrm>
            <a:off x="1688" y="3028"/>
            <a:ext cx="56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9" imgW="469800" imgH="228600" progId="Equation.3">
                    <p:embed/>
                  </p:oleObj>
                </mc:Choice>
                <mc:Fallback>
                  <p:oleObj name="Equation" r:id="rId9" imgW="469800" imgH="228600" progId="Equation.3">
                    <p:embed/>
                    <p:pic>
                      <p:nvPicPr>
                        <p:cNvPr id="20278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3028"/>
                          <a:ext cx="56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1414" y="2993"/>
              <a:ext cx="32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graphicFrame>
          <p:nvGraphicFramePr>
            <p:cNvPr id="202788" name="Object 36"/>
            <p:cNvGraphicFramePr>
              <a:graphicFrameLocks noChangeAspect="1"/>
            </p:cNvGraphicFramePr>
            <p:nvPr/>
          </p:nvGraphicFramePr>
          <p:xfrm>
            <a:off x="1107" y="3028"/>
            <a:ext cx="36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304560" imgH="228600" progId="Equation.3">
                    <p:embed/>
                  </p:oleObj>
                </mc:Choice>
                <mc:Fallback>
                  <p:oleObj name="Equation" r:id="rId11" imgW="304560" imgH="228600" progId="Equation.3">
                    <p:embed/>
                    <p:pic>
                      <p:nvPicPr>
                        <p:cNvPr id="202788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7" y="3028"/>
                          <a:ext cx="36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918" y="2993"/>
              <a:ext cx="225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202790" name="Rectangle 38"/>
          <p:cNvSpPr>
            <a:spLocks noChangeArrowheads="1"/>
          </p:cNvSpPr>
          <p:nvPr/>
        </p:nvSpPr>
        <p:spPr bwMode="auto">
          <a:xfrm>
            <a:off x="6016626" y="5241926"/>
            <a:ext cx="4206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using the product property of radicals.</a:t>
            </a:r>
          </a:p>
        </p:txBody>
      </p:sp>
      <p:grpSp>
        <p:nvGrpSpPr>
          <p:cNvPr id="202816" name="Group 64"/>
          <p:cNvGrpSpPr>
            <a:grpSpLocks/>
          </p:cNvGrpSpPr>
          <p:nvPr/>
        </p:nvGrpSpPr>
        <p:grpSpPr bwMode="auto">
          <a:xfrm>
            <a:off x="2209801" y="3030541"/>
            <a:ext cx="5675313" cy="541338"/>
            <a:chOff x="432" y="1909"/>
            <a:chExt cx="3575" cy="341"/>
          </a:xfrm>
        </p:grpSpPr>
        <p:sp>
          <p:nvSpPr>
            <p:cNvPr id="202772" name="Rectangle 20"/>
            <p:cNvSpPr>
              <a:spLocks noChangeArrowheads="1"/>
            </p:cNvSpPr>
            <p:nvPr/>
          </p:nvSpPr>
          <p:spPr bwMode="auto">
            <a:xfrm>
              <a:off x="432" y="1909"/>
              <a:ext cx="91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Simplify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</p:txBody>
        </p:sp>
        <p:grpSp>
          <p:nvGrpSpPr>
            <p:cNvPr id="202791" name="Group 39"/>
            <p:cNvGrpSpPr>
              <a:grpSpLocks/>
            </p:cNvGrpSpPr>
            <p:nvPr/>
          </p:nvGrpSpPr>
          <p:grpSpPr bwMode="auto">
            <a:xfrm>
              <a:off x="1244" y="1909"/>
              <a:ext cx="2763" cy="341"/>
              <a:chOff x="1244" y="1909"/>
              <a:chExt cx="2763" cy="341"/>
            </a:xfrm>
          </p:grpSpPr>
          <p:grpSp>
            <p:nvGrpSpPr>
              <p:cNvPr id="202792" name="Group 40"/>
              <p:cNvGrpSpPr>
                <a:grpSpLocks/>
              </p:cNvGrpSpPr>
              <p:nvPr/>
            </p:nvGrpSpPr>
            <p:grpSpPr bwMode="auto">
              <a:xfrm>
                <a:off x="1471" y="1913"/>
                <a:ext cx="2536" cy="337"/>
                <a:chOff x="1631" y="2001"/>
                <a:chExt cx="2536" cy="337"/>
              </a:xfrm>
            </p:grpSpPr>
            <p:sp>
              <p:nvSpPr>
                <p:cNvPr id="202793" name="Rectangle 41"/>
                <p:cNvSpPr>
                  <a:spLocks noChangeArrowheads="1"/>
                </p:cNvSpPr>
                <p:nvPr/>
              </p:nvSpPr>
              <p:spPr bwMode="auto">
                <a:xfrm>
                  <a:off x="2094" y="2001"/>
                  <a:ext cx="327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altLang="en-US" sz="24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794" name="Rectangle 42"/>
                <p:cNvSpPr>
                  <a:spLocks noChangeArrowheads="1"/>
                </p:cNvSpPr>
                <p:nvPr/>
              </p:nvSpPr>
              <p:spPr bwMode="auto">
                <a:xfrm>
                  <a:off x="2670" y="2001"/>
                  <a:ext cx="327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</a:t>
                  </a:r>
                  <a:r>
                    <a:rPr lang="en-US" altLang="en-US" sz="24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795" name="Rectangle 43"/>
                <p:cNvSpPr>
                  <a:spLocks noChangeArrowheads="1"/>
                </p:cNvSpPr>
                <p:nvPr/>
              </p:nvSpPr>
              <p:spPr bwMode="auto">
                <a:xfrm>
                  <a:off x="3438" y="2001"/>
                  <a:ext cx="424" cy="3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3</a:t>
                  </a:r>
                  <a:r>
                    <a:rPr lang="en-US" altLang="en-US" sz="2400" i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02796" name="Group 44"/>
                <p:cNvGrpSpPr>
                  <a:grpSpLocks/>
                </p:cNvGrpSpPr>
                <p:nvPr/>
              </p:nvGrpSpPr>
              <p:grpSpPr bwMode="auto">
                <a:xfrm>
                  <a:off x="1631" y="2036"/>
                  <a:ext cx="2536" cy="274"/>
                  <a:chOff x="1631" y="2036"/>
                  <a:chExt cx="2536" cy="274"/>
                </a:xfrm>
              </p:grpSpPr>
              <p:graphicFrame>
                <p:nvGraphicFramePr>
                  <p:cNvPr id="202797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1631" y="2036"/>
                  <a:ext cx="500" cy="27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55" name="Equation" r:id="rId13" imgW="419040" imgH="228600" progId="Equation.3">
                          <p:embed/>
                        </p:oleObj>
                      </mc:Choice>
                      <mc:Fallback>
                        <p:oleObj name="Equation" r:id="rId13" imgW="419040" imgH="228600" progId="Equation.3">
                          <p:embed/>
                          <p:pic>
                            <p:nvPicPr>
                              <p:cNvPr id="202797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31" y="2036"/>
                                <a:ext cx="500" cy="27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2798" name="Object 46"/>
                  <p:cNvGraphicFramePr>
                    <a:graphicFrameLocks noChangeAspect="1"/>
                  </p:cNvGraphicFramePr>
                  <p:nvPr/>
                </p:nvGraphicFramePr>
                <p:xfrm>
                  <a:off x="2363" y="2036"/>
                  <a:ext cx="364" cy="2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56" name="Equation" r:id="rId15" imgW="304560" imgH="228600" progId="Equation.3">
                          <p:embed/>
                        </p:oleObj>
                      </mc:Choice>
                      <mc:Fallback>
                        <p:oleObj name="Equation" r:id="rId15" imgW="304560" imgH="228600" progId="Equation.3">
                          <p:embed/>
                          <p:pic>
                            <p:nvPicPr>
                              <p:cNvPr id="202798" name="Object 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63" y="2036"/>
                                <a:ext cx="364" cy="27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2799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2943" y="2036"/>
                  <a:ext cx="532" cy="2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57" name="Equation" r:id="rId17" imgW="444240" imgH="228600" progId="Equation.3">
                          <p:embed/>
                        </p:oleObj>
                      </mc:Choice>
                      <mc:Fallback>
                        <p:oleObj name="Equation" r:id="rId17" imgW="444240" imgH="228600" progId="Equation.3">
                          <p:embed/>
                          <p:pic>
                            <p:nvPicPr>
                              <p:cNvPr id="202799" name="Object 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43" y="2036"/>
                                <a:ext cx="532" cy="27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2800" name="Object 48"/>
                  <p:cNvGraphicFramePr>
                    <a:graphicFrameLocks noChangeAspect="1"/>
                  </p:cNvGraphicFramePr>
                  <p:nvPr/>
                </p:nvGraphicFramePr>
                <p:xfrm>
                  <a:off x="3803" y="2036"/>
                  <a:ext cx="364" cy="2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58" name="Equation" r:id="rId19" imgW="304560" imgH="228600" progId="Equation.3">
                          <p:embed/>
                        </p:oleObj>
                      </mc:Choice>
                      <mc:Fallback>
                        <p:oleObj name="Equation" r:id="rId19" imgW="304560" imgH="228600" progId="Equation.3">
                          <p:embed/>
                          <p:pic>
                            <p:nvPicPr>
                              <p:cNvPr id="202800" name="Object 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03" y="2036"/>
                                <a:ext cx="364" cy="27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202801" name="Text Box 49"/>
              <p:cNvSpPr txBox="1">
                <a:spLocks noChangeArrowheads="1"/>
              </p:cNvSpPr>
              <p:nvPr/>
            </p:nvSpPr>
            <p:spPr bwMode="auto">
              <a:xfrm>
                <a:off x="1244" y="1909"/>
                <a:ext cx="262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endParaRPr lang="en-CA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02802" name="Group 50"/>
          <p:cNvGrpSpPr>
            <a:grpSpLocks/>
          </p:cNvGrpSpPr>
          <p:nvPr/>
        </p:nvGrpSpPr>
        <p:grpSpPr bwMode="auto">
          <a:xfrm>
            <a:off x="3498850" y="3551236"/>
            <a:ext cx="2733676" cy="539749"/>
            <a:chOff x="1244" y="2237"/>
            <a:chExt cx="1722" cy="340"/>
          </a:xfrm>
        </p:grpSpPr>
        <p:grpSp>
          <p:nvGrpSpPr>
            <p:cNvPr id="202803" name="Group 51"/>
            <p:cNvGrpSpPr>
              <a:grpSpLocks/>
            </p:cNvGrpSpPr>
            <p:nvPr/>
          </p:nvGrpSpPr>
          <p:grpSpPr bwMode="auto">
            <a:xfrm>
              <a:off x="1455" y="2240"/>
              <a:ext cx="1511" cy="337"/>
              <a:chOff x="1631" y="2328"/>
              <a:chExt cx="1511" cy="337"/>
            </a:xfrm>
          </p:grpSpPr>
          <p:sp>
            <p:nvSpPr>
              <p:cNvPr id="202804" name="Rectangle 52"/>
              <p:cNvSpPr>
                <a:spLocks noChangeArrowheads="1"/>
              </p:cNvSpPr>
              <p:nvPr/>
            </p:nvSpPr>
            <p:spPr bwMode="auto">
              <a:xfrm>
                <a:off x="2102" y="2328"/>
                <a:ext cx="327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02805" name="Object 53"/>
              <p:cNvGraphicFramePr>
                <a:graphicFrameLocks noChangeAspect="1"/>
              </p:cNvGraphicFramePr>
              <p:nvPr/>
            </p:nvGraphicFramePr>
            <p:xfrm>
              <a:off x="1631" y="2364"/>
              <a:ext cx="500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" name="Equation" r:id="rId21" imgW="419040" imgH="228600" progId="Equation.3">
                      <p:embed/>
                    </p:oleObj>
                  </mc:Choice>
                  <mc:Fallback>
                    <p:oleObj name="Equation" r:id="rId21" imgW="419040" imgH="228600" progId="Equation.3">
                      <p:embed/>
                      <p:pic>
                        <p:nvPicPr>
                          <p:cNvPr id="202805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1" y="2364"/>
                            <a:ext cx="500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2806" name="Object 54"/>
              <p:cNvGraphicFramePr>
                <a:graphicFrameLocks noChangeAspect="1"/>
              </p:cNvGraphicFramePr>
              <p:nvPr/>
            </p:nvGraphicFramePr>
            <p:xfrm>
              <a:off x="2379" y="2364"/>
              <a:ext cx="380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" name="Equation" r:id="rId23" imgW="317160" imgH="228600" progId="Equation.3">
                      <p:embed/>
                    </p:oleObj>
                  </mc:Choice>
                  <mc:Fallback>
                    <p:oleObj name="Equation" r:id="rId23" imgW="317160" imgH="228600" progId="Equation.3">
                      <p:embed/>
                      <p:pic>
                        <p:nvPicPr>
                          <p:cNvPr id="202806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9" y="2364"/>
                            <a:ext cx="380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2807" name="Rectangle 55"/>
              <p:cNvSpPr>
                <a:spLocks noChangeArrowheads="1"/>
              </p:cNvSpPr>
              <p:nvPr/>
            </p:nvSpPr>
            <p:spPr bwMode="auto">
              <a:xfrm>
                <a:off x="2718" y="2328"/>
                <a:ext cx="424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8</a:t>
                </a:r>
                <a:r>
                  <a:rPr lang="en-US" altLang="en-US" sz="2400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2808" name="Text Box 56"/>
            <p:cNvSpPr txBox="1">
              <a:spLocks noChangeArrowheads="1"/>
            </p:cNvSpPr>
            <p:nvPr/>
          </p:nvSpPr>
          <p:spPr bwMode="auto">
            <a:xfrm>
              <a:off x="1244" y="2237"/>
              <a:ext cx="26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endParaRPr lang="en-CA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2809" name="Group 57"/>
          <p:cNvGrpSpPr>
            <a:grpSpLocks/>
          </p:cNvGrpSpPr>
          <p:nvPr/>
        </p:nvGrpSpPr>
        <p:grpSpPr bwMode="auto">
          <a:xfrm>
            <a:off x="3498850" y="4097335"/>
            <a:ext cx="1917700" cy="539749"/>
            <a:chOff x="1244" y="2581"/>
            <a:chExt cx="1208" cy="340"/>
          </a:xfrm>
        </p:grpSpPr>
        <p:sp>
          <p:nvSpPr>
            <p:cNvPr id="202810" name="Rectangle 58"/>
            <p:cNvSpPr>
              <a:spLocks noChangeArrowheads="1"/>
            </p:cNvSpPr>
            <p:nvPr/>
          </p:nvSpPr>
          <p:spPr bwMode="auto">
            <a:xfrm>
              <a:off x="1782" y="2584"/>
              <a:ext cx="225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grpSp>
          <p:nvGrpSpPr>
            <p:cNvPr id="202811" name="Group 59"/>
            <p:cNvGrpSpPr>
              <a:grpSpLocks/>
            </p:cNvGrpSpPr>
            <p:nvPr/>
          </p:nvGrpSpPr>
          <p:grpSpPr bwMode="auto">
            <a:xfrm>
              <a:off x="1244" y="2581"/>
              <a:ext cx="1208" cy="337"/>
              <a:chOff x="1244" y="2581"/>
              <a:chExt cx="1208" cy="337"/>
            </a:xfrm>
          </p:grpSpPr>
          <p:graphicFrame>
            <p:nvGraphicFramePr>
              <p:cNvPr id="202812" name="Object 60"/>
              <p:cNvGraphicFramePr>
                <a:graphicFrameLocks noChangeAspect="1"/>
              </p:cNvGraphicFramePr>
              <p:nvPr/>
            </p:nvGraphicFramePr>
            <p:xfrm>
              <a:off x="1459" y="2620"/>
              <a:ext cx="364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" name="Equation" r:id="rId25" imgW="304560" imgH="228600" progId="Equation.3">
                      <p:embed/>
                    </p:oleObj>
                  </mc:Choice>
                  <mc:Fallback>
                    <p:oleObj name="Equation" r:id="rId25" imgW="304560" imgH="228600" progId="Equation.3">
                      <p:embed/>
                      <p:pic>
                        <p:nvPicPr>
                          <p:cNvPr id="202812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" y="2620"/>
                            <a:ext cx="364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2813" name="Object 61"/>
              <p:cNvGraphicFramePr>
                <a:graphicFrameLocks noChangeAspect="1"/>
              </p:cNvGraphicFramePr>
              <p:nvPr/>
            </p:nvGraphicFramePr>
            <p:xfrm>
              <a:off x="1950" y="2620"/>
              <a:ext cx="502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" name="Equation" r:id="rId27" imgW="419040" imgH="228600" progId="Equation.3">
                      <p:embed/>
                    </p:oleObj>
                  </mc:Choice>
                  <mc:Fallback>
                    <p:oleObj name="Equation" r:id="rId27" imgW="419040" imgH="228600" progId="Equation.3">
                      <p:embed/>
                      <p:pic>
                        <p:nvPicPr>
                          <p:cNvPr id="202813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0" y="2620"/>
                            <a:ext cx="502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2814" name="Text Box 62"/>
              <p:cNvSpPr txBox="1">
                <a:spLocks noChangeArrowheads="1"/>
              </p:cNvSpPr>
              <p:nvPr/>
            </p:nvSpPr>
            <p:spPr bwMode="auto">
              <a:xfrm>
                <a:off x="1244" y="2581"/>
                <a:ext cx="262" cy="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endParaRPr lang="en-CA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2815" name="Rectangle 63"/>
          <p:cNvSpPr>
            <a:spLocks noChangeArrowheads="1"/>
          </p:cNvSpPr>
          <p:nvPr/>
        </p:nvSpPr>
        <p:spPr bwMode="auto">
          <a:xfrm>
            <a:off x="4038600" y="800100"/>
            <a:ext cx="4584700" cy="165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1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utoUpdateAnimBg="0"/>
      <p:bldP spid="202771" grpId="0" autoUpdateAnimBg="0"/>
      <p:bldP spid="202774" grpId="0" autoUpdateAnimBg="0"/>
      <p:bldP spid="2027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8102600"/>
            <a:ext cx="16891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Add or Subtract Complex Numbers 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D42D4B1-9EF5-4079-9E20-F6E036F82C6C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2460626" y="985839"/>
            <a:ext cx="481830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numbers: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2441575" y="1798639"/>
            <a:ext cx="628063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Write each complex number in the form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2441575" y="2698751"/>
            <a:ext cx="718722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Add or subtract the real parts of the complex numbers.</a:t>
            </a: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2441576" y="3598864"/>
            <a:ext cx="797269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Add or subtract the imaginary parts of the complex numbers.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3238500" y="4471989"/>
            <a:ext cx="504983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12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altLang="en-US" sz="10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0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3236914" y="5119689"/>
            <a:ext cx="504983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en-US" sz="12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altLang="en-US" sz="10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0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4920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utoUpdateAnimBg="0"/>
      <p:bldP spid="203782" grpId="0" autoUpdateAnimBg="0"/>
      <p:bldP spid="203783" grpId="0" autoUpdateAnimBg="0"/>
      <p:bldP spid="203784" grpId="0" autoUpdateAnimBg="0"/>
      <p:bldP spid="2037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CF09DC61-A2E6-4B5F-BCB5-F72ACDC99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1"/>
            <a:ext cx="84582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4400">
                <a:latin typeface="Arial" panose="020B0604020202020204" pitchFamily="34" charset="0"/>
              </a:rPr>
              <a:t>When adding complex numbers,</a:t>
            </a:r>
          </a:p>
          <a:p>
            <a:r>
              <a:rPr lang="en-US" altLang="en-UG" sz="4400">
                <a:latin typeface="Arial" panose="020B0604020202020204" pitchFamily="34" charset="0"/>
              </a:rPr>
              <a:t>add the real parts together and </a:t>
            </a:r>
          </a:p>
          <a:p>
            <a:r>
              <a:rPr lang="en-US" altLang="en-UG" sz="4400">
                <a:latin typeface="Arial" panose="020B0604020202020204" pitchFamily="34" charset="0"/>
              </a:rPr>
              <a:t>add the imaginary parts together.</a:t>
            </a:r>
          </a:p>
          <a:p>
            <a:endParaRPr lang="en-US" altLang="en-UG" sz="4400">
              <a:latin typeface="Arial" panose="020B0604020202020204" pitchFamily="34" charset="0"/>
            </a:endParaRPr>
          </a:p>
        </p:txBody>
      </p:sp>
      <p:sp>
        <p:nvSpPr>
          <p:cNvPr id="6147" name="Text Box 5">
            <a:extLst>
              <a:ext uri="{FF2B5EF4-FFF2-40B4-BE49-F238E27FC236}">
                <a16:creationId xmlns:a16="http://schemas.microsoft.com/office/drawing/2014/main" id="{8DFA4876-B97B-4B9F-990E-38BE62DDA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3200400"/>
            <a:ext cx="6200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5400">
                <a:latin typeface="Tahoma" panose="020B0604030504040204" pitchFamily="34" charset="0"/>
              </a:rPr>
              <a:t>(3 + 7i) + (8 + 11i)</a:t>
            </a:r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706271A3-603E-4686-B51E-DD61FDA01E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3962400"/>
            <a:ext cx="914400" cy="8382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FAC313F3-2B55-4470-8D46-57F35764C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038600"/>
            <a:ext cx="762000" cy="6858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8E6A5770-FCA5-4946-925B-1660766D0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572001"/>
            <a:ext cx="1511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2800">
                <a:solidFill>
                  <a:srgbClr val="C00000"/>
                </a:solidFill>
                <a:latin typeface="Tahoma" panose="020B0604030504040204" pitchFamily="34" charset="0"/>
              </a:rPr>
              <a:t>real part</a:t>
            </a: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12542F9D-8E9B-4D4F-A831-A8E43D36D9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971800"/>
            <a:ext cx="685800" cy="3810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562D8CE0-A0AC-4039-9854-39C1A398F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14601"/>
            <a:ext cx="246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2800">
                <a:solidFill>
                  <a:srgbClr val="C00000"/>
                </a:solidFill>
                <a:latin typeface="Tahoma" panose="020B0604030504040204" pitchFamily="34" charset="0"/>
              </a:rPr>
              <a:t>imaginary part</a:t>
            </a: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D9B066A0-13C8-46DE-AAB0-8B9DCA9CC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971800"/>
            <a:ext cx="304800" cy="381000"/>
          </a:xfrm>
          <a:prstGeom prst="line">
            <a:avLst/>
          </a:pr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294D6718-B75D-44E0-AE4E-6015167D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5181600"/>
            <a:ext cx="2792412" cy="93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G" sz="5400">
                <a:latin typeface="Tahoma" panose="020B0604030504040204" pitchFamily="34" charset="0"/>
              </a:rPr>
              <a:t>11 + 18i</a:t>
            </a:r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8102600"/>
            <a:ext cx="16891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Adding Complex  Numbers</a:t>
            </a: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715D4A-746E-4CFD-BC30-B88653D06AC5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04846" name="Group 46"/>
          <p:cNvGrpSpPr>
            <a:grpSpLocks/>
          </p:cNvGrpSpPr>
          <p:nvPr/>
        </p:nvGrpSpPr>
        <p:grpSpPr bwMode="auto">
          <a:xfrm>
            <a:off x="2200276" y="3087689"/>
            <a:ext cx="5302251" cy="534988"/>
            <a:chOff x="378" y="641"/>
            <a:chExt cx="3340" cy="337"/>
          </a:xfrm>
        </p:grpSpPr>
        <p:sp>
          <p:nvSpPr>
            <p:cNvPr id="204806" name="Rectangle 6"/>
            <p:cNvSpPr>
              <a:spLocks noChangeArrowheads="1"/>
            </p:cNvSpPr>
            <p:nvPr/>
          </p:nvSpPr>
          <p:spPr bwMode="auto">
            <a:xfrm>
              <a:off x="378" y="641"/>
              <a:ext cx="3340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Add (10 +         ) + (21 –         )</a:t>
              </a:r>
            </a:p>
          </p:txBody>
        </p:sp>
        <p:graphicFrame>
          <p:nvGraphicFramePr>
            <p:cNvPr id="204807" name="Object 7"/>
            <p:cNvGraphicFramePr>
              <a:graphicFrameLocks noChangeAspect="1"/>
            </p:cNvGraphicFramePr>
            <p:nvPr/>
          </p:nvGraphicFramePr>
          <p:xfrm>
            <a:off x="3180" y="682"/>
            <a:ext cx="40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4" imgW="342720" imgH="228600" progId="Equation.3">
                    <p:embed/>
                  </p:oleObj>
                </mc:Choice>
                <mc:Fallback>
                  <p:oleObj name="Equation" r:id="rId4" imgW="342720" imgH="228600" progId="Equation.3">
                    <p:embed/>
                    <p:pic>
                      <p:nvPicPr>
                        <p:cNvPr id="2048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682"/>
                          <a:ext cx="40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08" name="Object 8"/>
            <p:cNvGraphicFramePr>
              <a:graphicFrameLocks noChangeAspect="1"/>
            </p:cNvGraphicFramePr>
            <p:nvPr/>
          </p:nvGraphicFramePr>
          <p:xfrm>
            <a:off x="2069" y="674"/>
            <a:ext cx="40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6" imgW="342720" imgH="228600" progId="Equation.3">
                    <p:embed/>
                  </p:oleObj>
                </mc:Choice>
                <mc:Fallback>
                  <p:oleObj name="Equation" r:id="rId6" imgW="342720" imgH="228600" progId="Equation.3">
                    <p:embed/>
                    <p:pic>
                      <p:nvPicPr>
                        <p:cNvPr id="20480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674"/>
                          <a:ext cx="40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44" name="Group 44"/>
          <p:cNvGrpSpPr>
            <a:grpSpLocks/>
          </p:cNvGrpSpPr>
          <p:nvPr/>
        </p:nvGrpSpPr>
        <p:grpSpPr bwMode="auto">
          <a:xfrm>
            <a:off x="3517901" y="3697290"/>
            <a:ext cx="3362325" cy="534988"/>
            <a:chOff x="1208" y="1025"/>
            <a:chExt cx="2118" cy="337"/>
          </a:xfrm>
        </p:grpSpPr>
        <p:sp>
          <p:nvSpPr>
            <p:cNvPr id="204817" name="Rectangle 17"/>
            <p:cNvSpPr>
              <a:spLocks noChangeArrowheads="1"/>
            </p:cNvSpPr>
            <p:nvPr/>
          </p:nvSpPr>
          <p:spPr bwMode="auto">
            <a:xfrm>
              <a:off x="1208" y="1025"/>
              <a:ext cx="211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(10 +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) + (21 –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)</a:t>
              </a:r>
            </a:p>
          </p:txBody>
        </p:sp>
        <p:graphicFrame>
          <p:nvGraphicFramePr>
            <p:cNvPr id="204818" name="Object 18"/>
            <p:cNvGraphicFramePr>
              <a:graphicFrameLocks noChangeAspect="1"/>
            </p:cNvGraphicFramePr>
            <p:nvPr/>
          </p:nvGraphicFramePr>
          <p:xfrm>
            <a:off x="2930" y="1070"/>
            <a:ext cx="2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8" imgW="228600" imgH="228600" progId="Equation.3">
                    <p:embed/>
                  </p:oleObj>
                </mc:Choice>
                <mc:Fallback>
                  <p:oleObj name="Equation" r:id="rId8" imgW="228600" imgH="228600" progId="Equation.3">
                    <p:embed/>
                    <p:pic>
                      <p:nvPicPr>
                        <p:cNvPr id="20481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0" y="1070"/>
                          <a:ext cx="2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19" name="Object 19"/>
            <p:cNvGraphicFramePr>
              <a:graphicFrameLocks noChangeAspect="1"/>
            </p:cNvGraphicFramePr>
            <p:nvPr/>
          </p:nvGraphicFramePr>
          <p:xfrm>
            <a:off x="1922" y="1070"/>
            <a:ext cx="27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10" imgW="228600" imgH="228600" progId="Equation.3">
                    <p:embed/>
                  </p:oleObj>
                </mc:Choice>
                <mc:Fallback>
                  <p:oleObj name="Equation" r:id="rId10" imgW="228600" imgH="228600" progId="Equation.3">
                    <p:embed/>
                    <p:pic>
                      <p:nvPicPr>
                        <p:cNvPr id="2048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" y="1070"/>
                          <a:ext cx="27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4834" name="Group 34"/>
          <p:cNvGrpSpPr>
            <a:grpSpLocks/>
          </p:cNvGrpSpPr>
          <p:nvPr/>
        </p:nvGrpSpPr>
        <p:grpSpPr bwMode="auto">
          <a:xfrm>
            <a:off x="6905625" y="3768725"/>
            <a:ext cx="865188" cy="457200"/>
            <a:chOff x="3158" y="2070"/>
            <a:chExt cx="545" cy="288"/>
          </a:xfrm>
        </p:grpSpPr>
        <p:graphicFrame>
          <p:nvGraphicFramePr>
            <p:cNvPr id="204821" name="Object 21"/>
            <p:cNvGraphicFramePr>
              <a:graphicFrameLocks noChangeAspect="1"/>
            </p:cNvGraphicFramePr>
            <p:nvPr/>
          </p:nvGraphicFramePr>
          <p:xfrm>
            <a:off x="3404" y="2108"/>
            <a:ext cx="299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2" imgW="317160" imgH="215640" progId="Equation.3">
                    <p:embed/>
                  </p:oleObj>
                </mc:Choice>
                <mc:Fallback>
                  <p:oleObj name="Equation" r:id="rId12" imgW="317160" imgH="215640" progId="Equation.3">
                    <p:embed/>
                    <p:pic>
                      <p:nvPicPr>
                        <p:cNvPr id="2048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4" y="2108"/>
                          <a:ext cx="299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22" name="Rectangle 22"/>
            <p:cNvSpPr>
              <a:spLocks noChangeArrowheads="1"/>
            </p:cNvSpPr>
            <p:nvPr/>
          </p:nvSpPr>
          <p:spPr bwMode="auto">
            <a:xfrm>
              <a:off x="3158" y="2070"/>
              <a:ext cx="2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i="1">
                  <a:solidFill>
                    <a:srgbClr val="0099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000">
                  <a:solidFill>
                    <a:srgbClr val="0099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</a:t>
              </a:r>
            </a:p>
          </p:txBody>
        </p:sp>
      </p:grpSp>
      <p:sp>
        <p:nvSpPr>
          <p:cNvPr id="204825" name="Rectangle 25"/>
          <p:cNvSpPr>
            <a:spLocks noChangeArrowheads="1"/>
          </p:cNvSpPr>
          <p:nvPr/>
        </p:nvSpPr>
        <p:spPr bwMode="auto">
          <a:xfrm>
            <a:off x="3530601" y="4865689"/>
            <a:ext cx="74251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31</a:t>
            </a:r>
          </a:p>
        </p:txBody>
      </p:sp>
      <p:sp>
        <p:nvSpPr>
          <p:cNvPr id="204828" name="Rectangle 28"/>
          <p:cNvSpPr>
            <a:spLocks noChangeArrowheads="1"/>
          </p:cNvSpPr>
          <p:nvPr/>
        </p:nvSpPr>
        <p:spPr bwMode="auto">
          <a:xfrm>
            <a:off x="6889751" y="4357688"/>
            <a:ext cx="471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real and imaginary terms.</a:t>
            </a:r>
          </a:p>
        </p:txBody>
      </p:sp>
      <p:sp>
        <p:nvSpPr>
          <p:cNvPr id="204833" name="Rectangle 33"/>
          <p:cNvSpPr>
            <a:spLocks noChangeArrowheads="1"/>
          </p:cNvSpPr>
          <p:nvPr/>
        </p:nvSpPr>
        <p:spPr bwMode="auto">
          <a:xfrm>
            <a:off x="6916738" y="4924425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grpSp>
        <p:nvGrpSpPr>
          <p:cNvPr id="204843" name="Group 43"/>
          <p:cNvGrpSpPr>
            <a:grpSpLocks/>
          </p:cNvGrpSpPr>
          <p:nvPr/>
        </p:nvGrpSpPr>
        <p:grpSpPr bwMode="auto">
          <a:xfrm>
            <a:off x="3517901" y="4294191"/>
            <a:ext cx="3362325" cy="534988"/>
            <a:chOff x="1640" y="1937"/>
            <a:chExt cx="2118" cy="337"/>
          </a:xfrm>
        </p:grpSpPr>
        <p:sp>
          <p:nvSpPr>
            <p:cNvPr id="204837" name="Rectangle 37"/>
            <p:cNvSpPr>
              <a:spLocks noChangeArrowheads="1"/>
            </p:cNvSpPr>
            <p:nvPr/>
          </p:nvSpPr>
          <p:spPr bwMode="auto">
            <a:xfrm>
              <a:off x="1640" y="1937"/>
              <a:ext cx="211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(10 + 21) + (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–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)</a:t>
              </a:r>
            </a:p>
          </p:txBody>
        </p:sp>
        <p:graphicFrame>
          <p:nvGraphicFramePr>
            <p:cNvPr id="204841" name="Object 41"/>
            <p:cNvGraphicFramePr>
              <a:graphicFrameLocks noChangeAspect="1"/>
            </p:cNvGraphicFramePr>
            <p:nvPr/>
          </p:nvGraphicFramePr>
          <p:xfrm>
            <a:off x="3370" y="1982"/>
            <a:ext cx="2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4" imgW="228600" imgH="228600" progId="Equation.3">
                    <p:embed/>
                  </p:oleObj>
                </mc:Choice>
                <mc:Fallback>
                  <p:oleObj name="Equation" r:id="rId14" imgW="228600" imgH="228600" progId="Equation.3">
                    <p:embed/>
                    <p:pic>
                      <p:nvPicPr>
                        <p:cNvPr id="20484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1982"/>
                          <a:ext cx="2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2" name="Object 42"/>
            <p:cNvGraphicFramePr>
              <a:graphicFrameLocks noChangeAspect="1"/>
            </p:cNvGraphicFramePr>
            <p:nvPr/>
          </p:nvGraphicFramePr>
          <p:xfrm>
            <a:off x="2882" y="1981"/>
            <a:ext cx="27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Equation" r:id="rId16" imgW="228600" imgH="228600" progId="Equation.3">
                    <p:embed/>
                  </p:oleObj>
                </mc:Choice>
                <mc:Fallback>
                  <p:oleObj name="Equation" r:id="rId16" imgW="228600" imgH="228600" progId="Equation.3">
                    <p:embed/>
                    <p:pic>
                      <p:nvPicPr>
                        <p:cNvPr id="20484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1981"/>
                          <a:ext cx="273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5" name="Rectangle 45"/>
          <p:cNvSpPr>
            <a:spLocks noChangeArrowheads="1"/>
          </p:cNvSpPr>
          <p:nvPr/>
        </p:nvSpPr>
        <p:spPr bwMode="auto">
          <a:xfrm>
            <a:off x="2120901" y="941389"/>
            <a:ext cx="459657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Add (11 + 5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(8 – 2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04847" name="Rectangle 47"/>
          <p:cNvSpPr>
            <a:spLocks noChangeArrowheads="1"/>
          </p:cNvSpPr>
          <p:nvPr/>
        </p:nvSpPr>
        <p:spPr bwMode="auto">
          <a:xfrm>
            <a:off x="3592514" y="2058989"/>
            <a:ext cx="160178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19 + 3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4848" name="Rectangle 48"/>
          <p:cNvSpPr>
            <a:spLocks noChangeArrowheads="1"/>
          </p:cNvSpPr>
          <p:nvPr/>
        </p:nvSpPr>
        <p:spPr bwMode="auto">
          <a:xfrm>
            <a:off x="6889751" y="1563688"/>
            <a:ext cx="471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real and imaginary terms.</a:t>
            </a:r>
          </a:p>
        </p:txBody>
      </p:sp>
      <p:sp>
        <p:nvSpPr>
          <p:cNvPr id="204849" name="Rectangle 49"/>
          <p:cNvSpPr>
            <a:spLocks noChangeArrowheads="1"/>
          </p:cNvSpPr>
          <p:nvPr/>
        </p:nvSpPr>
        <p:spPr bwMode="auto">
          <a:xfrm>
            <a:off x="6889750" y="2117725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204850" name="Rectangle 50"/>
          <p:cNvSpPr>
            <a:spLocks noChangeArrowheads="1"/>
          </p:cNvSpPr>
          <p:nvPr/>
        </p:nvSpPr>
        <p:spPr bwMode="auto">
          <a:xfrm>
            <a:off x="3592514" y="1487489"/>
            <a:ext cx="281179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(11 + 8) + (5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2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7790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5" grpId="0" autoUpdateAnimBg="0"/>
      <p:bldP spid="204828" grpId="0" autoUpdateAnimBg="0"/>
      <p:bldP spid="204833" grpId="0" autoUpdateAnimBg="0"/>
      <p:bldP spid="204847" grpId="0" autoUpdateAnimBg="0"/>
      <p:bldP spid="204848" grpId="0" autoUpdateAnimBg="0"/>
      <p:bldP spid="204849" grpId="0" autoUpdateAnimBg="0"/>
      <p:bldP spid="20485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7048500"/>
            <a:ext cx="1168400" cy="1143000"/>
          </a:xfrm>
        </p:spPr>
        <p:txBody>
          <a:bodyPr/>
          <a:lstStyle/>
          <a:p>
            <a:r>
              <a:rPr lang="en-US" altLang="en-US" sz="800">
                <a:solidFill>
                  <a:schemeClr val="tx1"/>
                </a:solidFill>
                <a:cs typeface="Times New Roman" panose="02020603050405020304" pitchFamily="18" charset="0"/>
              </a:rPr>
              <a:t>Subtracting Complex Numbers</a:t>
            </a:r>
            <a:endParaRPr lang="en-US" altLang="en-US" sz="800" i="1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88E74C-4BF8-47E6-B636-59CCFED83642}" type="slidenum">
              <a:rPr lang="en-US" altLang="en-US">
                <a:solidFill>
                  <a:srgbClr val="FFFFFF"/>
                </a:solidFill>
                <a:cs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191593" name="Rectangle 105"/>
          <p:cNvSpPr>
            <a:spLocks noChangeArrowheads="1"/>
          </p:cNvSpPr>
          <p:nvPr/>
        </p:nvSpPr>
        <p:spPr bwMode="auto">
          <a:xfrm>
            <a:off x="2120901" y="776289"/>
            <a:ext cx="541526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Subtract: (– 21 + 3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– (7 – 9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594" name="Rectangle 106"/>
          <p:cNvSpPr>
            <a:spLocks noChangeArrowheads="1"/>
          </p:cNvSpPr>
          <p:nvPr/>
        </p:nvSpPr>
        <p:spPr bwMode="auto">
          <a:xfrm>
            <a:off x="4478339" y="1284289"/>
            <a:ext cx="341151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(– 21 – 7) + [(3 – (– 9)]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1595" name="Rectangle 107"/>
          <p:cNvSpPr>
            <a:spLocks noChangeArrowheads="1"/>
          </p:cNvSpPr>
          <p:nvPr/>
        </p:nvSpPr>
        <p:spPr bwMode="auto">
          <a:xfrm>
            <a:off x="4478339" y="1792289"/>
            <a:ext cx="297709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(– 21 – 7) + (3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+ 9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1596" name="Rectangle 108"/>
          <p:cNvSpPr>
            <a:spLocks noChangeArrowheads="1"/>
          </p:cNvSpPr>
          <p:nvPr/>
        </p:nvSpPr>
        <p:spPr bwMode="auto">
          <a:xfrm>
            <a:off x="4478338" y="2247901"/>
            <a:ext cx="169309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–28 + 12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91614" name="Group 126"/>
          <p:cNvGrpSpPr>
            <a:grpSpLocks/>
          </p:cNvGrpSpPr>
          <p:nvPr/>
        </p:nvGrpSpPr>
        <p:grpSpPr bwMode="auto">
          <a:xfrm>
            <a:off x="3581400" y="3252792"/>
            <a:ext cx="4502150" cy="534988"/>
            <a:chOff x="1288" y="2505"/>
            <a:chExt cx="2836" cy="337"/>
          </a:xfrm>
        </p:grpSpPr>
        <p:sp>
          <p:nvSpPr>
            <p:cNvPr id="191597" name="Rectangle 109"/>
            <p:cNvSpPr>
              <a:spLocks noChangeArrowheads="1"/>
            </p:cNvSpPr>
            <p:nvPr/>
          </p:nvSpPr>
          <p:spPr bwMode="auto">
            <a:xfrm>
              <a:off x="1288" y="2505"/>
              <a:ext cx="2836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Subtract: (11 +          ) – (6 +         )</a:t>
              </a:r>
              <a:endPara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1598" name="Object 110"/>
            <p:cNvGraphicFramePr>
              <a:graphicFrameLocks noChangeAspect="1"/>
            </p:cNvGraphicFramePr>
            <p:nvPr/>
          </p:nvGraphicFramePr>
          <p:xfrm>
            <a:off x="2471" y="2548"/>
            <a:ext cx="48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4" imgW="406080" imgH="228600" progId="Equation.3">
                    <p:embed/>
                  </p:oleObj>
                </mc:Choice>
                <mc:Fallback>
                  <p:oleObj name="Equation" r:id="rId4" imgW="406080" imgH="228600" progId="Equation.3">
                    <p:embed/>
                    <p:pic>
                      <p:nvPicPr>
                        <p:cNvPr id="191598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548"/>
                          <a:ext cx="485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99" name="Object 111"/>
            <p:cNvGraphicFramePr>
              <a:graphicFrameLocks noChangeAspect="1"/>
            </p:cNvGraphicFramePr>
            <p:nvPr/>
          </p:nvGraphicFramePr>
          <p:xfrm>
            <a:off x="3533" y="2548"/>
            <a:ext cx="40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6" imgW="342720" imgH="228600" progId="Equation.3">
                    <p:embed/>
                  </p:oleObj>
                </mc:Choice>
                <mc:Fallback>
                  <p:oleObj name="Equation" r:id="rId6" imgW="342720" imgH="228600" progId="Equation.3">
                    <p:embed/>
                    <p:pic>
                      <p:nvPicPr>
                        <p:cNvPr id="191599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2548"/>
                          <a:ext cx="409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1613" name="Group 125"/>
          <p:cNvGrpSpPr>
            <a:grpSpLocks/>
          </p:cNvGrpSpPr>
          <p:nvPr/>
        </p:nvGrpSpPr>
        <p:grpSpPr bwMode="auto">
          <a:xfrm>
            <a:off x="4479926" y="3733804"/>
            <a:ext cx="3503613" cy="534988"/>
            <a:chOff x="1854" y="2776"/>
            <a:chExt cx="2207" cy="337"/>
          </a:xfrm>
        </p:grpSpPr>
        <p:sp>
          <p:nvSpPr>
            <p:cNvPr id="191600" name="Rectangle 112"/>
            <p:cNvSpPr>
              <a:spLocks noChangeArrowheads="1"/>
            </p:cNvSpPr>
            <p:nvPr/>
          </p:nvSpPr>
          <p:spPr bwMode="auto">
            <a:xfrm>
              <a:off x="1854" y="2776"/>
              <a:ext cx="220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(11 +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) – (6 + 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)</a:t>
              </a:r>
              <a:endPara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91601" name="Object 113"/>
            <p:cNvGraphicFramePr>
              <a:graphicFrameLocks noChangeAspect="1"/>
            </p:cNvGraphicFramePr>
            <p:nvPr/>
          </p:nvGraphicFramePr>
          <p:xfrm>
            <a:off x="2611" y="2820"/>
            <a:ext cx="3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8" imgW="304560" imgH="228600" progId="Equation.3">
                    <p:embed/>
                  </p:oleObj>
                </mc:Choice>
                <mc:Fallback>
                  <p:oleObj name="Equation" r:id="rId8" imgW="304560" imgH="228600" progId="Equation.3">
                    <p:embed/>
                    <p:pic>
                      <p:nvPicPr>
                        <p:cNvPr id="191601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2820"/>
                          <a:ext cx="36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602" name="Object 114"/>
            <p:cNvGraphicFramePr>
              <a:graphicFrameLocks noChangeAspect="1"/>
            </p:cNvGraphicFramePr>
            <p:nvPr/>
          </p:nvGraphicFramePr>
          <p:xfrm>
            <a:off x="3665" y="2820"/>
            <a:ext cx="27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10" imgW="228600" imgH="228600" progId="Equation.3">
                    <p:embed/>
                  </p:oleObj>
                </mc:Choice>
                <mc:Fallback>
                  <p:oleObj name="Equation" r:id="rId10" imgW="228600" imgH="228600" progId="Equation.3">
                    <p:embed/>
                    <p:pic>
                      <p:nvPicPr>
                        <p:cNvPr id="191602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5" y="2820"/>
                          <a:ext cx="27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1615" name="Group 127"/>
          <p:cNvGrpSpPr>
            <a:grpSpLocks/>
          </p:cNvGrpSpPr>
          <p:nvPr/>
        </p:nvGrpSpPr>
        <p:grpSpPr bwMode="auto">
          <a:xfrm>
            <a:off x="4479925" y="4217993"/>
            <a:ext cx="3322638" cy="534988"/>
            <a:chOff x="1854" y="3033"/>
            <a:chExt cx="2093" cy="337"/>
          </a:xfrm>
        </p:grpSpPr>
        <p:sp>
          <p:nvSpPr>
            <p:cNvPr id="191603" name="Rectangle 115"/>
            <p:cNvSpPr>
              <a:spLocks noChangeArrowheads="1"/>
            </p:cNvSpPr>
            <p:nvPr/>
          </p:nvSpPr>
          <p:spPr bwMode="auto">
            <a:xfrm>
              <a:off x="1854" y="3033"/>
              <a:ext cx="209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(11 – 6) + [        –       ]</a:t>
              </a:r>
              <a:r>
                <a:rPr lang="en-US" altLang="en-US" sz="2400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graphicFrame>
          <p:nvGraphicFramePr>
            <p:cNvPr id="191604" name="Object 116"/>
            <p:cNvGraphicFramePr>
              <a:graphicFrameLocks noChangeAspect="1"/>
            </p:cNvGraphicFramePr>
            <p:nvPr/>
          </p:nvGraphicFramePr>
          <p:xfrm>
            <a:off x="2955" y="3092"/>
            <a:ext cx="3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Equation" r:id="rId12" imgW="304560" imgH="228600" progId="Equation.3">
                    <p:embed/>
                  </p:oleObj>
                </mc:Choice>
                <mc:Fallback>
                  <p:oleObj name="Equation" r:id="rId12" imgW="304560" imgH="228600" progId="Equation.3">
                    <p:embed/>
                    <p:pic>
                      <p:nvPicPr>
                        <p:cNvPr id="191604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5" y="3092"/>
                          <a:ext cx="36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605" name="Object 117"/>
            <p:cNvGraphicFramePr>
              <a:graphicFrameLocks noChangeAspect="1"/>
            </p:cNvGraphicFramePr>
            <p:nvPr/>
          </p:nvGraphicFramePr>
          <p:xfrm>
            <a:off x="3449" y="3092"/>
            <a:ext cx="27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Equation" r:id="rId14" imgW="228600" imgH="228600" progId="Equation.3">
                    <p:embed/>
                  </p:oleObj>
                </mc:Choice>
                <mc:Fallback>
                  <p:oleObj name="Equation" r:id="rId14" imgW="228600" imgH="228600" progId="Equation.3">
                    <p:embed/>
                    <p:pic>
                      <p:nvPicPr>
                        <p:cNvPr id="191605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3092"/>
                          <a:ext cx="27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606" name="Rectangle 118"/>
          <p:cNvSpPr>
            <a:spLocks noChangeArrowheads="1"/>
          </p:cNvSpPr>
          <p:nvPr/>
        </p:nvSpPr>
        <p:spPr bwMode="auto">
          <a:xfrm>
            <a:off x="4479926" y="4687889"/>
            <a:ext cx="270760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(11 – 6) + [ 4 – 3]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1607" name="Rectangle 119"/>
          <p:cNvSpPr>
            <a:spLocks noChangeArrowheads="1"/>
          </p:cNvSpPr>
          <p:nvPr/>
        </p:nvSpPr>
        <p:spPr bwMode="auto">
          <a:xfrm>
            <a:off x="4479926" y="5192714"/>
            <a:ext cx="100059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1608" name="Rectangle 120"/>
          <p:cNvSpPr>
            <a:spLocks noChangeArrowheads="1"/>
          </p:cNvSpPr>
          <p:nvPr/>
        </p:nvSpPr>
        <p:spPr bwMode="auto">
          <a:xfrm>
            <a:off x="7983539" y="1343026"/>
            <a:ext cx="19175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real and </a:t>
            </a:r>
            <a:b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imaginary terms.</a:t>
            </a:r>
          </a:p>
        </p:txBody>
      </p:sp>
      <p:sp>
        <p:nvSpPr>
          <p:cNvPr id="191609" name="Rectangle 121"/>
          <p:cNvSpPr>
            <a:spLocks noChangeArrowheads="1"/>
          </p:cNvSpPr>
          <p:nvPr/>
        </p:nvSpPr>
        <p:spPr bwMode="auto">
          <a:xfrm>
            <a:off x="7983539" y="3665539"/>
            <a:ext cx="25177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real and imaginary terms.</a:t>
            </a:r>
          </a:p>
        </p:txBody>
      </p:sp>
      <p:sp>
        <p:nvSpPr>
          <p:cNvPr id="191610" name="Rectangle 122"/>
          <p:cNvSpPr>
            <a:spLocks noChangeArrowheads="1"/>
          </p:cNvSpPr>
          <p:nvPr/>
        </p:nvSpPr>
        <p:spPr bwMode="auto">
          <a:xfrm>
            <a:off x="7983538" y="2306638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  <p:sp>
        <p:nvSpPr>
          <p:cNvPr id="191611" name="Rectangle 123"/>
          <p:cNvSpPr>
            <a:spLocks noChangeArrowheads="1"/>
          </p:cNvSpPr>
          <p:nvPr/>
        </p:nvSpPr>
        <p:spPr bwMode="auto">
          <a:xfrm>
            <a:off x="7983538" y="5238750"/>
            <a:ext cx="133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000" i="1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en-US" altLang="en-US" sz="200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18690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94" grpId="0" autoUpdateAnimBg="0"/>
      <p:bldP spid="191595" grpId="0" autoUpdateAnimBg="0"/>
      <p:bldP spid="191596" grpId="0" autoUpdateAnimBg="0"/>
      <p:bldP spid="191606" grpId="0" autoUpdateAnimBg="0"/>
      <p:bldP spid="191607" grpId="0" autoUpdateAnimBg="0"/>
      <p:bldP spid="191608" grpId="0" autoUpdateAnimBg="0"/>
      <p:bldP spid="191609" grpId="0" autoUpdateAnimBg="0"/>
      <p:bldP spid="191610" grpId="0" autoUpdateAnimBg="0"/>
      <p:bldP spid="191611" grpId="0" autoUpdateAnimBg="0"/>
    </p:bldLst>
  </p:timing>
</p:sld>
</file>

<file path=ppt/theme/theme1.xml><?xml version="1.0" encoding="utf-8"?>
<a:theme xmlns:a="http://schemas.openxmlformats.org/drawingml/2006/main" name="1_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4" id="{E85F2BEA-894A-4BEC-830F-04F7AFAB1AF9}" vid="{E6D64195-6119-4CC8-A6AB-458D0F4664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1616</Words>
  <Application>Microsoft Office PowerPoint</Application>
  <PresentationFormat>Widescreen</PresentationFormat>
  <Paragraphs>301</Paragraphs>
  <Slides>36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Arial Black</vt:lpstr>
      <vt:lpstr>Calibri</vt:lpstr>
      <vt:lpstr>Cambria Math</vt:lpstr>
      <vt:lpstr>Franklin Gothic Demi</vt:lpstr>
      <vt:lpstr>Garamond</vt:lpstr>
      <vt:lpstr>Tahoma</vt:lpstr>
      <vt:lpstr>Times New Roman</vt:lpstr>
      <vt:lpstr>Times-Bold</vt:lpstr>
      <vt:lpstr>Times-Roman</vt:lpstr>
      <vt:lpstr>Verdana</vt:lpstr>
      <vt:lpstr>Wingdings</vt:lpstr>
      <vt:lpstr>1_Theme4</vt:lpstr>
      <vt:lpstr>Equation</vt:lpstr>
      <vt:lpstr>MathType Equation</vt:lpstr>
      <vt:lpstr>ips Publishing Equation</vt:lpstr>
      <vt:lpstr>PowerPoint Presentation</vt:lpstr>
      <vt:lpstr>Cartesian complex numbers</vt:lpstr>
      <vt:lpstr>PowerPoint Presentation</vt:lpstr>
      <vt:lpstr>Definition: Complex Number</vt:lpstr>
      <vt:lpstr>Examples of Complex Numbers</vt:lpstr>
      <vt:lpstr>Add or Subtract Complex Numbers </vt:lpstr>
      <vt:lpstr>PowerPoint Presentation</vt:lpstr>
      <vt:lpstr>Adding Complex  Numbers</vt:lpstr>
      <vt:lpstr>Subtracting Complex Numbers</vt:lpstr>
      <vt:lpstr>Product of Complex Numbers</vt:lpstr>
      <vt:lpstr>PowerPoint Presentation</vt:lpstr>
      <vt:lpstr>Examples</vt:lpstr>
      <vt:lpstr>Product of Conjugates</vt:lpstr>
      <vt:lpstr>Conjugate</vt:lpstr>
      <vt:lpstr>Find the conjugate of each number…</vt:lpstr>
      <vt:lpstr>Example:  (5 +3i)/(2+i)</vt:lpstr>
      <vt:lpstr>Divide…</vt:lpstr>
      <vt:lpstr>You try…</vt:lpstr>
      <vt:lpstr>PowerPoint Presentation</vt:lpstr>
      <vt:lpstr>PowerPoint Presentation</vt:lpstr>
      <vt:lpstr>PowerPoint Presentation</vt:lpstr>
      <vt:lpstr>PowerPoint Presentation</vt:lpstr>
      <vt:lpstr>Revision question</vt:lpstr>
      <vt:lpstr>Graphing Complex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Quadratic equations</vt:lpstr>
      <vt:lpstr>Quadratic equations</vt:lpstr>
      <vt:lpstr>Quadratic equations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Kaddu</dc:creator>
  <cp:lastModifiedBy>HP</cp:lastModifiedBy>
  <cp:revision>22</cp:revision>
  <dcterms:created xsi:type="dcterms:W3CDTF">2022-05-05T14:23:11Z</dcterms:created>
  <dcterms:modified xsi:type="dcterms:W3CDTF">2024-05-06T07:27:56Z</dcterms:modified>
</cp:coreProperties>
</file>