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0"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A8B2E24-30E5-4583-B14E-CDE0B55894E9}" type="datetimeFigureOut">
              <a:rPr lang="en-US" smtClean="0"/>
              <a:t>12/20/2024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0A4F2C1-E15E-4940-9EEE-21323112A3F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206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8B2E24-30E5-4583-B14E-CDE0B55894E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4F2C1-E15E-4940-9EEE-21323112A3F5}" type="slidenum">
              <a:rPr lang="en-US" smtClean="0"/>
              <a:t>‹#›</a:t>
            </a:fld>
            <a:endParaRPr lang="en-US"/>
          </a:p>
        </p:txBody>
      </p:sp>
    </p:spTree>
    <p:extLst>
      <p:ext uri="{BB962C8B-B14F-4D97-AF65-F5344CB8AC3E}">
        <p14:creationId xmlns:p14="http://schemas.microsoft.com/office/powerpoint/2010/main" val="276953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B2E24-30E5-4583-B14E-CDE0B55894E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4F2C1-E15E-4940-9EEE-21323112A3F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90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B2E24-30E5-4583-B14E-CDE0B55894E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4F2C1-E15E-4940-9EEE-21323112A3F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7506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B2E24-30E5-4583-B14E-CDE0B55894E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4F2C1-E15E-4940-9EEE-21323112A3F5}" type="slidenum">
              <a:rPr lang="en-US" smtClean="0"/>
              <a:t>‹#›</a:t>
            </a:fld>
            <a:endParaRPr lang="en-US"/>
          </a:p>
        </p:txBody>
      </p:sp>
    </p:spTree>
    <p:extLst>
      <p:ext uri="{BB962C8B-B14F-4D97-AF65-F5344CB8AC3E}">
        <p14:creationId xmlns:p14="http://schemas.microsoft.com/office/powerpoint/2010/main" val="1651731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B2E24-30E5-4583-B14E-CDE0B55894E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4F2C1-E15E-4940-9EEE-21323112A3F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83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B2E24-30E5-4583-B14E-CDE0B55894E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4F2C1-E15E-4940-9EEE-21323112A3F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978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B2E24-30E5-4583-B14E-CDE0B55894E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4F2C1-E15E-4940-9EEE-21323112A3F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1643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B2E24-30E5-4583-B14E-CDE0B55894E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4F2C1-E15E-4940-9EEE-21323112A3F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639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B2E24-30E5-4583-B14E-CDE0B55894E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4F2C1-E15E-4940-9EEE-21323112A3F5}" type="slidenum">
              <a:rPr lang="en-US" smtClean="0"/>
              <a:t>‹#›</a:t>
            </a:fld>
            <a:endParaRPr lang="en-US"/>
          </a:p>
        </p:txBody>
      </p:sp>
    </p:spTree>
    <p:extLst>
      <p:ext uri="{BB962C8B-B14F-4D97-AF65-F5344CB8AC3E}">
        <p14:creationId xmlns:p14="http://schemas.microsoft.com/office/powerpoint/2010/main" val="4437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B2E24-30E5-4583-B14E-CDE0B55894E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A4F2C1-E15E-4940-9EEE-21323112A3F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361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8B2E24-30E5-4583-B14E-CDE0B55894E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4F2C1-E15E-4940-9EEE-21323112A3F5}" type="slidenum">
              <a:rPr lang="en-US" smtClean="0"/>
              <a:t>‹#›</a:t>
            </a:fld>
            <a:endParaRPr lang="en-US"/>
          </a:p>
        </p:txBody>
      </p:sp>
    </p:spTree>
    <p:extLst>
      <p:ext uri="{BB962C8B-B14F-4D97-AF65-F5344CB8AC3E}">
        <p14:creationId xmlns:p14="http://schemas.microsoft.com/office/powerpoint/2010/main" val="126476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8B2E24-30E5-4583-B14E-CDE0B55894E9}"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A4F2C1-E15E-4940-9EEE-21323112A3F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860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8B2E24-30E5-4583-B14E-CDE0B55894E9}"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A4F2C1-E15E-4940-9EEE-21323112A3F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844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B2E24-30E5-4583-B14E-CDE0B55894E9}"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A4F2C1-E15E-4940-9EEE-21323112A3F5}" type="slidenum">
              <a:rPr lang="en-US" smtClean="0"/>
              <a:t>‹#›</a:t>
            </a:fld>
            <a:endParaRPr lang="en-US"/>
          </a:p>
        </p:txBody>
      </p:sp>
    </p:spTree>
    <p:extLst>
      <p:ext uri="{BB962C8B-B14F-4D97-AF65-F5344CB8AC3E}">
        <p14:creationId xmlns:p14="http://schemas.microsoft.com/office/powerpoint/2010/main" val="256550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8B2E24-30E5-4583-B14E-CDE0B55894E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4F2C1-E15E-4940-9EEE-21323112A3F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246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8B2E24-30E5-4583-B14E-CDE0B55894E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A4F2C1-E15E-4940-9EEE-21323112A3F5}" type="slidenum">
              <a:rPr lang="en-US" smtClean="0"/>
              <a:t>‹#›</a:t>
            </a:fld>
            <a:endParaRPr lang="en-US"/>
          </a:p>
        </p:txBody>
      </p:sp>
    </p:spTree>
    <p:extLst>
      <p:ext uri="{BB962C8B-B14F-4D97-AF65-F5344CB8AC3E}">
        <p14:creationId xmlns:p14="http://schemas.microsoft.com/office/powerpoint/2010/main" val="143790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8B2E24-30E5-4583-B14E-CDE0B55894E9}" type="datetimeFigureOut">
              <a:rPr lang="en-US" smtClean="0"/>
              <a:t>12/20/2024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A4F2C1-E15E-4940-9EEE-21323112A3F5}" type="slidenum">
              <a:rPr lang="en-US" smtClean="0"/>
              <a:t>‹#›</a:t>
            </a:fld>
            <a:endParaRPr lang="en-US"/>
          </a:p>
        </p:txBody>
      </p:sp>
    </p:spTree>
    <p:extLst>
      <p:ext uri="{BB962C8B-B14F-4D97-AF65-F5344CB8AC3E}">
        <p14:creationId xmlns:p14="http://schemas.microsoft.com/office/powerpoint/2010/main" val="12052069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7827-D92A-7DCF-A399-C53A15A73F86}"/>
              </a:ext>
            </a:extLst>
          </p:cNvPr>
          <p:cNvSpPr>
            <a:spLocks noGrp="1"/>
          </p:cNvSpPr>
          <p:nvPr>
            <p:ph type="ctr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TISSUE FLUID </a:t>
            </a:r>
          </a:p>
        </p:txBody>
      </p:sp>
      <p:sp>
        <p:nvSpPr>
          <p:cNvPr id="3" name="Subtitle 2">
            <a:extLst>
              <a:ext uri="{FF2B5EF4-FFF2-40B4-BE49-F238E27FC236}">
                <a16:creationId xmlns:a16="http://schemas.microsoft.com/office/drawing/2014/main" id="{9387EF75-DBF2-8008-26F5-633A4E9F80AE}"/>
              </a:ext>
            </a:extLst>
          </p:cNvPr>
          <p:cNvSpPr>
            <a:spLocks noGrp="1"/>
          </p:cNvSpPr>
          <p:nvPr>
            <p:ph type="subTitle" idx="1"/>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BY MILON BUYI</a:t>
            </a:r>
          </a:p>
        </p:txBody>
      </p:sp>
    </p:spTree>
    <p:extLst>
      <p:ext uri="{BB962C8B-B14F-4D97-AF65-F5344CB8AC3E}">
        <p14:creationId xmlns:p14="http://schemas.microsoft.com/office/powerpoint/2010/main" val="4162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6C75-F312-0A4F-8753-A3313473DF2A}"/>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HOMEOSTATIC ROLE OF THE LIVER AND THE PANCREAS </a:t>
            </a:r>
          </a:p>
        </p:txBody>
      </p:sp>
      <p:sp>
        <p:nvSpPr>
          <p:cNvPr id="3" name="Content Placeholder 2">
            <a:extLst>
              <a:ext uri="{FF2B5EF4-FFF2-40B4-BE49-F238E27FC236}">
                <a16:creationId xmlns:a16="http://schemas.microsoft.com/office/drawing/2014/main" id="{2676C82A-03F5-DA0A-D51F-D0D6F58E3D81}"/>
              </a:ext>
            </a:extLst>
          </p:cNvPr>
          <p:cNvSpPr>
            <a:spLocks noGrp="1"/>
          </p:cNvSpPr>
          <p:nvPr>
            <p:ph idx="1"/>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STRUCTURE OF THE LIVER</a:t>
            </a:r>
          </a:p>
          <a:p>
            <a:endParaRPr lang="en-US" dirty="0"/>
          </a:p>
        </p:txBody>
      </p:sp>
      <p:pic>
        <p:nvPicPr>
          <p:cNvPr id="5" name="Picture 4">
            <a:extLst>
              <a:ext uri="{FF2B5EF4-FFF2-40B4-BE49-F238E27FC236}">
                <a16:creationId xmlns:a16="http://schemas.microsoft.com/office/drawing/2014/main" id="{54401978-783C-FCF3-F179-6EBFA789E593}"/>
              </a:ext>
            </a:extLst>
          </p:cNvPr>
          <p:cNvPicPr>
            <a:picLocks noChangeAspect="1"/>
          </p:cNvPicPr>
          <p:nvPr/>
        </p:nvPicPr>
        <p:blipFill>
          <a:blip r:embed="rId2"/>
          <a:stretch>
            <a:fillRect/>
          </a:stretch>
        </p:blipFill>
        <p:spPr>
          <a:xfrm>
            <a:off x="1348519" y="2351575"/>
            <a:ext cx="9705975" cy="3514725"/>
          </a:xfrm>
          <a:prstGeom prst="rect">
            <a:avLst/>
          </a:prstGeom>
        </p:spPr>
      </p:pic>
    </p:spTree>
    <p:extLst>
      <p:ext uri="{BB962C8B-B14F-4D97-AF65-F5344CB8AC3E}">
        <p14:creationId xmlns:p14="http://schemas.microsoft.com/office/powerpoint/2010/main" val="189166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C656-79DA-5919-5C0F-D46720D41A2A}"/>
              </a:ext>
            </a:extLst>
          </p:cNvPr>
          <p:cNvSpPr>
            <a:spLocks noGrp="1"/>
          </p:cNvSpPr>
          <p:nvPr>
            <p:ph type="title"/>
          </p:nvPr>
        </p:nvSpPr>
        <p:spPr>
          <a:xfrm>
            <a:off x="838200" y="365125"/>
            <a:ext cx="10298723" cy="1029921"/>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DESCRIPTION OF THE STRUCTURE OF LIVER</a:t>
            </a:r>
          </a:p>
        </p:txBody>
      </p:sp>
      <p:sp>
        <p:nvSpPr>
          <p:cNvPr id="3" name="Content Placeholder 2">
            <a:extLst>
              <a:ext uri="{FF2B5EF4-FFF2-40B4-BE49-F238E27FC236}">
                <a16:creationId xmlns:a16="http://schemas.microsoft.com/office/drawing/2014/main" id="{E7437819-3327-FB00-DF3F-1E5E1FDAC998}"/>
              </a:ext>
            </a:extLst>
          </p:cNvPr>
          <p:cNvSpPr>
            <a:spLocks noGrp="1"/>
          </p:cNvSpPr>
          <p:nvPr>
            <p:ph idx="1"/>
          </p:nvPr>
        </p:nvSpPr>
        <p:spPr>
          <a:xfrm>
            <a:off x="838200" y="1825625"/>
            <a:ext cx="10615246" cy="443449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 liver is the largest internal organ of the body, weighing about 1.5kg in humans, which is about 3.4% of the total </a:t>
            </a:r>
            <a:r>
              <a:rPr lang="en-US" dirty="0" err="1">
                <a:latin typeface="Times New Roman" panose="02020603050405020304" pitchFamily="18" charset="0"/>
                <a:cs typeface="Times New Roman" panose="02020603050405020304" pitchFamily="18" charset="0"/>
              </a:rPr>
              <a:t>bo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dy</a:t>
            </a:r>
            <a:r>
              <a:rPr lang="en-US" dirty="0">
                <a:latin typeface="Times New Roman" panose="02020603050405020304" pitchFamily="18" charset="0"/>
                <a:cs typeface="Times New Roman" panose="02020603050405020304" pitchFamily="18" charset="0"/>
              </a:rPr>
              <a:t> mass. </a:t>
            </a:r>
          </a:p>
          <a:p>
            <a:r>
              <a:rPr lang="en-US" dirty="0">
                <a:latin typeface="Times New Roman" panose="02020603050405020304" pitchFamily="18" charset="0"/>
                <a:cs typeface="Times New Roman" panose="02020603050405020304" pitchFamily="18" charset="0"/>
              </a:rPr>
              <a:t>The liver’s external shape is of little importance, but the internal structure reveals precious details. </a:t>
            </a:r>
          </a:p>
          <a:p>
            <a:r>
              <a:rPr lang="en-US" dirty="0">
                <a:latin typeface="Times New Roman" panose="02020603050405020304" pitchFamily="18" charset="0"/>
                <a:cs typeface="Times New Roman" panose="02020603050405020304" pitchFamily="18" charset="0"/>
              </a:rPr>
              <a:t> The liver is composed of structural and functional units called lobules, which are cylindrically shaped, numbering over 100,000 and each approximating 1mm in diameter. </a:t>
            </a:r>
          </a:p>
          <a:p>
            <a:r>
              <a:rPr lang="en-US" dirty="0">
                <a:latin typeface="Times New Roman" panose="02020603050405020304" pitchFamily="18" charset="0"/>
                <a:cs typeface="Times New Roman" panose="02020603050405020304" pitchFamily="18" charset="0"/>
              </a:rPr>
              <a:t>Hepatocytes (liver cells) closely pack in each lobule in various rows radiating outwards from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Hepatocytes (liver cells) are characterized by similarity in structure and function, prominent nuclei, Golgi complex and peroxisomes, numerous mitochondria, lysosomes, glycogen granules and fat droplets. </a:t>
            </a:r>
          </a:p>
          <a:p>
            <a:r>
              <a:rPr lang="en-US" dirty="0">
                <a:latin typeface="Times New Roman" panose="02020603050405020304" pitchFamily="18" charset="0"/>
                <a:cs typeface="Times New Roman" panose="02020603050405020304" pitchFamily="18" charset="0"/>
              </a:rPr>
              <a:t>Peroxisomes contain catalase and other oxidative enzymes responsible for detoxification. Hepatocytes which are in contact with blood vessels bear microvilli </a:t>
            </a:r>
          </a:p>
        </p:txBody>
      </p:sp>
    </p:spTree>
    <p:extLst>
      <p:ext uri="{BB962C8B-B14F-4D97-AF65-F5344CB8AC3E}">
        <p14:creationId xmlns:p14="http://schemas.microsoft.com/office/powerpoint/2010/main" val="596082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6FD2-4DD6-9DBE-AA4B-B0AB05F41121}"/>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41974442-C080-EFC5-3F82-C122A9F1F7EA}"/>
              </a:ext>
            </a:extLst>
          </p:cNvPr>
          <p:cNvSpPr>
            <a:spLocks noGrp="1"/>
          </p:cNvSpPr>
          <p:nvPr>
            <p:ph idx="1"/>
          </p:nvPr>
        </p:nvSpPr>
        <p:spPr/>
        <p:txBody>
          <a:bodyPr>
            <a:normAutofit fontScale="85000" lnSpcReduction="10000"/>
          </a:bodyPr>
          <a:lstStyle/>
          <a:p>
            <a:r>
              <a:rPr lang="en-US" sz="2400" dirty="0">
                <a:latin typeface="Times New Roman" panose="02020603050405020304" pitchFamily="18" charset="0"/>
                <a:cs typeface="Times New Roman" panose="02020603050405020304" pitchFamily="18" charset="0"/>
              </a:rPr>
              <a:t> Located between lobules are triads consisting of a branch of hepatic artery which brings oxygenated blood to the liver, a branch of hepatic portal vein which brings nutrients from the gut and bile duct that drains bile from the liver.  </a:t>
            </a:r>
          </a:p>
          <a:p>
            <a:r>
              <a:rPr lang="en-US" sz="2400" dirty="0">
                <a:latin typeface="Times New Roman" panose="02020603050405020304" pitchFamily="18" charset="0"/>
                <a:cs typeface="Times New Roman" panose="02020603050405020304" pitchFamily="18" charset="0"/>
              </a:rPr>
              <a:t>A central vein (branch of hepatic vein) runs longitudinally mid way each lobule and is linked by sinusoids to the interlobular vessels (hepatic artery and hepatic portal vein).</a:t>
            </a:r>
          </a:p>
          <a:p>
            <a:r>
              <a:rPr lang="en-US" sz="2400" dirty="0">
                <a:latin typeface="Times New Roman" panose="02020603050405020304" pitchFamily="18" charset="0"/>
                <a:cs typeface="Times New Roman" panose="02020603050405020304" pitchFamily="18" charset="0"/>
              </a:rPr>
              <a:t> Sinusoids radiate from the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to the periphery of the lobule and their endothelial lining is perforated. </a:t>
            </a:r>
          </a:p>
          <a:p>
            <a:r>
              <a:rPr lang="en-US" sz="2400" dirty="0">
                <a:latin typeface="Times New Roman" panose="02020603050405020304" pitchFamily="18" charset="0"/>
                <a:cs typeface="Times New Roman" panose="02020603050405020304" pitchFamily="18" charset="0"/>
              </a:rPr>
              <a:t>Sinusoids alternate with bile canaliculi, small canals which carry bile. </a:t>
            </a:r>
          </a:p>
          <a:p>
            <a:r>
              <a:rPr lang="en-US" sz="2400" dirty="0">
                <a:latin typeface="Times New Roman" panose="02020603050405020304" pitchFamily="18" charset="0"/>
                <a:cs typeface="Times New Roman" panose="02020603050405020304" pitchFamily="18" charset="0"/>
              </a:rPr>
              <a:t>Attached to the walls of sinusoids are </a:t>
            </a:r>
            <a:r>
              <a:rPr lang="en-US" sz="2400" dirty="0" err="1">
                <a:latin typeface="Times New Roman" panose="02020603050405020304" pitchFamily="18" charset="0"/>
                <a:cs typeface="Times New Roman" panose="02020603050405020304" pitchFamily="18" charset="0"/>
              </a:rPr>
              <a:t>macrophagous</a:t>
            </a:r>
            <a:r>
              <a:rPr lang="en-US" sz="2400" dirty="0">
                <a:latin typeface="Times New Roman" panose="02020603050405020304" pitchFamily="18" charset="0"/>
                <a:cs typeface="Times New Roman" panose="02020603050405020304" pitchFamily="18" charset="0"/>
              </a:rPr>
              <a:t> cells called Kupffer cells.</a:t>
            </a:r>
          </a:p>
        </p:txBody>
      </p:sp>
    </p:spTree>
    <p:extLst>
      <p:ext uri="{BB962C8B-B14F-4D97-AF65-F5344CB8AC3E}">
        <p14:creationId xmlns:p14="http://schemas.microsoft.com/office/powerpoint/2010/main" val="156484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13D8-C07F-69DD-83BA-CD48EC37D784}"/>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How structure is related to function in the liver: </a:t>
            </a:r>
          </a:p>
        </p:txBody>
      </p:sp>
      <p:sp>
        <p:nvSpPr>
          <p:cNvPr id="3" name="Content Placeholder 2">
            <a:extLst>
              <a:ext uri="{FF2B5EF4-FFF2-40B4-BE49-F238E27FC236}">
                <a16:creationId xmlns:a16="http://schemas.microsoft.com/office/drawing/2014/main" id="{E2361453-9720-BA20-AE3A-BA5FA77B63E1}"/>
              </a:ext>
            </a:extLst>
          </p:cNvPr>
          <p:cNvSpPr>
            <a:spLocks noGrp="1"/>
          </p:cNvSpPr>
          <p:nvPr>
            <p:ph idx="1"/>
          </p:nvPr>
        </p:nvSpPr>
        <p:spPr/>
        <p:txBody>
          <a:bodyPr>
            <a:normAutofit lnSpcReduction="10000"/>
          </a:bodyPr>
          <a:lstStyle/>
          <a:p>
            <a:r>
              <a:rPr lang="en-US" dirty="0"/>
              <a:t> </a:t>
            </a:r>
            <a:r>
              <a:rPr lang="en-US" sz="2400" dirty="0">
                <a:latin typeface="Times New Roman" panose="02020603050405020304" pitchFamily="18" charset="0"/>
                <a:cs typeface="Times New Roman" panose="02020603050405020304" pitchFamily="18" charset="0"/>
              </a:rPr>
              <a:t>Kupffer cells ingest worn out red blood cells, bacteria and foreign particles from the blood flowing through the liver. </a:t>
            </a:r>
          </a:p>
          <a:p>
            <a:r>
              <a:rPr lang="en-US" sz="2400" dirty="0">
                <a:latin typeface="Times New Roman" panose="02020603050405020304" pitchFamily="18" charset="0"/>
                <a:cs typeface="Times New Roman" panose="02020603050405020304" pitchFamily="18" charset="0"/>
              </a:rPr>
              <a:t> Closeness of hepatocytes (liver cells) with sinusoids and canaliculi enables them to receive nutrients and expel waste substances. </a:t>
            </a:r>
          </a:p>
          <a:p>
            <a:r>
              <a:rPr lang="en-US" sz="2400" dirty="0">
                <a:latin typeface="Times New Roman" panose="02020603050405020304" pitchFamily="18" charset="0"/>
                <a:cs typeface="Times New Roman" panose="02020603050405020304" pitchFamily="18" charset="0"/>
              </a:rPr>
              <a:t>The excellent blood supply provides nutrients to the cells and enables wastes to be carried away. </a:t>
            </a:r>
          </a:p>
          <a:p>
            <a:r>
              <a:rPr lang="en-US" sz="2400" dirty="0">
                <a:latin typeface="Times New Roman" panose="02020603050405020304" pitchFamily="18" charset="0"/>
                <a:cs typeface="Times New Roman" panose="02020603050405020304" pitchFamily="18" charset="0"/>
              </a:rPr>
              <a:t> Hepatocytes bear numerous mitochondria for ATP production required in providing energy that facilitates some of the metabolic reactions. </a:t>
            </a:r>
          </a:p>
        </p:txBody>
      </p:sp>
    </p:spTree>
    <p:extLst>
      <p:ext uri="{BB962C8B-B14F-4D97-AF65-F5344CB8AC3E}">
        <p14:creationId xmlns:p14="http://schemas.microsoft.com/office/powerpoint/2010/main" val="76016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A82E-40D2-1305-E692-1C03CDFE4927}"/>
              </a:ext>
            </a:extLst>
          </p:cNvPr>
          <p:cNvSpPr>
            <a:spLocks noGrp="1"/>
          </p:cNvSpPr>
          <p:nvPr>
            <p:ph type="title"/>
          </p:nvPr>
        </p:nvSpPr>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307E5084-4923-6A12-0F2A-C6C2E728FF4D}"/>
              </a:ext>
            </a:extLst>
          </p:cNvPr>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 Hepatocytes, which are in contact with blood vessels, bear microvilli to increase the surface area for exchange of substances. </a:t>
            </a:r>
          </a:p>
          <a:p>
            <a:r>
              <a:rPr lang="en-US" sz="2400" dirty="0">
                <a:latin typeface="Times New Roman" panose="02020603050405020304" pitchFamily="18" charset="0"/>
                <a:cs typeface="Times New Roman" panose="02020603050405020304" pitchFamily="18" charset="0"/>
              </a:rPr>
              <a:t>The liver is large, providing large surface area for metabolic reactions to occur. </a:t>
            </a:r>
          </a:p>
          <a:p>
            <a:r>
              <a:rPr lang="en-US" sz="2400" dirty="0">
                <a:latin typeface="Times New Roman" panose="02020603050405020304" pitchFamily="18" charset="0"/>
                <a:cs typeface="Times New Roman" panose="02020603050405020304" pitchFamily="18" charset="0"/>
              </a:rPr>
              <a:t> Hepatocytes bear numerous peroxisomes containing catalase and other oxidative enzymes responsible for detoxification of poisonous substances in the liver. </a:t>
            </a:r>
          </a:p>
          <a:p>
            <a:r>
              <a:rPr lang="en-US" sz="2400" dirty="0">
                <a:latin typeface="Times New Roman" panose="02020603050405020304" pitchFamily="18" charset="0"/>
                <a:cs typeface="Times New Roman" panose="02020603050405020304" pitchFamily="18" charset="0"/>
              </a:rPr>
              <a:t> Its tissue is elastic, enabling expansion to store large volume of blood </a:t>
            </a:r>
          </a:p>
          <a:p>
            <a:r>
              <a:rPr lang="en-US" sz="2400" dirty="0">
                <a:latin typeface="Times New Roman" panose="02020603050405020304" pitchFamily="18" charset="0"/>
                <a:cs typeface="Times New Roman" panose="02020603050405020304" pitchFamily="18" charset="0"/>
              </a:rPr>
              <a:t>Hepatocytes are similar in structure (undifferentiated) enabling them to perform various metabolic functions. </a:t>
            </a:r>
          </a:p>
        </p:txBody>
      </p:sp>
    </p:spTree>
    <p:extLst>
      <p:ext uri="{BB962C8B-B14F-4D97-AF65-F5344CB8AC3E}">
        <p14:creationId xmlns:p14="http://schemas.microsoft.com/office/powerpoint/2010/main" val="1217214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E638-1418-12CE-660F-1B20784BB76B}"/>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Function of Kupffer cells </a:t>
            </a:r>
          </a:p>
        </p:txBody>
      </p:sp>
      <p:sp>
        <p:nvSpPr>
          <p:cNvPr id="3" name="Content Placeholder 2">
            <a:extLst>
              <a:ext uri="{FF2B5EF4-FFF2-40B4-BE49-F238E27FC236}">
                <a16:creationId xmlns:a16="http://schemas.microsoft.com/office/drawing/2014/main" id="{5B2EF9B8-B6F7-FF81-A9F4-4158309A9DE3}"/>
              </a:ext>
            </a:extLst>
          </p:cNvPr>
          <p:cNvSpPr>
            <a:spLocks noGrp="1"/>
          </p:cNvSpPr>
          <p:nvPr>
            <p:ph sz="half" idx="1"/>
          </p:nvPr>
        </p:nvSpPr>
        <p:spPr/>
        <p:txBody>
          <a:bodyPr>
            <a:normAutofit fontScale="77500" lnSpcReduction="20000"/>
          </a:bodyPr>
          <a:lstStyle/>
          <a:p>
            <a:r>
              <a:rPr lang="en-US" sz="2600" dirty="0">
                <a:latin typeface="Times New Roman" panose="02020603050405020304" pitchFamily="18" charset="0"/>
                <a:cs typeface="Times New Roman" panose="02020603050405020304" pitchFamily="18" charset="0"/>
              </a:rPr>
              <a:t>Kupffer cells ingest worn out red blood cells, bacteria and foreign particles from the blood flowing through the liver. Kupffer cells show amoeboid movements which engulf, ingest and destroy pathogens. The Kupffer cells are permanently located in the liver and thus they engulf protozoan parasites.</a:t>
            </a:r>
          </a:p>
          <a:p>
            <a:r>
              <a:rPr lang="en-US" sz="2600" dirty="0">
                <a:latin typeface="Times New Roman" panose="02020603050405020304" pitchFamily="18" charset="0"/>
                <a:cs typeface="Times New Roman" panose="02020603050405020304" pitchFamily="18" charset="0"/>
              </a:rPr>
              <a:t>Kupffer cells form cytoplasmic extensions to form pseudopodia which surround and engulf microorganisms</a:t>
            </a:r>
            <a:r>
              <a:rPr lang="en-US" dirty="0"/>
              <a:t>. </a:t>
            </a:r>
          </a:p>
        </p:txBody>
      </p:sp>
      <p:sp>
        <p:nvSpPr>
          <p:cNvPr id="4" name="Content Placeholder 3">
            <a:extLst>
              <a:ext uri="{FF2B5EF4-FFF2-40B4-BE49-F238E27FC236}">
                <a16:creationId xmlns:a16="http://schemas.microsoft.com/office/drawing/2014/main" id="{AD3CCBF9-0BAE-240D-1B87-C8A1992817ED}"/>
              </a:ext>
            </a:extLst>
          </p:cNvPr>
          <p:cNvSpPr>
            <a:spLocks noGrp="1"/>
          </p:cNvSpPr>
          <p:nvPr>
            <p:ph sz="half" idx="2"/>
          </p:nvPr>
        </p:nvSpPr>
        <p:spPr/>
        <p:txBody>
          <a:bodyPr>
            <a:normAutofit fontScale="77500" lnSpcReduction="20000"/>
          </a:bodyPr>
          <a:lstStyle/>
          <a:p>
            <a:pPr marL="0" indent="0">
              <a:buNone/>
            </a:pPr>
            <a:r>
              <a:rPr lang="en-US" dirty="0"/>
              <a:t> </a:t>
            </a:r>
            <a:r>
              <a:rPr lang="en-US" sz="2600" dirty="0">
                <a:latin typeface="Times New Roman" panose="02020603050405020304" pitchFamily="18" charset="0"/>
                <a:cs typeface="Times New Roman" panose="02020603050405020304" pitchFamily="18" charset="0"/>
              </a:rPr>
              <a:t>Microorganisms are completely surrounded by pseudopodia to form phagocytotic vesicles which pinch off the cell membrane into the cytoplasm </a:t>
            </a:r>
          </a:p>
          <a:p>
            <a:r>
              <a:rPr lang="en-US" sz="2600" dirty="0">
                <a:latin typeface="Times New Roman" panose="02020603050405020304" pitchFamily="18" charset="0"/>
                <a:cs typeface="Times New Roman" panose="02020603050405020304" pitchFamily="18" charset="0"/>
              </a:rPr>
              <a:t> The phagosome fuse with the lysosome to form phagolysosome. Inside the phagolysosome are microbes which are broken down by hydrolytic enzymes</a:t>
            </a:r>
            <a:r>
              <a:rPr lang="en-US" dirty="0"/>
              <a:t>. </a:t>
            </a:r>
          </a:p>
        </p:txBody>
      </p:sp>
    </p:spTree>
    <p:extLst>
      <p:ext uri="{BB962C8B-B14F-4D97-AF65-F5344CB8AC3E}">
        <p14:creationId xmlns:p14="http://schemas.microsoft.com/office/powerpoint/2010/main" val="1690912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C519-7B1A-86E9-7D49-088D66C8AF09}"/>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Functions of the liver </a:t>
            </a:r>
          </a:p>
        </p:txBody>
      </p:sp>
      <p:sp>
        <p:nvSpPr>
          <p:cNvPr id="3" name="Content Placeholder 2">
            <a:extLst>
              <a:ext uri="{FF2B5EF4-FFF2-40B4-BE49-F238E27FC236}">
                <a16:creationId xmlns:a16="http://schemas.microsoft.com/office/drawing/2014/main" id="{78E0EA65-FE34-0423-658E-80D91FE1D0D1}"/>
              </a:ext>
            </a:extLst>
          </p:cNvPr>
          <p:cNvSpPr>
            <a:spLocks noGrp="1"/>
          </p:cNvSpPr>
          <p:nvPr>
            <p:ph sz="half" idx="1"/>
          </p:nvPr>
        </p:nvSpPr>
        <p:spPr/>
        <p:txBody>
          <a:bodyPr>
            <a:noAutofit/>
          </a:bodyPr>
          <a:lstStyle/>
          <a:p>
            <a:r>
              <a:rPr lang="en-US" sz="1400" dirty="0">
                <a:latin typeface="Times New Roman" panose="02020603050405020304" pitchFamily="18" charset="0"/>
                <a:cs typeface="Times New Roman" panose="02020603050405020304" pitchFamily="18" charset="0"/>
              </a:rPr>
              <a:t>Some of the functions of the liver, out of the estimated 500 that it performs, are digestive, regulatory and excretory. </a:t>
            </a:r>
          </a:p>
          <a:p>
            <a:pPr marL="571500" indent="-571500">
              <a:buAutoNum type="romanUcPeriod"/>
            </a:pPr>
            <a:r>
              <a:rPr lang="en-US" sz="1400" dirty="0">
                <a:latin typeface="Times New Roman" panose="02020603050405020304" pitchFamily="18" charset="0"/>
                <a:cs typeface="Times New Roman" panose="02020603050405020304" pitchFamily="18" charset="0"/>
              </a:rPr>
              <a:t>It maintains a steady blood glucose concentration by conversion of glucose into glycogen (if above the norm) and vice versa (if below the norm), under the influence of hormones. </a:t>
            </a:r>
          </a:p>
          <a:p>
            <a:pPr marL="0" indent="0">
              <a:buNone/>
            </a:pPr>
            <a:r>
              <a:rPr lang="en-US" sz="1400" dirty="0">
                <a:latin typeface="Times New Roman" panose="02020603050405020304" pitchFamily="18" charset="0"/>
                <a:cs typeface="Times New Roman" panose="02020603050405020304" pitchFamily="18" charset="0"/>
              </a:rPr>
              <a:t>The liver’s carbohydrate metabolism involves the following;</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Glycogenesis, promoted by insulin</a:t>
            </a:r>
          </a:p>
          <a:p>
            <a:pPr marL="0" indent="0">
              <a:buNone/>
            </a:pPr>
            <a:r>
              <a:rPr lang="en-US" sz="1400" dirty="0">
                <a:latin typeface="Times New Roman" panose="02020603050405020304" pitchFamily="18" charset="0"/>
                <a:cs typeface="Times New Roman" panose="02020603050405020304" pitchFamily="18" charset="0"/>
              </a:rPr>
              <a:t> ii. Glycogenolysis, promoted by glucagon </a:t>
            </a:r>
          </a:p>
          <a:p>
            <a:pPr marL="0" indent="0">
              <a:buNone/>
            </a:pPr>
            <a:r>
              <a:rPr lang="en-US" sz="1400" dirty="0">
                <a:latin typeface="Times New Roman" panose="02020603050405020304" pitchFamily="18" charset="0"/>
                <a:cs typeface="Times New Roman" panose="02020603050405020304" pitchFamily="18" charset="0"/>
              </a:rPr>
              <a:t>iii. Lactic acid metabolism, initiated by the enzyme lactate dehydrogenase</a:t>
            </a:r>
          </a:p>
          <a:p>
            <a:pPr marL="0" indent="0">
              <a:buNone/>
            </a:pPr>
            <a:r>
              <a:rPr lang="en-US" sz="1400" dirty="0">
                <a:latin typeface="Times New Roman" panose="02020603050405020304" pitchFamily="18" charset="0"/>
                <a:cs typeface="Times New Roman" panose="02020603050405020304" pitchFamily="18" charset="0"/>
              </a:rPr>
              <a:t> iv. Gluconeogenesis, promoted by cortisone and adrenaline hormone </a:t>
            </a:r>
          </a:p>
        </p:txBody>
      </p:sp>
      <p:sp>
        <p:nvSpPr>
          <p:cNvPr id="4" name="Content Placeholder 3">
            <a:extLst>
              <a:ext uri="{FF2B5EF4-FFF2-40B4-BE49-F238E27FC236}">
                <a16:creationId xmlns:a16="http://schemas.microsoft.com/office/drawing/2014/main" id="{88B6A8C9-459C-203F-D897-B7153167A674}"/>
              </a:ext>
            </a:extLst>
          </p:cNvPr>
          <p:cNvSpPr>
            <a:spLocks noGrp="1"/>
          </p:cNvSpPr>
          <p:nvPr>
            <p:ph sz="half" idx="2"/>
          </p:nvPr>
        </p:nvSpPr>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II. The liver regulates amino acids and proteins (protein metabolism) in the body.</a:t>
            </a:r>
          </a:p>
          <a:p>
            <a:pPr marL="0" indent="0">
              <a:buNone/>
            </a:pPr>
            <a:r>
              <a:rPr lang="en-US" sz="1600" dirty="0">
                <a:latin typeface="Times New Roman" panose="02020603050405020304" pitchFamily="18" charset="0"/>
                <a:cs typeface="Times New Roman" panose="02020603050405020304" pitchFamily="18" charset="0"/>
              </a:rPr>
              <a:t> Excess amino acids are not stored in the body, any surplus is gotten rid of by the liver through deamination. </a:t>
            </a:r>
          </a:p>
          <a:p>
            <a:pPr marL="0" indent="0">
              <a:buNone/>
            </a:pPr>
            <a:r>
              <a:rPr lang="en-US" sz="1600" dirty="0">
                <a:latin typeface="Times New Roman" panose="02020603050405020304" pitchFamily="18" charset="0"/>
                <a:cs typeface="Times New Roman" panose="02020603050405020304" pitchFamily="18" charset="0"/>
              </a:rPr>
              <a:t>Deamination involves removal of the amino group (-NH2) from the amino acid to form ammonia, which in mammals is converted through a series of reactions (ornithine cycle) to urea, CO(NH2)2, which is shed from the liver cells into the blood stream and transported to the kidney for excretion. </a:t>
            </a:r>
          </a:p>
          <a:p>
            <a:pPr marL="0" indent="0">
              <a:buNone/>
            </a:pPr>
            <a:r>
              <a:rPr lang="en-US" sz="1600" dirty="0">
                <a:latin typeface="Times New Roman" panose="02020603050405020304" pitchFamily="18" charset="0"/>
                <a:cs typeface="Times New Roman" panose="02020603050405020304" pitchFamily="18" charset="0"/>
              </a:rPr>
              <a:t>The amino acid residue is fed into the carbohydrate metabolism pathway and </a:t>
            </a:r>
            <a:r>
              <a:rPr lang="en-US" sz="1600" dirty="0" err="1">
                <a:latin typeface="Times New Roman" panose="02020603050405020304" pitchFamily="18" charset="0"/>
                <a:cs typeface="Times New Roman" panose="02020603050405020304" pitchFamily="18" charset="0"/>
              </a:rPr>
              <a:t>oxidised</a:t>
            </a:r>
            <a:r>
              <a:rPr lang="en-US" sz="1600" dirty="0">
                <a:latin typeface="Times New Roman" panose="02020603050405020304" pitchFamily="18" charset="0"/>
                <a:cs typeface="Times New Roman" panose="02020603050405020304" pitchFamily="18" charset="0"/>
              </a:rPr>
              <a:t> to release energy.</a:t>
            </a:r>
          </a:p>
        </p:txBody>
      </p:sp>
    </p:spTree>
    <p:extLst>
      <p:ext uri="{BB962C8B-B14F-4D97-AF65-F5344CB8AC3E}">
        <p14:creationId xmlns:p14="http://schemas.microsoft.com/office/powerpoint/2010/main" val="3622969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5AC9-602C-BAE8-DA4E-D893B185FC26}"/>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ORNITHINE CYCLE</a:t>
            </a:r>
          </a:p>
        </p:txBody>
      </p:sp>
      <p:pic>
        <p:nvPicPr>
          <p:cNvPr id="6" name="Content Placeholder 5">
            <a:extLst>
              <a:ext uri="{FF2B5EF4-FFF2-40B4-BE49-F238E27FC236}">
                <a16:creationId xmlns:a16="http://schemas.microsoft.com/office/drawing/2014/main" id="{AF588E44-EF7A-55E2-F80C-5BA78A1820D5}"/>
              </a:ext>
            </a:extLst>
          </p:cNvPr>
          <p:cNvPicPr>
            <a:picLocks noGrp="1" noChangeAspect="1"/>
          </p:cNvPicPr>
          <p:nvPr>
            <p:ph sz="half" idx="1"/>
          </p:nvPr>
        </p:nvPicPr>
        <p:blipFill>
          <a:blip r:embed="rId2"/>
          <a:stretch>
            <a:fillRect/>
          </a:stretch>
        </p:blipFill>
        <p:spPr>
          <a:xfrm>
            <a:off x="1756508" y="2560638"/>
            <a:ext cx="3802184" cy="3309937"/>
          </a:xfrm>
        </p:spPr>
      </p:pic>
      <p:pic>
        <p:nvPicPr>
          <p:cNvPr id="8" name="Content Placeholder 7">
            <a:extLst>
              <a:ext uri="{FF2B5EF4-FFF2-40B4-BE49-F238E27FC236}">
                <a16:creationId xmlns:a16="http://schemas.microsoft.com/office/drawing/2014/main" id="{4BA9C73C-A290-1F88-7E03-F87EA9CEF924}"/>
              </a:ext>
            </a:extLst>
          </p:cNvPr>
          <p:cNvPicPr>
            <a:picLocks noGrp="1" noChangeAspect="1"/>
          </p:cNvPicPr>
          <p:nvPr>
            <p:ph sz="half" idx="2"/>
          </p:nvPr>
        </p:nvPicPr>
        <p:blipFill>
          <a:blip r:embed="rId3"/>
          <a:stretch>
            <a:fillRect/>
          </a:stretch>
        </p:blipFill>
        <p:spPr>
          <a:xfrm>
            <a:off x="6888162" y="2653506"/>
            <a:ext cx="3305175" cy="3124200"/>
          </a:xfrm>
        </p:spPr>
      </p:pic>
    </p:spTree>
    <p:extLst>
      <p:ext uri="{BB962C8B-B14F-4D97-AF65-F5344CB8AC3E}">
        <p14:creationId xmlns:p14="http://schemas.microsoft.com/office/powerpoint/2010/main" val="2370279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EB32-03BB-C2B7-6C79-8D2A749F9F1B}"/>
              </a:ext>
            </a:extLst>
          </p:cNvPr>
          <p:cNvSpPr>
            <a:spLocks noGrp="1"/>
          </p:cNvSpPr>
          <p:nvPr>
            <p:ph type="title"/>
          </p:nvPr>
        </p:nvSpPr>
        <p:spPr/>
        <p:txBody>
          <a:bodyPr/>
          <a:lstStyle/>
          <a:p>
            <a:r>
              <a:rPr lang="en-US" dirty="0"/>
              <a:t>CONTINUED</a:t>
            </a:r>
          </a:p>
        </p:txBody>
      </p:sp>
      <p:pic>
        <p:nvPicPr>
          <p:cNvPr id="6" name="Content Placeholder 5">
            <a:extLst>
              <a:ext uri="{FF2B5EF4-FFF2-40B4-BE49-F238E27FC236}">
                <a16:creationId xmlns:a16="http://schemas.microsoft.com/office/drawing/2014/main" id="{772605F1-F835-E873-15BF-9ED079BB8AB1}"/>
              </a:ext>
            </a:extLst>
          </p:cNvPr>
          <p:cNvPicPr>
            <a:picLocks noGrp="1" noChangeAspect="1"/>
          </p:cNvPicPr>
          <p:nvPr>
            <p:ph sz="half" idx="1"/>
          </p:nvPr>
        </p:nvPicPr>
        <p:blipFill>
          <a:blip r:embed="rId2"/>
          <a:stretch>
            <a:fillRect/>
          </a:stretch>
        </p:blipFill>
        <p:spPr>
          <a:xfrm>
            <a:off x="1766887" y="3567906"/>
            <a:ext cx="3781425" cy="1295400"/>
          </a:xfrm>
        </p:spPr>
      </p:pic>
      <p:sp>
        <p:nvSpPr>
          <p:cNvPr id="4" name="Content Placeholder 3">
            <a:extLst>
              <a:ext uri="{FF2B5EF4-FFF2-40B4-BE49-F238E27FC236}">
                <a16:creationId xmlns:a16="http://schemas.microsoft.com/office/drawing/2014/main" id="{A2B5852D-F8C6-558F-C411-069A06001843}"/>
              </a:ext>
            </a:extLst>
          </p:cNvPr>
          <p:cNvSpPr>
            <a:spLocks noGrp="1"/>
          </p:cNvSpPr>
          <p:nvPr>
            <p:ph sz="half" idx="2"/>
          </p:nvPr>
        </p:nvSpPr>
        <p:spPr/>
        <p:txBody>
          <a:bodyPr>
            <a:normAutofit/>
          </a:bodyPr>
          <a:lstStyle/>
          <a:p>
            <a:r>
              <a:rPr lang="en-US" sz="2400" dirty="0">
                <a:latin typeface="Times New Roman" panose="02020603050405020304" pitchFamily="18" charset="0"/>
                <a:cs typeface="Times New Roman" panose="02020603050405020304" pitchFamily="18" charset="0"/>
              </a:rPr>
              <a:t>The liver also carries out transamination i.e. it transfers amino groups from amino acids to other organic compounds to form amino acids that are deficient in the diet</a:t>
            </a:r>
          </a:p>
        </p:txBody>
      </p:sp>
    </p:spTree>
    <p:extLst>
      <p:ext uri="{BB962C8B-B14F-4D97-AF65-F5344CB8AC3E}">
        <p14:creationId xmlns:p14="http://schemas.microsoft.com/office/powerpoint/2010/main" val="4042946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5FE4-706E-0A19-777D-0871D43EF5D7}"/>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CONTINUED</a:t>
            </a:r>
          </a:p>
        </p:txBody>
      </p:sp>
      <p:pic>
        <p:nvPicPr>
          <p:cNvPr id="7" name="Content Placeholder 6">
            <a:extLst>
              <a:ext uri="{FF2B5EF4-FFF2-40B4-BE49-F238E27FC236}">
                <a16:creationId xmlns:a16="http://schemas.microsoft.com/office/drawing/2014/main" id="{58A87B3E-3313-6402-9940-8CAB1EAC6822}"/>
              </a:ext>
            </a:extLst>
          </p:cNvPr>
          <p:cNvPicPr>
            <a:picLocks noGrp="1" noChangeAspect="1"/>
          </p:cNvPicPr>
          <p:nvPr>
            <p:ph idx="1"/>
          </p:nvPr>
        </p:nvPicPr>
        <p:blipFill>
          <a:blip r:embed="rId2"/>
          <a:stretch>
            <a:fillRect/>
          </a:stretch>
        </p:blipFill>
        <p:spPr>
          <a:xfrm>
            <a:off x="1671637" y="3249613"/>
            <a:ext cx="8848725" cy="1933575"/>
          </a:xfrm>
        </p:spPr>
      </p:pic>
    </p:spTree>
    <p:extLst>
      <p:ext uri="{BB962C8B-B14F-4D97-AF65-F5344CB8AC3E}">
        <p14:creationId xmlns:p14="http://schemas.microsoft.com/office/powerpoint/2010/main" val="361822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D5DB0-040B-49CC-E1E5-2B51FF44B4E0}"/>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DEFINITION</a:t>
            </a:r>
          </a:p>
        </p:txBody>
      </p:sp>
      <p:sp>
        <p:nvSpPr>
          <p:cNvPr id="3" name="Content Placeholder 2">
            <a:extLst>
              <a:ext uri="{FF2B5EF4-FFF2-40B4-BE49-F238E27FC236}">
                <a16:creationId xmlns:a16="http://schemas.microsoft.com/office/drawing/2014/main" id="{7FA3277B-AF6B-F2DD-4DF8-0879D9EBE1E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is the fluid that is derived from blood plasma by filtration through capillaries.</a:t>
            </a:r>
          </a:p>
          <a:p>
            <a:r>
              <a:rPr lang="en-US" dirty="0">
                <a:latin typeface="Times New Roman" panose="02020603050405020304" pitchFamily="18" charset="0"/>
                <a:cs typeface="Times New Roman" panose="02020603050405020304" pitchFamily="18" charset="0"/>
              </a:rPr>
              <a:t> It is found around tissue cells and contains molecules that enter from or exit to the capillaries. </a:t>
            </a:r>
          </a:p>
          <a:p>
            <a:r>
              <a:rPr lang="en-US" dirty="0">
                <a:latin typeface="Times New Roman" panose="02020603050405020304" pitchFamily="18" charset="0"/>
                <a:cs typeface="Times New Roman" panose="02020603050405020304" pitchFamily="18" charset="0"/>
              </a:rPr>
              <a:t>The body’s internal environment consists of tissue fluid and blood that bathes cells.</a:t>
            </a:r>
          </a:p>
          <a:p>
            <a:r>
              <a:rPr lang="en-US" dirty="0">
                <a:latin typeface="Times New Roman" panose="02020603050405020304" pitchFamily="18" charset="0"/>
                <a:cs typeface="Times New Roman" panose="02020603050405020304" pitchFamily="18" charset="0"/>
              </a:rPr>
              <a:t> It may be called the interstitial or intercellular fluid. </a:t>
            </a:r>
          </a:p>
        </p:txBody>
      </p:sp>
    </p:spTree>
    <p:extLst>
      <p:ext uri="{BB962C8B-B14F-4D97-AF65-F5344CB8AC3E}">
        <p14:creationId xmlns:p14="http://schemas.microsoft.com/office/powerpoint/2010/main" val="3400517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EDFD-E5DD-1F8A-FF5C-DB1AD0B4948C}"/>
              </a:ext>
            </a:extLst>
          </p:cNvPr>
          <p:cNvSpPr>
            <a:spLocks noGrp="1"/>
          </p:cNvSpPr>
          <p:nvPr>
            <p:ph type="title"/>
          </p:nvPr>
        </p:nvSpPr>
        <p:spPr/>
        <p:txBody>
          <a:bodyPr/>
          <a:lstStyle/>
          <a:p>
            <a:r>
              <a:rPr lang="en-US" dirty="0">
                <a:solidFill>
                  <a:srgbClr val="FF0000"/>
                </a:solidFill>
              </a:rPr>
              <a:t>CONTID</a:t>
            </a:r>
          </a:p>
        </p:txBody>
      </p:sp>
      <p:sp>
        <p:nvSpPr>
          <p:cNvPr id="3" name="Content Placeholder 2">
            <a:extLst>
              <a:ext uri="{FF2B5EF4-FFF2-40B4-BE49-F238E27FC236}">
                <a16:creationId xmlns:a16="http://schemas.microsoft.com/office/drawing/2014/main" id="{83F82380-C3B0-319B-0BF0-4673E5307AF9}"/>
              </a:ext>
            </a:extLst>
          </p:cNvPr>
          <p:cNvSpPr>
            <a:spLocks noGrp="1"/>
          </p:cNvSpPr>
          <p:nvPr>
            <p:ph idx="1"/>
          </p:nvPr>
        </p:nvSpPr>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IV. The liver forms red blood cells in the </a:t>
            </a:r>
            <a:r>
              <a:rPr lang="en-US" dirty="0" err="1">
                <a:latin typeface="Times New Roman" panose="02020603050405020304" pitchFamily="18" charset="0"/>
                <a:cs typeface="Times New Roman" panose="02020603050405020304" pitchFamily="18" charset="0"/>
              </a:rPr>
              <a:t>foetus</a:t>
            </a:r>
            <a:r>
              <a:rPr lang="en-US" dirty="0">
                <a:latin typeface="Times New Roman" panose="02020603050405020304" pitchFamily="18" charset="0"/>
                <a:cs typeface="Times New Roman" panose="02020603050405020304" pitchFamily="18" charset="0"/>
              </a:rPr>
              <a:t> and breaks down worn out red blood cells in adults.</a:t>
            </a:r>
          </a:p>
          <a:p>
            <a:pPr marL="0" indent="0">
              <a:buNone/>
            </a:pPr>
            <a:r>
              <a:rPr lang="en-US" dirty="0">
                <a:latin typeface="Times New Roman" panose="02020603050405020304" pitchFamily="18" charset="0"/>
                <a:cs typeface="Times New Roman" panose="02020603050405020304" pitchFamily="18" charset="0"/>
              </a:rPr>
              <a:t> The liver’s Kupffer cells break down worn out red blood cells to form the bile pigment, bilirubin, which is excreted in bile. </a:t>
            </a:r>
          </a:p>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haemoglobin</a:t>
            </a:r>
            <a:r>
              <a:rPr lang="en-US" dirty="0">
                <a:latin typeface="Times New Roman" panose="02020603050405020304" pitchFamily="18" charset="0"/>
                <a:cs typeface="Times New Roman" panose="02020603050405020304" pitchFamily="18" charset="0"/>
              </a:rPr>
              <a:t> is broken down into globin, a protein and </a:t>
            </a:r>
            <a:r>
              <a:rPr lang="en-US" dirty="0" err="1">
                <a:latin typeface="Times New Roman" panose="02020603050405020304" pitchFamily="18" charset="0"/>
                <a:cs typeface="Times New Roman" panose="02020603050405020304" pitchFamily="18" charset="0"/>
              </a:rPr>
              <a:t>haem</a:t>
            </a:r>
            <a:r>
              <a:rPr lang="en-US" dirty="0">
                <a:latin typeface="Times New Roman" panose="02020603050405020304" pitchFamily="18" charset="0"/>
                <a:cs typeface="Times New Roman" panose="02020603050405020304" pitchFamily="18" charset="0"/>
              </a:rPr>
              <a:t>, from which iron is removed and stored </a:t>
            </a:r>
          </a:p>
          <a:p>
            <a:pPr marL="0" indent="0">
              <a:buNone/>
            </a:pPr>
            <a:r>
              <a:rPr lang="en-US" dirty="0">
                <a:latin typeface="Times New Roman" panose="02020603050405020304" pitchFamily="18" charset="0"/>
                <a:cs typeface="Times New Roman" panose="02020603050405020304" pitchFamily="18" charset="0"/>
              </a:rPr>
              <a:t>V. The liver detoxifies poisonous substances i.e. naturally occurring compounds absorbed by the body which can be toxic if allowed to accumulate are rendered harmless by the liver cells (hepatocytes) e.g. ethanol is </a:t>
            </a:r>
            <a:r>
              <a:rPr lang="en-US" dirty="0" err="1">
                <a:latin typeface="Times New Roman" panose="02020603050405020304" pitchFamily="18" charset="0"/>
                <a:cs typeface="Times New Roman" panose="02020603050405020304" pitchFamily="18" charset="0"/>
              </a:rPr>
              <a:t>oxidised</a:t>
            </a:r>
            <a:r>
              <a:rPr lang="en-US" dirty="0">
                <a:latin typeface="Times New Roman" panose="02020603050405020304" pitchFamily="18" charset="0"/>
                <a:cs typeface="Times New Roman" panose="02020603050405020304" pitchFamily="18" charset="0"/>
              </a:rPr>
              <a:t> to ethanal. Products of detoxification are usually excreted, but sometimes they are stored </a:t>
            </a:r>
          </a:p>
          <a:p>
            <a:pPr marL="0" indent="0">
              <a:buNone/>
            </a:pPr>
            <a:r>
              <a:rPr lang="en-US" dirty="0">
                <a:latin typeface="Times New Roman" panose="02020603050405020304" pitchFamily="18" charset="0"/>
                <a:cs typeface="Times New Roman" panose="02020603050405020304" pitchFamily="18" charset="0"/>
              </a:rPr>
              <a:t>VI. It synthesizes plasma proteins from amino acids. They include albumin (a transport molecule), globulin (a transport molecule of hormones), prothrombin and fibrinogen (clotting factors) </a:t>
            </a:r>
          </a:p>
        </p:txBody>
      </p:sp>
    </p:spTree>
    <p:extLst>
      <p:ext uri="{BB962C8B-B14F-4D97-AF65-F5344CB8AC3E}">
        <p14:creationId xmlns:p14="http://schemas.microsoft.com/office/powerpoint/2010/main" val="59205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B9E8-A61A-75C2-777F-779BF475434F}"/>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D66A1D2C-3D21-0E1E-B809-BE76998FBCD1}"/>
              </a:ext>
            </a:extLst>
          </p:cNvPr>
          <p:cNvSpPr>
            <a:spLocks noGrp="1"/>
          </p:cNvSpPr>
          <p:nvPr>
            <p:ph idx="1"/>
          </p:nvPr>
        </p:nvSpPr>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VII. The liver produces bile, which is a mixture of salts and cholesterol. Bile emulsifies fats during digestion in the duodenum </a:t>
            </a:r>
          </a:p>
          <a:p>
            <a:pPr marL="0" indent="0">
              <a:buNone/>
            </a:pPr>
            <a:r>
              <a:rPr lang="en-US" sz="2400" dirty="0">
                <a:latin typeface="Times New Roman" panose="02020603050405020304" pitchFamily="18" charset="0"/>
                <a:cs typeface="Times New Roman" panose="02020603050405020304" pitchFamily="18" charset="0"/>
              </a:rPr>
              <a:t>VIII. The liver stores fat soluble vitamins A, D, E, K and water soluble vitamins B12 and C.</a:t>
            </a:r>
          </a:p>
          <a:p>
            <a:pPr marL="0" indent="0">
              <a:buNone/>
            </a:pPr>
            <a:r>
              <a:rPr lang="en-US" sz="2400" dirty="0">
                <a:latin typeface="Times New Roman" panose="02020603050405020304" pitchFamily="18" charset="0"/>
                <a:cs typeface="Times New Roman" panose="02020603050405020304" pitchFamily="18" charset="0"/>
              </a:rPr>
              <a:t> IX. The liver stores minerals like iron, potassium, copper, zinc and trace elements </a:t>
            </a:r>
          </a:p>
          <a:p>
            <a:pPr marL="0" indent="0">
              <a:buNone/>
            </a:pPr>
            <a:r>
              <a:rPr lang="en-US" sz="2400" dirty="0">
                <a:latin typeface="Times New Roman" panose="02020603050405020304" pitchFamily="18" charset="0"/>
                <a:cs typeface="Times New Roman" panose="02020603050405020304" pitchFamily="18" charset="0"/>
              </a:rPr>
              <a:t>X. The liver stores up to 1500cm3 of blood in its vast network of blood vessels, hence acting as a blood reservoir during emergency cases </a:t>
            </a:r>
          </a:p>
          <a:p>
            <a:pPr marL="0" indent="0">
              <a:buNone/>
            </a:pPr>
            <a:r>
              <a:rPr lang="en-US" sz="2400" dirty="0">
                <a:latin typeface="Times New Roman" panose="02020603050405020304" pitchFamily="18" charset="0"/>
                <a:cs typeface="Times New Roman" panose="02020603050405020304" pitchFamily="18" charset="0"/>
              </a:rPr>
              <a:t>XI. The liver destroys all hormones after exerting their effects in the body </a:t>
            </a:r>
          </a:p>
        </p:txBody>
      </p:sp>
    </p:spTree>
    <p:extLst>
      <p:ext uri="{BB962C8B-B14F-4D97-AF65-F5344CB8AC3E}">
        <p14:creationId xmlns:p14="http://schemas.microsoft.com/office/powerpoint/2010/main" val="1448403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7B52-8A48-1D09-C071-3CC38CA9B3E1}"/>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REGULATION OF BLOOD GLUCOSE </a:t>
            </a:r>
          </a:p>
        </p:txBody>
      </p:sp>
      <p:sp>
        <p:nvSpPr>
          <p:cNvPr id="3" name="Content Placeholder 2">
            <a:extLst>
              <a:ext uri="{FF2B5EF4-FFF2-40B4-BE49-F238E27FC236}">
                <a16:creationId xmlns:a16="http://schemas.microsoft.com/office/drawing/2014/main" id="{69A1CBB1-F563-0573-C010-22C437E9823D}"/>
              </a:ext>
            </a:extLst>
          </p:cNvPr>
          <p:cNvSpPr>
            <a:spLocks noGrp="1"/>
          </p:cNvSpPr>
          <p:nvPr>
            <p:ph idx="1"/>
          </p:nvPr>
        </p:nvSpPr>
        <p:spPr/>
        <p:txBody>
          <a:bodyPr>
            <a:normAutofit fontScale="85000" lnSpcReduction="10000"/>
          </a:bodyPr>
          <a:lstStyle/>
          <a:p>
            <a:r>
              <a:rPr lang="en-US" sz="2400" dirty="0">
                <a:latin typeface="Times New Roman" panose="02020603050405020304" pitchFamily="18" charset="0"/>
                <a:cs typeface="Times New Roman" panose="02020603050405020304" pitchFamily="18" charset="0"/>
              </a:rPr>
              <a:t>The concentration of glucose is 90-100mg of glucose per 100cm3 approximately 0.1% or 0.1g per 100cm3 of blood. </a:t>
            </a:r>
          </a:p>
          <a:p>
            <a:r>
              <a:rPr lang="en-US" sz="2400" dirty="0">
                <a:latin typeface="Times New Roman" panose="02020603050405020304" pitchFamily="18" charset="0"/>
                <a:cs typeface="Times New Roman" panose="02020603050405020304" pitchFamily="18" charset="0"/>
              </a:rPr>
              <a:t>Glucose in blood provides the cells of a mammal’s body with an energy source. </a:t>
            </a:r>
          </a:p>
          <a:p>
            <a:r>
              <a:rPr lang="en-US" sz="2400" dirty="0">
                <a:latin typeface="Times New Roman" panose="02020603050405020304" pitchFamily="18" charset="0"/>
                <a:cs typeface="Times New Roman" panose="02020603050405020304" pitchFamily="18" charset="0"/>
              </a:rPr>
              <a:t>If the concentration of blood glucose falls, cell respiration will be slowed and cells will die. Cells in the brain are particularly susceptible and a lack of glucose causes </a:t>
            </a:r>
            <a:r>
              <a:rPr lang="en-US" sz="2400" b="1" dirty="0">
                <a:latin typeface="Times New Roman" panose="02020603050405020304" pitchFamily="18" charset="0"/>
                <a:cs typeface="Times New Roman" panose="02020603050405020304" pitchFamily="18" charset="0"/>
              </a:rPr>
              <a:t>coma. </a:t>
            </a:r>
          </a:p>
          <a:p>
            <a:r>
              <a:rPr lang="en-US" sz="2400" dirty="0">
                <a:latin typeface="Times New Roman" panose="02020603050405020304" pitchFamily="18" charset="0"/>
                <a:cs typeface="Times New Roman" panose="02020603050405020304" pitchFamily="18" charset="0"/>
              </a:rPr>
              <a:t>On the other hand, too high a blood glucose concentration makes the water potential of blood to lose water by osmosis. </a:t>
            </a:r>
          </a:p>
          <a:p>
            <a:r>
              <a:rPr lang="en-US" sz="2400" dirty="0">
                <a:latin typeface="Times New Roman" panose="02020603050405020304" pitchFamily="18" charset="0"/>
                <a:cs typeface="Times New Roman" panose="02020603050405020304" pitchFamily="18" charset="0"/>
              </a:rPr>
              <a:t>The glucose level may lower to 70mg per 100cm3 of blood, this is known as </a:t>
            </a:r>
            <a:r>
              <a:rPr lang="en-US" sz="2400" b="1" dirty="0" err="1">
                <a:latin typeface="Times New Roman" panose="02020603050405020304" pitchFamily="18" charset="0"/>
                <a:cs typeface="Times New Roman" panose="02020603050405020304" pitchFamily="18" charset="0"/>
              </a:rPr>
              <a:t>hypoglycaemia</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rise to 150-200mg of blood and this is known as </a:t>
            </a:r>
            <a:r>
              <a:rPr lang="en-US" sz="2400" b="1" dirty="0" err="1">
                <a:latin typeface="Times New Roman" panose="02020603050405020304" pitchFamily="18" charset="0"/>
                <a:cs typeface="Times New Roman" panose="02020603050405020304" pitchFamily="18" charset="0"/>
              </a:rPr>
              <a:t>hyperglycaemia</a:t>
            </a: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67967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2355-416B-B908-C91F-E5BC15AFC4CD}"/>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HOW THE LIVER AND PANCREAS INTERACT TO MAINTAIN GLUCOSE LEVELS CONSTANT </a:t>
            </a:r>
          </a:p>
        </p:txBody>
      </p:sp>
      <p:sp>
        <p:nvSpPr>
          <p:cNvPr id="3" name="Content Placeholder 2">
            <a:extLst>
              <a:ext uri="{FF2B5EF4-FFF2-40B4-BE49-F238E27FC236}">
                <a16:creationId xmlns:a16="http://schemas.microsoft.com/office/drawing/2014/main" id="{D5BE94E5-7CC9-098B-7048-BECA0FE17997}"/>
              </a:ext>
            </a:extLst>
          </p:cNvPr>
          <p:cNvSpPr>
            <a:spLocks noGrp="1"/>
          </p:cNvSpPr>
          <p:nvPr>
            <p:ph idx="1"/>
          </p:nvPr>
        </p:nvSpPr>
        <p:spPr>
          <a:xfrm>
            <a:off x="838200" y="1825624"/>
            <a:ext cx="10515600" cy="4516561"/>
          </a:xfrm>
        </p:spPr>
        <p:txBody>
          <a:bodyPr>
            <a:noAutofit/>
          </a:bodyPr>
          <a:lstStyle/>
          <a:p>
            <a:r>
              <a:rPr lang="en-US" sz="2000" b="1" dirty="0" err="1">
                <a:latin typeface="Times New Roman" panose="02020603050405020304" pitchFamily="18" charset="0"/>
                <a:cs typeface="Times New Roman" panose="02020603050405020304" pitchFamily="18" charset="0"/>
              </a:rPr>
              <a:t>Hyperglycaemia</a:t>
            </a:r>
            <a:r>
              <a:rPr lang="en-US" sz="2000" dirty="0">
                <a:latin typeface="Times New Roman" panose="02020603050405020304" pitchFamily="18" charset="0"/>
                <a:cs typeface="Times New Roman" panose="02020603050405020304" pitchFamily="18" charset="0"/>
              </a:rPr>
              <a:t> stimulates the </a:t>
            </a:r>
            <a:r>
              <a:rPr lang="en-US" sz="2000" b="1" dirty="0">
                <a:latin typeface="Times New Roman" panose="02020603050405020304" pitchFamily="18" charset="0"/>
                <a:cs typeface="Times New Roman" panose="02020603050405020304" pitchFamily="18" charset="0"/>
              </a:rPr>
              <a:t>beta cells </a:t>
            </a:r>
            <a:r>
              <a:rPr lang="en-US" sz="2000" dirty="0">
                <a:latin typeface="Times New Roman" panose="02020603050405020304" pitchFamily="18" charset="0"/>
                <a:cs typeface="Times New Roman" panose="02020603050405020304" pitchFamily="18" charset="0"/>
              </a:rPr>
              <a:t>of the </a:t>
            </a:r>
            <a:r>
              <a:rPr lang="en-US" sz="2000" b="1" dirty="0">
                <a:latin typeface="Times New Roman" panose="02020603050405020304" pitchFamily="18" charset="0"/>
                <a:cs typeface="Times New Roman" panose="02020603050405020304" pitchFamily="18" charset="0"/>
              </a:rPr>
              <a:t>islets of Langerhans </a:t>
            </a:r>
            <a:r>
              <a:rPr lang="en-US" sz="2000" dirty="0">
                <a:latin typeface="Times New Roman" panose="02020603050405020304" pitchFamily="18" charset="0"/>
                <a:cs typeface="Times New Roman" panose="02020603050405020304" pitchFamily="18" charset="0"/>
              </a:rPr>
              <a:t>in the pancreas to secrete the hormone insulin into blood (occurs when the rate of glucose intake from the gut exceeds the rate of oxidation or conversion to glycogen). </a:t>
            </a:r>
          </a:p>
          <a:p>
            <a:r>
              <a:rPr lang="en-US" sz="2000" dirty="0">
                <a:latin typeface="Times New Roman" panose="02020603050405020304" pitchFamily="18" charset="0"/>
                <a:cs typeface="Times New Roman" panose="02020603050405020304" pitchFamily="18" charset="0"/>
              </a:rPr>
              <a:t>Insulin binds to body cells with insulin receptors and leads to processes which reduce glucose concentration, for example;</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Increased cellular respiration in muscle and liver cells to form </a:t>
            </a:r>
            <a:r>
              <a:rPr lang="en-US" sz="2000" dirty="0" err="1">
                <a:latin typeface="Times New Roman" panose="02020603050405020304" pitchFamily="18" charset="0"/>
                <a:cs typeface="Times New Roman" panose="02020603050405020304" pitchFamily="18" charset="0"/>
              </a:rPr>
              <a:t>carbondioxide</a:t>
            </a:r>
            <a:r>
              <a:rPr lang="en-US" sz="2000" dirty="0">
                <a:latin typeface="Times New Roman" panose="02020603050405020304" pitchFamily="18" charset="0"/>
                <a:cs typeface="Times New Roman" panose="02020603050405020304" pitchFamily="18" charset="0"/>
              </a:rPr>
              <a:t> and water </a:t>
            </a:r>
          </a:p>
          <a:p>
            <a:pPr marL="0" indent="0">
              <a:buNone/>
            </a:pPr>
            <a:r>
              <a:rPr lang="en-US" sz="2000" dirty="0">
                <a:latin typeface="Times New Roman" panose="02020603050405020304" pitchFamily="18" charset="0"/>
                <a:cs typeface="Times New Roman" panose="02020603050405020304" pitchFamily="18" charset="0"/>
              </a:rPr>
              <a:t>ii. Increased glycogenesis (formation of glycogen from glucose) in muscle and liver cells</a:t>
            </a:r>
          </a:p>
          <a:p>
            <a:pPr marL="0" indent="0">
              <a:buNone/>
            </a:pPr>
            <a:r>
              <a:rPr lang="en-US" sz="2000" dirty="0">
                <a:latin typeface="Times New Roman" panose="02020603050405020304" pitchFamily="18" charset="0"/>
                <a:cs typeface="Times New Roman" panose="02020603050405020304" pitchFamily="18" charset="0"/>
              </a:rPr>
              <a:t> iii. Increased conversion of glucose to fat and protein in adipose tissue</a:t>
            </a:r>
          </a:p>
          <a:p>
            <a:pPr marL="0" indent="0">
              <a:buNone/>
            </a:pPr>
            <a:r>
              <a:rPr lang="en-US" sz="2000" dirty="0">
                <a:latin typeface="Times New Roman" panose="02020603050405020304" pitchFamily="18" charset="0"/>
                <a:cs typeface="Times New Roman" panose="02020603050405020304" pitchFamily="18" charset="0"/>
              </a:rPr>
              <a:t> iv. Increased uptake of glucose in muscle cells</a:t>
            </a:r>
          </a:p>
        </p:txBody>
      </p:sp>
    </p:spTree>
    <p:extLst>
      <p:ext uri="{BB962C8B-B14F-4D97-AF65-F5344CB8AC3E}">
        <p14:creationId xmlns:p14="http://schemas.microsoft.com/office/powerpoint/2010/main" val="3471290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206C-58A5-120F-93CC-895143FA242E}"/>
              </a:ext>
            </a:extLst>
          </p:cNvPr>
          <p:cNvSpPr>
            <a:spLocks noGrp="1"/>
          </p:cNvSpPr>
          <p:nvPr>
            <p:ph type="title"/>
          </p:nvPr>
        </p:nvSpPr>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3443FA60-6C63-2092-D1C2-96D9DE5EC036}"/>
              </a:ext>
            </a:extLst>
          </p:cNvPr>
          <p:cNvSpPr>
            <a:spLocks noGrp="1"/>
          </p:cNvSpPr>
          <p:nvPr>
            <p:ph idx="1"/>
          </p:nvPr>
        </p:nvSpPr>
        <p:spPr>
          <a:xfrm>
            <a:off x="838199" y="1825624"/>
            <a:ext cx="10603523" cy="4446221"/>
          </a:xfrm>
        </p:spPr>
        <p:txBody>
          <a:bodyPr>
            <a:normAutofit/>
          </a:bodyPr>
          <a:lstStyle/>
          <a:p>
            <a:r>
              <a:rPr lang="en-US" sz="2400" b="1" dirty="0" err="1">
                <a:latin typeface="Times New Roman" panose="02020603050405020304" pitchFamily="18" charset="0"/>
                <a:cs typeface="Times New Roman" panose="02020603050405020304" pitchFamily="18" charset="0"/>
              </a:rPr>
              <a:t>Hypoglycaemia</a:t>
            </a:r>
            <a:r>
              <a:rPr lang="en-US" sz="2400" dirty="0">
                <a:latin typeface="Times New Roman" panose="02020603050405020304" pitchFamily="18" charset="0"/>
                <a:cs typeface="Times New Roman" panose="02020603050405020304" pitchFamily="18" charset="0"/>
              </a:rPr>
              <a:t> inhibits insulin secretion but stimulates </a:t>
            </a:r>
            <a:r>
              <a:rPr lang="en-US" sz="2400" b="1" dirty="0">
                <a:latin typeface="Times New Roman" panose="02020603050405020304" pitchFamily="18" charset="0"/>
                <a:cs typeface="Times New Roman" panose="02020603050405020304" pitchFamily="18" charset="0"/>
              </a:rPr>
              <a:t>alpha cells </a:t>
            </a:r>
            <a:r>
              <a:rPr lang="en-US" sz="2400" dirty="0">
                <a:latin typeface="Times New Roman" panose="02020603050405020304" pitchFamily="18" charset="0"/>
                <a:cs typeface="Times New Roman" panose="02020603050405020304" pitchFamily="18" charset="0"/>
              </a:rPr>
              <a:t>of the </a:t>
            </a:r>
            <a:r>
              <a:rPr lang="en-US" sz="2400" b="1" dirty="0">
                <a:latin typeface="Times New Roman" panose="02020603050405020304" pitchFamily="18" charset="0"/>
                <a:cs typeface="Times New Roman" panose="02020603050405020304" pitchFamily="18" charset="0"/>
              </a:rPr>
              <a:t>islets of Langerhans </a:t>
            </a:r>
            <a:r>
              <a:rPr lang="en-US" sz="2400" dirty="0">
                <a:latin typeface="Times New Roman" panose="02020603050405020304" pitchFamily="18" charset="0"/>
                <a:cs typeface="Times New Roman" panose="02020603050405020304" pitchFamily="18" charset="0"/>
              </a:rPr>
              <a:t>in the pancreas to secrete the hormone glucagon into blood. </a:t>
            </a:r>
          </a:p>
          <a:p>
            <a:r>
              <a:rPr lang="en-US" sz="2400" dirty="0">
                <a:latin typeface="Times New Roman" panose="02020603050405020304" pitchFamily="18" charset="0"/>
                <a:cs typeface="Times New Roman" panose="02020603050405020304" pitchFamily="18" charset="0"/>
              </a:rPr>
              <a:t>Glucagon binds to liver cells since they are the only ones with glucagon receptors, causing them to increase blood glucose level through;</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Increased </a:t>
            </a:r>
            <a:r>
              <a:rPr lang="en-US" sz="2400" b="1" dirty="0">
                <a:latin typeface="Times New Roman" panose="02020603050405020304" pitchFamily="18" charset="0"/>
                <a:cs typeface="Times New Roman" panose="02020603050405020304" pitchFamily="18" charset="0"/>
              </a:rPr>
              <a:t>glycogenolysis</a:t>
            </a:r>
            <a:r>
              <a:rPr lang="en-US" sz="2400" dirty="0">
                <a:latin typeface="Times New Roman" panose="02020603050405020304" pitchFamily="18" charset="0"/>
                <a:cs typeface="Times New Roman" panose="02020603050405020304" pitchFamily="18" charset="0"/>
              </a:rPr>
              <a:t> (hydrolysis of glycogen to glucose)</a:t>
            </a:r>
          </a:p>
          <a:p>
            <a:pPr marL="0" indent="0">
              <a:buNone/>
            </a:pPr>
            <a:r>
              <a:rPr lang="en-US" sz="2400" dirty="0">
                <a:latin typeface="Times New Roman" panose="02020603050405020304" pitchFamily="18" charset="0"/>
                <a:cs typeface="Times New Roman" panose="02020603050405020304" pitchFamily="18" charset="0"/>
              </a:rPr>
              <a:t> ii. Increased formation of glucose from amino acids and glycerol. </a:t>
            </a:r>
          </a:p>
          <a:p>
            <a:pPr marL="0" indent="0">
              <a:buNone/>
            </a:pPr>
            <a:r>
              <a:rPr lang="en-US" sz="2400" dirty="0">
                <a:latin typeface="Times New Roman" panose="02020603050405020304" pitchFamily="18" charset="0"/>
                <a:cs typeface="Times New Roman" panose="02020603050405020304" pitchFamily="18" charset="0"/>
              </a:rPr>
              <a:t>The formation of glucose from non-carbohydrate sources is called </a:t>
            </a:r>
            <a:r>
              <a:rPr lang="en-US" sz="2400" b="1" dirty="0">
                <a:latin typeface="Times New Roman" panose="02020603050405020304" pitchFamily="18" charset="0"/>
                <a:cs typeface="Times New Roman" panose="02020603050405020304" pitchFamily="18" charset="0"/>
              </a:rPr>
              <a:t>gluconeogenesis. </a:t>
            </a:r>
          </a:p>
          <a:p>
            <a:pPr marL="0" indent="0">
              <a:buNone/>
            </a:pPr>
            <a:r>
              <a:rPr lang="en-US" sz="2400" dirty="0">
                <a:latin typeface="Times New Roman" panose="02020603050405020304" pitchFamily="18" charset="0"/>
                <a:cs typeface="Times New Roman" panose="02020603050405020304" pitchFamily="18" charset="0"/>
              </a:rPr>
              <a:t>This leads to wasting away of tissues, which occurs in extreme starvation, causing the blood sugar in the hepatic artery to be higher than that in the hepatic vein.</a:t>
            </a:r>
          </a:p>
        </p:txBody>
      </p:sp>
    </p:spTree>
    <p:extLst>
      <p:ext uri="{BB962C8B-B14F-4D97-AF65-F5344CB8AC3E}">
        <p14:creationId xmlns:p14="http://schemas.microsoft.com/office/powerpoint/2010/main" val="263918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4F1B-2145-79DD-DA83-8873ACB6B304}"/>
              </a:ext>
            </a:extLst>
          </p:cNvPr>
          <p:cNvSpPr>
            <a:spLocks noGrp="1"/>
          </p:cNvSpPr>
          <p:nvPr>
            <p:ph type="title"/>
          </p:nvPr>
        </p:nvSpPr>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Note: </a:t>
            </a:r>
          </a:p>
        </p:txBody>
      </p:sp>
      <p:sp>
        <p:nvSpPr>
          <p:cNvPr id="3" name="Content Placeholder 2">
            <a:extLst>
              <a:ext uri="{FF2B5EF4-FFF2-40B4-BE49-F238E27FC236}">
                <a16:creationId xmlns:a16="http://schemas.microsoft.com/office/drawing/2014/main" id="{4566B34A-9A1E-6DF9-BDBF-549EB4CB7066}"/>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When blood glucose levels return to normal levels, the circulating insulin and glucagon hormones are metabolized and then removed at the kidneys, and so rapidly disappear from the blood. 2. Insulin and glucagon are not the only hormones that control the blood glucose concentration. For example; </a:t>
            </a:r>
          </a:p>
          <a:p>
            <a:pPr marL="0" indent="0">
              <a:buNone/>
            </a:pP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Adrenaline (from adrenal medulla) causes hydrolysis of glycogen during acute stress or excitement and the usage of glucose and thus increases and reduces its concentration in blood respectively. </a:t>
            </a:r>
          </a:p>
          <a:p>
            <a:pPr marL="0" indent="0">
              <a:buNone/>
            </a:pPr>
            <a:r>
              <a:rPr lang="en-US" dirty="0">
                <a:latin typeface="Times New Roman" panose="02020603050405020304" pitchFamily="18" charset="0"/>
                <a:cs typeface="Times New Roman" panose="02020603050405020304" pitchFamily="18" charset="0"/>
              </a:rPr>
              <a:t>ii. Cortisol (from the adrenal cortex) causes formation of glucose from amino acids and glycerol when glycogen exhausts, hence increasing glucose concentration in blood.</a:t>
            </a:r>
          </a:p>
          <a:p>
            <a:pPr marL="0" indent="0">
              <a:buNone/>
            </a:pPr>
            <a:r>
              <a:rPr lang="en-US" dirty="0">
                <a:latin typeface="Times New Roman" panose="02020603050405020304" pitchFamily="18" charset="0"/>
                <a:cs typeface="Times New Roman" panose="02020603050405020304" pitchFamily="18" charset="0"/>
              </a:rPr>
              <a:t> iii. Growth hormone (from the anterior pituitary) increases the glucose concentration in blood through fat breakdown.</a:t>
            </a:r>
          </a:p>
          <a:p>
            <a:pPr marL="0" indent="0">
              <a:buNone/>
            </a:pPr>
            <a:r>
              <a:rPr lang="en-US" dirty="0">
                <a:latin typeface="Times New Roman" panose="02020603050405020304" pitchFamily="18" charset="0"/>
                <a:cs typeface="Times New Roman" panose="02020603050405020304" pitchFamily="18" charset="0"/>
              </a:rPr>
              <a:t> iv. Thyroxine (from the thyroid gland) stimulates the metabolic rate e.g. increased glucose breakdown. </a:t>
            </a:r>
          </a:p>
        </p:txBody>
      </p:sp>
    </p:spTree>
    <p:extLst>
      <p:ext uri="{BB962C8B-B14F-4D97-AF65-F5344CB8AC3E}">
        <p14:creationId xmlns:p14="http://schemas.microsoft.com/office/powerpoint/2010/main" val="576195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42DE-6CF6-C4C4-CA85-955EF5A6AD50}"/>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CONTID</a:t>
            </a:r>
          </a:p>
        </p:txBody>
      </p:sp>
      <p:sp>
        <p:nvSpPr>
          <p:cNvPr id="3" name="Content Placeholder 2">
            <a:extLst>
              <a:ext uri="{FF2B5EF4-FFF2-40B4-BE49-F238E27FC236}">
                <a16:creationId xmlns:a16="http://schemas.microsoft.com/office/drawing/2014/main" id="{D84EFB0E-A6BC-2FD4-1E6C-3F5868AA4924}"/>
              </a:ext>
            </a:extLst>
          </p:cNvPr>
          <p:cNvSpPr>
            <a:spLocks noGrp="1"/>
          </p:cNvSpPr>
          <p:nvPr>
            <p:ph idx="1"/>
          </p:nvPr>
        </p:nvSpPr>
        <p:spPr/>
        <p:txBody>
          <a:bodyPr/>
          <a:lstStyle/>
          <a:p>
            <a:pPr marL="0" indent="0">
              <a:buNone/>
            </a:pPr>
            <a:r>
              <a:rPr lang="en-US" dirty="0"/>
              <a:t>3. </a:t>
            </a:r>
            <a:r>
              <a:rPr lang="en-US" sz="2400" dirty="0">
                <a:latin typeface="Times New Roman" panose="02020603050405020304" pitchFamily="18" charset="0"/>
                <a:cs typeface="Times New Roman" panose="02020603050405020304" pitchFamily="18" charset="0"/>
              </a:rPr>
              <a:t>In some people there may be insufficient secretion of insulin or the cells may be insensitive to insulin, resulting into a condition known as diabetes mellitus. </a:t>
            </a:r>
          </a:p>
          <a:p>
            <a:r>
              <a:rPr lang="en-US" sz="2400" dirty="0">
                <a:latin typeface="Times New Roman" panose="02020603050405020304" pitchFamily="18" charset="0"/>
                <a:cs typeface="Times New Roman" panose="02020603050405020304" pitchFamily="18" charset="0"/>
              </a:rPr>
              <a:t>Insulin dependent diabetes is caused by insufficient secretion of insulin (due to under activity of the islets of Langerhans) while insulin independent diabetes results from insensitivity of cells to insulin. Symptoms of diabetes include; </a:t>
            </a:r>
          </a:p>
        </p:txBody>
      </p:sp>
    </p:spTree>
    <p:extLst>
      <p:ext uri="{BB962C8B-B14F-4D97-AF65-F5344CB8AC3E}">
        <p14:creationId xmlns:p14="http://schemas.microsoft.com/office/powerpoint/2010/main" val="1903845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14C-512E-5203-F438-CFF9C5A728E1}"/>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CONTID</a:t>
            </a:r>
          </a:p>
        </p:txBody>
      </p:sp>
      <p:pic>
        <p:nvPicPr>
          <p:cNvPr id="5" name="Content Placeholder 4">
            <a:extLst>
              <a:ext uri="{FF2B5EF4-FFF2-40B4-BE49-F238E27FC236}">
                <a16:creationId xmlns:a16="http://schemas.microsoft.com/office/drawing/2014/main" id="{4B73EE70-9CE8-E9F3-C2F4-6889ACD42597}"/>
              </a:ext>
            </a:extLst>
          </p:cNvPr>
          <p:cNvPicPr>
            <a:picLocks noGrp="1" noChangeAspect="1"/>
          </p:cNvPicPr>
          <p:nvPr>
            <p:ph idx="1"/>
          </p:nvPr>
        </p:nvPicPr>
        <p:blipFill>
          <a:blip r:embed="rId2"/>
          <a:stretch>
            <a:fillRect/>
          </a:stretch>
        </p:blipFill>
        <p:spPr>
          <a:xfrm>
            <a:off x="1743075" y="2978150"/>
            <a:ext cx="8705850" cy="2476500"/>
          </a:xfrm>
        </p:spPr>
      </p:pic>
    </p:spTree>
    <p:extLst>
      <p:ext uri="{BB962C8B-B14F-4D97-AF65-F5344CB8AC3E}">
        <p14:creationId xmlns:p14="http://schemas.microsoft.com/office/powerpoint/2010/main" val="1186344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C5DD-0D1A-7EC5-B5E0-5F112B2C47A8}"/>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Liver disorders</a:t>
            </a:r>
          </a:p>
        </p:txBody>
      </p:sp>
      <p:sp>
        <p:nvSpPr>
          <p:cNvPr id="3" name="Content Placeholder 2">
            <a:extLst>
              <a:ext uri="{FF2B5EF4-FFF2-40B4-BE49-F238E27FC236}">
                <a16:creationId xmlns:a16="http://schemas.microsoft.com/office/drawing/2014/main" id="{536B8001-33D8-E7E1-4D0C-45647934C12D}"/>
              </a:ext>
            </a:extLst>
          </p:cNvPr>
          <p:cNvSpPr>
            <a:spLocks noGrp="1"/>
          </p:cNvSpPr>
          <p:nvPr>
            <p:ph idx="1"/>
          </p:nvPr>
        </p:nvSpPr>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a. Hepatitis, which is an inflammation, caused by hepatitis viruses A, B, C, D and E.</a:t>
            </a:r>
          </a:p>
          <a:p>
            <a:pPr marL="0" indent="0">
              <a:buNone/>
            </a:pPr>
            <a:r>
              <a:rPr lang="en-US" sz="2400" dirty="0">
                <a:latin typeface="Times New Roman" panose="02020603050405020304" pitchFamily="18" charset="0"/>
                <a:cs typeface="Times New Roman" panose="02020603050405020304" pitchFamily="18" charset="0"/>
              </a:rPr>
              <a:t> b. Jaundice, which is </a:t>
            </a:r>
            <a:r>
              <a:rPr lang="en-US" sz="2400" dirty="0" err="1">
                <a:latin typeface="Times New Roman" panose="02020603050405020304" pitchFamily="18" charset="0"/>
                <a:cs typeface="Times New Roman" panose="02020603050405020304" pitchFamily="18" charset="0"/>
              </a:rPr>
              <a:t>characterised</a:t>
            </a:r>
            <a:r>
              <a:rPr lang="en-US" sz="2400" dirty="0">
                <a:latin typeface="Times New Roman" panose="02020603050405020304" pitchFamily="18" charset="0"/>
                <a:cs typeface="Times New Roman" panose="02020603050405020304" pitchFamily="18" charset="0"/>
              </a:rPr>
              <a:t> by a yellowish tint to the white of the eyes and a lightly pigmented skin </a:t>
            </a:r>
          </a:p>
          <a:p>
            <a:pPr marL="0" indent="0">
              <a:buNone/>
            </a:pPr>
            <a:r>
              <a:rPr lang="en-US" sz="2400" dirty="0">
                <a:latin typeface="Times New Roman" panose="02020603050405020304" pitchFamily="18" charset="0"/>
                <a:cs typeface="Times New Roman" panose="02020603050405020304" pitchFamily="18" charset="0"/>
              </a:rPr>
              <a:t>c. Cirrhosis, the liver becomes fatty, then fibrous and it is common in alcoholics </a:t>
            </a:r>
          </a:p>
          <a:p>
            <a:pPr marL="0" indent="0">
              <a:buNone/>
            </a:pPr>
            <a:r>
              <a:rPr lang="en-US" sz="2400" dirty="0">
                <a:latin typeface="Times New Roman" panose="02020603050405020304" pitchFamily="18" charset="0"/>
                <a:cs typeface="Times New Roman" panose="02020603050405020304" pitchFamily="18" charset="0"/>
              </a:rPr>
              <a:t>d. Liver cancer which is caused by exposure to chemicals like cigarette smoke, radiations e.g. X-rays, or genetic pathways.</a:t>
            </a:r>
          </a:p>
        </p:txBody>
      </p:sp>
    </p:spTree>
    <p:extLst>
      <p:ext uri="{BB962C8B-B14F-4D97-AF65-F5344CB8AC3E}">
        <p14:creationId xmlns:p14="http://schemas.microsoft.com/office/powerpoint/2010/main" val="1377384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F663-5FC0-B193-2BA2-D9520F2309C8}"/>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A graph showing how blood glucose varies with time in a diabetic and  a Non diabetic person</a:t>
            </a:r>
          </a:p>
        </p:txBody>
      </p:sp>
      <p:pic>
        <p:nvPicPr>
          <p:cNvPr id="5" name="Content Placeholder 4">
            <a:extLst>
              <a:ext uri="{FF2B5EF4-FFF2-40B4-BE49-F238E27FC236}">
                <a16:creationId xmlns:a16="http://schemas.microsoft.com/office/drawing/2014/main" id="{B381CAD5-DD44-5EFB-C7B8-41AA6A9E94D3}"/>
              </a:ext>
            </a:extLst>
          </p:cNvPr>
          <p:cNvPicPr>
            <a:picLocks noGrp="1" noChangeAspect="1"/>
          </p:cNvPicPr>
          <p:nvPr>
            <p:ph idx="1"/>
          </p:nvPr>
        </p:nvPicPr>
        <p:blipFill>
          <a:blip r:embed="rId2"/>
          <a:stretch>
            <a:fillRect/>
          </a:stretch>
        </p:blipFill>
        <p:spPr>
          <a:xfrm>
            <a:off x="3697650" y="2557463"/>
            <a:ext cx="4796699" cy="3317875"/>
          </a:xfrm>
        </p:spPr>
      </p:pic>
    </p:spTree>
    <p:extLst>
      <p:ext uri="{BB962C8B-B14F-4D97-AF65-F5344CB8AC3E}">
        <p14:creationId xmlns:p14="http://schemas.microsoft.com/office/powerpoint/2010/main" val="263838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F4B2-DF92-47B8-73E1-9DF45738B52F}"/>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FORMATION OF TISSUE FLUID </a:t>
            </a:r>
          </a:p>
        </p:txBody>
      </p:sp>
      <p:sp>
        <p:nvSpPr>
          <p:cNvPr id="3" name="Content Placeholder 2">
            <a:extLst>
              <a:ext uri="{FF2B5EF4-FFF2-40B4-BE49-F238E27FC236}">
                <a16:creationId xmlns:a16="http://schemas.microsoft.com/office/drawing/2014/main" id="{CF13ACB1-50F2-6A66-C4A8-5E7E7431152C}"/>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Tissue fluid is formed by ultrafiltration i.e. hydrostatic pressure of blood forces small molecules to exit blood capillaries via fine pores on the basement membrane but large molecules are held back. </a:t>
            </a:r>
          </a:p>
          <a:p>
            <a:r>
              <a:rPr lang="en-US" dirty="0">
                <a:latin typeface="Times New Roman" panose="02020603050405020304" pitchFamily="18" charset="0"/>
                <a:cs typeface="Times New Roman" panose="02020603050405020304" pitchFamily="18" charset="0"/>
              </a:rPr>
              <a:t>Fluid movement in and out of capillaries depends on the balance between the blood pressure (hydrostatic pressure) and osmotic pressure (solute potential). </a:t>
            </a:r>
          </a:p>
          <a:p>
            <a:r>
              <a:rPr lang="en-US" dirty="0">
                <a:latin typeface="Times New Roman" panose="02020603050405020304" pitchFamily="18" charset="0"/>
                <a:cs typeface="Times New Roman" panose="02020603050405020304" pitchFamily="18" charset="0"/>
              </a:rPr>
              <a:t>Osmotic pressure is created by the presence of salts and plasma proteins in blood while blood pressure is created by the pumping action of the heart and the resistance to blood flow caused by the small size of the lumen of capillaries. </a:t>
            </a:r>
          </a:p>
          <a:p>
            <a:r>
              <a:rPr lang="en-US" dirty="0">
                <a:latin typeface="Times New Roman" panose="02020603050405020304" pitchFamily="18" charset="0"/>
                <a:cs typeface="Times New Roman" panose="02020603050405020304" pitchFamily="18" charset="0"/>
              </a:rPr>
              <a:t>At the arterial end of the capillary bed, blood pressure is higher than osmotic pressure of blood. </a:t>
            </a:r>
          </a:p>
          <a:p>
            <a:r>
              <a:rPr lang="en-US" dirty="0">
                <a:latin typeface="Times New Roman" panose="02020603050405020304" pitchFamily="18" charset="0"/>
                <a:cs typeface="Times New Roman" panose="02020603050405020304" pitchFamily="18" charset="0"/>
              </a:rPr>
              <a:t>This results into the forced exit of small molecules like glucose, water, amino acids, ions, oxygen, and small plasma protein molecules via fine pores on the basement membrane of arterioles BUT large plasma protein molecules and red blood cells are retained</a:t>
            </a:r>
            <a:r>
              <a:rPr lang="en-US" dirty="0"/>
              <a:t>. </a:t>
            </a:r>
          </a:p>
        </p:txBody>
      </p:sp>
    </p:spTree>
    <p:extLst>
      <p:ext uri="{BB962C8B-B14F-4D97-AF65-F5344CB8AC3E}">
        <p14:creationId xmlns:p14="http://schemas.microsoft.com/office/powerpoint/2010/main" val="2839890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477E-9F22-6593-28FA-66605A580901}"/>
              </a:ext>
            </a:extLst>
          </p:cNvPr>
          <p:cNvSpPr>
            <a:spLocks noGrp="1"/>
          </p:cNvSpPr>
          <p:nvPr>
            <p:ph type="title"/>
          </p:nvPr>
        </p:nvSpPr>
        <p:spPr>
          <a:xfrm>
            <a:off x="838200" y="365126"/>
            <a:ext cx="10099431" cy="443766"/>
          </a:xfrm>
        </p:spPr>
        <p:txBody>
          <a:bodyPr>
            <a:noAutofit/>
          </a:bodyPr>
          <a:lstStyle/>
          <a:p>
            <a:r>
              <a:rPr lang="en-US" sz="2800" b="1" dirty="0">
                <a:solidFill>
                  <a:srgbClr val="FF0000"/>
                </a:solidFill>
                <a:latin typeface="Times New Roman" panose="02020603050405020304" pitchFamily="18" charset="0"/>
                <a:cs typeface="Times New Roman" panose="02020603050405020304" pitchFamily="18" charset="0"/>
              </a:rPr>
              <a:t>SUMMARY OF BLOOD GLUCOSE REGULATION</a:t>
            </a:r>
          </a:p>
        </p:txBody>
      </p:sp>
      <p:pic>
        <p:nvPicPr>
          <p:cNvPr id="5" name="Content Placeholder 4">
            <a:extLst>
              <a:ext uri="{FF2B5EF4-FFF2-40B4-BE49-F238E27FC236}">
                <a16:creationId xmlns:a16="http://schemas.microsoft.com/office/drawing/2014/main" id="{1ED6A4BF-9C44-2414-3F79-0CFD25AF88AE}"/>
              </a:ext>
            </a:extLst>
          </p:cNvPr>
          <p:cNvPicPr>
            <a:picLocks noGrp="1" noChangeAspect="1"/>
          </p:cNvPicPr>
          <p:nvPr>
            <p:ph idx="1"/>
          </p:nvPr>
        </p:nvPicPr>
        <p:blipFill>
          <a:blip r:embed="rId2"/>
          <a:stretch>
            <a:fillRect/>
          </a:stretch>
        </p:blipFill>
        <p:spPr>
          <a:xfrm>
            <a:off x="3465696" y="2557463"/>
            <a:ext cx="5260608" cy="3317875"/>
          </a:xfrm>
        </p:spPr>
      </p:pic>
    </p:spTree>
    <p:extLst>
      <p:ext uri="{BB962C8B-B14F-4D97-AF65-F5344CB8AC3E}">
        <p14:creationId xmlns:p14="http://schemas.microsoft.com/office/powerpoint/2010/main" val="152906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54DA-C79C-471B-85A8-9F1A040AB9DC}"/>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VIDEO SHOWING HOW BLOOD GLUCOSE LEVEL ARE REGULATED</a:t>
            </a:r>
          </a:p>
        </p:txBody>
      </p:sp>
      <p:sp>
        <p:nvSpPr>
          <p:cNvPr id="3" name="Content Placeholder 2">
            <a:extLst>
              <a:ext uri="{FF2B5EF4-FFF2-40B4-BE49-F238E27FC236}">
                <a16:creationId xmlns:a16="http://schemas.microsoft.com/office/drawing/2014/main" id="{17883165-4F22-4161-F348-A7DB61AA718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52306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CF39-A12E-E9EA-7E48-F90DCDA6DD7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END OF LESSON</a:t>
            </a:r>
          </a:p>
        </p:txBody>
      </p:sp>
      <p:sp>
        <p:nvSpPr>
          <p:cNvPr id="3" name="Content Placeholder 2">
            <a:extLst>
              <a:ext uri="{FF2B5EF4-FFF2-40B4-BE49-F238E27FC236}">
                <a16:creationId xmlns:a16="http://schemas.microsoft.com/office/drawing/2014/main" id="{54E73F1D-FC6B-DE84-A5F7-21D9271E6200}"/>
              </a:ext>
            </a:extLst>
          </p:cNvPr>
          <p:cNvSpPr>
            <a:spLocks noGrp="1"/>
          </p:cNvSpPr>
          <p:nvPr>
            <p:ph idx="1"/>
          </p:nvPr>
        </p:nvSpPr>
        <p:spPr/>
        <p:txBody>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BYE </a:t>
            </a:r>
            <a:r>
              <a:rPr lang="en-US" b="1" dirty="0" err="1">
                <a:solidFill>
                  <a:srgbClr val="FF0000"/>
                </a:solidFill>
                <a:latin typeface="Times New Roman" panose="02020603050405020304" pitchFamily="18" charset="0"/>
                <a:cs typeface="Times New Roman" panose="02020603050405020304" pitchFamily="18" charset="0"/>
              </a:rPr>
              <a:t>BYE</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94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0323-4C7B-DD07-C469-E30D1B19D233}"/>
              </a:ext>
            </a:extLst>
          </p:cNvPr>
          <p:cNvSpPr>
            <a:spLocks noGrp="1"/>
          </p:cNvSpPr>
          <p:nvPr>
            <p:ph type="title"/>
          </p:nvPr>
        </p:nvSpPr>
        <p:spPr>
          <a:xfrm>
            <a:off x="838200" y="365126"/>
            <a:ext cx="9900138" cy="912690"/>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TISSUE FLUID FORMATION CONTINUED</a:t>
            </a:r>
          </a:p>
        </p:txBody>
      </p:sp>
      <p:sp>
        <p:nvSpPr>
          <p:cNvPr id="3" name="Content Placeholder 2">
            <a:extLst>
              <a:ext uri="{FF2B5EF4-FFF2-40B4-BE49-F238E27FC236}">
                <a16:creationId xmlns:a16="http://schemas.microsoft.com/office/drawing/2014/main" id="{A03605AF-37A2-B147-85DE-04BF3FC12D41}"/>
              </a:ext>
            </a:extLst>
          </p:cNvPr>
          <p:cNvSpPr>
            <a:spLocks noGrp="1"/>
          </p:cNvSpPr>
          <p:nvPr>
            <p:ph idx="1"/>
          </p:nvPr>
        </p:nvSpPr>
        <p:spPr>
          <a:xfrm>
            <a:off x="562709" y="1711569"/>
            <a:ext cx="11007968" cy="4781306"/>
          </a:xfrm>
        </p:spPr>
        <p:txBody>
          <a:bodyPr>
            <a:noAutofit/>
          </a:bodyPr>
          <a:lstStyle/>
          <a:p>
            <a:r>
              <a:rPr lang="en-US" sz="1600" dirty="0">
                <a:latin typeface="Times New Roman" panose="02020603050405020304" pitchFamily="18" charset="0"/>
                <a:cs typeface="Times New Roman" panose="02020603050405020304" pitchFamily="18" charset="0"/>
              </a:rPr>
              <a:t>Midway along the capillary bed where the blood pressure is lower, the two forces of blood pressure and osmotic pressure essentially cancel each other and the substances diffuse according to their concentration gradients i.e. glucose, oxygen and other solutes diffuse out of the capillary while </a:t>
            </a:r>
            <a:r>
              <a:rPr lang="en-US" sz="1600" dirty="0" err="1">
                <a:latin typeface="Times New Roman" panose="02020603050405020304" pitchFamily="18" charset="0"/>
                <a:cs typeface="Times New Roman" panose="02020603050405020304" pitchFamily="18" charset="0"/>
              </a:rPr>
              <a:t>carbondioxide</a:t>
            </a:r>
            <a:r>
              <a:rPr lang="en-US" sz="1600" dirty="0">
                <a:latin typeface="Times New Roman" panose="02020603050405020304" pitchFamily="18" charset="0"/>
                <a:cs typeface="Times New Roman" panose="02020603050405020304" pitchFamily="18" charset="0"/>
              </a:rPr>
              <a:t> and other wastes diffuse into the capillary.</a:t>
            </a:r>
          </a:p>
          <a:p>
            <a:r>
              <a:rPr lang="en-US" sz="1600" dirty="0">
                <a:latin typeface="Times New Roman" panose="02020603050405020304" pitchFamily="18" charset="0"/>
                <a:cs typeface="Times New Roman" panose="02020603050405020304" pitchFamily="18" charset="0"/>
              </a:rPr>
              <a:t> No net movement of water occurs. </a:t>
            </a:r>
          </a:p>
          <a:p>
            <a:r>
              <a:rPr lang="en-US" sz="1600" dirty="0">
                <a:latin typeface="Times New Roman" panose="02020603050405020304" pitchFamily="18" charset="0"/>
                <a:cs typeface="Times New Roman" panose="02020603050405020304" pitchFamily="18" charset="0"/>
              </a:rPr>
              <a:t> Control </a:t>
            </a:r>
            <a:r>
              <a:rPr lang="en-US" sz="1600" dirty="0" err="1">
                <a:latin typeface="Times New Roman" panose="02020603050405020304" pitchFamily="18" charset="0"/>
                <a:cs typeface="Times New Roman" panose="02020603050405020304" pitchFamily="18" charset="0"/>
              </a:rPr>
              <a:t>centre</a:t>
            </a:r>
            <a:r>
              <a:rPr lang="en-US" sz="1600" dirty="0">
                <a:latin typeface="Times New Roman" panose="02020603050405020304" pitchFamily="18" charset="0"/>
                <a:cs typeface="Times New Roman" panose="02020603050405020304" pitchFamily="18" charset="0"/>
              </a:rPr>
              <a:t> This is usually the brain that coordinates the information received from the various receptors and sends out instructions which will correct this deviation.</a:t>
            </a:r>
          </a:p>
          <a:p>
            <a:r>
              <a:rPr lang="en-US" sz="1600" dirty="0">
                <a:latin typeface="Times New Roman" panose="02020603050405020304" pitchFamily="18" charset="0"/>
                <a:cs typeface="Times New Roman" panose="02020603050405020304" pitchFamily="18" charset="0"/>
              </a:rPr>
              <a:t> Variations in temperature of external environment are conveyed to the hypothalamus of the brain.  Effector/responding organs These are parts of the body that bring about the necessary changes needed to return the system to the reference point/norm.</a:t>
            </a:r>
          </a:p>
          <a:p>
            <a:r>
              <a:rPr lang="en-US" sz="1600" dirty="0">
                <a:latin typeface="Times New Roman" panose="02020603050405020304" pitchFamily="18" charset="0"/>
                <a:cs typeface="Times New Roman" panose="02020603050405020304" pitchFamily="18" charset="0"/>
              </a:rPr>
              <a:t> The hypothalamus initiates corrective responses in effectors like blood vessels and skin to restore the temperature back to the normal. The average temperature is 37oC. d. Reference point/norm This is the set level at which the system operates e. Feedback loop Hormones and/or nerve impulses that inform the receptor of any change in the system as a result of the action of the effectors. </a:t>
            </a:r>
          </a:p>
          <a:p>
            <a:r>
              <a:rPr lang="en-US" sz="1600" dirty="0">
                <a:latin typeface="Times New Roman" panose="02020603050405020304" pitchFamily="18" charset="0"/>
                <a:cs typeface="Times New Roman" panose="02020603050405020304" pitchFamily="18" charset="0"/>
              </a:rPr>
              <a:t> At the venule end of the capillary bed, blood pressure is lower than osmotic pressure of blood, resulting into entry of water, </a:t>
            </a:r>
            <a:r>
              <a:rPr lang="en-US" sz="1600" dirty="0" err="1">
                <a:latin typeface="Times New Roman" panose="02020603050405020304" pitchFamily="18" charset="0"/>
                <a:cs typeface="Times New Roman" panose="02020603050405020304" pitchFamily="18" charset="0"/>
              </a:rPr>
              <a:t>carbondioxide</a:t>
            </a:r>
            <a:r>
              <a:rPr lang="en-US" sz="1600" dirty="0">
                <a:latin typeface="Times New Roman" panose="02020603050405020304" pitchFamily="18" charset="0"/>
                <a:cs typeface="Times New Roman" panose="02020603050405020304" pitchFamily="18" charset="0"/>
              </a:rPr>
              <a:t>, wastes and solutes into the capillaries. However, the total amount of fluid exiting capillaries at the arterial end exceeds that entering at the venule end. </a:t>
            </a:r>
          </a:p>
        </p:txBody>
      </p:sp>
    </p:spTree>
    <p:extLst>
      <p:ext uri="{BB962C8B-B14F-4D97-AF65-F5344CB8AC3E}">
        <p14:creationId xmlns:p14="http://schemas.microsoft.com/office/powerpoint/2010/main" val="156631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960D-9700-A8AE-8AB3-48719961D172}"/>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 CONTID</a:t>
            </a:r>
          </a:p>
        </p:txBody>
      </p:sp>
      <p:pic>
        <p:nvPicPr>
          <p:cNvPr id="6" name="Content Placeholder 5">
            <a:extLst>
              <a:ext uri="{FF2B5EF4-FFF2-40B4-BE49-F238E27FC236}">
                <a16:creationId xmlns:a16="http://schemas.microsoft.com/office/drawing/2014/main" id="{8E750346-315D-719A-B71E-12FFD96AED44}"/>
              </a:ext>
            </a:extLst>
          </p:cNvPr>
          <p:cNvPicPr>
            <a:picLocks noGrp="1" noChangeAspect="1"/>
          </p:cNvPicPr>
          <p:nvPr>
            <p:ph sz="half" idx="1"/>
          </p:nvPr>
        </p:nvPicPr>
        <p:blipFill>
          <a:blip r:embed="rId2"/>
          <a:stretch>
            <a:fillRect/>
          </a:stretch>
        </p:blipFill>
        <p:spPr>
          <a:xfrm>
            <a:off x="1298575" y="2786796"/>
            <a:ext cx="4718050" cy="2857620"/>
          </a:xfrm>
        </p:spPr>
      </p:pic>
      <p:sp>
        <p:nvSpPr>
          <p:cNvPr id="4" name="Content Placeholder 3">
            <a:extLst>
              <a:ext uri="{FF2B5EF4-FFF2-40B4-BE49-F238E27FC236}">
                <a16:creationId xmlns:a16="http://schemas.microsoft.com/office/drawing/2014/main" id="{8FAB3F1D-CF62-4C01-5C72-A3EE1B5738EB}"/>
              </a:ext>
            </a:extLst>
          </p:cNvPr>
          <p:cNvSpPr>
            <a:spLocks noGrp="1"/>
          </p:cNvSpPr>
          <p:nvPr>
            <p:ph sz="half" idx="2"/>
          </p:nvPr>
        </p:nvSpPr>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This is because the osmotic pressure causing the entry of fluids at the venule end is lower than the blood pressure causing exit of fluid at the arterial end, resulting into failure of some fluid flowing in capillaries, forming what is called tissue fluid.</a:t>
            </a:r>
            <a:endParaRPr lang="en-US" dirty="0"/>
          </a:p>
        </p:txBody>
      </p:sp>
    </p:spTree>
    <p:extLst>
      <p:ext uri="{BB962C8B-B14F-4D97-AF65-F5344CB8AC3E}">
        <p14:creationId xmlns:p14="http://schemas.microsoft.com/office/powerpoint/2010/main" val="337580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38B2-9F54-E678-7F25-06A901343657}"/>
              </a:ext>
            </a:extLst>
          </p:cNvPr>
          <p:cNvSpPr>
            <a:spLocks noGrp="1"/>
          </p:cNvSpPr>
          <p:nvPr>
            <p:ph type="title"/>
          </p:nvPr>
        </p:nvSpPr>
        <p:spPr>
          <a:xfrm>
            <a:off x="838200" y="365126"/>
            <a:ext cx="10017369" cy="1053366"/>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ILLUSTRATION SHOWING HOW TISSUE FLUID IS FORMED</a:t>
            </a:r>
          </a:p>
        </p:txBody>
      </p:sp>
      <p:pic>
        <p:nvPicPr>
          <p:cNvPr id="6" name="Content Placeholder 5">
            <a:extLst>
              <a:ext uri="{FF2B5EF4-FFF2-40B4-BE49-F238E27FC236}">
                <a16:creationId xmlns:a16="http://schemas.microsoft.com/office/drawing/2014/main" id="{1A8E7B98-AF03-F270-5CA1-B329583F98BF}"/>
              </a:ext>
            </a:extLst>
          </p:cNvPr>
          <p:cNvPicPr>
            <a:picLocks noGrp="1" noChangeAspect="1"/>
          </p:cNvPicPr>
          <p:nvPr>
            <p:ph sz="half" idx="1"/>
          </p:nvPr>
        </p:nvPicPr>
        <p:blipFill>
          <a:blip r:embed="rId2"/>
          <a:stretch>
            <a:fillRect/>
          </a:stretch>
        </p:blipFill>
        <p:spPr>
          <a:xfrm>
            <a:off x="1566862" y="3158331"/>
            <a:ext cx="4181475" cy="2114550"/>
          </a:xfrm>
        </p:spPr>
      </p:pic>
      <p:pic>
        <p:nvPicPr>
          <p:cNvPr id="8" name="Content Placeholder 7">
            <a:extLst>
              <a:ext uri="{FF2B5EF4-FFF2-40B4-BE49-F238E27FC236}">
                <a16:creationId xmlns:a16="http://schemas.microsoft.com/office/drawing/2014/main" id="{5363CA89-F9EE-A061-41D8-0D47F1C48469}"/>
              </a:ext>
            </a:extLst>
          </p:cNvPr>
          <p:cNvPicPr>
            <a:picLocks noGrp="1" noChangeAspect="1"/>
          </p:cNvPicPr>
          <p:nvPr>
            <p:ph sz="half" idx="2"/>
          </p:nvPr>
        </p:nvPicPr>
        <p:blipFill>
          <a:blip r:embed="rId3"/>
          <a:stretch>
            <a:fillRect/>
          </a:stretch>
        </p:blipFill>
        <p:spPr>
          <a:xfrm>
            <a:off x="6302375" y="3144044"/>
            <a:ext cx="4476750" cy="2143125"/>
          </a:xfrm>
        </p:spPr>
      </p:pic>
    </p:spTree>
    <p:extLst>
      <p:ext uri="{BB962C8B-B14F-4D97-AF65-F5344CB8AC3E}">
        <p14:creationId xmlns:p14="http://schemas.microsoft.com/office/powerpoint/2010/main" val="166513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64BF-E742-5EB5-F8BC-7DFB8E3D78EC}"/>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NOTE</a:t>
            </a:r>
          </a:p>
        </p:txBody>
      </p:sp>
      <p:sp>
        <p:nvSpPr>
          <p:cNvPr id="3" name="Content Placeholder 2">
            <a:extLst>
              <a:ext uri="{FF2B5EF4-FFF2-40B4-BE49-F238E27FC236}">
                <a16:creationId xmlns:a16="http://schemas.microsoft.com/office/drawing/2014/main" id="{8942E04F-4D29-36CA-7882-8FBD54EA04F9}"/>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Tissue fluid is drained by the lymphatic system, where it becomes lymph which eventually passes into the veins at the same rate as it is formed, failure of which results in a condition known as oedema</a:t>
            </a:r>
            <a:r>
              <a:rPr lang="en-US" dirty="0"/>
              <a:t>. </a:t>
            </a:r>
          </a:p>
          <a:p>
            <a:r>
              <a:rPr lang="en-US" b="1" dirty="0">
                <a:solidFill>
                  <a:srgbClr val="FF0000"/>
                </a:solidFill>
                <a:latin typeface="Times New Roman" panose="02020603050405020304" pitchFamily="18" charset="0"/>
                <a:cs typeface="Times New Roman" panose="02020603050405020304" pitchFamily="18" charset="0"/>
              </a:rPr>
              <a:t>ILLUSTRATION OF OEDEMA</a:t>
            </a:r>
          </a:p>
        </p:txBody>
      </p:sp>
    </p:spTree>
    <p:extLst>
      <p:ext uri="{BB962C8B-B14F-4D97-AF65-F5344CB8AC3E}">
        <p14:creationId xmlns:p14="http://schemas.microsoft.com/office/powerpoint/2010/main" val="372720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FF8B-544E-7615-51EC-7DF5F6A5D26E}"/>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HOMEOSTASIS IN UNICELLULAR ORGANISMS AND CELLS OF MULTICELLULAR ORGANISMS </a:t>
            </a:r>
          </a:p>
        </p:txBody>
      </p:sp>
      <p:sp>
        <p:nvSpPr>
          <p:cNvPr id="3" name="Content Placeholder 2">
            <a:extLst>
              <a:ext uri="{FF2B5EF4-FFF2-40B4-BE49-F238E27FC236}">
                <a16:creationId xmlns:a16="http://schemas.microsoft.com/office/drawing/2014/main" id="{6AB6280A-DE23-4456-1FB6-42E1E2949AF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At cellular level, the internal environment of a cell is its cytoplasm while the cell’s immediate surrounding constitutes its external environment.</a:t>
            </a:r>
          </a:p>
          <a:p>
            <a:r>
              <a:rPr lang="en-US" sz="2400" dirty="0">
                <a:latin typeface="Times New Roman" panose="02020603050405020304" pitchFamily="18" charset="0"/>
                <a:cs typeface="Times New Roman" panose="02020603050405020304" pitchFamily="18" charset="0"/>
              </a:rPr>
              <a:t> Tissue fluid in most animals and sap in plants, constitute the external environment of cells of multi cellular animals and plants respectively, but form the internal environment of these organisms. </a:t>
            </a:r>
          </a:p>
          <a:p>
            <a:r>
              <a:rPr lang="en-US" sz="2400" dirty="0">
                <a:latin typeface="Times New Roman" panose="02020603050405020304" pitchFamily="18" charset="0"/>
                <a:cs typeface="Times New Roman" panose="02020603050405020304" pitchFamily="18" charset="0"/>
              </a:rPr>
              <a:t>The constituents of a cell cytoplasm are modulated by the partial permeability of its cell membranes and the level of activity of its enzymes. </a:t>
            </a:r>
          </a:p>
        </p:txBody>
      </p:sp>
    </p:spTree>
    <p:extLst>
      <p:ext uri="{BB962C8B-B14F-4D97-AF65-F5344CB8AC3E}">
        <p14:creationId xmlns:p14="http://schemas.microsoft.com/office/powerpoint/2010/main" val="362139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5090-C1FC-318B-5303-B5C00FF7ED48}"/>
              </a:ext>
            </a:extLst>
          </p:cNvPr>
          <p:cNvSpPr>
            <a:spLocks noGrp="1"/>
          </p:cNvSpPr>
          <p:nvPr>
            <p:ph type="title"/>
          </p:nvPr>
        </p:nvSpPr>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C38EEA18-F581-21CA-E8C0-DF5AE15B9628}"/>
              </a:ext>
            </a:extLst>
          </p:cNvPr>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The cell surface membrane selectively allows entry and exit of molecules at a strictly controlled rate by diffusion gradient, osmotic gradients and active transport.</a:t>
            </a:r>
          </a:p>
          <a:p>
            <a:r>
              <a:rPr lang="en-US" sz="2400" dirty="0">
                <a:latin typeface="Times New Roman" panose="02020603050405020304" pitchFamily="18" charset="0"/>
                <a:cs typeface="Times New Roman" panose="02020603050405020304" pitchFamily="18" charset="0"/>
              </a:rPr>
              <a:t> The nature and amounts of materials </a:t>
            </a:r>
            <a:r>
              <a:rPr lang="en-US" sz="2400" dirty="0" err="1">
                <a:latin typeface="Times New Roman" panose="02020603050405020304" pitchFamily="18" charset="0"/>
                <a:cs typeface="Times New Roman" panose="02020603050405020304" pitchFamily="18" charset="0"/>
              </a:rPr>
              <a:t>synthesised</a:t>
            </a:r>
            <a:r>
              <a:rPr lang="en-US" sz="2400" dirty="0">
                <a:latin typeface="Times New Roman" panose="02020603050405020304" pitchFamily="18" charset="0"/>
                <a:cs typeface="Times New Roman" panose="02020603050405020304" pitchFamily="18" charset="0"/>
              </a:rPr>
              <a:t> is controlled by the rates of protein synthesis and they </a:t>
            </a:r>
            <a:r>
              <a:rPr lang="en-US" sz="2400" dirty="0" err="1">
                <a:latin typeface="Times New Roman" panose="02020603050405020304" pitchFamily="18" charset="0"/>
                <a:cs typeface="Times New Roman" panose="02020603050405020304" pitchFamily="18" charset="0"/>
              </a:rPr>
              <a:t>catalyse</a:t>
            </a:r>
            <a:r>
              <a:rPr lang="en-US" sz="2400" dirty="0">
                <a:latin typeface="Times New Roman" panose="02020603050405020304" pitchFamily="18" charset="0"/>
                <a:cs typeface="Times New Roman" panose="02020603050405020304" pitchFamily="18" charset="0"/>
              </a:rPr>
              <a:t> most anabolic and catabolic reactions within cells. </a:t>
            </a:r>
          </a:p>
          <a:p>
            <a:r>
              <a:rPr lang="en-US" sz="2400" dirty="0">
                <a:latin typeface="Times New Roman" panose="02020603050405020304" pitchFamily="18" charset="0"/>
                <a:cs typeface="Times New Roman" panose="02020603050405020304" pitchFamily="18" charset="0"/>
              </a:rPr>
              <a:t>Therefore, relative constancy of the cell’s internal environment depends on supply of metabolites, </a:t>
            </a:r>
            <a:r>
              <a:rPr lang="en-US" sz="2400" dirty="0" err="1">
                <a:latin typeface="Times New Roman" panose="02020603050405020304" pitchFamily="18" charset="0"/>
                <a:cs typeface="Times New Roman" panose="02020603050405020304" pitchFamily="18" charset="0"/>
              </a:rPr>
              <a:t>utilisation</a:t>
            </a:r>
            <a:r>
              <a:rPr lang="en-US" sz="2400" dirty="0">
                <a:latin typeface="Times New Roman" panose="02020603050405020304" pitchFamily="18" charset="0"/>
                <a:cs typeface="Times New Roman" panose="02020603050405020304" pitchFamily="18" charset="0"/>
              </a:rPr>
              <a:t> of cellular material or out put through activity of the modulators.</a:t>
            </a:r>
          </a:p>
        </p:txBody>
      </p:sp>
    </p:spTree>
    <p:extLst>
      <p:ext uri="{BB962C8B-B14F-4D97-AF65-F5344CB8AC3E}">
        <p14:creationId xmlns:p14="http://schemas.microsoft.com/office/powerpoint/2010/main" val="37245081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164</TotalTime>
  <Words>2613</Words>
  <Application>Microsoft Office PowerPoint</Application>
  <PresentationFormat>Widescreen</PresentationFormat>
  <Paragraphs>133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Garamond</vt:lpstr>
      <vt:lpstr>Times New Roman</vt:lpstr>
      <vt:lpstr>Organic</vt:lpstr>
      <vt:lpstr>TISSUE FLUID </vt:lpstr>
      <vt:lpstr>DEFINITION</vt:lpstr>
      <vt:lpstr>FORMATION OF TISSUE FLUID </vt:lpstr>
      <vt:lpstr>TISSUE FLUID FORMATION CONTINUED</vt:lpstr>
      <vt:lpstr> CONTID</vt:lpstr>
      <vt:lpstr>ILLUSTRATION SHOWING HOW TISSUE FLUID IS FORMED</vt:lpstr>
      <vt:lpstr>NOTE</vt:lpstr>
      <vt:lpstr>HOMEOSTASIS IN UNICELLULAR ORGANISMS AND CELLS OF MULTICELLULAR ORGANISMS </vt:lpstr>
      <vt:lpstr>CONTINUED</vt:lpstr>
      <vt:lpstr>HOMEOSTATIC ROLE OF THE LIVER AND THE PANCREAS </vt:lpstr>
      <vt:lpstr>DESCRIPTION OF THE STRUCTURE OF LIVER</vt:lpstr>
      <vt:lpstr>CONTINUED</vt:lpstr>
      <vt:lpstr>How structure is related to function in the liver: </vt:lpstr>
      <vt:lpstr>CONTINUED</vt:lpstr>
      <vt:lpstr>Function of Kupffer cells </vt:lpstr>
      <vt:lpstr>Functions of the liver </vt:lpstr>
      <vt:lpstr>ORNITHINE CYCLE</vt:lpstr>
      <vt:lpstr>CONTINUED</vt:lpstr>
      <vt:lpstr>CONTINUED</vt:lpstr>
      <vt:lpstr>CONTID</vt:lpstr>
      <vt:lpstr>CONTINUED</vt:lpstr>
      <vt:lpstr>REGULATION OF BLOOD GLUCOSE </vt:lpstr>
      <vt:lpstr>HOW THE LIVER AND PANCREAS INTERACT TO MAINTAIN GLUCOSE LEVELS CONSTANT </vt:lpstr>
      <vt:lpstr>CONTINUED</vt:lpstr>
      <vt:lpstr>Note: </vt:lpstr>
      <vt:lpstr>CONTID</vt:lpstr>
      <vt:lpstr>CONTID</vt:lpstr>
      <vt:lpstr>Liver disorders</vt:lpstr>
      <vt:lpstr>A graph showing how blood glucose varies with time in a diabetic and  a Non diabetic person</vt:lpstr>
      <vt:lpstr>SUMMARY OF BLOOD GLUCOSE REGULATION</vt:lpstr>
      <vt:lpstr>VIDEO SHOWING HOW BLOOD GLUCOSE LEVEL ARE REGULATED</vt:lpstr>
      <vt:lpstr>END OF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mikenamuyenga21@gmail.com</dc:creator>
  <cp:lastModifiedBy>mikenamuyenga21@gmail.com</cp:lastModifiedBy>
  <cp:revision>21</cp:revision>
  <dcterms:created xsi:type="dcterms:W3CDTF">2024-12-20T08:18:00Z</dcterms:created>
  <dcterms:modified xsi:type="dcterms:W3CDTF">2024-12-20T11:27:40Z</dcterms:modified>
</cp:coreProperties>
</file>