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56" r:id="rId2"/>
    <p:sldId id="277" r:id="rId3"/>
    <p:sldId id="278" r:id="rId4"/>
    <p:sldId id="257" r:id="rId5"/>
    <p:sldId id="258" r:id="rId6"/>
    <p:sldId id="276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60"/>
  </p:normalViewPr>
  <p:slideViewPr>
    <p:cSldViewPr>
      <p:cViewPr varScale="1">
        <p:scale>
          <a:sx n="42" d="100"/>
          <a:sy n="42" d="100"/>
        </p:scale>
        <p:origin x="-132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17203-46B8-446F-92A8-2F56C05761E3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3BDA2-DD1C-4E60-9692-C063B3165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23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BDA2-DD1C-4E60-9692-C063B31658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Remember you will be adapting the program not changing it, so you need a program in line with your health topic.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F57536-0B20-4C90-8DE3-27F5F9B4A85E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852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405025-6108-434C-BC97-AE0DCDE79DD8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4941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20392AC-96B0-499E-A739-BC4F087DA35F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0386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9F63BC-5FD4-4485-A685-5E7221FD278B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5629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design a BCC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EHS 215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Conduct participant analysis.</a:t>
            </a:r>
          </a:p>
          <a:p>
            <a:r>
              <a:rPr lang="en-US" dirty="0" smtClean="0"/>
              <a:t> </a:t>
            </a:r>
            <a:r>
              <a:rPr lang="en-US" dirty="0"/>
              <a:t>What other people or groups can participate in the</a:t>
            </a:r>
          </a:p>
          <a:p>
            <a:r>
              <a:rPr lang="en-US" dirty="0"/>
              <a:t>BCC program (partners, stakeholders, allies, and</a:t>
            </a:r>
          </a:p>
          <a:p>
            <a:r>
              <a:rPr lang="en-US" dirty="0"/>
              <a:t>gatekeepers)?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may include </a:t>
            </a:r>
            <a:r>
              <a:rPr lang="en-US" dirty="0" smtClean="0"/>
              <a:t>nongovernmental organizations</a:t>
            </a:r>
            <a:r>
              <a:rPr lang="en-US" dirty="0"/>
              <a:t>, professional associations, schools</a:t>
            </a:r>
            <a:r>
              <a:rPr lang="en-US" dirty="0" smtClean="0"/>
              <a:t>, faith-based </a:t>
            </a:r>
            <a:r>
              <a:rPr lang="en-US" dirty="0"/>
              <a:t>groups, and the media. 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skills </a:t>
            </a:r>
            <a:r>
              <a:rPr lang="en-US" dirty="0" smtClean="0"/>
              <a:t>or resources </a:t>
            </a:r>
            <a:r>
              <a:rPr lang="en-US" dirty="0"/>
              <a:t>can they </a:t>
            </a:r>
            <a:r>
              <a:rPr lang="en-US" dirty="0" smtClean="0"/>
              <a:t>offer?</a:t>
            </a:r>
          </a:p>
          <a:p>
            <a:r>
              <a:rPr lang="en-US" dirty="0" smtClean="0"/>
              <a:t> </a:t>
            </a:r>
            <a:r>
              <a:rPr lang="en-US" dirty="0"/>
              <a:t>What would motivate </a:t>
            </a:r>
            <a:r>
              <a:rPr lang="en-US" dirty="0" smtClean="0"/>
              <a:t>their participation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24270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Conduct channel analysis.</a:t>
            </a:r>
          </a:p>
          <a:p>
            <a:r>
              <a:rPr lang="en-US" dirty="0" smtClean="0"/>
              <a:t>What </a:t>
            </a:r>
            <a:r>
              <a:rPr lang="en-US" dirty="0"/>
              <a:t>communication channels are available?</a:t>
            </a:r>
          </a:p>
          <a:p>
            <a:r>
              <a:rPr lang="en-US" dirty="0" smtClean="0"/>
              <a:t>What </a:t>
            </a:r>
            <a:r>
              <a:rPr lang="en-US" dirty="0"/>
              <a:t>are the strengths and weaknesses of each channel?</a:t>
            </a:r>
          </a:p>
          <a:p>
            <a:r>
              <a:rPr lang="en-US" dirty="0"/>
              <a:t>For example, how </a:t>
            </a:r>
            <a:r>
              <a:rPr lang="en-US" dirty="0" smtClean="0"/>
              <a:t>effective </a:t>
            </a:r>
            <a:r>
              <a:rPr lang="en-US" dirty="0"/>
              <a:t>are the channels in </a:t>
            </a:r>
            <a:r>
              <a:rPr lang="en-US" dirty="0" smtClean="0"/>
              <a:t>reaching the </a:t>
            </a:r>
            <a:r>
              <a:rPr lang="en-US" dirty="0"/>
              <a:t>audience?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many people can they reach?</a:t>
            </a:r>
          </a:p>
        </p:txBody>
      </p:sp>
    </p:spTree>
    <p:extLst>
      <p:ext uri="{BB962C8B-B14F-4D97-AF65-F5344CB8AC3E}">
        <p14:creationId xmlns:p14="http://schemas.microsoft.com/office/powerpoint/2010/main" val="1096451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Strategic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19256"/>
            <a:ext cx="7391400" cy="397674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Define </a:t>
            </a:r>
            <a:r>
              <a:rPr lang="en-US" dirty="0"/>
              <a:t>communication, behavior change, and </a:t>
            </a:r>
            <a:r>
              <a:rPr lang="en-US" dirty="0" smtClean="0"/>
              <a:t>program objectives.  </a:t>
            </a:r>
            <a:r>
              <a:rPr lang="en-US" dirty="0"/>
              <a:t>Communication objectives describe desired changes </a:t>
            </a:r>
            <a:r>
              <a:rPr lang="en-US" dirty="0" smtClean="0"/>
              <a:t>in</a:t>
            </a:r>
            <a:r>
              <a:rPr lang="en-US" dirty="0"/>
              <a:t> </a:t>
            </a:r>
            <a:r>
              <a:rPr lang="en-US" dirty="0" smtClean="0"/>
              <a:t>indirect influences </a:t>
            </a:r>
            <a:r>
              <a:rPr lang="en-US" dirty="0"/>
              <a:t>on behavior, such as knowledge, attitudes</a:t>
            </a:r>
            <a:r>
              <a:rPr lang="en-US" dirty="0" smtClean="0"/>
              <a:t>, and </a:t>
            </a:r>
            <a:r>
              <a:rPr lang="en-US" dirty="0"/>
              <a:t>social norms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Behavior change objectives </a:t>
            </a:r>
            <a:r>
              <a:rPr lang="en-US" dirty="0" smtClean="0"/>
              <a:t>refer to </a:t>
            </a:r>
            <a:r>
              <a:rPr lang="en-US" dirty="0"/>
              <a:t>intended changes in the audience’s actual </a:t>
            </a:r>
            <a:r>
              <a:rPr lang="en-US" dirty="0" smtClean="0"/>
              <a:t>behavior. Together</a:t>
            </a:r>
            <a:r>
              <a:rPr lang="en-US" dirty="0"/>
              <a:t>, communication and behavior change </a:t>
            </a:r>
            <a:r>
              <a:rPr lang="en-US" dirty="0" smtClean="0"/>
              <a:t>objectives contribute </a:t>
            </a:r>
            <a:r>
              <a:rPr lang="en-US" dirty="0"/>
              <a:t>to the overall program objective, which </a:t>
            </a:r>
            <a:r>
              <a:rPr lang="en-US" dirty="0" smtClean="0"/>
              <a:t>refers to </a:t>
            </a:r>
            <a:r>
              <a:rPr lang="en-US" dirty="0"/>
              <a:t>anticipated results of the overarching health program.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65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Are objectives SMART: </a:t>
            </a:r>
            <a:r>
              <a:rPr lang="en-US" dirty="0" smtClean="0"/>
              <a:t>Specific</a:t>
            </a:r>
            <a:r>
              <a:rPr lang="en-US" dirty="0"/>
              <a:t>, Measurable, Appropriate</a:t>
            </a:r>
            <a:r>
              <a:rPr lang="en-US" dirty="0" smtClean="0"/>
              <a:t>, Realistic</a:t>
            </a:r>
            <a:r>
              <a:rPr lang="en-US" dirty="0"/>
              <a:t>, and </a:t>
            </a:r>
            <a:r>
              <a:rPr lang="en-US" dirty="0" smtClean="0"/>
              <a:t>Time bound</a:t>
            </a:r>
            <a:r>
              <a:rPr lang="en-US" dirty="0"/>
              <a:t>? </a:t>
            </a:r>
          </a:p>
          <a:p>
            <a:r>
              <a:rPr lang="en-US" dirty="0" smtClean="0"/>
              <a:t> </a:t>
            </a:r>
            <a:r>
              <a:rPr lang="en-US" dirty="0"/>
              <a:t>Develop a conceptual framework to show how </a:t>
            </a:r>
            <a:r>
              <a:rPr lang="en-US" dirty="0" smtClean="0"/>
              <a:t>program activities </a:t>
            </a:r>
            <a:r>
              <a:rPr lang="en-US" dirty="0"/>
              <a:t>are expected to contribute to objectives.</a:t>
            </a:r>
          </a:p>
          <a:p>
            <a:r>
              <a:rPr lang="en-US" dirty="0" smtClean="0"/>
              <a:t>Use </a:t>
            </a:r>
            <a:r>
              <a:rPr lang="en-US" dirty="0"/>
              <a:t>the conceptual framework to help select </a:t>
            </a:r>
            <a:r>
              <a:rPr lang="en-US" dirty="0" smtClean="0"/>
              <a:t>monitoring and </a:t>
            </a:r>
            <a:r>
              <a:rPr lang="en-US" dirty="0"/>
              <a:t>evaluation indicators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452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Are </a:t>
            </a:r>
            <a:r>
              <a:rPr lang="en-US" dirty="0"/>
              <a:t>indicators </a:t>
            </a:r>
            <a:r>
              <a:rPr lang="en-US" i="1" dirty="0"/>
              <a:t>valid</a:t>
            </a:r>
            <a:r>
              <a:rPr lang="en-US" dirty="0"/>
              <a:t>—that is, do they measure the topic</a:t>
            </a:r>
          </a:p>
          <a:p>
            <a:r>
              <a:rPr lang="en-US" dirty="0"/>
              <a:t>or issue </a:t>
            </a:r>
            <a:r>
              <a:rPr lang="en-US" dirty="0" smtClean="0"/>
              <a:t> that </a:t>
            </a:r>
            <a:r>
              <a:rPr lang="en-US" dirty="0"/>
              <a:t>they are meant to </a:t>
            </a:r>
            <a:r>
              <a:rPr lang="en-US" dirty="0" smtClean="0"/>
              <a:t>reflect?</a:t>
            </a:r>
          </a:p>
          <a:p>
            <a:r>
              <a:rPr lang="en-US" dirty="0" smtClean="0"/>
              <a:t> </a:t>
            </a:r>
            <a:r>
              <a:rPr lang="en-US" dirty="0"/>
              <a:t>Are </a:t>
            </a:r>
            <a:r>
              <a:rPr lang="en-US" dirty="0" smtClean="0"/>
              <a:t>indicators </a:t>
            </a:r>
            <a:r>
              <a:rPr lang="en-US" i="1" dirty="0" smtClean="0"/>
              <a:t>reliable</a:t>
            </a:r>
            <a:r>
              <a:rPr lang="en-US" dirty="0" smtClean="0"/>
              <a:t>—that </a:t>
            </a:r>
            <a:r>
              <a:rPr lang="en-US" dirty="0"/>
              <a:t>is, do they produce consistent </a:t>
            </a:r>
            <a:r>
              <a:rPr lang="en-US" dirty="0" smtClean="0"/>
              <a:t>results when </a:t>
            </a:r>
            <a:r>
              <a:rPr lang="en-US" dirty="0"/>
              <a:t>repeated </a:t>
            </a:r>
            <a:r>
              <a:rPr lang="en-US" dirty="0" smtClean="0"/>
              <a:t>over </a:t>
            </a:r>
            <a:r>
              <a:rPr lang="en-US" dirty="0"/>
              <a:t>time? Are they </a:t>
            </a:r>
            <a:r>
              <a:rPr lang="en-US" i="1" dirty="0" smtClean="0"/>
              <a:t>specific </a:t>
            </a:r>
            <a:r>
              <a:rPr lang="en-US" dirty="0"/>
              <a:t>(measure </a:t>
            </a:r>
            <a:r>
              <a:rPr lang="en-US" dirty="0" smtClean="0"/>
              <a:t>a single </a:t>
            </a:r>
            <a:r>
              <a:rPr lang="en-US" dirty="0"/>
              <a:t>topic or issue), </a:t>
            </a:r>
            <a:r>
              <a:rPr lang="en-US" i="1" dirty="0"/>
              <a:t>sensitive </a:t>
            </a:r>
            <a:r>
              <a:rPr lang="en-US" dirty="0"/>
              <a:t>(responsive to change),</a:t>
            </a:r>
          </a:p>
          <a:p>
            <a:r>
              <a:rPr lang="en-US" dirty="0"/>
              <a:t>and </a:t>
            </a:r>
            <a:r>
              <a:rPr lang="en-US" i="1" dirty="0"/>
              <a:t>operational </a:t>
            </a:r>
            <a:r>
              <a:rPr lang="en-US" dirty="0"/>
              <a:t>(measurable)?</a:t>
            </a:r>
          </a:p>
          <a:p>
            <a:r>
              <a:rPr lang="en-US" dirty="0" smtClean="0"/>
              <a:t>Prioritize </a:t>
            </a:r>
            <a:r>
              <a:rPr lang="en-US" dirty="0"/>
              <a:t>communication channels.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98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119256"/>
            <a:ext cx="7162800" cy="390054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 </a:t>
            </a:r>
            <a:r>
              <a:rPr lang="en-US" sz="2800" dirty="0"/>
              <a:t>Use relevant behavioral theories and </a:t>
            </a:r>
            <a:r>
              <a:rPr lang="en-US" sz="2800" dirty="0" smtClean="0"/>
              <a:t>findings from formative </a:t>
            </a:r>
            <a:r>
              <a:rPr lang="en-US" sz="2800" dirty="0"/>
              <a:t>research to guide the choice of channels.</a:t>
            </a:r>
          </a:p>
          <a:p>
            <a:pPr algn="just"/>
            <a:r>
              <a:rPr lang="en-US" sz="2800" dirty="0" smtClean="0"/>
              <a:t>To </a:t>
            </a:r>
            <a:r>
              <a:rPr lang="en-US" sz="2800" dirty="0"/>
              <a:t>help maximize </a:t>
            </a:r>
            <a:r>
              <a:rPr lang="en-US" sz="2800" dirty="0" smtClean="0"/>
              <a:t>effect</a:t>
            </a:r>
            <a:r>
              <a:rPr lang="en-US" sz="2800" dirty="0"/>
              <a:t>, can the program use a mix of </a:t>
            </a:r>
            <a:r>
              <a:rPr lang="en-US" sz="2800" dirty="0" smtClean="0"/>
              <a:t>the three </a:t>
            </a:r>
            <a:r>
              <a:rPr lang="en-US" sz="2800" dirty="0"/>
              <a:t>major types of channels—mass media, interpersonal</a:t>
            </a:r>
            <a:r>
              <a:rPr lang="en-US" sz="2800" dirty="0" smtClean="0"/>
              <a:t>, and/or </a:t>
            </a:r>
            <a:r>
              <a:rPr lang="en-US" sz="2800" dirty="0"/>
              <a:t>community channels?</a:t>
            </a:r>
          </a:p>
          <a:p>
            <a:pPr algn="just"/>
            <a:r>
              <a:rPr lang="en-US" sz="2800" dirty="0" smtClean="0"/>
              <a:t> </a:t>
            </a:r>
            <a:r>
              <a:rPr lang="en-US" sz="2800" dirty="0"/>
              <a:t>Develop a creative brief to share with people and </a:t>
            </a:r>
            <a:r>
              <a:rPr lang="en-US" sz="2800" dirty="0" smtClean="0"/>
              <a:t>organizations involved </a:t>
            </a:r>
            <a:r>
              <a:rPr lang="en-US" sz="2800" dirty="0"/>
              <a:t>in developing messages and materials.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7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119256"/>
            <a:ext cx="7086600" cy="3976743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 </a:t>
            </a:r>
            <a:r>
              <a:rPr lang="en-US" sz="2800" dirty="0"/>
              <a:t>Does the brief include a </a:t>
            </a:r>
            <a:r>
              <a:rPr lang="en-US" sz="2800" dirty="0" smtClean="0"/>
              <a:t>profile </a:t>
            </a:r>
            <a:r>
              <a:rPr lang="en-US" sz="2800" dirty="0"/>
              <a:t>of the intended audience</a:t>
            </a:r>
            <a:r>
              <a:rPr lang="en-US" sz="2800" dirty="0" smtClean="0"/>
              <a:t>, behavior </a:t>
            </a:r>
            <a:r>
              <a:rPr lang="en-US" sz="2800" dirty="0"/>
              <a:t>change objectives, resulting </a:t>
            </a:r>
            <a:r>
              <a:rPr lang="en-US" sz="2800" dirty="0" smtClean="0"/>
              <a:t>benefits that the </a:t>
            </a:r>
            <a:r>
              <a:rPr lang="en-US" sz="2800" dirty="0"/>
              <a:t>audience will appreciate, channels that will carry </a:t>
            </a:r>
            <a:r>
              <a:rPr lang="en-US" sz="2800" dirty="0" smtClean="0"/>
              <a:t>the messages</a:t>
            </a:r>
            <a:r>
              <a:rPr lang="en-US" sz="2800" dirty="0"/>
              <a:t>, and the key message points?</a:t>
            </a:r>
          </a:p>
          <a:p>
            <a:pPr algn="just"/>
            <a:r>
              <a:rPr lang="en-US" sz="2800" dirty="0" smtClean="0"/>
              <a:t> </a:t>
            </a:r>
            <a:r>
              <a:rPr lang="en-US" sz="2800" dirty="0"/>
              <a:t>Draw up an implementation plan, including activities</a:t>
            </a:r>
            <a:r>
              <a:rPr lang="en-US" sz="2800" dirty="0" smtClean="0"/>
              <a:t>, partners</a:t>
            </a:r>
            <a:r>
              <a:rPr lang="en-US" sz="2800" dirty="0"/>
              <a:t>’ roles and responsibilities, timeline, budget</a:t>
            </a:r>
            <a:r>
              <a:rPr lang="en-US" sz="2800" dirty="0" smtClean="0"/>
              <a:t>, and </a:t>
            </a:r>
            <a:r>
              <a:rPr lang="en-US" sz="2800" dirty="0"/>
              <a:t>management plan.</a:t>
            </a:r>
          </a:p>
          <a:p>
            <a:pPr algn="just"/>
            <a:r>
              <a:rPr lang="en-US" sz="2800" dirty="0"/>
              <a:t>D</a:t>
            </a:r>
            <a:r>
              <a:rPr lang="en-US" sz="2800" dirty="0" smtClean="0"/>
              <a:t>evelop </a:t>
            </a:r>
            <a:r>
              <a:rPr lang="en-US" sz="2800" dirty="0"/>
              <a:t>a monitoring and evaluation plan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153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 development and pretest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19256"/>
            <a:ext cx="7391400" cy="3976743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/>
              <a:t>Develop messages and materials.</a:t>
            </a:r>
          </a:p>
          <a:p>
            <a:pPr algn="just"/>
            <a:r>
              <a:rPr lang="en-US" sz="2800" dirty="0" smtClean="0"/>
              <a:t> </a:t>
            </a:r>
            <a:r>
              <a:rPr lang="en-US" sz="2800" dirty="0"/>
              <a:t>Use </a:t>
            </a:r>
            <a:r>
              <a:rPr lang="en-US" sz="2800" dirty="0" smtClean="0"/>
              <a:t>findings </a:t>
            </a:r>
            <a:r>
              <a:rPr lang="en-US" sz="2800" dirty="0"/>
              <a:t>from formative research and the </a:t>
            </a:r>
            <a:r>
              <a:rPr lang="en-US" sz="2800" dirty="0" smtClean="0"/>
              <a:t>strategic plan </a:t>
            </a:r>
            <a:r>
              <a:rPr lang="en-US" sz="2800" dirty="0"/>
              <a:t>to guide development. </a:t>
            </a:r>
            <a:endParaRPr lang="en-US" sz="2800" dirty="0" smtClean="0"/>
          </a:p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creative brief </a:t>
            </a:r>
            <a:r>
              <a:rPr lang="en-US" sz="2800" dirty="0" smtClean="0"/>
              <a:t>and audience profiles </a:t>
            </a:r>
            <a:r>
              <a:rPr lang="en-US" sz="2800" dirty="0"/>
              <a:t>developed in Step 2 summarize </a:t>
            </a:r>
            <a:r>
              <a:rPr lang="en-US" sz="2800" dirty="0" smtClean="0"/>
              <a:t>this information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 smtClean="0"/>
              <a:t>Tailor </a:t>
            </a:r>
            <a:r>
              <a:rPr lang="en-US" sz="2800" dirty="0"/>
              <a:t>messages to the audience’s stage of </a:t>
            </a:r>
            <a:r>
              <a:rPr lang="en-US" sz="2800" dirty="0" smtClean="0"/>
              <a:t>behavior change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11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119256"/>
            <a:ext cx="7162800" cy="397674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Choose type of appeal, such as empowering or entertaining, and tone, such as humorous or authoritative.</a:t>
            </a:r>
          </a:p>
          <a:p>
            <a:pPr algn="just"/>
            <a:r>
              <a:rPr lang="en-US" sz="3200" dirty="0"/>
              <a:t> Pretest messages and materials with audience members.</a:t>
            </a:r>
          </a:p>
          <a:p>
            <a:pPr algn="just"/>
            <a:r>
              <a:rPr lang="en-US" sz="3200" dirty="0"/>
              <a:t> Revise messages and materials based on </a:t>
            </a:r>
            <a:r>
              <a:rPr lang="en-US" sz="3200" dirty="0" smtClean="0"/>
              <a:t>pre-testers’ reactions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323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4: Implementation and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19256"/>
            <a:ext cx="7391400" cy="3824343"/>
          </a:xfrm>
        </p:spPr>
        <p:txBody>
          <a:bodyPr>
            <a:noAutofit/>
          </a:bodyPr>
          <a:lstStyle/>
          <a:p>
            <a:pPr algn="just"/>
            <a:r>
              <a:rPr lang="en-US" sz="3200" dirty="0"/>
              <a:t>Develop and implement a dissemination plan.</a:t>
            </a:r>
          </a:p>
          <a:p>
            <a:pPr algn="just"/>
            <a:r>
              <a:rPr lang="en-US" sz="3200" dirty="0" smtClean="0"/>
              <a:t> </a:t>
            </a:r>
            <a:r>
              <a:rPr lang="en-US" sz="3200" dirty="0"/>
              <a:t>Manage and monitor program progress—activities, </a:t>
            </a:r>
            <a:r>
              <a:rPr lang="en-US" sz="3200" dirty="0" smtClean="0"/>
              <a:t>staffing</a:t>
            </a:r>
            <a:r>
              <a:rPr lang="en-US" sz="3200" dirty="0"/>
              <a:t>, budget, and responses of the audience and </a:t>
            </a:r>
            <a:r>
              <a:rPr lang="en-US" sz="3200" dirty="0" smtClean="0"/>
              <a:t>other stakeholders</a:t>
            </a:r>
            <a:r>
              <a:rPr lang="en-US" sz="3200" dirty="0"/>
              <a:t>.</a:t>
            </a:r>
          </a:p>
          <a:p>
            <a:pPr algn="just"/>
            <a:r>
              <a:rPr lang="en-US" sz="3200" dirty="0" smtClean="0"/>
              <a:t> </a:t>
            </a:r>
            <a:r>
              <a:rPr lang="en-US" sz="3200" dirty="0"/>
              <a:t>Make midcourse adjustments to the program based </a:t>
            </a:r>
            <a:r>
              <a:rPr lang="en-US" sz="3200" dirty="0" smtClean="0"/>
              <a:t>on monitoring results.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083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858818"/>
          </a:xfrm>
        </p:spPr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1752600"/>
            <a:ext cx="7315200" cy="4419599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Improved population health depends on changing </a:t>
            </a:r>
            <a:r>
              <a:rPr lang="en-US" sz="2800" dirty="0" err="1" smtClean="0"/>
              <a:t>behaviour</a:t>
            </a:r>
            <a:r>
              <a:rPr lang="en-US" sz="2800" dirty="0" smtClean="0"/>
              <a:t> </a:t>
            </a:r>
            <a:r>
              <a:rPr lang="en-US" sz="2800" dirty="0"/>
              <a:t>of those who are healthy (e.g. stopping smoking</a:t>
            </a:r>
            <a:r>
              <a:rPr lang="en-US" sz="2800" dirty="0" smtClean="0"/>
              <a:t>), those </a:t>
            </a:r>
            <a:r>
              <a:rPr lang="en-US" sz="2800" dirty="0"/>
              <a:t>who are ill (e.g. adhering to health advice) and those delivering health care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 </a:t>
            </a:r>
            <a:r>
              <a:rPr lang="en-US" sz="2800" dirty="0"/>
              <a:t>To design more </a:t>
            </a:r>
            <a:r>
              <a:rPr lang="en-US" sz="2800" dirty="0" smtClean="0"/>
              <a:t>effective </a:t>
            </a:r>
            <a:r>
              <a:rPr lang="en-US" sz="2800" dirty="0" err="1" smtClean="0"/>
              <a:t>behaviour</a:t>
            </a:r>
            <a:r>
              <a:rPr lang="en-US" sz="2800" dirty="0" smtClean="0"/>
              <a:t> </a:t>
            </a:r>
            <a:r>
              <a:rPr lang="en-US" sz="2800" dirty="0"/>
              <a:t>change interventions, we need more investment in developing the scientiﬁc methods for </a:t>
            </a:r>
            <a:r>
              <a:rPr lang="en-US" sz="2800" dirty="0" smtClean="0"/>
              <a:t>studying </a:t>
            </a:r>
            <a:r>
              <a:rPr lang="en-US" sz="2800" dirty="0" err="1" smtClean="0"/>
              <a:t>behaviour</a:t>
            </a:r>
            <a:r>
              <a:rPr lang="en-US" sz="2800" dirty="0" smtClean="0"/>
              <a:t> </a:t>
            </a:r>
            <a:r>
              <a:rPr lang="en-US" sz="2800" dirty="0"/>
              <a:t>change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3798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935018"/>
          </a:xfrm>
        </p:spPr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05000"/>
            <a:ext cx="7162800" cy="4114799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Mobilize a large number of stakeholders to help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implement activities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and develop a broad sense of ownership.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O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ffer different </a:t>
            </a:r>
            <a:r>
              <a:rPr lang="en-US" dirty="0">
                <a:latin typeface="Calibri" pitchFamily="34" charset="0"/>
                <a:cs typeface="Calibri" pitchFamily="34" charset="0"/>
              </a:rPr>
              <a:t>means and levels of participation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during implementation</a:t>
            </a:r>
            <a:r>
              <a:rPr lang="en-US" dirty="0">
                <a:latin typeface="Calibri" pitchFamily="34" charset="0"/>
                <a:cs typeface="Calibri" pitchFamily="34" charset="0"/>
              </a:rPr>
              <a:t>. For example, for a radio program,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audience members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can participate in listening groups,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suggest questions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for the program, or even start a community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radio program</a:t>
            </a:r>
            <a:r>
              <a:rPr lang="en-US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Include audience members and other stakeholders in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steering committees to oversee program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implementation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804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9256"/>
            <a:ext cx="7467600" cy="390054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Measure outcomes, assess impact.</a:t>
            </a:r>
          </a:p>
          <a:p>
            <a:pPr algn="just"/>
            <a:r>
              <a:rPr lang="en-US" sz="2800" dirty="0" smtClean="0"/>
              <a:t>Disseminate </a:t>
            </a:r>
            <a:r>
              <a:rPr lang="en-US" sz="2800" dirty="0"/>
              <a:t>results to partners, key stakeholders, the </a:t>
            </a:r>
            <a:r>
              <a:rPr lang="en-US" sz="2800" dirty="0" smtClean="0"/>
              <a:t>news media</a:t>
            </a:r>
            <a:r>
              <a:rPr lang="en-US" sz="2800" dirty="0"/>
              <a:t>, and funding agencies.</a:t>
            </a:r>
          </a:p>
          <a:p>
            <a:pPr algn="just"/>
            <a:r>
              <a:rPr lang="en-US" sz="2800" dirty="0" smtClean="0"/>
              <a:t> </a:t>
            </a:r>
            <a:r>
              <a:rPr lang="en-US" sz="2800" dirty="0"/>
              <a:t>Record lessons learned and archive research </a:t>
            </a:r>
            <a:r>
              <a:rPr lang="en-US" sz="2800" dirty="0" smtClean="0"/>
              <a:t>findings for use </a:t>
            </a:r>
            <a:r>
              <a:rPr lang="en-US" sz="2800" dirty="0"/>
              <a:t>in future programs.</a:t>
            </a:r>
          </a:p>
          <a:p>
            <a:pPr algn="just"/>
            <a:r>
              <a:rPr lang="en-US" sz="2800" dirty="0" smtClean="0"/>
              <a:t>Revise </a:t>
            </a:r>
            <a:r>
              <a:rPr lang="en-US" sz="2800" dirty="0"/>
              <a:t>or redesign program based on </a:t>
            </a:r>
            <a:r>
              <a:rPr lang="en-US" sz="2800" dirty="0" smtClean="0"/>
              <a:t> evaluation findings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3686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119257"/>
            <a:ext cx="7162800" cy="3976744"/>
          </a:xfrm>
        </p:spPr>
        <p:txBody>
          <a:bodyPr>
            <a:normAutofit/>
          </a:bodyPr>
          <a:lstStyle/>
          <a:p>
            <a:r>
              <a:rPr lang="en-US" dirty="0"/>
              <a:t>Involve audience members in evaluating the </a:t>
            </a:r>
            <a:r>
              <a:rPr lang="en-US" dirty="0" smtClean="0"/>
              <a:t>program against </a:t>
            </a:r>
            <a:r>
              <a:rPr lang="en-US" dirty="0"/>
              <a:t>parameters they set themselves (</a:t>
            </a:r>
            <a:r>
              <a:rPr lang="en-US" dirty="0" smtClean="0"/>
              <a:t>participatory evaluation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/>
              <a:t>Ask </a:t>
            </a:r>
            <a:r>
              <a:rPr lang="en-US" dirty="0"/>
              <a:t>what they want to know and why, </a:t>
            </a:r>
            <a:r>
              <a:rPr lang="en-US" dirty="0" smtClean="0"/>
              <a:t>how they </a:t>
            </a:r>
            <a:r>
              <a:rPr lang="en-US" dirty="0"/>
              <a:t>can help conduct the evaluation, and how they </a:t>
            </a:r>
            <a:r>
              <a:rPr lang="en-US" dirty="0" smtClean="0"/>
              <a:t>will use </a:t>
            </a:r>
            <a:r>
              <a:rPr lang="en-US" dirty="0"/>
              <a:t>the results.</a:t>
            </a:r>
          </a:p>
          <a:p>
            <a:r>
              <a:rPr lang="en-US" dirty="0" smtClean="0"/>
              <a:t> </a:t>
            </a:r>
            <a:r>
              <a:rPr lang="en-US" dirty="0"/>
              <a:t>Encourage involvement of audience members in </a:t>
            </a:r>
            <a:r>
              <a:rPr lang="en-US" dirty="0" smtClean="0"/>
              <a:t>experimental evaluations </a:t>
            </a:r>
            <a:r>
              <a:rPr lang="en-US" dirty="0"/>
              <a:t>(designed to measure </a:t>
            </a:r>
            <a:r>
              <a:rPr lang="en-US" dirty="0" smtClean="0"/>
              <a:t>outcomes objectively).</a:t>
            </a:r>
          </a:p>
        </p:txBody>
      </p:sp>
    </p:spTree>
    <p:extLst>
      <p:ext uri="{BB962C8B-B14F-4D97-AF65-F5344CB8AC3E}">
        <p14:creationId xmlns:p14="http://schemas.microsoft.com/office/powerpoint/2010/main" val="1614193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Share key findings of the experimental evaluation with audience members and of the participatory evaluation with other stakeholders.</a:t>
            </a:r>
          </a:p>
          <a:p>
            <a:r>
              <a:rPr lang="en-US" dirty="0"/>
              <a:t> Encourage participants from the audience to share </a:t>
            </a:r>
            <a:r>
              <a:rPr lang="en-US" dirty="0" smtClean="0"/>
              <a:t>evaluation findings </a:t>
            </a:r>
            <a:r>
              <a:rPr lang="en-US" dirty="0"/>
              <a:t>with their </a:t>
            </a:r>
            <a:r>
              <a:rPr lang="en-US" dirty="0" smtClean="0"/>
              <a:t> communities</a:t>
            </a:r>
            <a:r>
              <a:rPr lang="en-US" dirty="0"/>
              <a:t>, advocate further</a:t>
            </a:r>
          </a:p>
          <a:p>
            <a:r>
              <a:rPr lang="en-US" dirty="0"/>
              <a:t>activities, and spread activities to other communities.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1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6036"/>
            <a:ext cx="8229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Criteria for Selecting a Program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924800" cy="4876800"/>
          </a:xfrm>
        </p:spPr>
        <p:txBody>
          <a:bodyPr>
            <a:normAutofit fontScale="85000" lnSpcReduction="20000"/>
          </a:bodyPr>
          <a:lstStyle/>
          <a:p>
            <a:pPr marL="225425" indent="-225425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"/>
              <a:tabLst>
                <a:tab pos="795338" algn="l"/>
              </a:tabLst>
              <a:defRPr/>
            </a:pPr>
            <a:r>
              <a:rPr lang="en-US" sz="2800" dirty="0"/>
              <a:t>Thinking about your organization and the target population for your </a:t>
            </a:r>
            <a:r>
              <a:rPr lang="en-US" sz="2800" dirty="0" smtClean="0"/>
              <a:t>project:</a:t>
            </a:r>
          </a:p>
          <a:p>
            <a:pPr marL="591185" lvl="1" indent="-225425">
              <a:lnSpc>
                <a:spcPct val="90000"/>
              </a:lnSpc>
              <a:tabLst>
                <a:tab pos="795338" algn="l"/>
              </a:tabLst>
              <a:defRPr/>
            </a:pPr>
            <a:r>
              <a:rPr lang="en-US" dirty="0" smtClean="0"/>
              <a:t>Was </a:t>
            </a:r>
            <a:r>
              <a:rPr lang="en-US" dirty="0"/>
              <a:t>the program conducted with people who had </a:t>
            </a:r>
            <a:r>
              <a:rPr lang="en-US" dirty="0" smtClean="0"/>
              <a:t>similar</a:t>
            </a:r>
          </a:p>
          <a:p>
            <a:pPr marL="865505" lvl="2" indent="-225425">
              <a:lnSpc>
                <a:spcPct val="90000"/>
              </a:lnSpc>
              <a:tabLst>
                <a:tab pos="795338" algn="l"/>
              </a:tabLst>
              <a:defRPr/>
            </a:pPr>
            <a:r>
              <a:rPr lang="en-US" sz="2100" dirty="0" smtClean="0"/>
              <a:t>Socioeconomic </a:t>
            </a:r>
            <a:r>
              <a:rPr lang="en-US" sz="2100" dirty="0"/>
              <a:t>status </a:t>
            </a:r>
            <a:endParaRPr lang="en-US" sz="2100" dirty="0" smtClean="0"/>
          </a:p>
          <a:p>
            <a:pPr marL="865505" lvl="2" indent="-225425">
              <a:lnSpc>
                <a:spcPct val="90000"/>
              </a:lnSpc>
              <a:tabLst>
                <a:tab pos="795338" algn="l"/>
              </a:tabLst>
              <a:defRPr/>
            </a:pPr>
            <a:r>
              <a:rPr lang="en-US" sz="2400" dirty="0" smtClean="0"/>
              <a:t>Resources</a:t>
            </a:r>
            <a:endParaRPr lang="en-US" sz="2400" dirty="0"/>
          </a:p>
          <a:p>
            <a:pPr marL="865505" lvl="2" indent="-225425">
              <a:lnSpc>
                <a:spcPct val="90000"/>
              </a:lnSpc>
              <a:tabLst>
                <a:tab pos="795338" algn="l"/>
              </a:tabLst>
              <a:defRPr/>
            </a:pPr>
            <a:r>
              <a:rPr lang="en-US" sz="2400" dirty="0" smtClean="0"/>
              <a:t>Ethnicity </a:t>
            </a:r>
            <a:endParaRPr lang="en-US" sz="2400" dirty="0"/>
          </a:p>
          <a:p>
            <a:pPr marL="865505" lvl="2" indent="-225425">
              <a:lnSpc>
                <a:spcPct val="90000"/>
              </a:lnSpc>
              <a:tabLst>
                <a:tab pos="795338" algn="l"/>
              </a:tabLst>
              <a:defRPr/>
            </a:pPr>
            <a:r>
              <a:rPr lang="en-US" sz="2400" dirty="0" smtClean="0"/>
              <a:t>Traditions </a:t>
            </a:r>
            <a:endParaRPr lang="en-US" sz="2400" dirty="0"/>
          </a:p>
          <a:p>
            <a:pPr marL="865505" lvl="2" indent="-225425">
              <a:lnSpc>
                <a:spcPct val="90000"/>
              </a:lnSpc>
              <a:tabLst>
                <a:tab pos="795338" algn="l"/>
              </a:tabLst>
              <a:defRPr/>
            </a:pPr>
            <a:r>
              <a:rPr lang="en-US" sz="2400" dirty="0" smtClean="0"/>
              <a:t>Priorities</a:t>
            </a:r>
            <a:endParaRPr lang="en-US" sz="2400" dirty="0"/>
          </a:p>
          <a:p>
            <a:pPr marL="865505" lvl="2" indent="-225425">
              <a:lnSpc>
                <a:spcPct val="90000"/>
              </a:lnSpc>
              <a:tabLst>
                <a:tab pos="795338" algn="l"/>
              </a:tabLst>
              <a:defRPr/>
            </a:pPr>
            <a:r>
              <a:rPr lang="en-US" sz="2400" dirty="0" smtClean="0"/>
              <a:t>Community </a:t>
            </a:r>
            <a:r>
              <a:rPr lang="en-US" sz="2400" dirty="0"/>
              <a:t>structure and </a:t>
            </a:r>
            <a:r>
              <a:rPr lang="en-US" sz="2400" dirty="0" smtClean="0"/>
              <a:t>values.</a:t>
            </a:r>
          </a:p>
          <a:p>
            <a:pPr marL="591185" lvl="1" indent="-225425">
              <a:lnSpc>
                <a:spcPct val="90000"/>
              </a:lnSpc>
              <a:tabLst>
                <a:tab pos="795338" algn="l"/>
              </a:tabLst>
              <a:defRPr/>
            </a:pPr>
            <a:r>
              <a:rPr lang="en-US" dirty="0" smtClean="0"/>
              <a:t>Is </a:t>
            </a:r>
            <a:r>
              <a:rPr lang="en-US" dirty="0"/>
              <a:t>the program appropriate for the age of your audience? </a:t>
            </a:r>
            <a:endParaRPr lang="en-US" dirty="0" smtClean="0"/>
          </a:p>
          <a:p>
            <a:pPr marL="365760" lvl="1" indent="0">
              <a:lnSpc>
                <a:spcPct val="90000"/>
              </a:lnSpc>
              <a:buNone/>
              <a:tabLst>
                <a:tab pos="795338" algn="l"/>
              </a:tabLst>
              <a:defRPr/>
            </a:pPr>
            <a:endParaRPr lang="en-US" dirty="0" smtClean="0"/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000" dirty="0"/>
              <a:t>Choose a program that is well-matched with:</a:t>
            </a:r>
            <a:r>
              <a:rPr lang="en-US" dirty="0"/>
              <a:t> </a:t>
            </a:r>
            <a:endParaRPr lang="en-US" dirty="0" smtClean="0"/>
          </a:p>
          <a:p>
            <a:pPr marL="630936" lvl="1" indent="-265176">
              <a:defRPr/>
            </a:pPr>
            <a:r>
              <a:rPr lang="en-US" dirty="0" smtClean="0"/>
              <a:t>Your </a:t>
            </a:r>
            <a:r>
              <a:rPr lang="en-US" dirty="0"/>
              <a:t>health topic (e.g., breast or cervical cancer, nutrition, physical </a:t>
            </a:r>
            <a:r>
              <a:rPr lang="en-US" dirty="0" smtClean="0"/>
              <a:t>activity)</a:t>
            </a:r>
          </a:p>
          <a:p>
            <a:pPr marL="630936" lvl="1" indent="-265176">
              <a:defRPr/>
            </a:pPr>
            <a:r>
              <a:rPr lang="en-US" sz="2500" dirty="0" smtClean="0"/>
              <a:t>What </a:t>
            </a:r>
            <a:r>
              <a:rPr lang="en-US" sz="2500" dirty="0"/>
              <a:t>your audience is already doing about the health issue.</a:t>
            </a:r>
            <a:r>
              <a:rPr lang="en-US" dirty="0"/>
              <a:t>   </a:t>
            </a:r>
          </a:p>
          <a:p>
            <a:pPr marL="511874" indent="-33813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tabLst>
                <a:tab pos="795338" algn="l"/>
              </a:tabLst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8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Criteria for Selecting a Program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35480"/>
            <a:ext cx="7696200" cy="4770120"/>
          </a:xfrm>
        </p:spPr>
        <p:txBody>
          <a:bodyPr>
            <a:normAutofit fontScale="92500" lnSpcReduction="20000"/>
          </a:bodyPr>
          <a:lstStyle/>
          <a:p>
            <a:pPr marL="265176" indent="-265176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Context for intervention</a:t>
            </a:r>
          </a:p>
          <a:p>
            <a:pPr marL="265176" indent="-265176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Coverage across the range of populations or setting involved in a health concern</a:t>
            </a:r>
          </a:p>
          <a:p>
            <a:pPr marL="265176" indent="-265176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Knowledge of what populations or settings involved in a health concern</a:t>
            </a:r>
          </a:p>
          <a:p>
            <a:pPr marL="265176" indent="-265176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Knowledge of what populations interventions will be effective for and under what conditions</a:t>
            </a:r>
          </a:p>
          <a:p>
            <a:pPr marL="265176" indent="-265176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Role of race, ethnicity, and culture</a:t>
            </a:r>
          </a:p>
          <a:p>
            <a:pPr marL="265176" indent="-265176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Staff creativity, experience</a:t>
            </a:r>
          </a:p>
          <a:p>
            <a:pPr marL="265176" indent="-265176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Balancing fidelity and </a:t>
            </a:r>
            <a:r>
              <a:rPr lang="en-US" dirty="0" smtClean="0"/>
              <a:t>adaptation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0" indent="0" algn="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 smtClean="0"/>
              <a:t>(</a:t>
            </a:r>
            <a:r>
              <a:rPr lang="en-US" sz="2400" dirty="0" err="1" smtClean="0"/>
              <a:t>Allensworth</a:t>
            </a:r>
            <a:r>
              <a:rPr lang="en-US" sz="2400" dirty="0" smtClean="0"/>
              <a:t> &amp; </a:t>
            </a:r>
            <a:r>
              <a:rPr lang="en-US" sz="2400" dirty="0" err="1" smtClean="0"/>
              <a:t>Fertman</a:t>
            </a:r>
            <a:r>
              <a:rPr lang="en-US" sz="2400" dirty="0" smtClean="0"/>
              <a:t>, 2010)</a:t>
            </a:r>
            <a:endParaRPr lang="en-US" sz="2400" dirty="0"/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0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Criteria for Selecting a Program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1066800" y="2119256"/>
            <a:ext cx="7162800" cy="390054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These strategies can include:</a:t>
            </a:r>
          </a:p>
          <a:p>
            <a:pPr lvl="1" eaLnBrk="1" hangingPunct="1"/>
            <a:r>
              <a:rPr lang="en-US" altLang="en-US" dirty="0" smtClean="0"/>
              <a:t>Giving information</a:t>
            </a:r>
          </a:p>
          <a:p>
            <a:pPr lvl="1" eaLnBrk="1" hangingPunct="1"/>
            <a:r>
              <a:rPr lang="en-US" altLang="en-US" dirty="0" smtClean="0"/>
              <a:t>Enhancing skills</a:t>
            </a:r>
          </a:p>
          <a:p>
            <a:pPr lvl="1" eaLnBrk="1" hangingPunct="1"/>
            <a:r>
              <a:rPr lang="en-US" altLang="en-US" dirty="0" smtClean="0"/>
              <a:t>Improving the services and/or support systems that exist</a:t>
            </a:r>
          </a:p>
          <a:p>
            <a:pPr lvl="1" eaLnBrk="1" hangingPunct="1"/>
            <a:r>
              <a:rPr lang="en-US" altLang="en-US" dirty="0" smtClean="0"/>
              <a:t>Changing incentives or barriers that maintain the problem</a:t>
            </a:r>
          </a:p>
          <a:p>
            <a:pPr lvl="1" eaLnBrk="1" hangingPunct="1"/>
            <a:r>
              <a:rPr lang="en-US" altLang="en-US" dirty="0" smtClean="0"/>
              <a:t>Promoting access</a:t>
            </a:r>
          </a:p>
          <a:p>
            <a:pPr lvl="1" eaLnBrk="1" hangingPunct="1"/>
            <a:r>
              <a:rPr lang="en-US" altLang="en-US" dirty="0" smtClean="0"/>
              <a:t>Making suggestions for policy changes. 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5376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Resources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7239000" cy="4190999"/>
          </a:xfrm>
        </p:spPr>
        <p:txBody>
          <a:bodyPr>
            <a:normAutofit lnSpcReduction="10000"/>
          </a:bodyPr>
          <a:lstStyle/>
          <a:p>
            <a:pPr marL="466725" indent="-466725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Remember to avoid a program that takes more resources than you have. </a:t>
            </a:r>
          </a:p>
          <a:p>
            <a:pPr marL="466725" indent="-466725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Different evidence-based programs will take different amounts of money, labor, and/or time.  </a:t>
            </a:r>
            <a:endParaRPr lang="en-US" sz="2800" dirty="0" smtClean="0"/>
          </a:p>
          <a:p>
            <a:pPr marL="466725" indent="-466725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Whenever you can, speak with the team that developed the program or product in which you are interested.  They can share information about the program that may be helpful.</a:t>
            </a:r>
          </a:p>
          <a:p>
            <a:pPr marL="466725" indent="-466725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41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19256"/>
            <a:ext cx="7010400" cy="3748143"/>
          </a:xfrm>
        </p:spPr>
        <p:txBody>
          <a:bodyPr/>
          <a:lstStyle/>
          <a:p>
            <a:pPr algn="just"/>
            <a:r>
              <a:rPr lang="en-US" dirty="0"/>
              <a:t> </a:t>
            </a:r>
            <a:r>
              <a:rPr lang="en-US" sz="2800" dirty="0" err="1"/>
              <a:t>Behavioural</a:t>
            </a:r>
            <a:r>
              <a:rPr lang="en-US" sz="2800" dirty="0"/>
              <a:t> science is relevant to all phases of the process of implementing evidence based health care: developing evidence through primary studies, synthesizing the ﬁndings in systematic reviews, translating evidence into guidelines and practice recommendations, and implementing these in practice</a:t>
            </a:r>
          </a:p>
        </p:txBody>
      </p:sp>
    </p:spTree>
    <p:extLst>
      <p:ext uri="{BB962C8B-B14F-4D97-AF65-F5344CB8AC3E}">
        <p14:creationId xmlns:p14="http://schemas.microsoft.com/office/powerpoint/2010/main" val="109352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119256"/>
            <a:ext cx="7239000" cy="397674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Many health and development programs use behavior </a:t>
            </a:r>
            <a:r>
              <a:rPr lang="en-US" dirty="0" smtClean="0"/>
              <a:t>change communication </a:t>
            </a:r>
            <a:r>
              <a:rPr lang="en-US" dirty="0"/>
              <a:t>(BCC) to improve people’s health and wellbeing</a:t>
            </a:r>
            <a:r>
              <a:rPr lang="en-US" dirty="0" smtClean="0"/>
              <a:t>, including </a:t>
            </a:r>
            <a:r>
              <a:rPr lang="en-US" dirty="0"/>
              <a:t>family planning and reproductive health, maternal </a:t>
            </a:r>
            <a:r>
              <a:rPr lang="en-US" dirty="0" smtClean="0"/>
              <a:t>and child </a:t>
            </a:r>
            <a:r>
              <a:rPr lang="en-US" dirty="0"/>
              <a:t>health, and prevention of infectious diseases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BCC is a </a:t>
            </a:r>
            <a:r>
              <a:rPr lang="en-US" dirty="0" smtClean="0"/>
              <a:t>process that </a:t>
            </a:r>
            <a:r>
              <a:rPr lang="en-US" dirty="0"/>
              <a:t>motivates people to adopt and sustain healthy behaviors </a:t>
            </a:r>
            <a:r>
              <a:rPr lang="en-US" dirty="0" smtClean="0"/>
              <a:t>and lifestyles.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Sustaining healthy behavior usually requires a </a:t>
            </a:r>
            <a:r>
              <a:rPr lang="en-US" dirty="0" smtClean="0"/>
              <a:t>continuing investment </a:t>
            </a:r>
            <a:r>
              <a:rPr lang="en-US" dirty="0"/>
              <a:t>in BCC as part of an overall health program.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119257"/>
            <a:ext cx="6934200" cy="3603812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/>
              <a:t>Understand Dynamics of the Health Issue</a:t>
            </a:r>
          </a:p>
          <a:p>
            <a:pPr algn="just"/>
            <a:r>
              <a:rPr lang="en-US" sz="2800" dirty="0" smtClean="0"/>
              <a:t>Determine </a:t>
            </a:r>
            <a:r>
              <a:rPr lang="en-US" sz="2800" dirty="0"/>
              <a:t>severity and causes of the health issue, </a:t>
            </a:r>
            <a:r>
              <a:rPr lang="en-US" sz="2800" dirty="0" smtClean="0"/>
              <a:t>noting differences </a:t>
            </a:r>
            <a:r>
              <a:rPr lang="en-US" sz="2800" dirty="0"/>
              <a:t>by audience characteristics such as gender </a:t>
            </a:r>
            <a:r>
              <a:rPr lang="en-US" sz="2800" dirty="0" smtClean="0"/>
              <a:t>and ethnicity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 smtClean="0"/>
              <a:t> </a:t>
            </a:r>
            <a:r>
              <a:rPr lang="en-US" sz="2800" dirty="0"/>
              <a:t>Identify possible health-related behaviors that could </a:t>
            </a:r>
            <a:r>
              <a:rPr lang="en-US" sz="2800" dirty="0" smtClean="0"/>
              <a:t>be encouraged </a:t>
            </a:r>
            <a:r>
              <a:rPr lang="en-US" sz="2800" dirty="0"/>
              <a:t>or discouraged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19257"/>
            <a:ext cx="7010400" cy="3603812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Identify social, economic, and political factors blocking </a:t>
            </a:r>
            <a:r>
              <a:rPr lang="en-US" sz="2800" dirty="0" smtClean="0"/>
              <a:t>or facilitating </a:t>
            </a:r>
            <a:r>
              <a:rPr lang="en-US" sz="2800" dirty="0"/>
              <a:t>desired behavior changes.</a:t>
            </a:r>
          </a:p>
          <a:p>
            <a:pPr algn="just"/>
            <a:r>
              <a:rPr lang="en-US" sz="2800" dirty="0"/>
              <a:t> Develop problem statement that summarizes the </a:t>
            </a:r>
            <a:r>
              <a:rPr lang="en-US" sz="2800" dirty="0" smtClean="0"/>
              <a:t>above points </a:t>
            </a:r>
            <a:r>
              <a:rPr lang="en-US" sz="2800" dirty="0"/>
              <a:t>to help identify what aspects of the health issue </a:t>
            </a:r>
            <a:r>
              <a:rPr lang="en-US" sz="2800" dirty="0" smtClean="0"/>
              <a:t>can be </a:t>
            </a:r>
            <a:r>
              <a:rPr lang="en-US" sz="2800" dirty="0"/>
              <a:t>addressed through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424120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Understand Audience and Other Potential</a:t>
            </a:r>
          </a:p>
          <a:p>
            <a:r>
              <a:rPr lang="en-US" b="1" dirty="0"/>
              <a:t>Participants in the Program (Formative Research)</a:t>
            </a:r>
          </a:p>
          <a:p>
            <a:r>
              <a:rPr lang="en-US" dirty="0" smtClean="0"/>
              <a:t> </a:t>
            </a:r>
            <a:r>
              <a:rPr lang="en-US" dirty="0"/>
              <a:t>Identify primary audience (people who are at risk of or </a:t>
            </a:r>
            <a:r>
              <a:rPr lang="en-US" dirty="0" smtClean="0"/>
              <a:t>are suffering </a:t>
            </a:r>
            <a:r>
              <a:rPr lang="en-US" dirty="0"/>
              <a:t>from the health problem) and secondary audiences</a:t>
            </a:r>
          </a:p>
          <a:p>
            <a:r>
              <a:rPr lang="en-US" dirty="0"/>
              <a:t>(people who </a:t>
            </a:r>
            <a:r>
              <a:rPr lang="en-US" dirty="0" smtClean="0"/>
              <a:t>influence </a:t>
            </a:r>
            <a:r>
              <a:rPr lang="en-US" dirty="0"/>
              <a:t>health behaviors of </a:t>
            </a:r>
            <a:r>
              <a:rPr lang="en-US" dirty="0" smtClean="0"/>
              <a:t>primary audience).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• Collect in-depth information about the audience: </a:t>
            </a:r>
            <a:r>
              <a:rPr lang="en-US" dirty="0" smtClean="0"/>
              <a:t>What are </a:t>
            </a:r>
            <a:r>
              <a:rPr lang="en-US" dirty="0"/>
              <a:t>their knowledge, attitudes, and beliefs about health?</a:t>
            </a:r>
          </a:p>
          <a:p>
            <a:r>
              <a:rPr lang="en-US" dirty="0"/>
              <a:t>What factors </a:t>
            </a:r>
            <a:r>
              <a:rPr lang="en-US" dirty="0" smtClean="0"/>
              <a:t>affect </a:t>
            </a:r>
            <a:r>
              <a:rPr lang="en-US" dirty="0"/>
              <a:t>their health behaviors</a:t>
            </a:r>
            <a:r>
              <a:rPr lang="en-US" dirty="0" smtClean="0"/>
              <a:t>?</a:t>
            </a:r>
          </a:p>
          <a:p>
            <a:r>
              <a:rPr lang="en-US" dirty="0" smtClean="0"/>
              <a:t> </a:t>
            </a:r>
            <a:r>
              <a:rPr lang="en-US" dirty="0"/>
              <a:t>What </a:t>
            </a:r>
            <a:r>
              <a:rPr lang="en-US" dirty="0" smtClean="0"/>
              <a:t>are their </a:t>
            </a:r>
            <a:r>
              <a:rPr lang="en-US" dirty="0"/>
              <a:t>media habits? 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access do they have to information,</a:t>
            </a:r>
          </a:p>
          <a:p>
            <a:r>
              <a:rPr lang="en-US" dirty="0"/>
              <a:t>services, and other resources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 </a:t>
            </a:r>
            <a:r>
              <a:rPr lang="en-US" dirty="0"/>
              <a:t>Where do </a:t>
            </a:r>
            <a:r>
              <a:rPr lang="en-US" dirty="0" smtClean="0"/>
              <a:t>they currently </a:t>
            </a:r>
            <a:r>
              <a:rPr lang="en-US" dirty="0"/>
              <a:t>stand in the stages of behavior change?</a:t>
            </a:r>
          </a:p>
        </p:txBody>
      </p:sp>
    </p:spTree>
    <p:extLst>
      <p:ext uri="{BB962C8B-B14F-4D97-AF65-F5344CB8AC3E}">
        <p14:creationId xmlns:p14="http://schemas.microsoft.com/office/powerpoint/2010/main" val="2792202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Are there </a:t>
            </a:r>
            <a:r>
              <a:rPr lang="en-US" dirty="0" smtClean="0"/>
              <a:t>different </a:t>
            </a:r>
            <a:r>
              <a:rPr lang="en-US" dirty="0"/>
              <a:t>groups of people who have</a:t>
            </a:r>
          </a:p>
          <a:p>
            <a:r>
              <a:rPr lang="en-US" dirty="0"/>
              <a:t>similar needs, preferences, and characteristics</a:t>
            </a:r>
          </a:p>
          <a:p>
            <a:r>
              <a:rPr lang="en-US" dirty="0"/>
              <a:t>(audience segments)? </a:t>
            </a:r>
            <a:endParaRPr lang="en-US" dirty="0" smtClean="0"/>
          </a:p>
          <a:p>
            <a:r>
              <a:rPr lang="en-US" dirty="0" smtClean="0"/>
              <a:t>Will </a:t>
            </a:r>
            <a:r>
              <a:rPr lang="en-US" dirty="0"/>
              <a:t>the BCC program </a:t>
            </a:r>
            <a:r>
              <a:rPr lang="en-US" dirty="0" smtClean="0"/>
              <a:t>need customized </a:t>
            </a:r>
            <a:r>
              <a:rPr lang="en-US" dirty="0"/>
              <a:t>messages and materials to suit </a:t>
            </a:r>
            <a:r>
              <a:rPr lang="en-US" dirty="0" smtClean="0"/>
              <a:t>audience segments</a:t>
            </a:r>
            <a:r>
              <a:rPr lang="en-US" dirty="0"/>
              <a:t>?</a:t>
            </a:r>
          </a:p>
          <a:p>
            <a:r>
              <a:rPr lang="en-US" dirty="0" smtClean="0"/>
              <a:t>Develop </a:t>
            </a:r>
            <a:r>
              <a:rPr lang="en-US" dirty="0"/>
              <a:t>a </a:t>
            </a:r>
            <a:r>
              <a:rPr lang="en-US" dirty="0" smtClean="0"/>
              <a:t>profile</a:t>
            </a:r>
            <a:r>
              <a:rPr lang="en-US" dirty="0"/>
              <a:t>, or description, of each </a:t>
            </a:r>
            <a:r>
              <a:rPr lang="en-US" dirty="0" smtClean="0"/>
              <a:t>audience segment </a:t>
            </a:r>
            <a:r>
              <a:rPr lang="en-US" dirty="0"/>
              <a:t>to help the creative team develop </a:t>
            </a:r>
            <a:r>
              <a:rPr lang="en-US" dirty="0" smtClean="0"/>
              <a:t>effective messages </a:t>
            </a:r>
            <a:r>
              <a:rPr lang="en-US" dirty="0"/>
              <a:t>and materials later</a:t>
            </a:r>
          </a:p>
        </p:txBody>
      </p:sp>
    </p:spTree>
    <p:extLst>
      <p:ext uri="{BB962C8B-B14F-4D97-AF65-F5344CB8AC3E}">
        <p14:creationId xmlns:p14="http://schemas.microsoft.com/office/powerpoint/2010/main" val="358551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220</TotalTime>
  <Words>1481</Words>
  <Application>Microsoft Office PowerPoint</Application>
  <PresentationFormat>On-screen Show (4:3)</PresentationFormat>
  <Paragraphs>134</Paragraphs>
  <Slides>27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Pushpin</vt:lpstr>
      <vt:lpstr>How to design a BCC Program</vt:lpstr>
      <vt:lpstr>Introduction </vt:lpstr>
      <vt:lpstr>Cont’</vt:lpstr>
      <vt:lpstr>Cont’</vt:lpstr>
      <vt:lpstr>Step 1: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2 Strategic Design</vt:lpstr>
      <vt:lpstr>PowerPoint Presentation</vt:lpstr>
      <vt:lpstr>PowerPoint Presentation</vt:lpstr>
      <vt:lpstr>Cont’</vt:lpstr>
      <vt:lpstr>Cont’</vt:lpstr>
      <vt:lpstr>Step 3 development and pretest</vt:lpstr>
      <vt:lpstr>Cont’</vt:lpstr>
      <vt:lpstr>Step 4: Implementation and Monitoring</vt:lpstr>
      <vt:lpstr>Cont’</vt:lpstr>
      <vt:lpstr>Step 5: Evaluation</vt:lpstr>
      <vt:lpstr>PowerPoint Presentation</vt:lpstr>
      <vt:lpstr>PowerPoint Presentation</vt:lpstr>
      <vt:lpstr>Criteria for Selecting a Program</vt:lpstr>
      <vt:lpstr>Criteria for Selecting a Program</vt:lpstr>
      <vt:lpstr>Criteria for Selecting a Program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organization model</dc:title>
  <dc:creator>Eve</dc:creator>
  <cp:lastModifiedBy>Dell</cp:lastModifiedBy>
  <cp:revision>20</cp:revision>
  <dcterms:created xsi:type="dcterms:W3CDTF">2006-08-16T00:00:00Z</dcterms:created>
  <dcterms:modified xsi:type="dcterms:W3CDTF">2019-10-07T15:04:50Z</dcterms:modified>
</cp:coreProperties>
</file>