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7"/>
  </p:handoutMasterIdLst>
  <p:sldIdLst>
    <p:sldId id="256" r:id="rId3"/>
    <p:sldId id="302" r:id="rId5"/>
    <p:sldId id="257" r:id="rId6"/>
    <p:sldId id="258" r:id="rId7"/>
    <p:sldId id="260" r:id="rId8"/>
    <p:sldId id="261" r:id="rId9"/>
    <p:sldId id="262" r:id="rId10"/>
    <p:sldId id="263" r:id="rId11"/>
    <p:sldId id="265" r:id="rId12"/>
    <p:sldId id="266" r:id="rId13"/>
    <p:sldId id="267" r:id="rId14"/>
    <p:sldId id="268" r:id="rId15"/>
    <p:sldId id="269" r:id="rId16"/>
    <p:sldId id="280" r:id="rId17"/>
    <p:sldId id="281" r:id="rId18"/>
    <p:sldId id="282" r:id="rId19"/>
    <p:sldId id="283" r:id="rId20"/>
    <p:sldId id="284" r:id="rId21"/>
    <p:sldId id="270" r:id="rId22"/>
    <p:sldId id="272" r:id="rId23"/>
    <p:sldId id="271" r:id="rId24"/>
    <p:sldId id="274" r:id="rId25"/>
    <p:sldId id="275" r:id="rId26"/>
    <p:sldId id="276" r:id="rId27"/>
    <p:sldId id="277" r:id="rId28"/>
    <p:sldId id="278" r:id="rId29"/>
    <p:sldId id="296" r:id="rId30"/>
    <p:sldId id="285" r:id="rId31"/>
    <p:sldId id="286" r:id="rId32"/>
    <p:sldId id="273" r:id="rId33"/>
    <p:sldId id="297" r:id="rId34"/>
    <p:sldId id="298"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1">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1">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Date Placeholder 3"/>
          <p:cNvSpPr>
            <a:spLocks noGrp="1"/>
          </p:cNvSpPr>
          <p:nvPr>
            <p:ph type="dt" idx="1"/>
          </p:nvPr>
        </p:nvSpPr>
        <p:spPr/>
        <p:txBody>
          <a:bodyPr/>
          <a:p>
            <a:fld id="{3EFD42F7-718C-4B98-AAEC-167E6DDD60A7}" type="datetime1">
              <a:rPr lang="en-US" smtClean="0"/>
            </a:fld>
            <a:endParaRPr lang="en-US"/>
          </a:p>
        </p:txBody>
      </p:sp>
      <p:sp>
        <p:nvSpPr>
          <p:cNvPr id="5" name="Slide Number Placeholder 4"/>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r>
              <a:rPr lang="en-US"/>
              <a:t>gmgeofma6@gmail.com    +256773038626</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r>
              <a:rPr lang="en-US"/>
              <a:t>gmgeofma6@gmail.com    +256773038626</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r>
              <a:rPr lang="en-US"/>
              <a:t>gmgeofma6@gmail.com    +256773038626</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r>
              <a:rPr lang="en-US"/>
              <a:t>gmgeofma6@gmail.com    +256773038626</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1">
              <a:rPr lang="en-US" smtClean="0"/>
            </a:fld>
            <a:endParaRPr lang="en-US"/>
          </a:p>
        </p:txBody>
      </p:sp>
      <p:sp>
        <p:nvSpPr>
          <p:cNvPr id="5" name="Footer Placeholder 4"/>
          <p:cNvSpPr>
            <a:spLocks noGrp="1"/>
          </p:cNvSpPr>
          <p:nvPr>
            <p:ph type="ftr" sz="quarter" idx="11"/>
          </p:nvPr>
        </p:nvSpPr>
        <p:spPr/>
        <p:txBody>
          <a:bodyPr/>
          <a:lstStyle/>
          <a:p>
            <a:r>
              <a:rPr lang="en-US"/>
              <a:t>gmgeofma6@gmail.com    +256773038626</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r>
              <a:rPr lang="en-US"/>
              <a:t>gmgeofma6@gmail.com    +256773038626</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1">
              <a:rPr lang="en-US" smtClean="0"/>
            </a:fld>
            <a:endParaRPr lang="en-US"/>
          </a:p>
        </p:txBody>
      </p:sp>
      <p:sp>
        <p:nvSpPr>
          <p:cNvPr id="8" name="Footer Placeholder 7"/>
          <p:cNvSpPr>
            <a:spLocks noGrp="1"/>
          </p:cNvSpPr>
          <p:nvPr>
            <p:ph type="ftr" sz="quarter" idx="11"/>
          </p:nvPr>
        </p:nvSpPr>
        <p:spPr/>
        <p:txBody>
          <a:bodyPr/>
          <a:lstStyle/>
          <a:p>
            <a:r>
              <a:rPr lang="en-US"/>
              <a:t>gmgeofma6@gmail.com    +256773038626</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1">
              <a:rPr lang="en-US" smtClean="0"/>
            </a:fld>
            <a:endParaRPr lang="en-US"/>
          </a:p>
        </p:txBody>
      </p:sp>
      <p:sp>
        <p:nvSpPr>
          <p:cNvPr id="4" name="Footer Placeholder 3"/>
          <p:cNvSpPr>
            <a:spLocks noGrp="1"/>
          </p:cNvSpPr>
          <p:nvPr>
            <p:ph type="ftr" sz="quarter" idx="11"/>
          </p:nvPr>
        </p:nvSpPr>
        <p:spPr/>
        <p:txBody>
          <a:bodyPr/>
          <a:lstStyle/>
          <a:p>
            <a:r>
              <a:rPr lang="en-US"/>
              <a:t>gmgeofma6@gmail.com    +256773038626</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1">
              <a:rPr lang="en-US" smtClean="0"/>
            </a:fld>
            <a:endParaRPr lang="en-US"/>
          </a:p>
        </p:txBody>
      </p:sp>
      <p:sp>
        <p:nvSpPr>
          <p:cNvPr id="3" name="Footer Placeholder 2"/>
          <p:cNvSpPr>
            <a:spLocks noGrp="1"/>
          </p:cNvSpPr>
          <p:nvPr>
            <p:ph type="ftr" sz="quarter" idx="11"/>
          </p:nvPr>
        </p:nvSpPr>
        <p:spPr/>
        <p:txBody>
          <a:bodyPr/>
          <a:lstStyle/>
          <a:p>
            <a:r>
              <a:rPr lang="en-US"/>
              <a:t>gmgeofma6@gmail.com    +256773038626</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r>
              <a:rPr lang="en-US"/>
              <a:t>gmgeofma6@gmail.com    +256773038626</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1">
              <a:rPr lang="en-US" smtClean="0"/>
            </a:fld>
            <a:endParaRPr lang="en-US"/>
          </a:p>
        </p:txBody>
      </p:sp>
      <p:sp>
        <p:nvSpPr>
          <p:cNvPr id="6" name="Footer Placeholder 5"/>
          <p:cNvSpPr>
            <a:spLocks noGrp="1"/>
          </p:cNvSpPr>
          <p:nvPr>
            <p:ph type="ftr" sz="quarter" idx="11"/>
          </p:nvPr>
        </p:nvSpPr>
        <p:spPr/>
        <p:txBody>
          <a:bodyPr/>
          <a:lstStyle/>
          <a:p>
            <a:r>
              <a:rPr lang="en-US"/>
              <a:t>gmgeofma6@gmail.com    +256773038626</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1">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r>
              <a:rPr lang="en-US"/>
              <a:t>gmgeofma6@gmail.com    +256773038626</a:t>
            </a:r>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S.6 G.P FACILITATION </a:t>
            </a:r>
            <a:endParaRPr lang="en-US"/>
          </a:p>
        </p:txBody>
      </p:sp>
      <p:sp>
        <p:nvSpPr>
          <p:cNvPr id="3" name="Subtitle 2"/>
          <p:cNvSpPr>
            <a:spLocks noGrp="1"/>
          </p:cNvSpPr>
          <p:nvPr>
            <p:ph type="subTitle" idx="1"/>
          </p:nvPr>
        </p:nvSpPr>
        <p:spPr/>
        <p:txBody>
          <a:bodyPr/>
          <a:lstStyle/>
          <a:p>
            <a:endParaRPr lang="en-US"/>
          </a:p>
          <a:p>
            <a:r>
              <a:rPr lang="en-US"/>
              <a:t>MR. MABUNGO GEOFREY</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76960"/>
          </a:xfrm>
        </p:spPr>
        <p:txBody>
          <a:bodyPr/>
          <a:p>
            <a:r>
              <a:rPr lang="en-US"/>
              <a:t>         </a:t>
            </a:r>
            <a:r>
              <a:rPr lang="en-US" b="1"/>
              <a:t> GE Cont’d....</a:t>
            </a:r>
            <a:endParaRPr lang="en-US" b="1"/>
          </a:p>
        </p:txBody>
      </p:sp>
      <p:sp>
        <p:nvSpPr>
          <p:cNvPr id="3" name="Content Placeholder 2"/>
          <p:cNvSpPr>
            <a:spLocks noGrp="1"/>
          </p:cNvSpPr>
          <p:nvPr>
            <p:ph idx="1"/>
          </p:nvPr>
        </p:nvSpPr>
        <p:spPr>
          <a:xfrm>
            <a:off x="838200" y="1442085"/>
            <a:ext cx="10515600" cy="4735195"/>
          </a:xfrm>
        </p:spPr>
        <p:txBody>
          <a:bodyPr>
            <a:noAutofit/>
          </a:bodyPr>
          <a:p>
            <a:r>
              <a:rPr lang="en-US" sz="2700" b="1">
                <a:solidFill>
                  <a:srgbClr val="FF0000"/>
                </a:solidFill>
              </a:rPr>
              <a:t>Point Statement</a:t>
            </a:r>
            <a:r>
              <a:rPr lang="en-US" sz="2700"/>
              <a:t>- we state our points using paragraphs </a:t>
            </a:r>
            <a:endParaRPr lang="en-US" sz="2700"/>
          </a:p>
          <a:p>
            <a:pPr marL="0" indent="0">
              <a:buNone/>
            </a:pPr>
            <a:r>
              <a:rPr lang="en-US" sz="2700"/>
              <a:t>                              -each paragraph should introduce and explain one idea/ dont mix up ideas </a:t>
            </a:r>
            <a:endParaRPr lang="en-US" sz="2700"/>
          </a:p>
          <a:p>
            <a:pPr marL="0" indent="0">
              <a:buNone/>
            </a:pPr>
            <a:r>
              <a:rPr lang="en-US" sz="2700"/>
              <a:t>                             -our points should appear in the first line for eassy identification</a:t>
            </a:r>
            <a:endParaRPr lang="en-US" sz="2700"/>
          </a:p>
          <a:p>
            <a:pPr marL="0" indent="0">
              <a:buNone/>
            </a:pPr>
            <a:r>
              <a:rPr lang="en-US" sz="2700"/>
              <a:t>                             - avoid numbering  instead use paragraphs</a:t>
            </a:r>
            <a:endParaRPr lang="en-US" sz="2700"/>
          </a:p>
          <a:p>
            <a:pPr marL="0" indent="0">
              <a:buNone/>
            </a:pPr>
            <a:r>
              <a:rPr lang="en-US" sz="2700"/>
              <a:t>                             -do not skip lines in between paragraphs</a:t>
            </a:r>
            <a:endParaRPr lang="en-US" sz="2700"/>
          </a:p>
          <a:p>
            <a:pPr marL="0" indent="0">
              <a:buNone/>
            </a:pPr>
            <a:r>
              <a:rPr lang="en-US" sz="2700"/>
              <a:t>                            -we state our points in a phrasal manner/ topical sentence  i.e in a full sentence</a:t>
            </a:r>
            <a:endParaRPr lang="en-US" sz="2700"/>
          </a:p>
          <a:p>
            <a:pPr marL="0" indent="0">
              <a:buNone/>
            </a:pPr>
            <a:r>
              <a:rPr lang="en-US" sz="2700"/>
              <a:t>                             - avoid stating points in a heading or title  form </a:t>
            </a:r>
            <a:endParaRPr lang="en-US" sz="2700"/>
          </a:p>
          <a:p>
            <a:pPr marL="0" indent="0">
              <a:buNone/>
            </a:pPr>
            <a:r>
              <a:rPr lang="en-US" sz="2700"/>
              <a:t>                            </a:t>
            </a:r>
            <a:endParaRPr lang="en-US" sz="27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Point statement...........</a:t>
            </a:r>
            <a:endParaRPr lang="en-US" b="1"/>
          </a:p>
        </p:txBody>
      </p:sp>
      <p:sp>
        <p:nvSpPr>
          <p:cNvPr id="3" name="Content Placeholder 2"/>
          <p:cNvSpPr>
            <a:spLocks noGrp="1"/>
          </p:cNvSpPr>
          <p:nvPr>
            <p:ph idx="1"/>
          </p:nvPr>
        </p:nvSpPr>
        <p:spPr/>
        <p:txBody>
          <a:bodyPr>
            <a:normAutofit lnSpcReduction="20000"/>
          </a:bodyPr>
          <a:p>
            <a:r>
              <a:rPr lang="en-US">
                <a:solidFill>
                  <a:srgbClr val="FF0000"/>
                </a:solidFill>
              </a:rPr>
              <a:t>refer to the previous question:</a:t>
            </a:r>
            <a:endParaRPr lang="en-US">
              <a:solidFill>
                <a:srgbClr val="FF0000"/>
              </a:solidFill>
            </a:endParaRPr>
          </a:p>
          <a:p>
            <a:pPr marL="0" indent="0">
              <a:buNone/>
            </a:pPr>
            <a:r>
              <a:rPr lang="en-US"/>
              <a:t>Examples of point statement:</a:t>
            </a:r>
            <a:endParaRPr lang="en-US"/>
          </a:p>
          <a:p>
            <a:pPr marL="0" indent="0">
              <a:buNone/>
            </a:pPr>
            <a:r>
              <a:rPr lang="en-US"/>
              <a:t>   1. Covid-19 outbreak has caused deaths of Ugandans.</a:t>
            </a:r>
            <a:r>
              <a:rPr lang="en-US">
                <a:sym typeface="+mn-ea"/>
              </a:rPr>
              <a:t>(followed by an explation)</a:t>
            </a:r>
            <a:endParaRPr lang="en-US"/>
          </a:p>
          <a:p>
            <a:pPr marL="0" indent="0">
              <a:buNone/>
            </a:pPr>
            <a:r>
              <a:rPr lang="en-US"/>
              <a:t>   2. Covid -19  resulted into closure of businesses of ugandans. (followed by an explation)</a:t>
            </a:r>
            <a:endParaRPr lang="en-US"/>
          </a:p>
          <a:p>
            <a:pPr marL="0" indent="0">
              <a:buNone/>
            </a:pPr>
            <a:r>
              <a:rPr lang="en-US"/>
              <a:t>Don’t state like this:</a:t>
            </a:r>
            <a:endParaRPr lang="en-US"/>
          </a:p>
          <a:p>
            <a:pPr marL="0" indent="0">
              <a:buNone/>
            </a:pPr>
            <a:r>
              <a:rPr lang="en-US"/>
              <a:t>1. Death.</a:t>
            </a:r>
            <a:r>
              <a:rPr lang="en-US">
                <a:sym typeface="+mn-ea"/>
              </a:rPr>
              <a:t>(followed by an explation)</a:t>
            </a:r>
            <a:endParaRPr lang="en-US"/>
          </a:p>
          <a:p>
            <a:pPr marL="0" indent="0">
              <a:buNone/>
            </a:pPr>
            <a:r>
              <a:rPr lang="en-US"/>
              <a:t>2. Closure of business.</a:t>
            </a:r>
            <a:r>
              <a:rPr lang="en-US">
                <a:sym typeface="+mn-ea"/>
              </a:rPr>
              <a:t>(followed by an explation)</a:t>
            </a:r>
            <a:endParaRPr lang="en-US"/>
          </a:p>
          <a:p>
            <a:pPr marL="0" indent="0">
              <a:buNone/>
            </a:pP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        Content(C)- 30 marks</a:t>
            </a:r>
            <a:endParaRPr lang="en-US" b="1"/>
          </a:p>
        </p:txBody>
      </p:sp>
      <p:sp>
        <p:nvSpPr>
          <p:cNvPr id="3" name="Content Placeholder 2"/>
          <p:cNvSpPr>
            <a:spLocks noGrp="1"/>
          </p:cNvSpPr>
          <p:nvPr>
            <p:ph idx="1"/>
          </p:nvPr>
        </p:nvSpPr>
        <p:spPr/>
        <p:txBody>
          <a:bodyPr/>
          <a:p>
            <a:r>
              <a:rPr lang="en-US">
                <a:solidFill>
                  <a:srgbClr val="FF0000"/>
                </a:solidFill>
              </a:rPr>
              <a:t>ONE SIDED- Qns</a:t>
            </a:r>
            <a:endParaRPr lang="en-US">
              <a:solidFill>
                <a:srgbClr val="FF0000"/>
              </a:solidFill>
            </a:endParaRPr>
          </a:p>
          <a:p>
            <a:r>
              <a:rPr lang="en-US"/>
              <a:t>These require up to 10 correct paragraphs</a:t>
            </a:r>
            <a:endParaRPr lang="en-US"/>
          </a:p>
          <a:p>
            <a:r>
              <a:rPr lang="en-US"/>
              <a:t>Well stated point(stated in phrasal way) earns a candidate a mark (1mk)</a:t>
            </a:r>
            <a:endParaRPr lang="en-US"/>
          </a:p>
          <a:p>
            <a:r>
              <a:rPr lang="en-US"/>
              <a:t>Good explanation earns you a mark(1mark)</a:t>
            </a:r>
            <a:endParaRPr lang="en-US"/>
          </a:p>
          <a:p>
            <a:r>
              <a:rPr lang="en-US"/>
              <a:t>A </a:t>
            </a:r>
            <a:r>
              <a:rPr lang="en-US" b="1" u="sng">
                <a:solidFill>
                  <a:srgbClr val="002060"/>
                </a:solidFill>
              </a:rPr>
              <a:t>relevant</a:t>
            </a:r>
            <a:r>
              <a:rPr lang="en-US"/>
              <a:t> illustration/ example earns a mark (1mk)</a:t>
            </a:r>
            <a:endParaRPr lang="en-US"/>
          </a:p>
          <a:p>
            <a:r>
              <a:rPr lang="en-US"/>
              <a:t>Avoid irrelevant examples for they will cost you a mark</a:t>
            </a:r>
            <a:endParaRPr lang="en-US"/>
          </a:p>
          <a:p>
            <a:r>
              <a:rPr lang="en-US"/>
              <a:t>The </a:t>
            </a:r>
            <a:r>
              <a:rPr lang="en-US" b="1">
                <a:solidFill>
                  <a:srgbClr val="FF0000"/>
                </a:solidFill>
              </a:rPr>
              <a:t>PEER </a:t>
            </a:r>
            <a:r>
              <a:rPr lang="en-US"/>
              <a:t>format</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7470"/>
            <a:ext cx="10515600" cy="788035"/>
          </a:xfrm>
        </p:spPr>
        <p:txBody>
          <a:bodyPr/>
          <a:p>
            <a:r>
              <a:rPr lang="en-US"/>
              <a:t>   </a:t>
            </a:r>
            <a:r>
              <a:rPr lang="en-US" b="1"/>
              <a:t>Example  of paragraphs</a:t>
            </a:r>
            <a:endParaRPr lang="en-US" b="1"/>
          </a:p>
        </p:txBody>
      </p:sp>
      <p:sp>
        <p:nvSpPr>
          <p:cNvPr id="3" name="Content Placeholder 2"/>
          <p:cNvSpPr>
            <a:spLocks noGrp="1"/>
          </p:cNvSpPr>
          <p:nvPr>
            <p:ph idx="1"/>
          </p:nvPr>
        </p:nvSpPr>
        <p:spPr>
          <a:xfrm>
            <a:off x="838200" y="864870"/>
            <a:ext cx="10515600" cy="5857875"/>
          </a:xfrm>
        </p:spPr>
        <p:txBody>
          <a:bodyPr>
            <a:normAutofit fontScale="70000"/>
          </a:bodyPr>
          <a:p>
            <a:r>
              <a:rPr lang="en-US" sz="3430" b="1"/>
              <a:t>IN REFERENCE TO OUR MOCK QUESTION:</a:t>
            </a:r>
            <a:endParaRPr lang="en-US" sz="3430" b="1"/>
          </a:p>
          <a:p>
            <a:r>
              <a:rPr lang="en-US" sz="3430"/>
              <a:t>     </a:t>
            </a:r>
            <a:r>
              <a:rPr lang="en-US" sz="3430" b="1"/>
              <a:t> </a:t>
            </a:r>
            <a:r>
              <a:rPr lang="en-US" sz="3430" b="1">
                <a:solidFill>
                  <a:srgbClr val="FF0000"/>
                </a:solidFill>
              </a:rPr>
              <a:t>Covid-19 caused deaths of ugandans</a:t>
            </a:r>
            <a:r>
              <a:rPr lang="en-US" sz="3430"/>
              <a:t>.</a:t>
            </a:r>
            <a:r>
              <a:rPr lang="en-US" sz="3430" b="1">
                <a:solidFill>
                  <a:srgbClr val="002060"/>
                </a:solidFill>
              </a:rPr>
              <a:t> Those infected especially the old people due to weak immunity, they succumbed to the severe disease.Also due to restricted movement in the public transport, some people accross the country met thier death due to covid-19 restrictions</a:t>
            </a:r>
            <a:r>
              <a:rPr lang="en-US" sz="3430">
                <a:solidFill>
                  <a:srgbClr val="002060"/>
                </a:solidFill>
              </a:rPr>
              <a:t>.</a:t>
            </a:r>
            <a:r>
              <a:rPr lang="en-US" sz="3430" b="1">
                <a:solidFill>
                  <a:srgbClr val="002060"/>
                </a:solidFill>
              </a:rPr>
              <a:t>T</a:t>
            </a:r>
            <a:r>
              <a:rPr lang="en-US" sz="3430" b="1">
                <a:solidFill>
                  <a:srgbClr val="7030A0"/>
                </a:solidFill>
              </a:rPr>
              <a:t>his resulted into misery and suffering of their beloved ones.</a:t>
            </a:r>
            <a:endParaRPr lang="en-US" sz="3430" b="1">
              <a:solidFill>
                <a:srgbClr val="7030A0"/>
              </a:solidFill>
            </a:endParaRPr>
          </a:p>
          <a:p>
            <a:r>
              <a:rPr lang="en-US" sz="3430"/>
              <a:t>     </a:t>
            </a:r>
            <a:r>
              <a:rPr lang="en-US" sz="3430" b="1">
                <a:solidFill>
                  <a:srgbClr val="C00000"/>
                </a:solidFill>
              </a:rPr>
              <a:t> covid-19 led to closure of both personal businesses and some employment institutions of ugandans.</a:t>
            </a:r>
            <a:r>
              <a:rPr lang="en-US" sz="3430">
                <a:solidFill>
                  <a:srgbClr val="002060"/>
                </a:solidFill>
              </a:rPr>
              <a:t> Sectors reffered to as the non-essential were closed forinstance schools, bars,salons, transport and many others. this led to laying off of some or all workers hence people going without a source of living.</a:t>
            </a:r>
            <a:r>
              <a:rPr lang="en-US" sz="3430"/>
              <a:t> T</a:t>
            </a:r>
            <a:r>
              <a:rPr lang="en-US" sz="3430">
                <a:solidFill>
                  <a:srgbClr val="7030A0"/>
                </a:solidFill>
              </a:rPr>
              <a:t>his resulted into suffering in homes since people has limited resources hence resulting into poor standard of living.</a:t>
            </a:r>
            <a:endParaRPr lang="en-US" sz="3430">
              <a:solidFill>
                <a:srgbClr val="7030A0"/>
              </a:solidFill>
            </a:endParaRPr>
          </a:p>
          <a:p>
            <a:pPr marL="0" indent="0" algn="ctr">
              <a:buNone/>
            </a:pPr>
            <a:r>
              <a:rPr lang="en-US" sz="3430"/>
              <a:t> U</a:t>
            </a:r>
            <a:r>
              <a:rPr lang="en-US" sz="3430" b="1">
                <a:solidFill>
                  <a:srgbClr val="00B050"/>
                </a:solidFill>
              </a:rPr>
              <a:t>pto 10 correct paragrahs</a:t>
            </a:r>
            <a:endParaRPr lang="en-US" sz="3430" b="1">
              <a:solidFill>
                <a:srgbClr val="00B050"/>
              </a:solidFill>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7635"/>
            <a:ext cx="10515600" cy="647065"/>
          </a:xfrm>
        </p:spPr>
        <p:txBody>
          <a:bodyPr/>
          <a:p>
            <a:pPr algn="ctr"/>
            <a:r>
              <a:rPr lang="en-US" sz="3200" b="1"/>
              <a:t>Question format</a:t>
            </a:r>
            <a:endParaRPr lang="en-US" sz="3200" b="1"/>
          </a:p>
        </p:txBody>
      </p:sp>
      <p:sp>
        <p:nvSpPr>
          <p:cNvPr id="3" name="Content Placeholder 2"/>
          <p:cNvSpPr>
            <a:spLocks noGrp="1"/>
          </p:cNvSpPr>
          <p:nvPr>
            <p:ph idx="1"/>
          </p:nvPr>
        </p:nvSpPr>
        <p:spPr>
          <a:xfrm>
            <a:off x="838200" y="775335"/>
            <a:ext cx="10515600" cy="5963920"/>
          </a:xfrm>
        </p:spPr>
        <p:txBody>
          <a:bodyPr>
            <a:normAutofit lnSpcReduction="10000"/>
          </a:bodyPr>
          <a:p>
            <a:r>
              <a:rPr lang="en-US" sz="2400" b="1">
                <a:solidFill>
                  <a:srgbClr val="FF0000"/>
                </a:solidFill>
              </a:rPr>
              <a:t>Explain: </a:t>
            </a:r>
            <a:r>
              <a:rPr lang="en-US" sz="2400"/>
              <a:t>This means giving an indepth explanation of a given   phenomena</a:t>
            </a:r>
            <a:endParaRPr lang="en-US" sz="2400"/>
          </a:p>
          <a:p>
            <a:r>
              <a:rPr lang="en-US" sz="2400"/>
              <a:t>           - It involves answering questions like, how, why and who in the explanation</a:t>
            </a:r>
            <a:endParaRPr lang="en-US" sz="2400"/>
          </a:p>
          <a:p>
            <a:r>
              <a:rPr lang="en-US" sz="2400" b="1">
                <a:solidFill>
                  <a:srgbClr val="002060"/>
                </a:solidFill>
              </a:rPr>
              <a:t>Example:</a:t>
            </a:r>
            <a:r>
              <a:rPr lang="en-US" sz="2400"/>
              <a:t>- Explain the challenges of teaching vernacular in lower prmary classes in uganda( uneb 2011)</a:t>
            </a:r>
            <a:endParaRPr lang="en-US" sz="2400"/>
          </a:p>
          <a:p>
            <a:pPr marL="0" indent="0">
              <a:buNone/>
            </a:pPr>
            <a:r>
              <a:rPr lang="en-US" sz="2400"/>
              <a:t>                 -Explain the role played by local council authorities in your community(uneb 2011)</a:t>
            </a:r>
            <a:endParaRPr lang="en-US" sz="2400"/>
          </a:p>
          <a:p>
            <a:r>
              <a:rPr lang="en-US" sz="2400" b="1">
                <a:solidFill>
                  <a:srgbClr val="FF0000"/>
                </a:solidFill>
                <a:sym typeface="+mn-ea"/>
              </a:rPr>
              <a:t>Examine:</a:t>
            </a:r>
            <a:r>
              <a:rPr lang="en-US" sz="2400">
                <a:sym typeface="+mn-ea"/>
              </a:rPr>
              <a:t> This also calls for a balanced indepth analysis of the phenomenon asked. most times it calls for two sides however its always clear/direct to candidates</a:t>
            </a:r>
            <a:endParaRPr lang="en-US" sz="2400">
              <a:sym typeface="+mn-ea"/>
            </a:endParaRPr>
          </a:p>
          <a:p>
            <a:r>
              <a:rPr lang="en-US" sz="2400" b="1">
                <a:solidFill>
                  <a:srgbClr val="002060"/>
                </a:solidFill>
                <a:sym typeface="+mn-ea"/>
              </a:rPr>
              <a:t>Example:</a:t>
            </a:r>
            <a:r>
              <a:rPr lang="en-US" sz="2400">
                <a:sym typeface="+mn-ea"/>
              </a:rPr>
              <a:t>examine the benefits and challenges of adopting kiswahili as a national language (uneb 2007)</a:t>
            </a:r>
            <a:endParaRPr lang="en-US" sz="2400">
              <a:sym typeface="+mn-ea"/>
            </a:endParaRPr>
          </a:p>
          <a:p>
            <a:r>
              <a:rPr lang="en-US" sz="2400">
                <a:sym typeface="+mn-ea"/>
              </a:rPr>
              <a:t>Examine the causes and effets of cross-generational sex in your community(uneb 2010)</a:t>
            </a:r>
            <a:endParaRPr lang="en-US" sz="2400"/>
          </a:p>
          <a:p>
            <a:endParaRPr lang="en-US" sz="24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73125"/>
          </a:xfrm>
        </p:spPr>
        <p:txBody>
          <a:bodyPr>
            <a:normAutofit fontScale="90000"/>
          </a:bodyPr>
          <a:p>
            <a:br>
              <a:rPr lang="en-US" b="1">
                <a:sym typeface="+mn-ea"/>
              </a:rPr>
            </a:br>
            <a:r>
              <a:rPr lang="en-US" b="1">
                <a:sym typeface="+mn-ea"/>
              </a:rPr>
              <a:t>                      Question format</a:t>
            </a:r>
            <a:br>
              <a:rPr lang="en-US" b="1"/>
            </a:br>
            <a:endParaRPr lang="en-US"/>
          </a:p>
        </p:txBody>
      </p:sp>
      <p:sp>
        <p:nvSpPr>
          <p:cNvPr id="3" name="Content Placeholder 2"/>
          <p:cNvSpPr>
            <a:spLocks noGrp="1"/>
          </p:cNvSpPr>
          <p:nvPr>
            <p:ph idx="1"/>
          </p:nvPr>
        </p:nvSpPr>
        <p:spPr>
          <a:xfrm>
            <a:off x="838200" y="1238250"/>
            <a:ext cx="10515600" cy="4939030"/>
          </a:xfrm>
        </p:spPr>
        <p:txBody>
          <a:bodyPr>
            <a:noAutofit/>
          </a:bodyPr>
          <a:p>
            <a:pPr marL="0" indent="0">
              <a:buNone/>
            </a:pPr>
            <a:r>
              <a:rPr lang="en-US" sz="2800" b="1">
                <a:solidFill>
                  <a:srgbClr val="FF0000"/>
                </a:solidFill>
              </a:rPr>
              <a:t>Why</a:t>
            </a:r>
            <a:r>
              <a:rPr lang="en-US" sz="2800"/>
              <a:t>: Give reasons for the occurence of a given phenomena</a:t>
            </a:r>
            <a:endParaRPr lang="en-US" sz="2800"/>
          </a:p>
          <a:p>
            <a:pPr marL="0" indent="0">
              <a:buNone/>
            </a:pPr>
            <a:r>
              <a:rPr lang="en-US" sz="2800" b="1">
                <a:solidFill>
                  <a:srgbClr val="7030A0"/>
                </a:solidFill>
              </a:rPr>
              <a:t>Example:</a:t>
            </a:r>
            <a:r>
              <a:rPr lang="en-US" sz="2800"/>
              <a:t> -Why is it necessary to eat a balanced diet? 2015</a:t>
            </a:r>
            <a:endParaRPr lang="en-US" sz="2800"/>
          </a:p>
          <a:p>
            <a:pPr marL="0" indent="0">
              <a:buNone/>
            </a:pPr>
            <a:r>
              <a:rPr lang="en-US" sz="2800" b="1">
                <a:solidFill>
                  <a:srgbClr val="FF0000"/>
                </a:solidFill>
              </a:rPr>
              <a:t>Justify</a:t>
            </a:r>
            <a:r>
              <a:rPr lang="en-US" sz="2800" b="1"/>
              <a:t>:</a:t>
            </a:r>
            <a:r>
              <a:rPr lang="en-US" sz="2800"/>
              <a:t> This means give reasons to support a phenomena/ in otherwords make it right</a:t>
            </a:r>
            <a:endParaRPr lang="en-US" sz="2800"/>
          </a:p>
          <a:p>
            <a:pPr marL="0" indent="0">
              <a:buNone/>
            </a:pPr>
            <a:r>
              <a:rPr lang="en-US" sz="2800" b="1">
                <a:solidFill>
                  <a:srgbClr val="7030A0"/>
                </a:solidFill>
              </a:rPr>
              <a:t>Example:</a:t>
            </a:r>
            <a:r>
              <a:rPr lang="en-US" sz="2800"/>
              <a:t> Justify t need or family planning practices in uganda</a:t>
            </a:r>
            <a:endParaRPr lang="en-US" sz="2800"/>
          </a:p>
          <a:p>
            <a:pPr marL="0" indent="0">
              <a:buNone/>
            </a:pPr>
            <a:r>
              <a:rPr lang="en-US" sz="2800" b="1">
                <a:solidFill>
                  <a:srgbClr val="FF0000"/>
                </a:solidFill>
              </a:rPr>
              <a:t>Should</a:t>
            </a:r>
            <a:r>
              <a:rPr lang="en-US" sz="2800"/>
              <a:t>: This calls for a candidates agreement or disagreement with a certain statement in the question( attempt only one sidenot both)</a:t>
            </a:r>
            <a:endParaRPr lang="en-US" sz="2800"/>
          </a:p>
          <a:p>
            <a:pPr marL="0" indent="0">
              <a:buNone/>
            </a:pPr>
            <a:r>
              <a:rPr lang="en-US" sz="2800" b="1">
                <a:solidFill>
                  <a:srgbClr val="7030A0"/>
                </a:solidFill>
              </a:rPr>
              <a:t>Example:</a:t>
            </a:r>
            <a:r>
              <a:rPr lang="en-US" sz="2800"/>
              <a:t> Should wild life be conserved?</a:t>
            </a:r>
            <a:endParaRPr lang="en-US" sz="3200"/>
          </a:p>
          <a:p>
            <a:pPr marL="0" indent="0">
              <a:buNone/>
            </a:pPr>
            <a:endParaRPr lang="en-US" sz="32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4630"/>
            <a:ext cx="10515600" cy="925195"/>
          </a:xfrm>
        </p:spPr>
        <p:txBody>
          <a:bodyPr/>
          <a:p>
            <a:r>
              <a:rPr lang="en-US" b="1">
                <a:sym typeface="+mn-ea"/>
              </a:rPr>
              <a:t>Question format</a:t>
            </a:r>
            <a:endParaRPr lang="en-US"/>
          </a:p>
        </p:txBody>
      </p:sp>
      <p:sp>
        <p:nvSpPr>
          <p:cNvPr id="3" name="Content Placeholder 2"/>
          <p:cNvSpPr>
            <a:spLocks noGrp="1"/>
          </p:cNvSpPr>
          <p:nvPr>
            <p:ph idx="1"/>
          </p:nvPr>
        </p:nvSpPr>
        <p:spPr>
          <a:xfrm>
            <a:off x="838200" y="1139825"/>
            <a:ext cx="10515600" cy="5427980"/>
          </a:xfrm>
        </p:spPr>
        <p:txBody>
          <a:bodyPr/>
          <a:p>
            <a:r>
              <a:rPr lang="en-US" sz="2800" b="1">
                <a:solidFill>
                  <a:srgbClr val="C00000"/>
                </a:solidFill>
              </a:rPr>
              <a:t>Account for</a:t>
            </a:r>
            <a:r>
              <a:rPr lang="en-US" sz="2800"/>
              <a:t>: it also requires reasons for the accourrence of certain phenomenon</a:t>
            </a:r>
            <a:endParaRPr lang="en-US" sz="2800"/>
          </a:p>
          <a:p>
            <a:r>
              <a:rPr lang="en-US" sz="2800" b="1">
                <a:solidFill>
                  <a:srgbClr val="002060"/>
                </a:solidFill>
              </a:rPr>
              <a:t>Example:</a:t>
            </a:r>
            <a:r>
              <a:rPr lang="en-US" sz="2800"/>
              <a:t>- Account for the occurrence of military coups in africa.suggest measures that should be taken to minimize coups in africa (uneb 2007) </a:t>
            </a:r>
            <a:endParaRPr lang="en-US" sz="2800"/>
          </a:p>
          <a:p>
            <a:r>
              <a:rPr lang="en-US" sz="2800"/>
              <a:t>Account for the rampant drug abuse among the youths in your community(uneb 2014)</a:t>
            </a:r>
            <a:endParaRPr lang="en-US" sz="2800"/>
          </a:p>
          <a:p>
            <a:r>
              <a:rPr lang="en-US" sz="2800" b="1">
                <a:solidFill>
                  <a:srgbClr val="C00000"/>
                </a:solidFill>
              </a:rPr>
              <a:t>Assess</a:t>
            </a:r>
            <a:r>
              <a:rPr lang="en-US" sz="2800"/>
              <a:t>: This most times requires a balanced analysis of a phenomenon. Sometimes it requires two sides and othe </a:t>
            </a:r>
            <a:endParaRPr lang="en-US" sz="2800"/>
          </a:p>
          <a:p>
            <a:r>
              <a:rPr lang="en-US" sz="2800" b="1">
                <a:solidFill>
                  <a:srgbClr val="002060"/>
                </a:solidFill>
              </a:rPr>
              <a:t>Example</a:t>
            </a:r>
            <a:r>
              <a:rPr lang="en-US" sz="2800"/>
              <a:t>:assess the contribution of private</a:t>
            </a:r>
            <a:endParaRPr lang="en-US" sz="28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89865"/>
            <a:ext cx="10515600" cy="802640"/>
          </a:xfrm>
        </p:spPr>
        <p:txBody>
          <a:bodyPr/>
          <a:p>
            <a:r>
              <a:rPr lang="en-US" b="1"/>
              <a:t>vices and virtues</a:t>
            </a:r>
            <a:endParaRPr lang="en-US" b="1"/>
          </a:p>
        </p:txBody>
      </p:sp>
      <p:sp>
        <p:nvSpPr>
          <p:cNvPr id="3" name="Content Placeholder 2"/>
          <p:cNvSpPr>
            <a:spLocks noGrp="1"/>
          </p:cNvSpPr>
          <p:nvPr>
            <p:ph idx="1"/>
          </p:nvPr>
        </p:nvSpPr>
        <p:spPr>
          <a:xfrm>
            <a:off x="838200" y="1060450"/>
            <a:ext cx="10515600" cy="5116830"/>
          </a:xfrm>
        </p:spPr>
        <p:txBody>
          <a:bodyPr>
            <a:normAutofit lnSpcReduction="20000"/>
          </a:bodyPr>
          <a:p>
            <a:r>
              <a:rPr lang="en-US" sz="3000"/>
              <a:t>Virtues are acceptable behaviours/ practices in society</a:t>
            </a:r>
            <a:endParaRPr lang="en-US" sz="3000"/>
          </a:p>
          <a:p>
            <a:r>
              <a:rPr lang="en-US" sz="3000"/>
              <a:t>With virtues we only give only the </a:t>
            </a:r>
            <a:r>
              <a:rPr lang="en-US" sz="3000" b="1">
                <a:solidFill>
                  <a:srgbClr val="002060"/>
                </a:solidFill>
              </a:rPr>
              <a:t>postive sides</a:t>
            </a:r>
            <a:endParaRPr lang="en-US" sz="3000"/>
          </a:p>
          <a:p>
            <a:r>
              <a:rPr lang="en-US" sz="3000"/>
              <a:t>Examples:</a:t>
            </a:r>
            <a:endParaRPr lang="en-US" sz="3000"/>
          </a:p>
          <a:p>
            <a:r>
              <a:rPr lang="en-US" sz="3000"/>
              <a:t> Assess the contribution of the church to the </a:t>
            </a:r>
            <a:r>
              <a:rPr lang="en-US" sz="3000" b="1">
                <a:solidFill>
                  <a:srgbClr val="002060"/>
                </a:solidFill>
              </a:rPr>
              <a:t>development</a:t>
            </a:r>
            <a:r>
              <a:rPr lang="en-US" sz="3000"/>
              <a:t> of your community( one sided)- </a:t>
            </a:r>
            <a:r>
              <a:rPr lang="en-US" sz="3000" b="1">
                <a:solidFill>
                  <a:srgbClr val="002060"/>
                </a:solidFill>
              </a:rPr>
              <a:t>devt is postive</a:t>
            </a:r>
            <a:r>
              <a:rPr lang="en-US" sz="3000"/>
              <a:t> element so we only give the postive impacts</a:t>
            </a:r>
            <a:endParaRPr lang="en-US" sz="3000"/>
          </a:p>
          <a:p>
            <a:r>
              <a:rPr lang="en-US" sz="3000"/>
              <a:t>Assess the impact of the extended family system on your community( two sided)- positive and negative</a:t>
            </a:r>
            <a:endParaRPr lang="en-US" sz="3000"/>
          </a:p>
          <a:p>
            <a:r>
              <a:rPr lang="en-US" sz="3000"/>
              <a:t>Assess the impact of decentralisation on the development of uganda</a:t>
            </a:r>
            <a:endParaRPr lang="en-US" sz="3000"/>
          </a:p>
          <a:p>
            <a:r>
              <a:rPr lang="en-US" sz="3000"/>
              <a:t>Assess the contribution of private educational institutions to the dev’t of uganda( one sided) only positive</a:t>
            </a:r>
            <a:endParaRPr lang="en-US" sz="30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780415"/>
          </a:xfrm>
        </p:spPr>
        <p:txBody>
          <a:bodyPr/>
          <a:p>
            <a:r>
              <a:rPr lang="en-US" b="1"/>
              <a:t>vices in G.P</a:t>
            </a:r>
            <a:endParaRPr lang="en-US" b="1"/>
          </a:p>
        </p:txBody>
      </p:sp>
      <p:sp>
        <p:nvSpPr>
          <p:cNvPr id="3" name="Content Placeholder 2"/>
          <p:cNvSpPr>
            <a:spLocks noGrp="1"/>
          </p:cNvSpPr>
          <p:nvPr>
            <p:ph idx="1"/>
          </p:nvPr>
        </p:nvSpPr>
        <p:spPr>
          <a:xfrm>
            <a:off x="838200" y="1115060"/>
            <a:ext cx="10515600" cy="5062220"/>
          </a:xfrm>
        </p:spPr>
        <p:txBody>
          <a:bodyPr/>
          <a:p>
            <a:r>
              <a:rPr lang="en-US" sz="3200"/>
              <a:t>These are </a:t>
            </a:r>
            <a:r>
              <a:rPr lang="en-US" sz="3200" b="1">
                <a:solidFill>
                  <a:srgbClr val="FF0000"/>
                </a:solidFill>
              </a:rPr>
              <a:t>negative/undesirable behaviours</a:t>
            </a:r>
            <a:r>
              <a:rPr lang="en-US" sz="3200"/>
              <a:t> in society</a:t>
            </a:r>
            <a:endParaRPr lang="en-US" sz="3200"/>
          </a:p>
          <a:p>
            <a:r>
              <a:rPr lang="en-US" sz="3200"/>
              <a:t>We treat vices negatively in G.P(only negative points)</a:t>
            </a:r>
            <a:endParaRPr lang="en-US" sz="3200"/>
          </a:p>
          <a:p>
            <a:r>
              <a:rPr lang="en-US" sz="3200"/>
              <a:t>Examples: corruption, cross-generational sex, prostitution, </a:t>
            </a:r>
            <a:endParaRPr lang="en-US" sz="3200"/>
          </a:p>
          <a:p>
            <a:r>
              <a:rPr lang="en-US" sz="3200"/>
              <a:t>Explain the causes and effects of cross-generational sex in your community</a:t>
            </a:r>
            <a:endParaRPr lang="en-US" sz="3200"/>
          </a:p>
          <a:p>
            <a:r>
              <a:rPr lang="en-US" sz="3200"/>
              <a:t>Account for the high levels of corruption in uganda and what effects does it have to uganda</a:t>
            </a:r>
            <a:endParaRPr lang="en-US" sz="32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3030"/>
            <a:ext cx="10972800" cy="743585"/>
          </a:xfrm>
        </p:spPr>
        <p:txBody>
          <a:bodyPr/>
          <a:p>
            <a:r>
              <a:rPr lang="en-US"/>
              <a:t>        </a:t>
            </a:r>
            <a:r>
              <a:rPr lang="en-US" b="1"/>
              <a:t>Two sided questions</a:t>
            </a:r>
            <a:endParaRPr lang="en-US" b="1"/>
          </a:p>
        </p:txBody>
      </p:sp>
      <p:sp>
        <p:nvSpPr>
          <p:cNvPr id="3" name="Content Placeholder 2"/>
          <p:cNvSpPr>
            <a:spLocks noGrp="1"/>
          </p:cNvSpPr>
          <p:nvPr>
            <p:ph idx="1"/>
          </p:nvPr>
        </p:nvSpPr>
        <p:spPr>
          <a:xfrm>
            <a:off x="838200" y="855980"/>
            <a:ext cx="10515600" cy="5805170"/>
          </a:xfrm>
        </p:spPr>
        <p:txBody>
          <a:bodyPr>
            <a:noAutofit/>
          </a:bodyPr>
          <a:p>
            <a:r>
              <a:rPr lang="en-US" sz="2600"/>
              <a:t>These are questions that have two sided to be attempted in your essay</a:t>
            </a:r>
            <a:endParaRPr lang="en-US" sz="2600"/>
          </a:p>
          <a:p>
            <a:r>
              <a:rPr lang="en-US" sz="2600"/>
              <a:t>Candidates are supposed to </a:t>
            </a:r>
            <a:r>
              <a:rPr lang="en-US" sz="2600" b="1"/>
              <a:t>define the key terms</a:t>
            </a:r>
            <a:r>
              <a:rPr lang="en-US" sz="2600"/>
              <a:t> in these questions</a:t>
            </a:r>
            <a:endParaRPr lang="en-US" sz="2600"/>
          </a:p>
          <a:p>
            <a:r>
              <a:rPr lang="en-US" sz="2600"/>
              <a:t>Identify the  lead factor to be discussed first the the other side</a:t>
            </a:r>
            <a:endParaRPr lang="en-US" sz="2600"/>
          </a:p>
          <a:p>
            <a:r>
              <a:rPr lang="en-US" sz="2600"/>
              <a:t>Identify what the question wants if:  -causes and solutions</a:t>
            </a:r>
            <a:endParaRPr lang="en-US" sz="2600"/>
          </a:p>
          <a:p>
            <a:pPr marL="0" indent="0">
              <a:buNone/>
            </a:pPr>
            <a:r>
              <a:rPr lang="en-US" sz="2600"/>
              <a:t>                                                        -challenges&amp;solutions</a:t>
            </a:r>
            <a:endParaRPr lang="en-US" sz="2600"/>
          </a:p>
          <a:p>
            <a:pPr marL="0" indent="0">
              <a:buNone/>
            </a:pPr>
            <a:r>
              <a:rPr lang="en-US" sz="2600"/>
              <a:t>                                                        - benefits &amp; challenges/demerits</a:t>
            </a:r>
            <a:endParaRPr lang="en-US" sz="2600"/>
          </a:p>
          <a:p>
            <a:r>
              <a:rPr lang="en-US" sz="2600"/>
              <a:t>A candidate is supposed to show which side is he answering for clarity</a:t>
            </a:r>
            <a:endParaRPr lang="en-US" sz="2600"/>
          </a:p>
          <a:p>
            <a:r>
              <a:rPr lang="en-US" sz="2600"/>
              <a:t>Introduce the side being attempted with an introductory statement</a:t>
            </a:r>
            <a:endParaRPr lang="en-US" sz="2600"/>
          </a:p>
          <a:p>
            <a:endParaRPr lang="en-US" sz="26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4036695" y="1825625"/>
            <a:ext cx="4944745" cy="4351655"/>
          </a:xfrm>
          <a:prstGeom prst="rect">
            <a:avLst/>
          </a:prstGeom>
        </p:spPr>
      </p:pic>
      <p:sp>
        <p:nvSpPr>
          <p:cNvPr id="3" name="Date Placeholder 2"/>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14935"/>
            <a:ext cx="10515600" cy="586105"/>
          </a:xfrm>
        </p:spPr>
        <p:txBody>
          <a:bodyPr/>
          <a:p>
            <a:r>
              <a:rPr lang="en-US"/>
              <a:t>   </a:t>
            </a:r>
            <a:r>
              <a:rPr lang="en-US" sz="3200" b="1"/>
              <a:t>Example of direct two sided questions</a:t>
            </a:r>
            <a:endParaRPr lang="en-US" sz="3200" b="1"/>
          </a:p>
        </p:txBody>
      </p:sp>
      <p:sp>
        <p:nvSpPr>
          <p:cNvPr id="3" name="Content Placeholder 2"/>
          <p:cNvSpPr>
            <a:spLocks noGrp="1"/>
          </p:cNvSpPr>
          <p:nvPr>
            <p:ph idx="1"/>
          </p:nvPr>
        </p:nvSpPr>
        <p:spPr>
          <a:xfrm>
            <a:off x="838200" y="777240"/>
            <a:ext cx="10515600" cy="5836920"/>
          </a:xfrm>
        </p:spPr>
        <p:txBody>
          <a:bodyPr>
            <a:normAutofit fontScale="90000"/>
          </a:bodyPr>
          <a:p>
            <a:r>
              <a:rPr lang="en-US" sz="2890"/>
              <a:t>Examine the causes and effects of inter-state conflicts in africa (UNEB- 2015)</a:t>
            </a:r>
            <a:endParaRPr lang="en-US" sz="2890"/>
          </a:p>
          <a:p>
            <a:r>
              <a:rPr lang="en-US" sz="2890"/>
              <a:t>Discuss the causes and effects of land conflicts in uganda today</a:t>
            </a:r>
            <a:endParaRPr lang="en-US" sz="2890"/>
          </a:p>
          <a:p>
            <a:r>
              <a:rPr lang="en-US" sz="2890"/>
              <a:t>Assess  the impact of mobile phones on the uganan society(uneb 2018)</a:t>
            </a:r>
            <a:endParaRPr lang="en-US" sz="2890"/>
          </a:p>
          <a:p>
            <a:r>
              <a:rPr lang="en-US" sz="2890"/>
              <a:t>Asses the impact of of the extended family system on your community(uneb 2015)</a:t>
            </a:r>
            <a:endParaRPr lang="en-US" sz="2890"/>
          </a:p>
          <a:p>
            <a:r>
              <a:rPr lang="en-US" sz="2890"/>
              <a:t>Assess the impact of constructing a hydro-electricity power stations on the environment in uganda(uneb 2019) </a:t>
            </a:r>
            <a:endParaRPr lang="en-US" sz="2890"/>
          </a:p>
          <a:p>
            <a:r>
              <a:rPr lang="en-US" sz="2890"/>
              <a:t>Explain the challenges faced by uganda’s education system and suggest possible solutions to these challenges(uneb 2017)</a:t>
            </a:r>
            <a:endParaRPr lang="en-US" sz="2890"/>
          </a:p>
          <a:p>
            <a:r>
              <a:rPr lang="en-US" sz="2890"/>
              <a:t>Examine the merits&amp; demerits of privatising public enterprises in uganda( uneb 2009)</a:t>
            </a:r>
            <a:endParaRPr lang="en-US" sz="289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Two sided questions cont’d..</a:t>
            </a:r>
            <a:r>
              <a:rPr lang="en-US"/>
              <a:t>.</a:t>
            </a:r>
            <a:endParaRPr lang="en-US"/>
          </a:p>
        </p:txBody>
      </p:sp>
      <p:sp>
        <p:nvSpPr>
          <p:cNvPr id="3" name="Content Placeholder 2"/>
          <p:cNvSpPr>
            <a:spLocks noGrp="1"/>
          </p:cNvSpPr>
          <p:nvPr>
            <p:ph idx="1"/>
          </p:nvPr>
        </p:nvSpPr>
        <p:spPr>
          <a:xfrm>
            <a:off x="609600" y="1224915"/>
            <a:ext cx="10972800" cy="4901565"/>
          </a:xfrm>
        </p:spPr>
        <p:txBody>
          <a:bodyPr>
            <a:normAutofit lnSpcReduction="10000"/>
          </a:bodyPr>
          <a:p>
            <a:r>
              <a:rPr lang="en-US"/>
              <a:t>   “ ..........................” discuss</a:t>
            </a:r>
            <a:endParaRPr lang="en-US"/>
          </a:p>
          <a:p>
            <a:pPr marL="0" indent="0">
              <a:buNone/>
            </a:pPr>
            <a:r>
              <a:rPr lang="en-US"/>
              <a:t>when  discuss comes after a question statement  in quotes, then its a two sided</a:t>
            </a:r>
            <a:endParaRPr lang="en-US"/>
          </a:p>
          <a:p>
            <a:r>
              <a:rPr lang="en-US"/>
              <a:t>A candidate is supposed to </a:t>
            </a:r>
            <a:r>
              <a:rPr lang="en-US" b="1" u="sng">
                <a:solidFill>
                  <a:srgbClr val="C00000"/>
                </a:solidFill>
              </a:rPr>
              <a:t>discuss exhaustively</a:t>
            </a:r>
            <a:r>
              <a:rPr lang="en-US"/>
              <a:t> the first side of the question and then go the second side </a:t>
            </a:r>
            <a:endParaRPr lang="en-US"/>
          </a:p>
          <a:p>
            <a:r>
              <a:rPr lang="en-US"/>
              <a:t>Clearly introduce the side you are attempting so that its clear to the examiner( after your defintion and when you are starting the second side</a:t>
            </a:r>
            <a:endParaRPr lang="en-US"/>
          </a:p>
          <a:p>
            <a:r>
              <a:rPr lang="en-US"/>
              <a:t>Make a personal conclusion/judgement/recommendation depending on the way you have discussed the question </a:t>
            </a:r>
            <a:endParaRPr lang="en-US"/>
          </a:p>
          <a:p>
            <a:pPr marL="0" indent="0">
              <a:buNone/>
            </a:pPr>
            <a:endParaRPr lang="en-US"/>
          </a:p>
          <a:p>
            <a:pPr marL="0" indent="0">
              <a:buNone/>
            </a:pPr>
            <a:endParaRPr lang="en-US"/>
          </a:p>
          <a:p>
            <a:pPr marL="0" indent="0">
              <a:buNone/>
            </a:pP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9775"/>
          </a:xfrm>
        </p:spPr>
        <p:txBody>
          <a:bodyPr/>
          <a:p>
            <a:r>
              <a:rPr lang="en-US" b="1"/>
              <a:t>Example of these questions</a:t>
            </a:r>
            <a:endParaRPr lang="en-US" b="1"/>
          </a:p>
        </p:txBody>
      </p:sp>
      <p:sp>
        <p:nvSpPr>
          <p:cNvPr id="3" name="Content Placeholder 2"/>
          <p:cNvSpPr>
            <a:spLocks noGrp="1"/>
          </p:cNvSpPr>
          <p:nvPr>
            <p:ph idx="1"/>
          </p:nvPr>
        </p:nvSpPr>
        <p:spPr>
          <a:xfrm>
            <a:off x="838200" y="991870"/>
            <a:ext cx="10515600" cy="5607050"/>
          </a:xfrm>
        </p:spPr>
        <p:txBody>
          <a:bodyPr>
            <a:normAutofit fontScale="90000" lnSpcReduction="20000"/>
          </a:bodyPr>
          <a:p>
            <a:r>
              <a:rPr lang="en-US"/>
              <a:t>“life imprisonment is a better way of punishing criminals than the death penalty”Discuss(2019)</a:t>
            </a:r>
            <a:endParaRPr lang="en-US"/>
          </a:p>
          <a:p>
            <a:r>
              <a:rPr lang="en-US"/>
              <a:t>“human beings have been primarily  respnsible for the destruction of natural environment in uganda” discuss 2017</a:t>
            </a:r>
            <a:endParaRPr lang="en-US"/>
          </a:p>
          <a:p>
            <a:r>
              <a:rPr lang="en-US"/>
              <a:t>“Beauty contests degrade women” discuss(2009)</a:t>
            </a:r>
            <a:endParaRPr lang="en-US"/>
          </a:p>
          <a:p>
            <a:r>
              <a:rPr lang="en-US"/>
              <a:t>“Cultural factors have primarily undermined the emancipation of women in Africa”discuss</a:t>
            </a:r>
            <a:endParaRPr lang="en-US"/>
          </a:p>
          <a:p>
            <a:r>
              <a:rPr lang="en-US"/>
              <a:t>“Foreign aid is a necessary evil for developing countries”discuss(2006)</a:t>
            </a:r>
            <a:endParaRPr lang="en-US"/>
          </a:p>
          <a:p>
            <a:r>
              <a:rPr lang="en-US"/>
              <a:t>“Poverty is the main cause of domestic violence in uganda”discuss</a:t>
            </a:r>
            <a:endParaRPr lang="en-US"/>
          </a:p>
          <a:p>
            <a:r>
              <a:rPr lang="en-US"/>
              <a:t>“Abstinence is the most effective method of curbing the spread of HIV/AIDS in uganda”( 2007)</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47320"/>
            <a:ext cx="10515600" cy="732790"/>
          </a:xfrm>
        </p:spPr>
        <p:txBody>
          <a:bodyPr/>
          <a:p>
            <a:r>
              <a:rPr lang="en-US" b="1"/>
              <a:t>           Extent questions</a:t>
            </a:r>
            <a:endParaRPr lang="en-US" b="1"/>
          </a:p>
        </p:txBody>
      </p:sp>
      <p:sp>
        <p:nvSpPr>
          <p:cNvPr id="3" name="Content Placeholder 2"/>
          <p:cNvSpPr>
            <a:spLocks noGrp="1"/>
          </p:cNvSpPr>
          <p:nvPr>
            <p:ph idx="1"/>
          </p:nvPr>
        </p:nvSpPr>
        <p:spPr>
          <a:xfrm>
            <a:off x="838200" y="780415"/>
            <a:ext cx="10515600" cy="5822315"/>
          </a:xfrm>
        </p:spPr>
        <p:txBody>
          <a:bodyPr/>
          <a:p>
            <a:r>
              <a:rPr lang="en-US" sz="2800"/>
              <a:t>These are two sided questions that require a candidate to discuss a question on two extents i.e the lesser extent and greater extent</a:t>
            </a:r>
            <a:endParaRPr lang="en-US" sz="2800"/>
          </a:p>
          <a:p>
            <a:r>
              <a:rPr lang="en-US" sz="2800"/>
              <a:t>They usually have </a:t>
            </a:r>
            <a:r>
              <a:rPr lang="en-US" sz="2800" b="1" u="sng"/>
              <a:t>two key terms</a:t>
            </a:r>
            <a:r>
              <a:rPr lang="en-US" sz="2800"/>
              <a:t> that a candidate is supposed to define </a:t>
            </a:r>
            <a:endParaRPr lang="en-US" sz="2800"/>
          </a:p>
          <a:p>
            <a:r>
              <a:rPr lang="en-US" sz="2800"/>
              <a:t>Discuss first the first direction of the question exhaustively </a:t>
            </a:r>
            <a:endParaRPr lang="en-US" sz="2800"/>
          </a:p>
          <a:p>
            <a:r>
              <a:rPr lang="en-US" sz="2800"/>
              <a:t>Use a separating statement to introiduce the second side of the question</a:t>
            </a:r>
            <a:endParaRPr lang="en-US" sz="2800"/>
          </a:p>
          <a:p>
            <a:r>
              <a:rPr lang="en-US" sz="2800"/>
              <a:t>Conclude the question with a personal judgement of which side outways the other( stand-point)</a:t>
            </a:r>
            <a:endParaRPr lang="en-US" sz="28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7165"/>
            <a:ext cx="10515600" cy="763905"/>
          </a:xfrm>
        </p:spPr>
        <p:txBody>
          <a:bodyPr/>
          <a:p>
            <a:r>
              <a:rPr lang="en-US"/>
              <a:t>Examples of extent questions</a:t>
            </a:r>
            <a:endParaRPr lang="en-US"/>
          </a:p>
        </p:txBody>
      </p:sp>
      <p:sp>
        <p:nvSpPr>
          <p:cNvPr id="3" name="Content Placeholder 2"/>
          <p:cNvSpPr>
            <a:spLocks noGrp="1"/>
          </p:cNvSpPr>
          <p:nvPr>
            <p:ph idx="1"/>
          </p:nvPr>
        </p:nvSpPr>
        <p:spPr>
          <a:xfrm>
            <a:off x="838200" y="941070"/>
            <a:ext cx="10515600" cy="5704840"/>
          </a:xfrm>
        </p:spPr>
        <p:txBody>
          <a:bodyPr>
            <a:normAutofit fontScale="60000"/>
          </a:bodyPr>
          <a:p>
            <a:r>
              <a:rPr lang="en-US" sz="4000"/>
              <a:t>To what extent have human actvities been responsible for the global climate change? (uneb 2015)</a:t>
            </a:r>
            <a:endParaRPr lang="en-US" sz="4000"/>
          </a:p>
          <a:p>
            <a:r>
              <a:rPr lang="en-US" sz="4000"/>
              <a:t>To what extent has uganda succeeded in achieving the millenium Development Goal(MDGs)? 2019</a:t>
            </a:r>
            <a:endParaRPr lang="en-US" sz="4000"/>
          </a:p>
          <a:p>
            <a:r>
              <a:rPr lang="en-US" sz="4000"/>
              <a:t>To what extent have economic factors contributed to the problem of brain drain in your country? 2017</a:t>
            </a:r>
            <a:endParaRPr lang="en-US" sz="4000"/>
          </a:p>
          <a:p>
            <a:r>
              <a:rPr lang="en-US" sz="4000"/>
              <a:t>To what extent has political plurailsm promoted democratic governance in uganda? 2010</a:t>
            </a:r>
            <a:endParaRPr lang="en-US" sz="4000"/>
          </a:p>
          <a:p>
            <a:r>
              <a:rPr lang="en-US" sz="4000"/>
              <a:t>To what extent have human rights been observed in uganda ? 2018</a:t>
            </a:r>
            <a:endParaRPr lang="en-US" sz="4000"/>
          </a:p>
          <a:p>
            <a:r>
              <a:rPr lang="en-US" sz="4000"/>
              <a:t>To what extent has science and technology been beneficial to your society?  2011</a:t>
            </a:r>
            <a:endParaRPr lang="en-US"/>
          </a:p>
          <a:p>
            <a:r>
              <a:rPr lang="en-US" sz="4000"/>
              <a:t>“Power belongs to people’ to what extent is this constitutional provision applicable to ugandan situation? 2012</a:t>
            </a:r>
            <a:endParaRPr lang="en-US" sz="40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721995"/>
          </a:xfrm>
        </p:spPr>
        <p:txBody>
          <a:bodyPr/>
          <a:p>
            <a:r>
              <a:rPr lang="en-US" b="1"/>
              <a:t> Example</a:t>
            </a:r>
            <a:r>
              <a:rPr lang="en-US"/>
              <a:t> </a:t>
            </a:r>
            <a:endParaRPr lang="en-US"/>
          </a:p>
        </p:txBody>
      </p:sp>
      <p:sp>
        <p:nvSpPr>
          <p:cNvPr id="3" name="Content Placeholder 2"/>
          <p:cNvSpPr>
            <a:spLocks noGrp="1"/>
          </p:cNvSpPr>
          <p:nvPr>
            <p:ph idx="1"/>
          </p:nvPr>
        </p:nvSpPr>
        <p:spPr>
          <a:xfrm>
            <a:off x="838200" y="722630"/>
            <a:ext cx="10515600" cy="5922645"/>
          </a:xfrm>
        </p:spPr>
        <p:txBody>
          <a:bodyPr>
            <a:normAutofit fontScale="90000"/>
          </a:bodyPr>
          <a:p>
            <a:r>
              <a:rPr lang="en-US" sz="3000">
                <a:sym typeface="+mn-ea"/>
              </a:rPr>
              <a:t>“Power belongs to people” to what extent is this constitutional provision applicable to ugandan situation? 2012</a:t>
            </a:r>
            <a:endParaRPr lang="en-US" sz="3000"/>
          </a:p>
          <a:p>
            <a:r>
              <a:rPr lang="en-US" sz="3000"/>
              <a:t>     Power belongs to people refers to the a constitutional provision that stipulates the right/authority held by the citizens as stipulated /provided for in the constitution of uganda.the statement is applicable in ugandan situation as explained below:</a:t>
            </a:r>
            <a:endParaRPr lang="en-US" sz="3000"/>
          </a:p>
          <a:p>
            <a:r>
              <a:rPr lang="en-US" sz="3000"/>
              <a:t>   However the above assertion does not apply in uganda/ its misregarded in uganda in the following ways:</a:t>
            </a:r>
            <a:endParaRPr lang="en-US" sz="3000"/>
          </a:p>
          <a:p>
            <a:r>
              <a:rPr lang="en-US" sz="3000"/>
              <a:t>  In conclusion, the constitutional assertion  is to a greater extent applicable and respected in uganda despite some misregards.this is eveidenced in some of the major constitutional rights being accorded and exercised by ugandans for instance the powers to elect their leaders periodically.</a:t>
            </a:r>
            <a:endParaRPr lang="en-US" sz="30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610235"/>
          </a:xfrm>
        </p:spPr>
        <p:txBody>
          <a:bodyPr/>
          <a:p>
            <a:r>
              <a:rPr lang="en-US" b="1"/>
              <a:t>SECTION B</a:t>
            </a:r>
            <a:endParaRPr lang="en-US" b="1"/>
          </a:p>
        </p:txBody>
      </p:sp>
      <p:sp>
        <p:nvSpPr>
          <p:cNvPr id="3" name="Content Placeholder 2"/>
          <p:cNvSpPr>
            <a:spLocks noGrp="1"/>
          </p:cNvSpPr>
          <p:nvPr>
            <p:ph idx="1"/>
          </p:nvPr>
        </p:nvSpPr>
        <p:spPr>
          <a:xfrm>
            <a:off x="609600" y="885825"/>
            <a:ext cx="10972800" cy="5240655"/>
          </a:xfrm>
        </p:spPr>
        <p:txBody>
          <a:bodyPr/>
          <a:p>
            <a:r>
              <a:rPr lang="en-US" b="1">
                <a:solidFill>
                  <a:srgbClr val="FF0000"/>
                </a:solidFill>
              </a:rPr>
              <a:t>LOGIC QUESTION no.5</a:t>
            </a:r>
            <a:endParaRPr lang="en-US" b="1">
              <a:solidFill>
                <a:srgbClr val="FF0000"/>
              </a:solidFill>
            </a:endParaRPr>
          </a:p>
          <a:p>
            <a:r>
              <a:rPr lang="en-US"/>
              <a:t>This call for the capability to read,internalize and interpret the given scenario to find a solution to given questions</a:t>
            </a:r>
            <a:endParaRPr lang="en-US"/>
          </a:p>
          <a:p>
            <a:r>
              <a:rPr lang="en-US"/>
              <a:t>Read the scenario 5 times for comprehension</a:t>
            </a:r>
            <a:endParaRPr lang="en-US"/>
          </a:p>
          <a:p>
            <a:r>
              <a:rPr lang="en-US"/>
              <a:t>Observe the mark allocation especially on the last two questions</a:t>
            </a:r>
            <a:endParaRPr lang="en-US"/>
          </a:p>
          <a:p>
            <a:r>
              <a:rPr lang="en-US"/>
              <a:t>While attempting those question , we tend to be brief though we explain and illustrate our points</a:t>
            </a:r>
            <a:endParaRPr lang="en-US"/>
          </a:p>
          <a:p>
            <a:r>
              <a:rPr lang="en-US"/>
              <a:t>SPGE of 10 marks</a:t>
            </a:r>
            <a:endParaRPr lang="en-US"/>
          </a:p>
          <a:p>
            <a:endParaRPr lang="en-US"/>
          </a:p>
          <a:p>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Section B cont’d</a:t>
            </a:r>
            <a:br>
              <a:rPr lang="en-US"/>
            </a:br>
            <a:endParaRPr lang="en-US"/>
          </a:p>
        </p:txBody>
      </p:sp>
      <p:sp>
        <p:nvSpPr>
          <p:cNvPr id="3" name="Content Placeholder 2"/>
          <p:cNvSpPr>
            <a:spLocks noGrp="1"/>
          </p:cNvSpPr>
          <p:nvPr>
            <p:ph idx="1"/>
          </p:nvPr>
        </p:nvSpPr>
        <p:spPr/>
        <p:txBody>
          <a:bodyPr/>
          <a:p>
            <a:r>
              <a:rPr lang="en-US" b="1">
                <a:solidFill>
                  <a:srgbClr val="FF0000"/>
                </a:solidFill>
                <a:sym typeface="+mn-ea"/>
              </a:rPr>
              <a:t>Reading Comprehension(no.6</a:t>
            </a:r>
            <a:r>
              <a:rPr lang="en-US">
                <a:sym typeface="+mn-ea"/>
              </a:rPr>
              <a:t>)</a:t>
            </a:r>
            <a:endParaRPr lang="en-US"/>
          </a:p>
          <a:p>
            <a:r>
              <a:rPr lang="en-US"/>
              <a:t>To attempt this question we follow the acroynm</a:t>
            </a:r>
            <a:endParaRPr lang="en-US"/>
          </a:p>
          <a:p>
            <a:pPr marL="0" indent="0">
              <a:buNone/>
            </a:pPr>
            <a:r>
              <a:rPr lang="en-US"/>
              <a:t>                        </a:t>
            </a:r>
            <a:r>
              <a:rPr lang="en-US" b="1"/>
              <a:t>K</a:t>
            </a:r>
            <a:r>
              <a:rPr lang="en-US"/>
              <a:t>-  Keep</a:t>
            </a:r>
            <a:endParaRPr lang="en-US"/>
          </a:p>
          <a:p>
            <a:pPr marL="0" indent="0">
              <a:buNone/>
            </a:pPr>
            <a:r>
              <a:rPr lang="en-US"/>
              <a:t>                    </a:t>
            </a:r>
            <a:r>
              <a:rPr lang="en-US" b="1"/>
              <a:t>    I</a:t>
            </a:r>
            <a:r>
              <a:rPr lang="en-US"/>
              <a:t>-    It</a:t>
            </a:r>
            <a:endParaRPr lang="en-US"/>
          </a:p>
          <a:p>
            <a:pPr marL="0" indent="0">
              <a:buNone/>
            </a:pPr>
            <a:r>
              <a:rPr lang="en-US"/>
              <a:t>                 </a:t>
            </a:r>
            <a:r>
              <a:rPr lang="en-US" b="1"/>
              <a:t>       S</a:t>
            </a:r>
            <a:r>
              <a:rPr lang="en-US"/>
              <a:t>-   sweet and</a:t>
            </a:r>
            <a:endParaRPr lang="en-US"/>
          </a:p>
          <a:p>
            <a:pPr marL="0" indent="0">
              <a:buNone/>
            </a:pPr>
            <a:r>
              <a:rPr lang="en-US"/>
              <a:t>                        </a:t>
            </a:r>
            <a:r>
              <a:rPr lang="en-US" b="1"/>
              <a:t>S-   </a:t>
            </a:r>
            <a:r>
              <a:rPr lang="en-US"/>
              <a:t>short</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2870"/>
            <a:ext cx="10515600" cy="744855"/>
          </a:xfrm>
        </p:spPr>
        <p:txBody>
          <a:bodyPr/>
          <a:p>
            <a:r>
              <a:rPr lang="en-US" b="1"/>
              <a:t>Section B cont’d</a:t>
            </a:r>
            <a:endParaRPr lang="en-US" b="1"/>
          </a:p>
        </p:txBody>
      </p:sp>
      <p:sp>
        <p:nvSpPr>
          <p:cNvPr id="3" name="Content Placeholder 2"/>
          <p:cNvSpPr>
            <a:spLocks noGrp="1"/>
          </p:cNvSpPr>
          <p:nvPr>
            <p:ph idx="1"/>
          </p:nvPr>
        </p:nvSpPr>
        <p:spPr>
          <a:xfrm>
            <a:off x="838200" y="847090"/>
            <a:ext cx="10515600" cy="5782310"/>
          </a:xfrm>
        </p:spPr>
        <p:txBody>
          <a:bodyPr>
            <a:normAutofit lnSpcReduction="20000"/>
          </a:bodyPr>
          <a:p>
            <a:r>
              <a:rPr lang="en-US" sz="2555" b="1">
                <a:solidFill>
                  <a:srgbClr val="FF0000"/>
                </a:solidFill>
              </a:rPr>
              <a:t>Reading Comprehension(no.6</a:t>
            </a:r>
            <a:r>
              <a:rPr lang="en-US" sz="2555"/>
              <a:t>)</a:t>
            </a:r>
            <a:endParaRPr lang="en-US" sz="2555"/>
          </a:p>
          <a:p>
            <a:r>
              <a:rPr lang="en-US" sz="2555"/>
              <a:t>Read the passage 3 thrice but for better comprehension</a:t>
            </a:r>
            <a:endParaRPr lang="en-US" sz="2555"/>
          </a:p>
          <a:p>
            <a:r>
              <a:rPr lang="en-US" sz="2555"/>
              <a:t>Each time you finish reading the passage, read the questions for it helps you have guided reading.</a:t>
            </a:r>
            <a:endParaRPr lang="en-US" sz="2555"/>
          </a:p>
          <a:p>
            <a:r>
              <a:rPr lang="en-US" sz="2555"/>
              <a:t>Usually there are </a:t>
            </a:r>
            <a:r>
              <a:rPr lang="en-US" sz="2555" b="1"/>
              <a:t>4 questions</a:t>
            </a:r>
            <a:r>
              <a:rPr lang="en-US" sz="2555"/>
              <a:t> to attempt:</a:t>
            </a:r>
            <a:endParaRPr lang="en-US" sz="2555"/>
          </a:p>
          <a:p>
            <a:pPr marL="0" indent="0">
              <a:buNone/>
            </a:pPr>
            <a:r>
              <a:rPr lang="en-US" sz="2555"/>
              <a:t>1. </a:t>
            </a:r>
            <a:r>
              <a:rPr lang="en-US" sz="2555" b="1">
                <a:solidFill>
                  <a:srgbClr val="FF0000"/>
                </a:solidFill>
              </a:rPr>
              <a:t>Suggesting  a title</a:t>
            </a:r>
            <a:r>
              <a:rPr lang="en-US" sz="2555"/>
              <a:t>( 2 marks )- this is the general message of the passage </a:t>
            </a:r>
            <a:endParaRPr lang="en-US" sz="2555"/>
          </a:p>
          <a:p>
            <a:pPr marL="0" indent="0">
              <a:buNone/>
            </a:pPr>
            <a:r>
              <a:rPr lang="en-US" sz="2555"/>
              <a:t>                                                      -it must be as brief as possible, not more than 5 words.</a:t>
            </a:r>
            <a:endParaRPr lang="en-US" sz="2555"/>
          </a:p>
          <a:p>
            <a:pPr marL="0" indent="0">
              <a:buNone/>
            </a:pPr>
            <a:r>
              <a:rPr lang="en-US" sz="2555"/>
              <a:t>                                                       -it must be written in capital letters</a:t>
            </a:r>
            <a:endParaRPr lang="en-US" sz="2555"/>
          </a:p>
          <a:p>
            <a:pPr marL="0" indent="0">
              <a:buNone/>
            </a:pPr>
            <a:r>
              <a:rPr lang="en-US" sz="2555"/>
              <a:t>                                                      - if its small letters, then it must be in quotes “ ....”</a:t>
            </a:r>
            <a:endParaRPr lang="en-US" sz="2555"/>
          </a:p>
          <a:p>
            <a:pPr marL="0" indent="0">
              <a:buNone/>
            </a:pPr>
            <a:r>
              <a:rPr lang="en-US" sz="2555"/>
              <a:t>                                                      -Do not underline your heading</a:t>
            </a:r>
            <a:endParaRPr lang="en-US" sz="2555"/>
          </a:p>
          <a:p>
            <a:pPr marL="0" indent="0">
              <a:buNone/>
            </a:pPr>
            <a:r>
              <a:rPr lang="en-US" sz="2555"/>
              <a:t> </a:t>
            </a:r>
            <a:r>
              <a:rPr lang="en-US" sz="2555" b="1">
                <a:gradFill>
                  <a:gsLst>
                    <a:gs pos="0">
                      <a:srgbClr val="012D86"/>
                    </a:gs>
                    <a:gs pos="100000">
                      <a:srgbClr val="0E2557"/>
                    </a:gs>
                  </a:gsLst>
                  <a:lin scaled="0"/>
                </a:gradFill>
              </a:rPr>
              <a:t>NOTE: Use question (c) about summary writing to formulate a title</a:t>
            </a:r>
            <a:endParaRPr lang="en-US" sz="2555" b="1">
              <a:gradFill>
                <a:gsLst>
                  <a:gs pos="0">
                    <a:srgbClr val="012D86"/>
                  </a:gs>
                  <a:gs pos="100000">
                    <a:srgbClr val="0E2557"/>
                  </a:gs>
                </a:gsLst>
                <a:lin scaled="0"/>
              </a:gradFill>
            </a:endParaRPr>
          </a:p>
          <a:p>
            <a:endParaRPr lang="en-US" sz="2555" b="1">
              <a:gradFill>
                <a:gsLst>
                  <a:gs pos="0">
                    <a:srgbClr val="012D86"/>
                  </a:gs>
                  <a:gs pos="100000">
                    <a:srgbClr val="0E2557"/>
                  </a:gs>
                </a:gsLst>
                <a:lin scaled="0"/>
              </a:gradFill>
            </a:endParaRPr>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52400"/>
            <a:ext cx="10515600" cy="802005"/>
          </a:xfrm>
        </p:spPr>
        <p:txBody>
          <a:bodyPr/>
          <a:p>
            <a:r>
              <a:rPr lang="en-US"/>
              <a:t>     </a:t>
            </a:r>
            <a:r>
              <a:rPr lang="en-US" b="1"/>
              <a:t>Section B cont’d....</a:t>
            </a:r>
            <a:endParaRPr lang="en-US" b="1"/>
          </a:p>
        </p:txBody>
      </p:sp>
      <p:sp>
        <p:nvSpPr>
          <p:cNvPr id="3" name="Content Placeholder 2"/>
          <p:cNvSpPr>
            <a:spLocks noGrp="1"/>
          </p:cNvSpPr>
          <p:nvPr>
            <p:ph idx="1"/>
          </p:nvPr>
        </p:nvSpPr>
        <p:spPr>
          <a:xfrm>
            <a:off x="838200" y="867410"/>
            <a:ext cx="10515600" cy="5824855"/>
          </a:xfrm>
        </p:spPr>
        <p:txBody>
          <a:bodyPr>
            <a:normAutofit fontScale="90000" lnSpcReduction="20000"/>
          </a:bodyPr>
          <a:p>
            <a:pPr marL="0" indent="0">
              <a:buNone/>
            </a:pPr>
            <a:r>
              <a:rPr lang="en-US"/>
              <a:t>2.</a:t>
            </a:r>
            <a:r>
              <a:rPr lang="en-US" b="1">
                <a:solidFill>
                  <a:srgbClr val="FF0000"/>
                </a:solidFill>
              </a:rPr>
              <a:t>An interpretation of certain phrases</a:t>
            </a:r>
            <a:r>
              <a:rPr lang="en-US"/>
              <a:t> in the passage or giving an understanding of certain statements </a:t>
            </a:r>
            <a:endParaRPr lang="en-US"/>
          </a:p>
          <a:p>
            <a:pPr marL="0" indent="0">
              <a:buNone/>
            </a:pPr>
            <a:r>
              <a:rPr lang="en-US"/>
              <a:t>- Still be brief with your expalanation...do not be wordy...be staright to the point.</a:t>
            </a:r>
            <a:endParaRPr lang="en-US"/>
          </a:p>
          <a:p>
            <a:pPr marL="0" indent="0">
              <a:buNone/>
            </a:pPr>
            <a:r>
              <a:rPr lang="en-US"/>
              <a:t>3. </a:t>
            </a:r>
            <a:r>
              <a:rPr lang="en-US" b="1">
                <a:solidFill>
                  <a:srgbClr val="FF0000"/>
                </a:solidFill>
              </a:rPr>
              <a:t>Summary writing</a:t>
            </a:r>
            <a:endParaRPr lang="en-US"/>
          </a:p>
          <a:p>
            <a:pPr marL="0" indent="0">
              <a:buNone/>
            </a:pPr>
            <a:r>
              <a:rPr lang="en-US"/>
              <a:t>-Read and exhaust all the demands of the question.</a:t>
            </a:r>
            <a:endParaRPr lang="en-US"/>
          </a:p>
          <a:p>
            <a:pPr marL="0" indent="0">
              <a:buNone/>
            </a:pPr>
            <a:r>
              <a:rPr lang="en-US"/>
              <a:t>-Mark allocation depends on the views to summarize</a:t>
            </a:r>
            <a:endParaRPr lang="en-US"/>
          </a:p>
          <a:p>
            <a:pPr marL="0" indent="0">
              <a:buNone/>
            </a:pPr>
            <a:r>
              <a:rPr lang="en-US"/>
              <a:t>-We use one paragraph unless the question is talking about causes&amp; effects</a:t>
            </a:r>
            <a:endParaRPr lang="en-US"/>
          </a:p>
          <a:p>
            <a:pPr marL="0" indent="0">
              <a:buNone/>
            </a:pPr>
            <a:r>
              <a:rPr lang="en-US"/>
              <a:t>-Rough copy/fair copy</a:t>
            </a:r>
            <a:endParaRPr lang="en-US"/>
          </a:p>
          <a:p>
            <a:pPr marL="0" indent="0">
              <a:buNone/>
            </a:pPr>
            <a:r>
              <a:rPr lang="en-US"/>
              <a:t>-Heading necessary and it comes from the question</a:t>
            </a:r>
            <a:endParaRPr lang="en-US"/>
          </a:p>
          <a:p>
            <a:pPr marL="0" indent="0">
              <a:buNone/>
            </a:pPr>
            <a:r>
              <a:rPr lang="en-US"/>
              <a:t>-Start with a topical statement</a:t>
            </a:r>
            <a:endParaRPr lang="en-US"/>
          </a:p>
          <a:p>
            <a:pPr marL="0" indent="0">
              <a:buNone/>
            </a:pPr>
            <a:r>
              <a:rPr lang="en-US"/>
              <a:t>-Be minfull of the required number of words</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55980"/>
          </a:xfrm>
        </p:spPr>
        <p:txBody>
          <a:bodyPr/>
          <a:p>
            <a:r>
              <a:rPr lang="en-US"/>
              <a:t> </a:t>
            </a:r>
            <a:r>
              <a:rPr lang="en-US" b="1"/>
              <a:t>OVERVIEW OF GP</a:t>
            </a:r>
            <a:endParaRPr lang="en-US" b="1"/>
          </a:p>
        </p:txBody>
      </p:sp>
      <p:sp>
        <p:nvSpPr>
          <p:cNvPr id="3" name="Content Placeholder 2"/>
          <p:cNvSpPr>
            <a:spLocks noGrp="1"/>
          </p:cNvSpPr>
          <p:nvPr>
            <p:ph idx="1"/>
          </p:nvPr>
        </p:nvSpPr>
        <p:spPr>
          <a:xfrm>
            <a:off x="838200" y="1016000"/>
            <a:ext cx="10515600" cy="5161280"/>
          </a:xfrm>
        </p:spPr>
        <p:txBody>
          <a:bodyPr/>
          <a:p>
            <a:r>
              <a:rPr lang="en-US"/>
              <a:t>PAPER CODE      S101/1</a:t>
            </a:r>
            <a:endParaRPr lang="en-US"/>
          </a:p>
          <a:p>
            <a:r>
              <a:rPr lang="en-US"/>
              <a:t>Its a subsidiary paper</a:t>
            </a:r>
            <a:endParaRPr lang="en-US"/>
          </a:p>
          <a:p>
            <a:r>
              <a:rPr lang="en-US"/>
              <a:t>Two sections  Section A - essay writing: Attempt </a:t>
            </a:r>
            <a:r>
              <a:rPr lang="en-US" b="1">
                <a:solidFill>
                  <a:srgbClr val="002060"/>
                </a:solidFill>
              </a:rPr>
              <a:t>one</a:t>
            </a:r>
            <a:r>
              <a:rPr lang="en-US"/>
              <a:t> question of your choice from </a:t>
            </a:r>
            <a:r>
              <a:rPr lang="en-US" b="1">
                <a:solidFill>
                  <a:srgbClr val="002060"/>
                </a:solidFill>
              </a:rPr>
              <a:t>four</a:t>
            </a:r>
            <a:r>
              <a:rPr lang="en-US"/>
              <a:t> question</a:t>
            </a:r>
            <a:endParaRPr lang="en-US"/>
          </a:p>
          <a:p>
            <a:r>
              <a:rPr lang="en-US"/>
              <a:t>                         Section B - comprehension: attempt one question either No.5 ( logic qn) or No.6  (passage) </a:t>
            </a:r>
            <a:endParaRPr lang="en-US"/>
          </a:p>
          <a:p>
            <a:r>
              <a:rPr lang="en-US"/>
              <a:t>Minimun score 50%  to c6  </a:t>
            </a:r>
            <a:r>
              <a:rPr lang="en-US">
                <a:sym typeface="+mn-ea"/>
              </a:rPr>
              <a:t>equivalent to O ( one point)</a:t>
            </a:r>
            <a:endParaRPr lang="en-US">
              <a:sym typeface="+mn-ea"/>
            </a:endParaRPr>
          </a:p>
          <a:p>
            <a:r>
              <a:rPr lang="en-US">
                <a:sym typeface="+mn-ea"/>
              </a:rPr>
              <a:t>Each section carries equal marks i.e 50% per section</a:t>
            </a:r>
            <a:endParaRPr lang="en-US">
              <a:sym typeface="+mn-ea"/>
            </a:endParaRPr>
          </a:p>
          <a:p>
            <a:r>
              <a:rPr lang="en-US"/>
              <a:t>Exam duration 2hrs 45 minutes</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2870"/>
            <a:ext cx="10515600" cy="749300"/>
          </a:xfrm>
        </p:spPr>
        <p:txBody>
          <a:bodyPr/>
          <a:p>
            <a:r>
              <a:rPr lang="en-US" b="1">
                <a:solidFill>
                  <a:srgbClr val="FF0000"/>
                </a:solidFill>
              </a:rPr>
              <a:t>        </a:t>
            </a:r>
            <a:r>
              <a:rPr lang="en-US" b="1">
                <a:solidFill>
                  <a:schemeClr val="tx1"/>
                </a:solidFill>
              </a:rPr>
              <a:t>Section B cont’d....</a:t>
            </a:r>
            <a:endParaRPr lang="en-US" b="1">
              <a:solidFill>
                <a:schemeClr val="tx1"/>
              </a:solidFill>
            </a:endParaRPr>
          </a:p>
        </p:txBody>
      </p:sp>
      <p:sp>
        <p:nvSpPr>
          <p:cNvPr id="3" name="Content Placeholder 2"/>
          <p:cNvSpPr>
            <a:spLocks noGrp="1"/>
          </p:cNvSpPr>
          <p:nvPr>
            <p:ph idx="1"/>
          </p:nvPr>
        </p:nvSpPr>
        <p:spPr>
          <a:xfrm>
            <a:off x="838200" y="738505"/>
            <a:ext cx="10515600" cy="5938520"/>
          </a:xfrm>
        </p:spPr>
        <p:txBody>
          <a:bodyPr/>
          <a:p>
            <a:pPr marL="0" indent="0">
              <a:buNone/>
            </a:pPr>
            <a:r>
              <a:rPr lang="en-US" sz="3100"/>
              <a:t>4. </a:t>
            </a:r>
            <a:r>
              <a:rPr lang="en-US" sz="3100">
                <a:solidFill>
                  <a:srgbClr val="FF0000"/>
                </a:solidFill>
              </a:rPr>
              <a:t>Meaning of certain words in the passage( 20 MARKS)</a:t>
            </a:r>
            <a:endParaRPr lang="en-US" sz="3100"/>
          </a:p>
          <a:p>
            <a:pPr marL="0" indent="0">
              <a:buNone/>
            </a:pPr>
            <a:r>
              <a:rPr lang="en-US" sz="3100"/>
              <a:t>-Identify and underline the required word</a:t>
            </a:r>
            <a:endParaRPr lang="en-US" sz="3100"/>
          </a:p>
          <a:p>
            <a:pPr marL="0" indent="0">
              <a:buNone/>
            </a:pPr>
            <a:r>
              <a:rPr lang="en-US" sz="3100"/>
              <a:t>-Read the whole paragraph where that words are found to get the </a:t>
            </a:r>
            <a:r>
              <a:rPr lang="en-US" sz="3100" b="1"/>
              <a:t>contextual</a:t>
            </a:r>
            <a:r>
              <a:rPr lang="en-US" sz="3100"/>
              <a:t> meaning</a:t>
            </a:r>
            <a:endParaRPr lang="en-US" sz="3100"/>
          </a:p>
          <a:p>
            <a:pPr marL="0" indent="0">
              <a:buNone/>
            </a:pPr>
            <a:r>
              <a:rPr lang="en-US" sz="3100"/>
              <a:t>-We must be as brief as possibe, preferably synonyms where posiible</a:t>
            </a:r>
            <a:endParaRPr lang="en-US" sz="3100"/>
          </a:p>
          <a:p>
            <a:pPr marL="0" indent="0">
              <a:buNone/>
            </a:pPr>
            <a:r>
              <a:rPr lang="en-US" sz="3100"/>
              <a:t>-Ensure  tha your answers are in order of thier numbers according to the paper for easy marking</a:t>
            </a:r>
            <a:endParaRPr lang="en-US" sz="3100"/>
          </a:p>
          <a:p>
            <a:pPr marL="0" indent="0">
              <a:buNone/>
            </a:pPr>
            <a:r>
              <a:rPr lang="en-US" sz="3100"/>
              <a:t>- For a canditate to pass no.6, he/she must pass question 4 since it carries many marks (at least 7 correct )</a:t>
            </a:r>
            <a:endParaRPr lang="en-US" sz="3100"/>
          </a:p>
          <a:p>
            <a:pPr marL="0" indent="0">
              <a:buNone/>
            </a:pPr>
            <a:r>
              <a:rPr lang="en-US"/>
              <a:t>         </a:t>
            </a:r>
            <a:endParaRPr lang="en-US"/>
          </a:p>
          <a:p>
            <a:pPr marL="0" indent="0">
              <a:buNone/>
            </a:pPr>
            <a:r>
              <a:rPr lang="en-US"/>
              <a:t>             </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6995"/>
            <a:ext cx="10972800" cy="969645"/>
          </a:xfrm>
        </p:spPr>
        <p:txBody>
          <a:bodyPr/>
          <a:p>
            <a:r>
              <a:rPr lang="en-US" b="1"/>
              <a:t>Take aways</a:t>
            </a:r>
            <a:endParaRPr lang="en-US" b="1"/>
          </a:p>
        </p:txBody>
      </p:sp>
      <p:sp>
        <p:nvSpPr>
          <p:cNvPr id="3" name="Content Placeholder 2"/>
          <p:cNvSpPr>
            <a:spLocks noGrp="1"/>
          </p:cNvSpPr>
          <p:nvPr>
            <p:ph idx="1"/>
          </p:nvPr>
        </p:nvSpPr>
        <p:spPr>
          <a:xfrm>
            <a:off x="838200" y="1056005"/>
            <a:ext cx="10515600" cy="5136515"/>
          </a:xfrm>
        </p:spPr>
        <p:txBody>
          <a:bodyPr/>
          <a:p>
            <a:r>
              <a:rPr lang="en-US"/>
              <a:t>G.p is set from mainly four areas</a:t>
            </a:r>
            <a:endParaRPr lang="en-US"/>
          </a:p>
          <a:p>
            <a:pPr marL="0" indent="0">
              <a:buNone/>
            </a:pPr>
            <a:r>
              <a:rPr lang="en-US"/>
              <a:t>1-Political</a:t>
            </a:r>
            <a:endParaRPr lang="en-US"/>
          </a:p>
          <a:p>
            <a:pPr marL="0" indent="0">
              <a:buNone/>
            </a:pPr>
            <a:r>
              <a:rPr lang="en-US"/>
              <a:t>2-Economic</a:t>
            </a:r>
            <a:endParaRPr lang="en-US"/>
          </a:p>
          <a:p>
            <a:pPr marL="0" indent="0">
              <a:buNone/>
            </a:pPr>
            <a:r>
              <a:rPr lang="en-US"/>
              <a:t>3-Social life of </a:t>
            </a:r>
            <a:endParaRPr lang="en-US"/>
          </a:p>
          <a:p>
            <a:pPr marL="0" indent="0">
              <a:buNone/>
            </a:pPr>
            <a:r>
              <a:rPr lang="en-US"/>
              <a:t>4-Geographical elements</a:t>
            </a:r>
            <a:endParaRPr lang="en-US"/>
          </a:p>
          <a:p>
            <a:r>
              <a:rPr lang="en-US"/>
              <a:t>Usually the economic, social and geographical questions are easy to answer so please take them on.</a:t>
            </a:r>
            <a:endParaRPr lang="en-US"/>
          </a:p>
          <a:p>
            <a:r>
              <a:rPr lang="en-US"/>
              <a:t>political questions need facts which we may not know</a:t>
            </a:r>
            <a:endParaRPr lang="en-US"/>
          </a:p>
          <a:p>
            <a:r>
              <a:rPr lang="en-US"/>
              <a:t>Go for simpler questions, avoid attempting harder</a:t>
            </a:r>
            <a:endParaRPr lang="en-US"/>
          </a:p>
          <a:p>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Topics to be conversant with...</a:t>
            </a:r>
            <a:endParaRPr lang="en-US" b="1"/>
          </a:p>
        </p:txBody>
      </p:sp>
      <p:sp>
        <p:nvSpPr>
          <p:cNvPr id="3" name="Content Placeholder 2"/>
          <p:cNvSpPr>
            <a:spLocks noGrp="1"/>
          </p:cNvSpPr>
          <p:nvPr>
            <p:ph idx="1"/>
          </p:nvPr>
        </p:nvSpPr>
        <p:spPr/>
        <p:txBody>
          <a:bodyPr/>
          <a:p>
            <a:r>
              <a:rPr lang="en-US"/>
              <a:t>Elections, electoral process,challenges, solutions</a:t>
            </a:r>
            <a:endParaRPr lang="en-US"/>
          </a:p>
          <a:p>
            <a:r>
              <a:rPr lang="en-US"/>
              <a:t>Politics, politicians( role, politics being a dirty game,how to improve political climate in uganda</a:t>
            </a:r>
            <a:endParaRPr lang="en-US"/>
          </a:p>
          <a:p>
            <a:r>
              <a:rPr lang="en-US"/>
              <a:t>Democracy, challenges to uganda’s democracy,to what extent uganda is democratic</a:t>
            </a:r>
            <a:endParaRPr lang="en-US"/>
          </a:p>
          <a:p>
            <a:r>
              <a:rPr lang="en-US"/>
              <a:t>C ovid-19..challenges posed to the country and how we can overcome</a:t>
            </a:r>
            <a:endParaRPr lang="en-US"/>
          </a:p>
          <a:p>
            <a:r>
              <a:rPr lang="en-US"/>
              <a:t>Sectors in uganda- education, industry, judicial, etc</a:t>
            </a:r>
            <a:endParaRPr lang="en-US"/>
          </a:p>
          <a:p>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t>     </a:t>
            </a:r>
            <a:endParaRPr lang="en-US"/>
          </a:p>
        </p:txBody>
      </p:sp>
      <p:pic>
        <p:nvPicPr>
          <p:cNvPr id="8" name="Content Placeholder 3"/>
          <p:cNvPicPr>
            <a:picLocks noChangeAspect="1"/>
          </p:cNvPicPr>
          <p:nvPr>
            <p:ph idx="1"/>
          </p:nvPr>
        </p:nvPicPr>
        <p:blipFill>
          <a:blip r:embed="rId1"/>
          <a:stretch>
            <a:fillRect/>
          </a:stretch>
        </p:blipFill>
        <p:spPr>
          <a:xfrm>
            <a:off x="2935605" y="1278890"/>
            <a:ext cx="6507480" cy="4898390"/>
          </a:xfrm>
          <a:prstGeom prst="rect">
            <a:avLst/>
          </a:prstGeom>
        </p:spPr>
      </p:pic>
      <p:sp>
        <p:nvSpPr>
          <p:cNvPr id="2" name="Date Placeholder 1"/>
          <p:cNvSpPr>
            <a:spLocks noGrp="1"/>
          </p:cNvSpPr>
          <p:nvPr>
            <p:ph type="dt" sz="half" idx="10"/>
          </p:nvPr>
        </p:nvSpPr>
        <p:spPr/>
        <p:txBody>
          <a:bodyPr/>
          <a:p>
            <a:fld id="{63A1C593-65D0-4073-BCC9-577B9352EA97}" type="datetime1">
              <a:rPr lang="en-US" smtClean="0"/>
            </a:fld>
            <a:endParaRPr lang="en-US"/>
          </a:p>
        </p:txBody>
      </p:sp>
      <p:sp>
        <p:nvSpPr>
          <p:cNvPr id="3" name="Footer Placeholder 2"/>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SECTION   A</a:t>
            </a:r>
            <a:endParaRPr lang="en-US"/>
          </a:p>
        </p:txBody>
      </p:sp>
      <p:sp>
        <p:nvSpPr>
          <p:cNvPr id="3" name="Content Placeholder 2"/>
          <p:cNvSpPr>
            <a:spLocks noGrp="1"/>
          </p:cNvSpPr>
          <p:nvPr>
            <p:ph idx="1"/>
          </p:nvPr>
        </p:nvSpPr>
        <p:spPr>
          <a:xfrm>
            <a:off x="609600" y="1237615"/>
            <a:ext cx="10972800" cy="4888865"/>
          </a:xfrm>
        </p:spPr>
        <p:txBody>
          <a:bodyPr/>
          <a:p>
            <a:endParaRPr lang="en-US"/>
          </a:p>
          <a:p>
            <a:r>
              <a:rPr lang="en-US" b="1"/>
              <a:t>MARKING GRID</a:t>
            </a:r>
            <a:r>
              <a:rPr lang="en-US"/>
              <a:t> FOR ONE SIDED QUESTIONS</a:t>
            </a:r>
            <a:endParaRPr lang="en-US"/>
          </a:p>
          <a:p>
            <a:pPr marL="0" indent="0">
              <a:buNone/>
            </a:pPr>
            <a:r>
              <a:rPr lang="en-US"/>
              <a:t>     Definition of key terms(D)               = 05 marks</a:t>
            </a:r>
            <a:endParaRPr lang="en-US"/>
          </a:p>
          <a:p>
            <a:pPr marL="0" indent="0">
              <a:buNone/>
            </a:pPr>
            <a:r>
              <a:rPr lang="en-US"/>
              <a:t>     Spelling (SP)                                  = 05 marks</a:t>
            </a:r>
            <a:endParaRPr lang="en-US"/>
          </a:p>
          <a:p>
            <a:pPr marL="0" indent="0">
              <a:buNone/>
            </a:pPr>
            <a:r>
              <a:rPr lang="en-US"/>
              <a:t>     Grammatical expression(GE)         = 10 marks</a:t>
            </a:r>
            <a:endParaRPr lang="en-US"/>
          </a:p>
          <a:p>
            <a:pPr marL="0" indent="0">
              <a:buNone/>
            </a:pPr>
            <a:r>
              <a:rPr lang="en-US"/>
              <a:t>     Content( C)                                    = 30  marks</a:t>
            </a:r>
            <a:endParaRPr lang="en-US"/>
          </a:p>
          <a:p>
            <a:pPr marL="0" indent="0">
              <a:buNone/>
            </a:pPr>
            <a:r>
              <a:rPr lang="en-US"/>
              <a:t>       </a:t>
            </a:r>
            <a:r>
              <a:rPr lang="en-US" b="1"/>
              <a:t>Total                                               50 marks</a:t>
            </a:r>
            <a:endParaRPr lang="en-US" b="1"/>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03200"/>
            <a:ext cx="10515600" cy="826135"/>
          </a:xfrm>
        </p:spPr>
        <p:txBody>
          <a:bodyPr>
            <a:normAutofit fontScale="90000"/>
          </a:bodyPr>
          <a:p>
            <a:r>
              <a:rPr lang="en-US">
                <a:sym typeface="+mn-ea"/>
              </a:rPr>
              <a:t>    </a:t>
            </a:r>
            <a:br>
              <a:rPr lang="en-US">
                <a:sym typeface="+mn-ea"/>
              </a:rPr>
            </a:br>
            <a:r>
              <a:rPr lang="en-US">
                <a:sym typeface="+mn-ea"/>
              </a:rPr>
              <a:t> SECTION   A</a:t>
            </a:r>
            <a:br>
              <a:rPr lang="en-US"/>
            </a:br>
            <a:endParaRPr lang="en-US"/>
          </a:p>
        </p:txBody>
      </p:sp>
      <p:sp>
        <p:nvSpPr>
          <p:cNvPr id="3" name="Content Placeholder 2"/>
          <p:cNvSpPr>
            <a:spLocks noGrp="1"/>
          </p:cNvSpPr>
          <p:nvPr>
            <p:ph idx="1"/>
          </p:nvPr>
        </p:nvSpPr>
        <p:spPr>
          <a:xfrm>
            <a:off x="609600" y="1029335"/>
            <a:ext cx="10972800" cy="5097145"/>
          </a:xfrm>
        </p:spPr>
        <p:txBody>
          <a:bodyPr/>
          <a:p>
            <a:r>
              <a:rPr lang="en-US" b="1">
                <a:sym typeface="+mn-ea"/>
              </a:rPr>
              <a:t>MARKING GRID FOR TWO  SIDED QUESTIONS</a:t>
            </a:r>
            <a:endParaRPr lang="en-US"/>
          </a:p>
          <a:p>
            <a:pPr marL="0" indent="0">
              <a:buNone/>
            </a:pPr>
            <a:r>
              <a:rPr lang="en-US">
                <a:sym typeface="+mn-ea"/>
              </a:rPr>
              <a:t>     Definition of key terms(D)            = 05 marks</a:t>
            </a:r>
            <a:endParaRPr lang="en-US"/>
          </a:p>
          <a:p>
            <a:pPr marL="0" indent="0">
              <a:buNone/>
            </a:pPr>
            <a:r>
              <a:rPr lang="en-US">
                <a:sym typeface="+mn-ea"/>
              </a:rPr>
              <a:t>     Spelling (SP)                               = 05 marks</a:t>
            </a:r>
            <a:endParaRPr lang="en-US"/>
          </a:p>
          <a:p>
            <a:pPr marL="0" indent="0">
              <a:buNone/>
            </a:pPr>
            <a:r>
              <a:rPr lang="en-US">
                <a:sym typeface="+mn-ea"/>
              </a:rPr>
              <a:t>     Grammatical expression(GE)      = 10 marks</a:t>
            </a:r>
            <a:endParaRPr lang="en-US"/>
          </a:p>
          <a:p>
            <a:pPr marL="0" indent="0">
              <a:buNone/>
            </a:pPr>
            <a:r>
              <a:rPr lang="en-US">
                <a:sym typeface="+mn-ea"/>
              </a:rPr>
              <a:t>     Content( C)                    = 30  marks ( Y&amp;N, B&amp;C, C&amp;S)</a:t>
            </a:r>
            <a:endParaRPr lang="en-US">
              <a:sym typeface="+mn-ea"/>
            </a:endParaRPr>
          </a:p>
          <a:p>
            <a:pPr marL="0" indent="0">
              <a:buNone/>
            </a:pPr>
            <a:r>
              <a:rPr lang="en-US">
                <a:sym typeface="+mn-ea"/>
              </a:rPr>
              <a:t>                                                 ( Each side takes 15 Marks)</a:t>
            </a:r>
            <a:endParaRPr lang="en-US"/>
          </a:p>
          <a:p>
            <a:pPr marL="0" indent="0">
              <a:buNone/>
            </a:pPr>
            <a:r>
              <a:rPr lang="en-US">
                <a:sym typeface="+mn-ea"/>
              </a:rPr>
              <a:t>     </a:t>
            </a:r>
            <a:r>
              <a:rPr lang="en-US" b="1">
                <a:sym typeface="+mn-ea"/>
              </a:rPr>
              <a:t>Total                                                   50 marks</a:t>
            </a:r>
            <a:endParaRPr lang="en-US" b="1"/>
          </a:p>
          <a:p>
            <a:endParaRPr lang="en-US" b="1"/>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892810"/>
          </a:xfrm>
        </p:spPr>
        <p:txBody>
          <a:bodyPr/>
          <a:p>
            <a:r>
              <a:rPr lang="en-US"/>
              <a:t>   </a:t>
            </a:r>
            <a:r>
              <a:rPr lang="en-US" b="1"/>
              <a:t>SECTION A Cont’d</a:t>
            </a:r>
            <a:endParaRPr lang="en-US" b="1"/>
          </a:p>
        </p:txBody>
      </p:sp>
      <p:sp>
        <p:nvSpPr>
          <p:cNvPr id="3" name="Content Placeholder 2"/>
          <p:cNvSpPr>
            <a:spLocks noGrp="1"/>
          </p:cNvSpPr>
          <p:nvPr>
            <p:ph idx="1"/>
          </p:nvPr>
        </p:nvSpPr>
        <p:spPr>
          <a:xfrm>
            <a:off x="838200" y="1047115"/>
            <a:ext cx="10515600" cy="5426075"/>
          </a:xfrm>
        </p:spPr>
        <p:txBody>
          <a:bodyPr>
            <a:normAutofit lnSpcReduction="20000"/>
          </a:bodyPr>
          <a:p>
            <a:r>
              <a:rPr lang="en-US"/>
              <a:t>Definition - We identify the</a:t>
            </a:r>
            <a:r>
              <a:rPr lang="en-US" b="1">
                <a:solidFill>
                  <a:srgbClr val="FF0000"/>
                </a:solidFill>
              </a:rPr>
              <a:t> key term(s)</a:t>
            </a:r>
            <a:r>
              <a:rPr lang="en-US"/>
              <a:t> in the question define it/them                        briefly</a:t>
            </a:r>
            <a:endParaRPr lang="en-US"/>
          </a:p>
          <a:p>
            <a:r>
              <a:rPr lang="en-US"/>
              <a:t>                   -We go further to cite out some other </a:t>
            </a:r>
            <a:r>
              <a:rPr lang="en-US" b="1" u="sng">
                <a:solidFill>
                  <a:srgbClr val="FF0000"/>
                </a:solidFill>
              </a:rPr>
              <a:t>relevant</a:t>
            </a:r>
            <a:r>
              <a:rPr lang="en-US"/>
              <a:t> features /facts  about the  topic of discussion </a:t>
            </a:r>
            <a:endParaRPr lang="en-US"/>
          </a:p>
          <a:p>
            <a:r>
              <a:rPr lang="en-US"/>
              <a:t>                    - A good intro should be in</a:t>
            </a:r>
            <a:r>
              <a:rPr lang="en-US" b="1" u="sng">
                <a:solidFill>
                  <a:srgbClr val="FF0000"/>
                </a:solidFill>
              </a:rPr>
              <a:t> one</a:t>
            </a:r>
            <a:r>
              <a:rPr lang="en-US"/>
              <a:t> paragraph and dont exceed 5 lines.</a:t>
            </a:r>
            <a:endParaRPr lang="en-US"/>
          </a:p>
          <a:p>
            <a:r>
              <a:rPr lang="en-US"/>
              <a:t>                   -Avoid long introductions/ be brief though exhaustive</a:t>
            </a:r>
            <a:endParaRPr lang="en-US"/>
          </a:p>
          <a:p>
            <a:r>
              <a:rPr lang="en-US"/>
              <a:t>                  - Give an introductory statement to the paragraphs/your answers</a:t>
            </a:r>
            <a:endParaRPr lang="en-US"/>
          </a:p>
          <a:p>
            <a:r>
              <a:rPr lang="en-US" b="1"/>
              <a:t>Please donot fail to define , those are free 5 marks for all you</a:t>
            </a:r>
            <a:endParaRPr lang="en-US" b="1"/>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867410"/>
          </a:xfrm>
        </p:spPr>
        <p:txBody>
          <a:bodyPr/>
          <a:p>
            <a:r>
              <a:rPr lang="en-US" sz="4000" b="1"/>
              <a:t>Example of an introduction to a question</a:t>
            </a:r>
            <a:endParaRPr lang="en-US" sz="4000" b="1"/>
          </a:p>
        </p:txBody>
      </p:sp>
      <p:sp>
        <p:nvSpPr>
          <p:cNvPr id="3" name="Content Placeholder 2"/>
          <p:cNvSpPr>
            <a:spLocks noGrp="1"/>
          </p:cNvSpPr>
          <p:nvPr>
            <p:ph idx="1"/>
          </p:nvPr>
        </p:nvSpPr>
        <p:spPr>
          <a:xfrm>
            <a:off x="609600" y="741680"/>
            <a:ext cx="10972800" cy="5384800"/>
          </a:xfrm>
        </p:spPr>
        <p:txBody>
          <a:bodyPr/>
          <a:p>
            <a:r>
              <a:rPr lang="en-US"/>
              <a:t> </a:t>
            </a:r>
            <a:r>
              <a:rPr lang="en-US" sz="3000">
                <a:solidFill>
                  <a:srgbClr val="FF0000"/>
                </a:solidFill>
              </a:rPr>
              <a:t>Refer to no.2 of our mock paper</a:t>
            </a:r>
            <a:endParaRPr lang="en-US" sz="3000"/>
          </a:p>
          <a:p>
            <a:r>
              <a:rPr lang="en-US" sz="3000"/>
              <a:t>“Explain the challenges faced by ugandans resulting from Covid-19 and suggest ways how to uplift  our country from such challenges”</a:t>
            </a:r>
            <a:endParaRPr lang="en-US" sz="3000"/>
          </a:p>
          <a:p>
            <a:pPr marL="0" indent="0">
              <a:buNone/>
            </a:pPr>
            <a:r>
              <a:rPr lang="en-US" sz="3000"/>
              <a:t>     Covid-19 is a global pandemic disease caused by corona virus. it is an air-borne disease that spreads from one person to another through sneezing, coughing, touching ones eyes , nose and mouth. it is characterised through headache, soar throat, sneezing and coughing.the following are the challenges faced by ugandans due to covid-19:</a:t>
            </a:r>
            <a:endParaRPr lang="en-US" sz="3000"/>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06045"/>
            <a:ext cx="10972800" cy="862965"/>
          </a:xfrm>
        </p:spPr>
        <p:txBody>
          <a:bodyPr/>
          <a:p>
            <a:r>
              <a:rPr lang="en-US" b="1"/>
              <a:t>Essay writing</a:t>
            </a:r>
            <a:endParaRPr lang="en-US" b="1"/>
          </a:p>
        </p:txBody>
      </p:sp>
      <p:sp>
        <p:nvSpPr>
          <p:cNvPr id="3" name="Content Placeholder 2"/>
          <p:cNvSpPr>
            <a:spLocks noGrp="1"/>
          </p:cNvSpPr>
          <p:nvPr>
            <p:ph idx="1"/>
          </p:nvPr>
        </p:nvSpPr>
        <p:spPr>
          <a:xfrm>
            <a:off x="609600" y="1102995"/>
            <a:ext cx="10972800" cy="5023485"/>
          </a:xfrm>
        </p:spPr>
        <p:txBody>
          <a:bodyPr/>
          <a:p>
            <a:r>
              <a:rPr lang="en-US"/>
              <a:t>Spellings are key in our essay</a:t>
            </a:r>
            <a:endParaRPr lang="en-US"/>
          </a:p>
          <a:p>
            <a:r>
              <a:rPr lang="en-US"/>
              <a:t>Good spellings in our our essay earn us (05 marks)</a:t>
            </a:r>
            <a:endParaRPr lang="en-US"/>
          </a:p>
          <a:p>
            <a:r>
              <a:rPr lang="en-US"/>
              <a:t>Upto 3 mispelt word cost u a mark off the 5 marks</a:t>
            </a:r>
            <a:endParaRPr lang="en-US"/>
          </a:p>
          <a:p>
            <a:r>
              <a:rPr lang="en-US"/>
              <a:t>Please re-read your essay to correct the mispelt word</a:t>
            </a:r>
            <a:endParaRPr lang="en-US"/>
          </a:p>
          <a:p>
            <a:r>
              <a:rPr lang="en-US"/>
              <a:t>Common mispelt words include:</a:t>
            </a:r>
            <a:endParaRPr lang="en-US"/>
          </a:p>
          <a:p>
            <a:pPr marL="0" indent="0">
              <a:buNone/>
            </a:pPr>
            <a:r>
              <a:rPr lang="en-US"/>
              <a:t>-Amongst(amongest), entrepreneur(entreprenuer), loss(lose),</a:t>
            </a:r>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b="1"/>
              <a:t>Grammatical expression(GE)</a:t>
            </a:r>
            <a:endParaRPr lang="en-US" b="1"/>
          </a:p>
        </p:txBody>
      </p:sp>
      <p:sp>
        <p:nvSpPr>
          <p:cNvPr id="3" name="Content Placeholder 2"/>
          <p:cNvSpPr>
            <a:spLocks noGrp="1"/>
          </p:cNvSpPr>
          <p:nvPr>
            <p:ph idx="1"/>
          </p:nvPr>
        </p:nvSpPr>
        <p:spPr/>
        <p:txBody>
          <a:bodyPr/>
          <a:p>
            <a:r>
              <a:rPr lang="en-US"/>
              <a:t>This  refers to the use of correct grammar of english- it entails our command of the language in written form</a:t>
            </a:r>
            <a:endParaRPr lang="en-US"/>
          </a:p>
          <a:p>
            <a:r>
              <a:rPr lang="en-US"/>
              <a:t>We are supposed to use formal language rather than the informal(acceptable writing in english language)</a:t>
            </a:r>
            <a:endParaRPr lang="en-US"/>
          </a:p>
          <a:p>
            <a:r>
              <a:rPr lang="en-US"/>
              <a:t>We should distinguish between written and spoken formats of certain words  for instance: should not/ shouldn’t, do not /don’t</a:t>
            </a:r>
            <a:endParaRPr lang="en-US"/>
          </a:p>
          <a:p>
            <a:r>
              <a:rPr lang="en-US"/>
              <a:t>Avoid abbreviations in essay: e.g  , e.t.c, </a:t>
            </a:r>
            <a:endParaRPr lang="en-US"/>
          </a:p>
          <a:p>
            <a:endParaRPr lang="en-US"/>
          </a:p>
        </p:txBody>
      </p:sp>
      <p:sp>
        <p:nvSpPr>
          <p:cNvPr id="4" name="Date Placeholder 3"/>
          <p:cNvSpPr>
            <a:spLocks noGrp="1"/>
          </p:cNvSpPr>
          <p:nvPr>
            <p:ph type="dt" sz="half" idx="10"/>
          </p:nvPr>
        </p:nvSpPr>
        <p:spPr/>
        <p:txBody>
          <a:bodyPr/>
          <a:p>
            <a:fld id="{63A1C593-65D0-4073-BCC9-577B9352EA97}" type="datetime1">
              <a:rPr lang="en-US" smtClean="0"/>
            </a:fld>
            <a:endParaRPr lang="en-US"/>
          </a:p>
        </p:txBody>
      </p:sp>
      <p:sp>
        <p:nvSpPr>
          <p:cNvPr id="5" name="Footer Placeholder 4"/>
          <p:cNvSpPr>
            <a:spLocks noGrp="1"/>
          </p:cNvSpPr>
          <p:nvPr>
            <p:ph type="ftr" sz="quarter" idx="11"/>
          </p:nvPr>
        </p:nvSpPr>
        <p:spPr/>
        <p:txBody>
          <a:bodyPr/>
          <a:p>
            <a:r>
              <a:rPr lang="en-US"/>
              <a:t>gmgeofma6@gmail.com    +256773038626</a:t>
            </a:r>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16232</Words>
  <Application>WPS Presentation</Application>
  <PresentationFormat>Widescreen</PresentationFormat>
  <Paragraphs>433</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Arial</vt:lpstr>
      <vt:lpstr>SimSun</vt:lpstr>
      <vt:lpstr>Wingdings</vt:lpstr>
      <vt:lpstr>Calibri Light</vt:lpstr>
      <vt:lpstr>Calibri</vt:lpstr>
      <vt:lpstr>Microsoft YaHei</vt:lpstr>
      <vt:lpstr>Arial Unicode MS</vt:lpstr>
      <vt:lpstr>Default Design</vt:lpstr>
      <vt:lpstr>S.6 G.P FACILITATION </vt:lpstr>
      <vt:lpstr>PowerPoint 演示文稿</vt:lpstr>
      <vt:lpstr>                    OVERVIEW OF GP</vt:lpstr>
      <vt:lpstr>                SECTION   A</vt:lpstr>
      <vt:lpstr>                                            SECTION   A </vt:lpstr>
      <vt:lpstr>            SECTION A Cont’d</vt:lpstr>
      <vt:lpstr>Example of an introduction to a question</vt:lpstr>
      <vt:lpstr>                   Essay writing</vt:lpstr>
      <vt:lpstr>    Grammatical expression(GE)</vt:lpstr>
      <vt:lpstr>          GE Cont’d....</vt:lpstr>
      <vt:lpstr>Point statement...........</vt:lpstr>
      <vt:lpstr>        Content(C)- 30 marks</vt:lpstr>
      <vt:lpstr>   Example  of paragraphs</vt:lpstr>
      <vt:lpstr>               Question format</vt:lpstr>
      <vt:lpstr>                       Question format </vt:lpstr>
      <vt:lpstr>           Question format</vt:lpstr>
      <vt:lpstr>                     vices and virtues</vt:lpstr>
      <vt:lpstr>                  vices in G.P</vt:lpstr>
      <vt:lpstr>              Two sided questions</vt:lpstr>
      <vt:lpstr>   Example of direct two sided questions</vt:lpstr>
      <vt:lpstr>Two sided questions cont’d...</vt:lpstr>
      <vt:lpstr>Example of these questions</vt:lpstr>
      <vt:lpstr>           Extent questions</vt:lpstr>
      <vt:lpstr>Examples of extent questions</vt:lpstr>
      <vt:lpstr>                Example </vt:lpstr>
      <vt:lpstr>                       SECTION B</vt:lpstr>
      <vt:lpstr>             Section B cont’d </vt:lpstr>
      <vt:lpstr>                    Section B cont’d</vt:lpstr>
      <vt:lpstr>                    Section B cont’d....</vt:lpstr>
      <vt:lpstr>          Section B cont’d....</vt:lpstr>
      <vt:lpstr>        Take aways</vt:lpstr>
      <vt:lpstr>Topics to be conversant with...</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S.6 G.P FACILITATION </dc:title>
  <dc:creator/>
  <cp:lastModifiedBy>Personal</cp:lastModifiedBy>
  <cp:revision>6</cp:revision>
  <dcterms:created xsi:type="dcterms:W3CDTF">2021-02-07T16:07:00Z</dcterms:created>
  <dcterms:modified xsi:type="dcterms:W3CDTF">2022-01-14T19:19:03Z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1033-11.2.0.10443</vt:lpwstr>
  </property>
  <property fmtid="{D5CDD505-2E9C-101B-9397-08002B2CF9AE}" pid="3" name="ICV">
    <vt:lpwstr>A1826E4DFA3347F0A819B749E8A05B21</vt:lpwstr>
  </property>
</Properties>
</file>