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sldIdLst>
    <p:sldId id="256" r:id="rId2"/>
    <p:sldId id="276" r:id="rId3"/>
    <p:sldId id="271" r:id="rId4"/>
    <p:sldId id="258" r:id="rId5"/>
    <p:sldId id="274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4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19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92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4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590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64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9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6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4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1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9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7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1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0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275009"/>
            <a:ext cx="7231531" cy="2058725"/>
          </a:xfrm>
        </p:spPr>
        <p:txBody>
          <a:bodyPr/>
          <a:lstStyle/>
          <a:p>
            <a:r>
              <a:rPr lang="en-US" sz="6000" dirty="0" smtClean="0"/>
              <a:t>Practical work 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3" y="3116687"/>
            <a:ext cx="3079393" cy="2295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416" y="3116686"/>
            <a:ext cx="3953815" cy="38765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424" y="3116686"/>
            <a:ext cx="4461321" cy="387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73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Examples of practical exercises are: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To show that light travels in a straight line.</a:t>
            </a:r>
          </a:p>
          <a:p>
            <a:pPr marL="0" indent="0">
              <a:buNone/>
            </a:pPr>
            <a:r>
              <a:rPr lang="en-US" dirty="0"/>
              <a:t>• To determine the boiling point of water.</a:t>
            </a:r>
          </a:p>
          <a:p>
            <a:pPr marL="0" indent="0">
              <a:buNone/>
            </a:pPr>
            <a:r>
              <a:rPr lang="en-US" dirty="0"/>
              <a:t>• What happens when a candle burns?</a:t>
            </a:r>
          </a:p>
          <a:p>
            <a:pPr marL="0" indent="0">
              <a:buNone/>
            </a:pPr>
            <a:r>
              <a:rPr lang="en-US" dirty="0"/>
              <a:t>• What are the conditions for rusting of iron?</a:t>
            </a:r>
          </a:p>
          <a:p>
            <a:pPr marL="0" indent="0">
              <a:buNone/>
            </a:pPr>
            <a:r>
              <a:rPr lang="en-US" dirty="0"/>
              <a:t>• To determine the conditions necessary for germination of seeds.</a:t>
            </a:r>
          </a:p>
          <a:p>
            <a:pPr marL="0" indent="0">
              <a:buNone/>
            </a:pPr>
            <a:r>
              <a:rPr lang="en-US" dirty="0"/>
              <a:t>• To show that leaves give off water </a:t>
            </a:r>
            <a:r>
              <a:rPr lang="en-US" dirty="0" err="1"/>
              <a:t>vapour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To test for starch in foodstuffs.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7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Investigation involves the use of the inquiry mind. </a:t>
            </a:r>
            <a:endParaRPr lang="en-US" dirty="0" smtClean="0"/>
          </a:p>
          <a:p>
            <a:r>
              <a:rPr lang="en-US" dirty="0" smtClean="0"/>
              <a:t>Investigation </a:t>
            </a:r>
            <a:r>
              <a:rPr lang="en-US" dirty="0"/>
              <a:t>ideas and theories are generated and tested to confirm or refute them.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experiment is designed and performed to investigate or test the ideas in an open-ended way. There may be more than one answer to an investigation.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7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Examples of investigations are: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</a:t>
            </a:r>
            <a:r>
              <a:rPr lang="en-US" dirty="0"/>
              <a:t>How can shoe polish be made?</a:t>
            </a:r>
          </a:p>
          <a:p>
            <a:r>
              <a:rPr lang="en-US" dirty="0"/>
              <a:t>• How does sound travel from one point to another?</a:t>
            </a:r>
          </a:p>
          <a:p>
            <a:r>
              <a:rPr lang="en-US" dirty="0"/>
              <a:t>• Where do seeds come from?</a:t>
            </a:r>
          </a:p>
          <a:p>
            <a:r>
              <a:rPr lang="en-US" dirty="0"/>
              <a:t>• Can enzymes be used to tenderize meat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11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are investigations or explorations of problem solving nature linked with real life situations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Experiences </a:t>
            </a:r>
            <a:r>
              <a:rPr lang="en-US" dirty="0"/>
              <a:t>are important because they provide a feel for phenomena.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help in developing a wide repertoire of process skills, in particular problem solving skills of scientific and technological nature.</a:t>
            </a:r>
          </a:p>
        </p:txBody>
      </p:sp>
    </p:spTree>
    <p:extLst>
      <p:ext uri="{BB962C8B-B14F-4D97-AF65-F5344CB8AC3E}">
        <p14:creationId xmlns:p14="http://schemas.microsoft.com/office/powerpoint/2010/main" val="223061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Example of experiences are: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</a:t>
            </a:r>
            <a:r>
              <a:rPr lang="en-US" dirty="0"/>
              <a:t>Can a car fuel be obtained from sugar cane?</a:t>
            </a:r>
          </a:p>
          <a:p>
            <a:r>
              <a:rPr lang="en-US" dirty="0"/>
              <a:t>• How can bricks be made long lasting?</a:t>
            </a:r>
          </a:p>
          <a:p>
            <a:r>
              <a:rPr lang="en-US" dirty="0"/>
              <a:t>• How can fruit juice be preserved?</a:t>
            </a:r>
          </a:p>
          <a:p>
            <a:r>
              <a:rPr lang="en-US" dirty="0"/>
              <a:t>• How can work be made easier?</a:t>
            </a:r>
          </a:p>
          <a:p>
            <a:r>
              <a:rPr lang="en-US" dirty="0"/>
              <a:t>• What causes </a:t>
            </a:r>
            <a:r>
              <a:rPr lang="en-US" dirty="0" err="1"/>
              <a:t>ebola</a:t>
            </a:r>
            <a:r>
              <a:rPr lang="en-US" dirty="0"/>
              <a:t> disease?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52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Experiences are complex and involve a cycle process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• </a:t>
            </a:r>
            <a:r>
              <a:rPr lang="en-US" dirty="0"/>
              <a:t>Understanding the </a:t>
            </a:r>
            <a:r>
              <a:rPr lang="en-US" dirty="0" smtClean="0"/>
              <a:t>problem</a:t>
            </a:r>
          </a:p>
          <a:p>
            <a:endParaRPr lang="en-US" dirty="0"/>
          </a:p>
          <a:p>
            <a:r>
              <a:rPr lang="en-US" dirty="0"/>
              <a:t>• Devising strategies or </a:t>
            </a:r>
            <a:r>
              <a:rPr lang="en-US" dirty="0" smtClean="0"/>
              <a:t>plan</a:t>
            </a:r>
          </a:p>
          <a:p>
            <a:endParaRPr lang="en-US" dirty="0"/>
          </a:p>
          <a:p>
            <a:r>
              <a:rPr lang="en-US" dirty="0"/>
              <a:t>• Carrying out the </a:t>
            </a:r>
            <a:r>
              <a:rPr lang="en-US" dirty="0" smtClean="0"/>
              <a:t>plan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• Evaluating the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48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Factors to consider when Organizing Practical Work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16379"/>
            <a:ext cx="8825659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• Class size</a:t>
            </a:r>
          </a:p>
          <a:p>
            <a:endParaRPr lang="en-US" dirty="0" smtClean="0"/>
          </a:p>
          <a:p>
            <a:r>
              <a:rPr lang="en-US" dirty="0" smtClean="0"/>
              <a:t>• Availability of materials/resources</a:t>
            </a:r>
          </a:p>
          <a:p>
            <a:endParaRPr lang="en-US" dirty="0" smtClean="0"/>
          </a:p>
          <a:p>
            <a:r>
              <a:rPr lang="en-US" dirty="0" smtClean="0"/>
              <a:t>• Nature of practical work/experiment</a:t>
            </a:r>
          </a:p>
          <a:p>
            <a:endParaRPr lang="en-US" dirty="0" smtClean="0"/>
          </a:p>
          <a:p>
            <a:r>
              <a:rPr lang="en-US" dirty="0" smtClean="0"/>
              <a:t>• Instructional time.</a:t>
            </a:r>
          </a:p>
        </p:txBody>
      </p:sp>
    </p:spTree>
    <p:extLst>
      <p:ext uri="{BB962C8B-B14F-4D97-AF65-F5344CB8AC3E}">
        <p14:creationId xmlns:p14="http://schemas.microsoft.com/office/powerpoint/2010/main" val="99260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46976"/>
            <a:ext cx="8761413" cy="837126"/>
          </a:xfrm>
        </p:spPr>
        <p:txBody>
          <a:bodyPr/>
          <a:lstStyle/>
          <a:p>
            <a:r>
              <a:rPr lang="en-US" dirty="0" smtClean="0"/>
              <a:t>Promoting practical science lessons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2189408"/>
            <a:ext cx="11539471" cy="4533364"/>
          </a:xfrm>
        </p:spPr>
        <p:txBody>
          <a:bodyPr>
            <a:normAutofit/>
          </a:bodyPr>
          <a:lstStyle/>
          <a:p>
            <a:r>
              <a:rPr lang="en-US" sz="2000" b="1" dirty="0"/>
              <a:t>Invest in Laboratory </a:t>
            </a:r>
            <a:r>
              <a:rPr lang="en-US" sz="2000" b="1" dirty="0" smtClean="0"/>
              <a:t>Facilities</a:t>
            </a:r>
          </a:p>
          <a:p>
            <a:r>
              <a:rPr lang="en-US" sz="2000" b="1" dirty="0" smtClean="0"/>
              <a:t>Teacher Training</a:t>
            </a:r>
          </a:p>
          <a:p>
            <a:r>
              <a:rPr lang="en-US" sz="2000" b="1" dirty="0" smtClean="0"/>
              <a:t>Curriculum Integration</a:t>
            </a:r>
          </a:p>
          <a:p>
            <a:r>
              <a:rPr lang="en-US" sz="2000" b="1" dirty="0" smtClean="0"/>
              <a:t>Use </a:t>
            </a:r>
            <a:r>
              <a:rPr lang="en-US" sz="2000" b="1" dirty="0"/>
              <a:t>Everyday </a:t>
            </a:r>
            <a:r>
              <a:rPr lang="en-US" sz="2000" b="1" dirty="0" smtClean="0"/>
              <a:t>Materials</a:t>
            </a:r>
          </a:p>
          <a:p>
            <a:r>
              <a:rPr lang="en-US" sz="2000" b="1" dirty="0" smtClean="0"/>
              <a:t>Outdoor </a:t>
            </a:r>
            <a:r>
              <a:rPr lang="en-US" sz="2000" b="1" dirty="0"/>
              <a:t>Learning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Collaboration </a:t>
            </a:r>
            <a:r>
              <a:rPr lang="en-US" sz="2000" b="1" dirty="0"/>
              <a:t>with Local </a:t>
            </a:r>
            <a:r>
              <a:rPr lang="en-US" sz="2000" b="1" dirty="0" smtClean="0"/>
              <a:t>Communities</a:t>
            </a:r>
          </a:p>
          <a:p>
            <a:r>
              <a:rPr lang="en-US" sz="2000" b="1" dirty="0" smtClean="0"/>
              <a:t>Interactive </a:t>
            </a:r>
            <a:r>
              <a:rPr lang="en-US" sz="2000" b="1" dirty="0"/>
              <a:t>Science Kits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ICT </a:t>
            </a:r>
            <a:r>
              <a:rPr lang="en-US" sz="2000" b="1" dirty="0"/>
              <a:t>Integration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Student-Led </a:t>
            </a:r>
            <a:r>
              <a:rPr lang="en-US" sz="2000" b="1" dirty="0"/>
              <a:t>Investigations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Showcasing </a:t>
            </a:r>
            <a:r>
              <a:rPr lang="en-US" sz="2000" b="1" dirty="0"/>
              <a:t>Practical Science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5640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52697" cy="706964"/>
          </a:xfrm>
        </p:spPr>
        <p:txBody>
          <a:bodyPr/>
          <a:lstStyle/>
          <a:p>
            <a:r>
              <a:rPr lang="en-US" dirty="0" smtClean="0"/>
              <a:t>Challenges associated with practical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957589"/>
            <a:ext cx="10333001" cy="4546241"/>
          </a:xfrm>
        </p:spPr>
        <p:txBody>
          <a:bodyPr>
            <a:normAutofit/>
          </a:bodyPr>
          <a:lstStyle/>
          <a:p>
            <a:r>
              <a:rPr lang="en-US" sz="2000" b="1" dirty="0"/>
              <a:t>Resource Constraints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Safety </a:t>
            </a:r>
            <a:r>
              <a:rPr lang="en-US" sz="2000" b="1" dirty="0"/>
              <a:t>Concerns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Time </a:t>
            </a:r>
            <a:r>
              <a:rPr lang="en-US" sz="2000" b="1" dirty="0"/>
              <a:t>Constraints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Large </a:t>
            </a:r>
            <a:r>
              <a:rPr lang="en-US" sz="2000" b="1" dirty="0"/>
              <a:t>Class Sizes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Inadequate </a:t>
            </a:r>
            <a:r>
              <a:rPr lang="en-US" sz="2000" b="1" dirty="0"/>
              <a:t>Training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Infrastructure </a:t>
            </a:r>
            <a:r>
              <a:rPr lang="en-US" sz="2000" b="1" dirty="0"/>
              <a:t>Limitations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Logistical </a:t>
            </a:r>
            <a:r>
              <a:rPr lang="en-US" sz="2000" b="1" dirty="0"/>
              <a:t>Issues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Assessment Difficulties</a:t>
            </a:r>
          </a:p>
          <a:p>
            <a:r>
              <a:rPr lang="en-US" sz="2000" b="1" dirty="0" smtClean="0"/>
              <a:t>Access </a:t>
            </a:r>
            <a:r>
              <a:rPr lang="en-US" sz="2000" b="1" dirty="0"/>
              <a:t>to </a:t>
            </a:r>
            <a:r>
              <a:rPr lang="en-US" sz="2000" b="1" dirty="0" smtClean="0"/>
              <a:t>Technology</a:t>
            </a:r>
          </a:p>
          <a:p>
            <a:r>
              <a:rPr lang="en-US" sz="2000" b="1" dirty="0" smtClean="0"/>
              <a:t>Adaptation </a:t>
            </a:r>
            <a:r>
              <a:rPr lang="en-US" sz="2000" b="1" dirty="0"/>
              <a:t>to Remote Learning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6418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907998" cy="706964"/>
          </a:xfrm>
        </p:spPr>
        <p:txBody>
          <a:bodyPr/>
          <a:lstStyle/>
          <a:p>
            <a:r>
              <a:rPr lang="en-US" dirty="0" smtClean="0"/>
              <a:t>Integration of science into practical lessons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6" y="2240923"/>
            <a:ext cx="9697278" cy="4417453"/>
          </a:xfrm>
        </p:spPr>
        <p:txBody>
          <a:bodyPr>
            <a:noAutofit/>
          </a:bodyPr>
          <a:lstStyle/>
          <a:p>
            <a:r>
              <a:rPr lang="en-US" sz="2000" b="1" dirty="0"/>
              <a:t>Preparation and Context </a:t>
            </a:r>
            <a:r>
              <a:rPr lang="en-US" sz="2000" b="1" dirty="0" smtClean="0"/>
              <a:t>Setting</a:t>
            </a:r>
          </a:p>
          <a:p>
            <a:r>
              <a:rPr lang="en-US" sz="2000" b="1" dirty="0" smtClean="0"/>
              <a:t>Hands-On Demonstrations</a:t>
            </a:r>
          </a:p>
          <a:p>
            <a:r>
              <a:rPr lang="en-US" sz="2000" b="1" dirty="0" smtClean="0"/>
              <a:t>Use </a:t>
            </a:r>
            <a:r>
              <a:rPr lang="en-US" sz="2000" b="1" dirty="0"/>
              <a:t>Visual </a:t>
            </a:r>
            <a:r>
              <a:rPr lang="en-US" sz="2000" b="1" dirty="0" smtClean="0"/>
              <a:t>Aids</a:t>
            </a:r>
          </a:p>
          <a:p>
            <a:r>
              <a:rPr lang="en-US" sz="2000" b="1" dirty="0" smtClean="0"/>
              <a:t>Connect </a:t>
            </a:r>
            <a:r>
              <a:rPr lang="en-US" sz="2000" b="1" dirty="0"/>
              <a:t>with Everyday Experiences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Encourage </a:t>
            </a:r>
            <a:r>
              <a:rPr lang="en-US" sz="2000" b="1" dirty="0"/>
              <a:t>Questions and Discussions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Provide </a:t>
            </a:r>
            <a:r>
              <a:rPr lang="en-US" sz="2000" b="1" dirty="0"/>
              <a:t>Written Instructions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Incorporate </a:t>
            </a:r>
            <a:r>
              <a:rPr lang="en-US" sz="2000" b="1" dirty="0"/>
              <a:t>Predictions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Reflect </a:t>
            </a:r>
            <a:r>
              <a:rPr lang="en-US" sz="2000" b="1" dirty="0"/>
              <a:t>on </a:t>
            </a:r>
            <a:r>
              <a:rPr lang="en-US" sz="2000" b="1" dirty="0" smtClean="0"/>
              <a:t>Results</a:t>
            </a:r>
          </a:p>
          <a:p>
            <a:r>
              <a:rPr lang="en-US" sz="2000" b="1" dirty="0" smtClean="0"/>
              <a:t>Formative </a:t>
            </a:r>
            <a:r>
              <a:rPr lang="en-US" sz="2000" b="1" dirty="0"/>
              <a:t>Assessments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Group </a:t>
            </a:r>
            <a:r>
              <a:rPr lang="en-US" sz="2000" b="1" dirty="0"/>
              <a:t>Collaborations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Integration </a:t>
            </a:r>
            <a:r>
              <a:rPr lang="en-US" sz="2000" b="1" dirty="0"/>
              <a:t>with Literacy: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826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06" y="605117"/>
            <a:ext cx="3388659" cy="56074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565" y="699247"/>
            <a:ext cx="3058085" cy="54191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50" y="699246"/>
            <a:ext cx="3773021" cy="551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6" y="578225"/>
            <a:ext cx="4141694" cy="30524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589" y="699247"/>
            <a:ext cx="6064624" cy="29314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6" y="3738282"/>
            <a:ext cx="1075764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3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5" y="2501152"/>
            <a:ext cx="3213847" cy="37517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412" y="2501152"/>
            <a:ext cx="7064186" cy="37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practical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047741"/>
            <a:ext cx="10153917" cy="4278888"/>
          </a:xfrm>
        </p:spPr>
        <p:txBody>
          <a:bodyPr>
            <a:normAutofit/>
          </a:bodyPr>
          <a:lstStyle/>
          <a:p>
            <a:r>
              <a:rPr lang="en-US" sz="2800" dirty="0"/>
              <a:t>Practical work in </a:t>
            </a:r>
            <a:r>
              <a:rPr lang="en-US" sz="2800" dirty="0" smtClean="0"/>
              <a:t>refers to </a:t>
            </a:r>
            <a:r>
              <a:rPr lang="en-US" sz="2800" dirty="0"/>
              <a:t>all kinds of experimental and observational activities, and in which reasoning is involved. </a:t>
            </a:r>
            <a:endParaRPr lang="en-US" sz="2800" dirty="0" smtClean="0"/>
          </a:p>
          <a:p>
            <a:r>
              <a:rPr lang="en-US" sz="2800" dirty="0" smtClean="0"/>
              <a:t>It actively engages students to </a:t>
            </a:r>
            <a:r>
              <a:rPr lang="en-US" sz="2800" dirty="0"/>
              <a:t>explore and understand scientific concepts through </a:t>
            </a:r>
            <a:r>
              <a:rPr lang="en-US" sz="2800" dirty="0" smtClean="0"/>
              <a:t>the use of science processes.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0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of practical 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369714"/>
            <a:ext cx="4825158" cy="3650088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Reinforcing concepts </a:t>
            </a:r>
            <a:endParaRPr lang="en-US" sz="2000" dirty="0"/>
          </a:p>
          <a:p>
            <a:r>
              <a:rPr lang="en-US" sz="2000" b="1" dirty="0" smtClean="0"/>
              <a:t>For Skill </a:t>
            </a:r>
            <a:r>
              <a:rPr lang="en-US" sz="2000" b="1" dirty="0"/>
              <a:t>Development</a:t>
            </a:r>
            <a:r>
              <a:rPr lang="en-US" sz="2000" dirty="0"/>
              <a:t>: </a:t>
            </a:r>
          </a:p>
          <a:p>
            <a:r>
              <a:rPr lang="en-US" sz="2000" b="1" dirty="0"/>
              <a:t>Critical Thinking</a:t>
            </a:r>
            <a:endParaRPr lang="en-US" sz="2000" dirty="0"/>
          </a:p>
          <a:p>
            <a:r>
              <a:rPr lang="en-US" sz="2000" b="1" dirty="0"/>
              <a:t>Curiosity and Engagement</a:t>
            </a:r>
            <a:r>
              <a:rPr lang="en-US" sz="2000" dirty="0"/>
              <a:t>: </a:t>
            </a:r>
          </a:p>
          <a:p>
            <a:r>
              <a:rPr lang="en-US" sz="2000" b="1" dirty="0"/>
              <a:t>Application of Knowledge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499"/>
            <a:ext cx="4825159" cy="3926089"/>
          </a:xfrm>
        </p:spPr>
        <p:txBody>
          <a:bodyPr/>
          <a:lstStyle/>
          <a:p>
            <a:r>
              <a:rPr lang="en-US" sz="2000" b="1" dirty="0"/>
              <a:t>Safety Awareness</a:t>
            </a:r>
            <a:endParaRPr lang="en-US" sz="2000" dirty="0"/>
          </a:p>
          <a:p>
            <a:r>
              <a:rPr lang="en-US" sz="2000" b="1" dirty="0"/>
              <a:t>Teamwork and Collaboration</a:t>
            </a:r>
            <a:endParaRPr lang="en-US" sz="2000" dirty="0"/>
          </a:p>
          <a:p>
            <a:r>
              <a:rPr lang="en-US" sz="2000" b="1" dirty="0"/>
              <a:t>Cultural and Ethical Considerations</a:t>
            </a:r>
            <a:endParaRPr lang="en-US" sz="2000" dirty="0"/>
          </a:p>
          <a:p>
            <a:r>
              <a:rPr lang="en-US" sz="2000" b="1" dirty="0"/>
              <a:t>Memory Retention</a:t>
            </a:r>
            <a:endParaRPr lang="en-US" sz="2000" dirty="0"/>
          </a:p>
          <a:p>
            <a:r>
              <a:rPr lang="en-US" sz="2000" b="1" dirty="0"/>
              <a:t>Motivation for Further Study</a:t>
            </a:r>
            <a:r>
              <a:rPr lang="en-US" sz="2000" dirty="0"/>
              <a:t>: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1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Examples of practical work </a:t>
            </a:r>
            <a:r>
              <a:rPr lang="en-US" b="1" dirty="0" smtClean="0"/>
              <a:t>taught </a:t>
            </a:r>
            <a:r>
              <a:rPr lang="en-US" b="1" dirty="0"/>
              <a:t>to learners in primary schools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Observation </a:t>
            </a:r>
            <a:r>
              <a:rPr lang="en-US" b="1" dirty="0" smtClean="0"/>
              <a:t>of seeds, soils, fertilizers </a:t>
            </a:r>
            <a:endParaRPr lang="en-US" b="1" dirty="0" smtClean="0"/>
          </a:p>
          <a:p>
            <a:r>
              <a:rPr lang="en-US" b="1" dirty="0" smtClean="0"/>
              <a:t>Exploration of the environment resources suc</a:t>
            </a:r>
            <a:r>
              <a:rPr lang="en-US" b="1" dirty="0" smtClean="0"/>
              <a:t>h as wild life </a:t>
            </a:r>
            <a:r>
              <a:rPr lang="en-US" b="1" dirty="0" err="1" smtClean="0"/>
              <a:t>etc</a:t>
            </a:r>
            <a:endParaRPr lang="en-US" dirty="0"/>
          </a:p>
          <a:p>
            <a:r>
              <a:rPr lang="en-US" b="1" dirty="0" smtClean="0"/>
              <a:t>Performing Simple </a:t>
            </a:r>
            <a:r>
              <a:rPr lang="en-US" b="1" dirty="0"/>
              <a:t>Experiments</a:t>
            </a:r>
            <a:endParaRPr lang="en-US" dirty="0"/>
          </a:p>
          <a:p>
            <a:r>
              <a:rPr lang="en-US" b="1" dirty="0"/>
              <a:t>Measurement and Data Collection</a:t>
            </a:r>
            <a:r>
              <a:rPr lang="en-US" dirty="0"/>
              <a:t>: </a:t>
            </a:r>
          </a:p>
          <a:p>
            <a:r>
              <a:rPr lang="en-US" b="1" dirty="0"/>
              <a:t>Life Sciences Activities</a:t>
            </a:r>
            <a:endParaRPr lang="en-US" dirty="0"/>
          </a:p>
          <a:p>
            <a:r>
              <a:rPr lang="en-US" b="1" dirty="0"/>
              <a:t>Earth Sciences Activities</a:t>
            </a:r>
            <a:endParaRPr lang="en-US" dirty="0"/>
          </a:p>
          <a:p>
            <a:r>
              <a:rPr lang="en-US" b="1" dirty="0" smtClean="0"/>
              <a:t>Physics, biology and chemistry </a:t>
            </a:r>
            <a:r>
              <a:rPr lang="en-US" b="1" dirty="0"/>
              <a:t>Activities</a:t>
            </a:r>
            <a:endParaRPr lang="en-US" dirty="0"/>
          </a:p>
          <a:p>
            <a:r>
              <a:rPr lang="en-US" b="1" dirty="0"/>
              <a:t>Weather and Climate Observations</a:t>
            </a:r>
            <a:endParaRPr lang="en-US" dirty="0"/>
          </a:p>
          <a:p>
            <a:r>
              <a:rPr lang="en-US" b="1" dirty="0"/>
              <a:t>Science Demonstrations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7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practical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Practical exercises</a:t>
            </a:r>
          </a:p>
          <a:p>
            <a:pPr marL="0" indent="0">
              <a:buNone/>
            </a:pPr>
            <a:r>
              <a:rPr lang="en-US" sz="6600" dirty="0"/>
              <a:t>• Investigations</a:t>
            </a:r>
          </a:p>
          <a:p>
            <a:pPr marL="0" indent="0">
              <a:buNone/>
            </a:pPr>
            <a:r>
              <a:rPr lang="en-US" sz="6600" dirty="0"/>
              <a:t>• Experiences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7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exercises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routine laboratory experiments to verify a theory or determine a quantity and</a:t>
            </a:r>
          </a:p>
          <a:p>
            <a:pPr marL="0" indent="0">
              <a:buNone/>
            </a:pPr>
            <a:r>
              <a:rPr lang="en-US" dirty="0"/>
              <a:t>involve the use of work sheets. A practical exercise has a format.</a:t>
            </a:r>
          </a:p>
          <a:p>
            <a:pPr marL="0" indent="0">
              <a:buNone/>
            </a:pPr>
            <a:r>
              <a:rPr lang="en-US" dirty="0"/>
              <a:t>• Aim of experiment</a:t>
            </a:r>
          </a:p>
          <a:p>
            <a:pPr marL="0" indent="0">
              <a:buNone/>
            </a:pPr>
            <a:r>
              <a:rPr lang="en-US" dirty="0"/>
              <a:t>• List of apparatus</a:t>
            </a:r>
          </a:p>
          <a:p>
            <a:pPr marL="0" indent="0">
              <a:buNone/>
            </a:pPr>
            <a:r>
              <a:rPr lang="en-US" dirty="0"/>
              <a:t>• Method or procedure</a:t>
            </a:r>
          </a:p>
          <a:p>
            <a:pPr marL="0" indent="0">
              <a:buNone/>
            </a:pPr>
            <a:r>
              <a:rPr lang="en-US" dirty="0"/>
              <a:t>• Results</a:t>
            </a:r>
          </a:p>
          <a:p>
            <a:pPr marL="0" indent="0">
              <a:buNone/>
            </a:pPr>
            <a:r>
              <a:rPr lang="en-US" dirty="0"/>
              <a:t>• 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54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197</TotalTime>
  <Words>606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Practical work </vt:lpstr>
      <vt:lpstr>PowerPoint Presentation</vt:lpstr>
      <vt:lpstr>PowerPoint Presentation</vt:lpstr>
      <vt:lpstr>PowerPoint Presentation</vt:lpstr>
      <vt:lpstr>Understanding practical work </vt:lpstr>
      <vt:lpstr>Importance of practical work </vt:lpstr>
      <vt:lpstr>Examples of practical work taught to learners in primary schools </vt:lpstr>
      <vt:lpstr>Types of practical work </vt:lpstr>
      <vt:lpstr>Practical exercises </vt:lpstr>
      <vt:lpstr>Examples of practical exercises are: </vt:lpstr>
      <vt:lpstr>Investigations </vt:lpstr>
      <vt:lpstr>Examples of investigations are: </vt:lpstr>
      <vt:lpstr>Experiences </vt:lpstr>
      <vt:lpstr>Example of experiences are: </vt:lpstr>
      <vt:lpstr> Experiences are complex and involve a cycle process: </vt:lpstr>
      <vt:lpstr>Factors to consider when Organizing Practical Work  </vt:lpstr>
      <vt:lpstr>Promoting practical science lessons  </vt:lpstr>
      <vt:lpstr>Challenges associated with practical work </vt:lpstr>
      <vt:lpstr>Integration of science into practical lessons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work</dc:title>
  <dc:creator>USER</dc:creator>
  <cp:lastModifiedBy>USER</cp:lastModifiedBy>
  <cp:revision>27</cp:revision>
  <dcterms:created xsi:type="dcterms:W3CDTF">2023-10-08T06:05:08Z</dcterms:created>
  <dcterms:modified xsi:type="dcterms:W3CDTF">2024-01-17T12:16:30Z</dcterms:modified>
</cp:coreProperties>
</file>