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405" r:id="rId2"/>
    <p:sldId id="406" r:id="rId3"/>
    <p:sldId id="399" r:id="rId4"/>
    <p:sldId id="393" r:id="rId5"/>
    <p:sldId id="394" r:id="rId6"/>
    <p:sldId id="397" r:id="rId7"/>
    <p:sldId id="401" r:id="rId8"/>
    <p:sldId id="374" r:id="rId9"/>
    <p:sldId id="375" r:id="rId10"/>
    <p:sldId id="400" r:id="rId11"/>
    <p:sldId id="407" r:id="rId12"/>
    <p:sldId id="408" r:id="rId13"/>
    <p:sldId id="409" r:id="rId14"/>
    <p:sldId id="410" r:id="rId15"/>
    <p:sldId id="411" r:id="rId16"/>
    <p:sldId id="412" r:id="rId17"/>
    <p:sldId id="413" r:id="rId18"/>
    <p:sldId id="414" r:id="rId19"/>
    <p:sldId id="415" r:id="rId20"/>
    <p:sldId id="416" r:id="rId21"/>
    <p:sldId id="417" r:id="rId22"/>
    <p:sldId id="377" r:id="rId23"/>
    <p:sldId id="418" r:id="rId24"/>
    <p:sldId id="378" r:id="rId25"/>
    <p:sldId id="403" r:id="rId26"/>
    <p:sldId id="379" r:id="rId27"/>
    <p:sldId id="380" r:id="rId28"/>
    <p:sldId id="381" r:id="rId29"/>
    <p:sldId id="383" r:id="rId30"/>
    <p:sldId id="382" r:id="rId31"/>
    <p:sldId id="384" r:id="rId32"/>
    <p:sldId id="404" r:id="rId33"/>
    <p:sldId id="39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B"/>
    <a:srgbClr val="FE5E00"/>
    <a:srgbClr val="44A13F"/>
    <a:srgbClr val="171D4E"/>
    <a:srgbClr val="004876"/>
    <a:srgbClr val="772C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72" autoAdjust="0"/>
    <p:restoredTop sz="89298" autoAdjust="0"/>
  </p:normalViewPr>
  <p:slideViewPr>
    <p:cSldViewPr snapToGrid="0" snapToObjects="1">
      <p:cViewPr>
        <p:scale>
          <a:sx n="44" d="100"/>
          <a:sy n="44" d="100"/>
        </p:scale>
        <p:origin x="-17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6" d="100"/>
          <a:sy n="86" d="100"/>
        </p:scale>
        <p:origin x="276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18C3A-A650-4D95-B1F8-09F0DD8F5C80}" type="datetimeFigureOut">
              <a:rPr lang="el-GR" smtClean="0"/>
              <a:t>6/4/2019</a:t>
            </a:fld>
            <a:endParaRPr lang="el-G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7B652-C45C-4C2E-960C-F63669572295}" type="slidenum">
              <a:rPr lang="el-GR" smtClean="0"/>
              <a:t>‹#›</a:t>
            </a:fld>
            <a:endParaRPr lang="el-GR"/>
          </a:p>
        </p:txBody>
      </p:sp>
    </p:spTree>
    <p:extLst>
      <p:ext uri="{BB962C8B-B14F-4D97-AF65-F5344CB8AC3E}">
        <p14:creationId xmlns:p14="http://schemas.microsoft.com/office/powerpoint/2010/main" val="2794937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6D891-2ADB-477B-A7F0-D6DC271E7929}" type="datetimeFigureOut">
              <a:rPr lang="el-GR" smtClean="0"/>
              <a:t>6/4/2019</a:t>
            </a:fld>
            <a:endParaRPr lang="el-G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2BB61-F1D4-4F49-A90E-EC7E8B0EA44E}" type="slidenum">
              <a:rPr lang="el-GR" smtClean="0"/>
              <a:t>‹#›</a:t>
            </a:fld>
            <a:endParaRPr lang="el-GR"/>
          </a:p>
        </p:txBody>
      </p:sp>
    </p:spTree>
    <p:extLst>
      <p:ext uri="{BB962C8B-B14F-4D97-AF65-F5344CB8AC3E}">
        <p14:creationId xmlns:p14="http://schemas.microsoft.com/office/powerpoint/2010/main" val="177390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have a graphic. </a:t>
            </a:r>
            <a:r>
              <a:rPr lang="en-US" dirty="0" err="1"/>
              <a:t>Cartoon..something</a:t>
            </a:r>
            <a:r>
              <a:rPr lang="en-US" dirty="0"/>
              <a:t> to indicate questions- someone raising hand; Rodin </a:t>
            </a:r>
            <a:r>
              <a:rPr lang="en-US" dirty="0" err="1"/>
              <a:t>thinkng</a:t>
            </a:r>
            <a:r>
              <a:rPr lang="en-US" dirty="0"/>
              <a:t> statue, interacting students in classroom?</a:t>
            </a:r>
          </a:p>
          <a:p>
            <a:endParaRPr lang="en-US" dirty="0"/>
          </a:p>
          <a:p>
            <a:r>
              <a:rPr lang="en-US" dirty="0"/>
              <a:t>Some ideas</a:t>
            </a:r>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F64DE3E-FD89-4D82-A077-D18D63BA1A0A}" type="slidenum">
              <a:rPr lang="en-US" smtClean="0"/>
              <a:t>32</a:t>
            </a:fld>
            <a:endParaRPr lang="en-US"/>
          </a:p>
        </p:txBody>
      </p:sp>
    </p:spTree>
    <p:extLst>
      <p:ext uri="{BB962C8B-B14F-4D97-AF65-F5344CB8AC3E}">
        <p14:creationId xmlns:p14="http://schemas.microsoft.com/office/powerpoint/2010/main" val="9594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4" name="Rectangle 3"/>
          <p:cNvSpPr/>
          <p:nvPr userDrawn="1"/>
        </p:nvSpPr>
        <p:spPr>
          <a:xfrm>
            <a:off x="0" y="5110427"/>
            <a:ext cx="9144000" cy="1844590"/>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Rectangle 6"/>
          <p:cNvSpPr/>
          <p:nvPr userDrawn="1"/>
        </p:nvSpPr>
        <p:spPr>
          <a:xfrm>
            <a:off x="1" y="-8714"/>
            <a:ext cx="9143999" cy="5260256"/>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tx2"/>
              </a:solidFill>
            </a:endParaRPr>
          </a:p>
        </p:txBody>
      </p:sp>
      <p:sp>
        <p:nvSpPr>
          <p:cNvPr id="16" name="Text Placeholder 15"/>
          <p:cNvSpPr>
            <a:spLocks noGrp="1"/>
          </p:cNvSpPr>
          <p:nvPr>
            <p:ph type="body" sz="quarter" idx="10" hasCustomPrompt="1"/>
          </p:nvPr>
        </p:nvSpPr>
        <p:spPr>
          <a:xfrm>
            <a:off x="457200" y="3500244"/>
            <a:ext cx="8229600" cy="1084456"/>
          </a:xfrm>
          <a:noFill/>
        </p:spPr>
        <p:txBody>
          <a:bodyPr/>
          <a:lstStyle>
            <a:lvl1pPr marL="0" indent="0" algn="ctr">
              <a:buNone/>
              <a:defRPr>
                <a:solidFill>
                  <a:schemeClr val="bg1"/>
                </a:solidFill>
              </a:defRPr>
            </a:lvl1pPr>
          </a:lstStyle>
          <a:p>
            <a:pPr lvl="0"/>
            <a:r>
              <a:rPr lang="en-US" dirty="0" smtClean="0"/>
              <a:t>Subtitle</a:t>
            </a:r>
            <a:endParaRPr lang="en-US" dirty="0"/>
          </a:p>
        </p:txBody>
      </p:sp>
      <p:sp>
        <p:nvSpPr>
          <p:cNvPr id="5" name="Title 1"/>
          <p:cNvSpPr>
            <a:spLocks noGrp="1"/>
          </p:cNvSpPr>
          <p:nvPr>
            <p:ph type="title" hasCustomPrompt="1"/>
          </p:nvPr>
        </p:nvSpPr>
        <p:spPr>
          <a:xfrm>
            <a:off x="457200" y="2357244"/>
            <a:ext cx="8229600" cy="1011018"/>
          </a:xfrm>
        </p:spPr>
        <p:txBody>
          <a:bodyPr anchor="t"/>
          <a:lstStyle>
            <a:lvl1pPr>
              <a:defRPr>
                <a:solidFill>
                  <a:schemeClr val="bg1"/>
                </a:solidFill>
              </a:defRPr>
            </a:lvl1pPr>
          </a:lstStyle>
          <a:p>
            <a:r>
              <a:rPr lang="en-US" dirty="0" smtClean="0"/>
              <a:t>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5739" y="5753331"/>
            <a:ext cx="2672522" cy="677038"/>
          </a:xfrm>
          <a:prstGeom prst="rect">
            <a:avLst/>
          </a:prstGeom>
        </p:spPr>
      </p:pic>
      <p:sp>
        <p:nvSpPr>
          <p:cNvPr id="3" name="Rectangle 2"/>
          <p:cNvSpPr/>
          <p:nvPr userDrawn="1"/>
        </p:nvSpPr>
        <p:spPr>
          <a:xfrm>
            <a:off x="1" y="-8714"/>
            <a:ext cx="9143999" cy="91716"/>
          </a:xfrm>
          <a:prstGeom prst="rect">
            <a:avLst/>
          </a:prstGeom>
          <a:solidFill>
            <a:srgbClr val="FE5E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1697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1163"/>
            <a:ext cx="5486400" cy="33164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A6A6A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6591300" y="6356350"/>
            <a:ext cx="2133600" cy="365125"/>
          </a:xfrm>
          <a:prstGeom prst="rect">
            <a:avLst/>
          </a:prstGeom>
        </p:spPr>
        <p:txBody>
          <a:bodyPr/>
          <a:lstStyle/>
          <a:p>
            <a:fld id="{CDBB04A5-40FD-8D4D-8DEB-C1AC225FC29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l-GR"/>
          </a:p>
        </p:txBody>
      </p:sp>
    </p:spTree>
    <p:extLst>
      <p:ext uri="{BB962C8B-B14F-4D97-AF65-F5344CB8AC3E}">
        <p14:creationId xmlns:p14="http://schemas.microsoft.com/office/powerpoint/2010/main" val="70367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13" name="Picture Placeholder 11"/>
          <p:cNvSpPr>
            <a:spLocks noGrp="1"/>
          </p:cNvSpPr>
          <p:nvPr>
            <p:ph type="pic" sz="quarter" idx="14"/>
          </p:nvPr>
        </p:nvSpPr>
        <p:spPr>
          <a:xfrm>
            <a:off x="457200" y="1236663"/>
            <a:ext cx="8229600" cy="4749800"/>
          </a:xfrm>
        </p:spPr>
        <p:txBody>
          <a:bodyPr/>
          <a:lstStyle/>
          <a:p>
            <a:endParaRPr lang="en-US"/>
          </a:p>
        </p:txBody>
      </p:sp>
      <p:sp>
        <p:nvSpPr>
          <p:cNvPr id="14" name="Slide Number Placeholder 6"/>
          <p:cNvSpPr>
            <a:spLocks noGrp="1"/>
          </p:cNvSpPr>
          <p:nvPr>
            <p:ph type="sldNum" sz="quarter" idx="12"/>
          </p:nvPr>
        </p:nvSpPr>
        <p:spPr>
          <a:xfrm>
            <a:off x="6591300" y="6356350"/>
            <a:ext cx="2133600" cy="365125"/>
          </a:xfrm>
          <a:prstGeom prst="rect">
            <a:avLst/>
          </a:prstGeom>
        </p:spPr>
        <p:txBody>
          <a:bodyPr/>
          <a:lstStyle/>
          <a:p>
            <a:fld id="{CDBB04A5-40FD-8D4D-8DEB-C1AC225FC29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l-GR"/>
          </a:p>
        </p:txBody>
      </p:sp>
    </p:spTree>
    <p:extLst>
      <p:ext uri="{BB962C8B-B14F-4D97-AF65-F5344CB8AC3E}">
        <p14:creationId xmlns:p14="http://schemas.microsoft.com/office/powerpoint/2010/main" val="1344703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3850" y="6041363"/>
            <a:ext cx="683954" cy="365125"/>
          </a:xfrm>
          <a:prstGeom prst="rect">
            <a:avLst/>
          </a:prstGeom>
        </p:spPr>
        <p:txBody>
          <a:bodyPr/>
          <a:lstStyle/>
          <a:p>
            <a:endParaRPr lang="en-GB"/>
          </a:p>
        </p:txBody>
      </p:sp>
      <p:sp>
        <p:nvSpPr>
          <p:cNvPr id="5" name="Footer Placeholder 4"/>
          <p:cNvSpPr>
            <a:spLocks noGrp="1"/>
          </p:cNvSpPr>
          <p:nvPr>
            <p:ph type="ftr" sz="quarter" idx="11"/>
          </p:nvPr>
        </p:nvSpPr>
        <p:spPr>
          <a:xfrm>
            <a:off x="508001" y="6041363"/>
            <a:ext cx="4723209" cy="365125"/>
          </a:xfrm>
          <a:prstGeom prst="rect">
            <a:avLst/>
          </a:prstGeom>
        </p:spPr>
        <p:txBody>
          <a:bodyPr/>
          <a:lstStyle/>
          <a:p>
            <a:r>
              <a:rPr lang="en-GB" smtClean="0"/>
              <a:t>@IRIET NAMAJA CAROLYNE CUU</a:t>
            </a:r>
            <a:endParaRPr lang="en-GB"/>
          </a:p>
        </p:txBody>
      </p:sp>
      <p:sp>
        <p:nvSpPr>
          <p:cNvPr id="6" name="Slide Number Placeholder 5"/>
          <p:cNvSpPr>
            <a:spLocks noGrp="1"/>
          </p:cNvSpPr>
          <p:nvPr>
            <p:ph type="sldNum" sz="quarter" idx="12"/>
          </p:nvPr>
        </p:nvSpPr>
        <p:spPr>
          <a:xfrm>
            <a:off x="6442998" y="6041363"/>
            <a:ext cx="512504" cy="365125"/>
          </a:xfrm>
          <a:prstGeom prst="rect">
            <a:avLst/>
          </a:prstGeom>
        </p:spPr>
        <p:txBody>
          <a:bodyPr/>
          <a:lstStyle/>
          <a:p>
            <a:fld id="{81785743-BA9A-4192-88FE-F9C0B001FC9C}" type="slidenum">
              <a:rPr lang="en-GB" smtClean="0"/>
              <a:t>‹#›</a:t>
            </a:fld>
            <a:endParaRPr lang="en-GB"/>
          </a:p>
        </p:txBody>
      </p:sp>
    </p:spTree>
    <p:extLst>
      <p:ext uri="{BB962C8B-B14F-4D97-AF65-F5344CB8AC3E}">
        <p14:creationId xmlns:p14="http://schemas.microsoft.com/office/powerpoint/2010/main" val="1783542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685800"/>
            <a:ext cx="8229600" cy="1143000"/>
          </a:xfrm>
        </p:spPr>
        <p:txBody>
          <a:bodyPr/>
          <a:lstStyle>
            <a:lvl1pPr>
              <a:defRPr/>
            </a:lvl1pPr>
          </a:lstStyle>
          <a:p>
            <a:r>
              <a:rPr lang="en-US" dirty="0"/>
              <a:t>SLIDE TITLE</a:t>
            </a:r>
          </a:p>
        </p:txBody>
      </p:sp>
      <p:sp>
        <p:nvSpPr>
          <p:cNvPr id="3" name="Content Placeholder 2"/>
          <p:cNvSpPr>
            <a:spLocks noGrp="1"/>
          </p:cNvSpPr>
          <p:nvPr>
            <p:ph sz="half" idx="1"/>
          </p:nvPr>
        </p:nvSpPr>
        <p:spPr>
          <a:xfrm>
            <a:off x="457200" y="1905000"/>
            <a:ext cx="40386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05000"/>
            <a:ext cx="4038600" cy="4221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685800" y="6356350"/>
            <a:ext cx="7620000" cy="365125"/>
          </a:xfrm>
          <a:prstGeom prst="rect">
            <a:avLst/>
          </a:prstGeom>
        </p:spPr>
        <p:txBody>
          <a:bodyPr/>
          <a:lstStyle>
            <a:lvl1pPr>
              <a:defRPr sz="1050"/>
            </a:lvl1pPr>
          </a:lstStyle>
          <a:p>
            <a:r>
              <a:rPr lang="en-US" b="1" cap="all" smtClean="0"/>
              <a:t>@IRIET NAMAJA CAROLYNE CUU</a:t>
            </a:r>
            <a:endParaRPr lang="en-US" dirty="0"/>
          </a:p>
        </p:txBody>
      </p:sp>
    </p:spTree>
    <p:extLst>
      <p:ext uri="{BB962C8B-B14F-4D97-AF65-F5344CB8AC3E}">
        <p14:creationId xmlns:p14="http://schemas.microsoft.com/office/powerpoint/2010/main" val="215170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3" name="Rectangle 2"/>
          <p:cNvSpPr/>
          <p:nvPr userDrawn="1"/>
        </p:nvSpPr>
        <p:spPr>
          <a:xfrm>
            <a:off x="1" y="-8714"/>
            <a:ext cx="9143999" cy="91716"/>
          </a:xfrm>
          <a:prstGeom prst="rect">
            <a:avLst/>
          </a:prstGeom>
          <a:solidFill>
            <a:srgbClr val="FE5E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8714"/>
            <a:ext cx="9144000" cy="6866714"/>
          </a:xfrm>
          <a:prstGeom prst="rect">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12" name="Rectangle 11"/>
          <p:cNvSpPr/>
          <p:nvPr userDrawn="1"/>
        </p:nvSpPr>
        <p:spPr>
          <a:xfrm>
            <a:off x="1" y="-9884"/>
            <a:ext cx="9143999" cy="91716"/>
          </a:xfrm>
          <a:prstGeom prst="rect">
            <a:avLst/>
          </a:prstGeom>
          <a:solidFill>
            <a:srgbClr val="FE5E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 Placeholder 18"/>
          <p:cNvSpPr>
            <a:spLocks noGrp="1"/>
          </p:cNvSpPr>
          <p:nvPr>
            <p:ph type="body" sz="quarter" idx="11" hasCustomPrompt="1"/>
          </p:nvPr>
        </p:nvSpPr>
        <p:spPr>
          <a:xfrm>
            <a:off x="2705100" y="3200400"/>
            <a:ext cx="5981700" cy="622300"/>
          </a:xfrm>
        </p:spPr>
        <p:txBody>
          <a:bodyPr>
            <a:normAutofit/>
          </a:bodyPr>
          <a:lstStyle>
            <a:lvl1pPr marL="0" indent="0">
              <a:buNone/>
              <a:defRPr sz="2400" baseline="0">
                <a:solidFill>
                  <a:schemeClr val="bg1"/>
                </a:solidFill>
              </a:defRPr>
            </a:lvl1pPr>
          </a:lstStyle>
          <a:p>
            <a:pPr lvl="0"/>
            <a:r>
              <a:rPr lang="en-US" dirty="0" smtClean="0"/>
              <a:t>Subtitle here</a:t>
            </a:r>
            <a:endParaRPr lang="el-GR" dirty="0"/>
          </a:p>
        </p:txBody>
      </p:sp>
      <p:sp>
        <p:nvSpPr>
          <p:cNvPr id="21" name="Text Placeholder 20"/>
          <p:cNvSpPr>
            <a:spLocks noGrp="1"/>
          </p:cNvSpPr>
          <p:nvPr>
            <p:ph type="body" sz="quarter" idx="12" hasCustomPrompt="1"/>
          </p:nvPr>
        </p:nvSpPr>
        <p:spPr>
          <a:xfrm>
            <a:off x="2705100" y="2398713"/>
            <a:ext cx="5981700" cy="801687"/>
          </a:xfrm>
        </p:spPr>
        <p:txBody>
          <a:bodyPr>
            <a:normAutofit/>
          </a:bodyPr>
          <a:lstStyle>
            <a:lvl1pPr marL="0" indent="0">
              <a:buNone/>
              <a:defRPr sz="3600" b="1" baseline="0">
                <a:solidFill>
                  <a:schemeClr val="bg1"/>
                </a:solidFill>
              </a:defRPr>
            </a:lvl1pPr>
          </a:lstStyle>
          <a:p>
            <a:pPr lvl="0"/>
            <a:r>
              <a:rPr lang="en-US" dirty="0" smtClean="0"/>
              <a:t>Title here</a:t>
            </a:r>
            <a:endParaRPr lang="el-GR" dirty="0"/>
          </a:p>
        </p:txBody>
      </p:sp>
      <p:sp>
        <p:nvSpPr>
          <p:cNvPr id="23" name="Text Placeholder 22"/>
          <p:cNvSpPr>
            <a:spLocks noGrp="1"/>
          </p:cNvSpPr>
          <p:nvPr>
            <p:ph type="body" sz="quarter" idx="13" hasCustomPrompt="1"/>
          </p:nvPr>
        </p:nvSpPr>
        <p:spPr>
          <a:xfrm>
            <a:off x="1155700" y="2398713"/>
            <a:ext cx="1423988" cy="1423987"/>
          </a:xfrm>
        </p:spPr>
        <p:txBody>
          <a:bodyPr anchor="ctr" anchorCtr="0">
            <a:normAutofit/>
          </a:bodyPr>
          <a:lstStyle>
            <a:lvl1pPr marL="0" indent="0" algn="ctr">
              <a:buNone/>
              <a:defRPr sz="3500" b="1">
                <a:solidFill>
                  <a:schemeClr val="bg1"/>
                </a:solidFill>
              </a:defRPr>
            </a:lvl1pPr>
          </a:lstStyle>
          <a:p>
            <a:pPr lvl="0"/>
            <a:r>
              <a:rPr lang="en-US" dirty="0" smtClean="0"/>
              <a:t>Tag</a:t>
            </a:r>
            <a:endParaRPr lang="el-GR" dirty="0"/>
          </a:p>
        </p:txBody>
      </p:sp>
    </p:spTree>
    <p:extLst>
      <p:ext uri="{BB962C8B-B14F-4D97-AF65-F5344CB8AC3E}">
        <p14:creationId xmlns:p14="http://schemas.microsoft.com/office/powerpoint/2010/main" val="36033261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000" b="0" cap="none">
                <a:solidFill>
                  <a:schemeClr val="bg1">
                    <a:lumMod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normAutofit/>
          </a:bodyPr>
          <a:lstStyle>
            <a:lvl1pPr marL="0" indent="0">
              <a:buNone/>
              <a:defRPr sz="2800">
                <a:solidFill>
                  <a:schemeClr val="accent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a:xfrm>
            <a:off x="6591300" y="6356350"/>
            <a:ext cx="2133600" cy="365125"/>
          </a:xfrm>
          <a:prstGeom prst="rect">
            <a:avLst/>
          </a:prstGeom>
        </p:spPr>
        <p:txBody>
          <a:bodyPr/>
          <a:lstStyle/>
          <a:p>
            <a:fld id="{CDBB04A5-40FD-8D4D-8DEB-C1AC225FC293}" type="slidenum">
              <a:rPr lang="en-US" smtClean="0"/>
              <a:t>‹#›</a:t>
            </a:fld>
            <a:endParaRPr lang="en-US"/>
          </a:p>
        </p:txBody>
      </p:sp>
    </p:spTree>
    <p:extLst>
      <p:ext uri="{BB962C8B-B14F-4D97-AF65-F5344CB8AC3E}">
        <p14:creationId xmlns:p14="http://schemas.microsoft.com/office/powerpoint/2010/main" val="11878511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Slide Number Placeholder 6"/>
          <p:cNvSpPr>
            <a:spLocks noGrp="1"/>
          </p:cNvSpPr>
          <p:nvPr>
            <p:ph type="sldNum" sz="quarter" idx="12"/>
          </p:nvPr>
        </p:nvSpPr>
        <p:spPr>
          <a:xfrm>
            <a:off x="6591300" y="6356350"/>
            <a:ext cx="2133600" cy="365125"/>
          </a:xfrm>
          <a:prstGeom prst="rect">
            <a:avLst/>
          </a:prstGeom>
        </p:spPr>
        <p:txBody>
          <a:bodyPr/>
          <a:lstStyle/>
          <a:p>
            <a:fld id="{CDBB04A5-40FD-8D4D-8DEB-C1AC225FC293}" type="slidenum">
              <a:rPr lang="en-US" smtClean="0"/>
              <a:t>‹#›</a:t>
            </a:fld>
            <a:endParaRPr lang="en-US"/>
          </a:p>
        </p:txBody>
      </p:sp>
      <p:sp>
        <p:nvSpPr>
          <p:cNvPr id="9" name="Picture Placeholder 8"/>
          <p:cNvSpPr>
            <a:spLocks noGrp="1"/>
          </p:cNvSpPr>
          <p:nvPr>
            <p:ph type="pic" sz="quarter" idx="13"/>
          </p:nvPr>
        </p:nvSpPr>
        <p:spPr>
          <a:xfrm>
            <a:off x="4672013" y="1268895"/>
            <a:ext cx="4014787" cy="4525963"/>
          </a:xfrm>
        </p:spPr>
        <p:txBody>
          <a:bodyPr/>
          <a:lstStyle/>
          <a:p>
            <a:endParaRPr lang="en-US" dirty="0"/>
          </a:p>
        </p:txBody>
      </p:sp>
      <p:sp>
        <p:nvSpPr>
          <p:cNvPr id="12" name="Text Placeholder 11"/>
          <p:cNvSpPr>
            <a:spLocks noGrp="1"/>
          </p:cNvSpPr>
          <p:nvPr>
            <p:ph type="body" sz="quarter" idx="14"/>
          </p:nvPr>
        </p:nvSpPr>
        <p:spPr>
          <a:xfrm>
            <a:off x="457200" y="1268413"/>
            <a:ext cx="4014788" cy="45259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8900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714500"/>
            <a:ext cx="8229600" cy="4411663"/>
          </a:xfrm>
        </p:spPr>
        <p:txBody>
          <a:bodyPr/>
          <a:lstStyle>
            <a:lvl2pPr marL="742950" indent="-285750">
              <a:buFont typeface="Arial"/>
              <a:buChar char="•"/>
              <a:defRPr/>
            </a:lvl2pPr>
            <a:lvl3pPr marL="1257300" indent="-342900">
              <a:buFont typeface="Wingdings" charset="2"/>
              <a:buChar char="§"/>
              <a:defRPr/>
            </a:lvl3pPr>
            <a:lvl4pPr marL="1600200" indent="-228600">
              <a:buFont typeface="Wingdings"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591300" y="6356350"/>
            <a:ext cx="2133600" cy="365125"/>
          </a:xfrm>
          <a:prstGeom prst="rect">
            <a:avLst/>
          </a:prstGeom>
        </p:spPr>
        <p:txBody>
          <a:bodyPr/>
          <a:lstStyle/>
          <a:p>
            <a:fld id="{CDBB04A5-40FD-8D4D-8DEB-C1AC225FC293}" type="slidenum">
              <a:rPr lang="en-US" smtClean="0"/>
              <a:t>‹#›</a:t>
            </a:fld>
            <a:endParaRPr lang="en-US"/>
          </a:p>
        </p:txBody>
      </p:sp>
      <p:sp>
        <p:nvSpPr>
          <p:cNvPr id="7" name="Text Placeholder 3"/>
          <p:cNvSpPr>
            <a:spLocks noGrp="1"/>
          </p:cNvSpPr>
          <p:nvPr>
            <p:ph type="body" sz="half" idx="2"/>
          </p:nvPr>
        </p:nvSpPr>
        <p:spPr>
          <a:xfrm>
            <a:off x="457200" y="1087438"/>
            <a:ext cx="8229600" cy="474662"/>
          </a:xfrm>
        </p:spPr>
        <p:txBody>
          <a:bodyPr>
            <a:noAutofit/>
          </a:bodyPr>
          <a:lstStyle>
            <a:lvl1pPr marL="0" indent="0">
              <a:buNone/>
              <a:defRPr sz="2800">
                <a:solidFill>
                  <a:srgbClr val="A6A6A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395115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6591300" y="6356350"/>
            <a:ext cx="2133600" cy="365125"/>
          </a:xfrm>
          <a:prstGeom prst="rect">
            <a:avLst/>
          </a:prstGeom>
        </p:spPr>
        <p:txBody>
          <a:bodyPr/>
          <a:lstStyle/>
          <a:p>
            <a:fld id="{CDBB04A5-40FD-8D4D-8DEB-C1AC225FC293}" type="slidenum">
              <a:rPr lang="en-US" smtClean="0"/>
              <a:pPr/>
              <a:t>‹#›</a:t>
            </a:fld>
            <a:endParaRPr lang="en-US" dirty="0"/>
          </a:p>
        </p:txBody>
      </p:sp>
      <p:sp>
        <p:nvSpPr>
          <p:cNvPr id="7" name="Text Placeholder 6"/>
          <p:cNvSpPr>
            <a:spLocks noGrp="1"/>
          </p:cNvSpPr>
          <p:nvPr>
            <p:ph type="body" sz="quarter" idx="13"/>
          </p:nvPr>
        </p:nvSpPr>
        <p:spPr>
          <a:xfrm>
            <a:off x="457200" y="1236315"/>
            <a:ext cx="8229600" cy="4749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43955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size 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76769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itle and picture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91300" y="6356350"/>
            <a:ext cx="2133600" cy="365125"/>
          </a:xfrm>
          <a:prstGeom prst="rect">
            <a:avLst/>
          </a:prstGeom>
        </p:spPr>
        <p:txBody>
          <a:bodyPr/>
          <a:lstStyle/>
          <a:p>
            <a:fld id="{CDBB04A5-40FD-8D4D-8DEB-C1AC225FC293}" type="slidenum">
              <a:rPr lang="en-US" smtClean="0"/>
              <a:t>‹#›</a:t>
            </a:fld>
            <a:endParaRPr lang="en-US"/>
          </a:p>
        </p:txBody>
      </p:sp>
      <p:sp>
        <p:nvSpPr>
          <p:cNvPr id="5" name="Title 1"/>
          <p:cNvSpPr>
            <a:spLocks noGrp="1"/>
          </p:cNvSpPr>
          <p:nvPr>
            <p:ph type="title"/>
          </p:nvPr>
        </p:nvSpPr>
        <p:spPr>
          <a:xfrm>
            <a:off x="457200" y="16179"/>
            <a:ext cx="8229600" cy="768768"/>
          </a:xfrm>
        </p:spPr>
        <p:txBody>
          <a:bodyPr/>
          <a:lstStyle/>
          <a:p>
            <a:r>
              <a:rPr lang="en-US" dirty="0" smtClean="0"/>
              <a:t>Click to edit Master title style</a:t>
            </a:r>
            <a:endParaRPr lang="en-US" dirty="0"/>
          </a:p>
        </p:txBody>
      </p:sp>
      <p:sp>
        <p:nvSpPr>
          <p:cNvPr id="4" name="Text Placeholder 3"/>
          <p:cNvSpPr>
            <a:spLocks noGrp="1"/>
          </p:cNvSpPr>
          <p:nvPr>
            <p:ph type="body" sz="half" idx="2"/>
          </p:nvPr>
        </p:nvSpPr>
        <p:spPr>
          <a:xfrm>
            <a:off x="457200" y="1087438"/>
            <a:ext cx="8229600" cy="474662"/>
          </a:xfrm>
        </p:spPr>
        <p:txBody>
          <a:bodyPr>
            <a:noAutofit/>
          </a:bodyPr>
          <a:lstStyle>
            <a:lvl1pPr marL="0" indent="0">
              <a:buNone/>
              <a:defRPr sz="2800">
                <a:solidFill>
                  <a:srgbClr val="A6A6A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Picture Placeholder 8"/>
          <p:cNvSpPr>
            <a:spLocks noGrp="1"/>
          </p:cNvSpPr>
          <p:nvPr>
            <p:ph type="pic" sz="quarter" idx="13"/>
          </p:nvPr>
        </p:nvSpPr>
        <p:spPr>
          <a:xfrm>
            <a:off x="4672013" y="1727200"/>
            <a:ext cx="4014787" cy="4406900"/>
          </a:xfrm>
        </p:spPr>
        <p:txBody>
          <a:bodyPr/>
          <a:lstStyle/>
          <a:p>
            <a:endParaRPr lang="en-US" dirty="0"/>
          </a:p>
        </p:txBody>
      </p:sp>
      <p:sp>
        <p:nvSpPr>
          <p:cNvPr id="8" name="Picture Placeholder 8"/>
          <p:cNvSpPr>
            <a:spLocks noGrp="1"/>
          </p:cNvSpPr>
          <p:nvPr>
            <p:ph type="pic" sz="quarter" idx="14"/>
          </p:nvPr>
        </p:nvSpPr>
        <p:spPr>
          <a:xfrm>
            <a:off x="457200" y="1727200"/>
            <a:ext cx="4014787" cy="4406900"/>
          </a:xfrm>
        </p:spPr>
        <p:txBody>
          <a:bodyPr/>
          <a:lstStyle/>
          <a:p>
            <a:endParaRPr lang="en-US" dirty="0"/>
          </a:p>
        </p:txBody>
      </p:sp>
    </p:spTree>
    <p:extLst>
      <p:ext uri="{BB962C8B-B14F-4D97-AF65-F5344CB8AC3E}">
        <p14:creationId xmlns:p14="http://schemas.microsoft.com/office/powerpoint/2010/main" val="16125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91300" y="6356350"/>
            <a:ext cx="2133600" cy="365125"/>
          </a:xfrm>
          <a:prstGeom prst="rect">
            <a:avLst/>
          </a:prstGeom>
        </p:spPr>
        <p:txBody>
          <a:bodyPr/>
          <a:lstStyle/>
          <a:p>
            <a:fld id="{CDBB04A5-40FD-8D4D-8DEB-C1AC225FC293}" type="slidenum">
              <a:rPr lang="en-US" smtClean="0"/>
              <a:t>‹#›</a:t>
            </a:fld>
            <a:endParaRPr lang="en-US"/>
          </a:p>
        </p:txBody>
      </p:sp>
      <p:sp>
        <p:nvSpPr>
          <p:cNvPr id="5" name="Title 1"/>
          <p:cNvSpPr>
            <a:spLocks noGrp="1"/>
          </p:cNvSpPr>
          <p:nvPr>
            <p:ph type="title"/>
          </p:nvPr>
        </p:nvSpPr>
        <p:spPr>
          <a:xfrm>
            <a:off x="457200" y="16179"/>
            <a:ext cx="8229600" cy="768768"/>
          </a:xfrm>
        </p:spPr>
        <p:txBody>
          <a:bodyPr/>
          <a:lstStyle/>
          <a:p>
            <a:r>
              <a:rPr lang="en-US" dirty="0" smtClean="0"/>
              <a:t>Click to edit Master title style</a:t>
            </a:r>
            <a:endParaRPr lang="en-US" dirty="0"/>
          </a:p>
        </p:txBody>
      </p:sp>
      <p:sp>
        <p:nvSpPr>
          <p:cNvPr id="7" name="Picture Placeholder 8"/>
          <p:cNvSpPr>
            <a:spLocks noGrp="1"/>
          </p:cNvSpPr>
          <p:nvPr>
            <p:ph type="pic" sz="quarter" idx="13"/>
          </p:nvPr>
        </p:nvSpPr>
        <p:spPr>
          <a:xfrm>
            <a:off x="4672013" y="1087438"/>
            <a:ext cx="4014787" cy="5046662"/>
          </a:xfrm>
        </p:spPr>
        <p:txBody>
          <a:bodyPr/>
          <a:lstStyle/>
          <a:p>
            <a:endParaRPr lang="en-US" dirty="0"/>
          </a:p>
        </p:txBody>
      </p:sp>
      <p:sp>
        <p:nvSpPr>
          <p:cNvPr id="8" name="Picture Placeholder 8"/>
          <p:cNvSpPr>
            <a:spLocks noGrp="1"/>
          </p:cNvSpPr>
          <p:nvPr>
            <p:ph type="pic" sz="quarter" idx="14"/>
          </p:nvPr>
        </p:nvSpPr>
        <p:spPr>
          <a:xfrm>
            <a:off x="457200" y="1087438"/>
            <a:ext cx="4014787" cy="5046662"/>
          </a:xfrm>
        </p:spPr>
        <p:txBody>
          <a:bodyPr/>
          <a:lstStyle/>
          <a:p>
            <a:endParaRPr lang="en-US" dirty="0"/>
          </a:p>
        </p:txBody>
      </p:sp>
    </p:spTree>
    <p:extLst>
      <p:ext uri="{BB962C8B-B14F-4D97-AF65-F5344CB8AC3E}">
        <p14:creationId xmlns:p14="http://schemas.microsoft.com/office/powerpoint/2010/main" val="1790870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843808"/>
            <a:ext cx="9144000" cy="45719"/>
          </a:xfrm>
          <a:prstGeom prst="rect">
            <a:avLst/>
          </a:prstGeom>
          <a:solidFill>
            <a:srgbClr val="FE5E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9" name="Rectangle 8"/>
          <p:cNvSpPr/>
          <p:nvPr userDrawn="1"/>
        </p:nvSpPr>
        <p:spPr>
          <a:xfrm>
            <a:off x="1" y="-8714"/>
            <a:ext cx="9143999" cy="784854"/>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2" name="Title Placeholder 1"/>
          <p:cNvSpPr>
            <a:spLocks noGrp="1"/>
          </p:cNvSpPr>
          <p:nvPr>
            <p:ph type="title"/>
          </p:nvPr>
        </p:nvSpPr>
        <p:spPr>
          <a:xfrm>
            <a:off x="457200" y="16179"/>
            <a:ext cx="8229600" cy="768768"/>
          </a:xfrm>
          <a:prstGeom prst="rect">
            <a:avLst/>
          </a:prstGeom>
        </p:spPr>
        <p:txBody>
          <a:bodyPr vert="horz" lIns="91440" tIns="45720" rIns="91440" bIns="45720" rtlCol="0" anchor="ctr">
            <a:normAutofit/>
          </a:bodyPr>
          <a:lstStyle/>
          <a:p>
            <a:r>
              <a:rPr lang="en-US" dirty="0" smtClean="0"/>
              <a:t>Title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98340916"/>
      </p:ext>
    </p:extLst>
  </p:cSld>
  <p:clrMap bg1="lt1" tx1="dk1" bg2="lt2" tx2="dk2" accent1="accent1" accent2="accent2" accent3="accent3" accent4="accent4" accent5="accent5" accent6="accent6" hlink="hlink" folHlink="folHlink"/>
  <p:sldLayoutIdLst>
    <p:sldLayoutId id="2147483662" r:id="rId1"/>
    <p:sldLayoutId id="2147483667" r:id="rId2"/>
    <p:sldLayoutId id="2147483651" r:id="rId3"/>
    <p:sldLayoutId id="2147483652" r:id="rId4"/>
    <p:sldLayoutId id="2147483650" r:id="rId5"/>
    <p:sldLayoutId id="2147483664" r:id="rId6"/>
    <p:sldLayoutId id="2147483668" r:id="rId7"/>
    <p:sldLayoutId id="2147483649" r:id="rId8"/>
    <p:sldLayoutId id="2147483666" r:id="rId9"/>
    <p:sldLayoutId id="2147483657" r:id="rId10"/>
    <p:sldLayoutId id="2147483665" r:id="rId11"/>
    <p:sldLayoutId id="2147483669" r:id="rId12"/>
    <p:sldLayoutId id="2147483670" r:id="rId13"/>
  </p:sldLayoutIdLst>
  <p:timing>
    <p:tnLst>
      <p:par>
        <p:cTn id="1" dur="indefinite" restart="never" nodeType="tmRoot"/>
      </p:par>
    </p:tnLst>
  </p:timing>
  <p:hf hdr="0" dt="0"/>
  <p:txStyles>
    <p:titleStyle>
      <a:lvl1pPr algn="ctr" defTabSz="457200" rtl="0" eaLnBrk="1" latinLnBrk="0" hangingPunct="1">
        <a:spcBef>
          <a:spcPct val="0"/>
        </a:spcBef>
        <a:buNone/>
        <a:defRPr sz="2800" b="1"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600" kern="1200">
          <a:solidFill>
            <a:schemeClr val="tx1">
              <a:lumMod val="95000"/>
              <a:lumOff val="5000"/>
            </a:schemeClr>
          </a:solidFill>
          <a:latin typeface="Century Gothic"/>
          <a:ea typeface="+mn-ea"/>
          <a:cs typeface="Century Gothic"/>
        </a:defRPr>
      </a:lvl1pPr>
      <a:lvl2pPr marL="742950" indent="-285750" algn="l" defTabSz="457200" rtl="0" eaLnBrk="1" latinLnBrk="0" hangingPunct="1">
        <a:spcBef>
          <a:spcPct val="20000"/>
        </a:spcBef>
        <a:buFont typeface="Arial"/>
        <a:buChar char="•"/>
        <a:defRPr sz="2400" kern="1200">
          <a:solidFill>
            <a:schemeClr val="tx1">
              <a:lumMod val="95000"/>
              <a:lumOff val="5000"/>
            </a:schemeClr>
          </a:solidFill>
          <a:latin typeface="Century Gothic"/>
          <a:ea typeface="+mn-ea"/>
          <a:cs typeface="Century Gothic"/>
        </a:defRPr>
      </a:lvl2pPr>
      <a:lvl3pPr marL="1143000" indent="-228600" algn="l" defTabSz="457200" rtl="0" eaLnBrk="1" latinLnBrk="0" hangingPunct="1">
        <a:spcBef>
          <a:spcPct val="20000"/>
        </a:spcBef>
        <a:buFont typeface="Arial"/>
        <a:buChar char="•"/>
        <a:defRPr sz="2400" kern="1200">
          <a:solidFill>
            <a:schemeClr val="tx1">
              <a:lumMod val="95000"/>
              <a:lumOff val="5000"/>
            </a:schemeClr>
          </a:solidFill>
          <a:latin typeface="+mn-lt"/>
          <a:ea typeface="+mn-ea"/>
          <a:cs typeface="+mn-cs"/>
        </a:defRPr>
      </a:lvl3pPr>
      <a:lvl4pPr marL="1714500" indent="-342900" algn="l" defTabSz="457200" rtl="0" eaLnBrk="1" latinLnBrk="0" hangingPunct="1">
        <a:spcBef>
          <a:spcPct val="20000"/>
        </a:spcBef>
        <a:buFont typeface="Arial"/>
        <a:buChar char="•"/>
        <a:defRPr sz="2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ec.europa.eu/dgs/education_culture/publ/identity_en.htm"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google.com/url?sa=i&amp;rct=j&amp;q=&amp;esrc=s&amp;source=images&amp;cd=&amp;cad=rja&amp;uact=8&amp;ved=0ahUKEwjs0Z-PjbvUAhWBx4MKHU4RCVkQjRwIBw&amp;url=https://markarmstrongillustration.com/2011/10/31/draw-a-rough-sketch-first-its-the-thinker-thing-to-do/&amp;psig=AFQjCNFFG71W0wzzuIJjS5eOgUgVxldDhw&amp;ust=1497452861422539" TargetMode="External"/><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319867" y="4233333"/>
            <a:ext cx="6366933" cy="1490133"/>
          </a:xfrm>
        </p:spPr>
        <p:txBody>
          <a:bodyPr/>
          <a:lstStyle/>
          <a:p>
            <a:r>
              <a:rPr lang="en-US" dirty="0" smtClean="0"/>
              <a:t> </a:t>
            </a:r>
            <a:r>
              <a:rPr lang="en-US" sz="6600" dirty="0" smtClean="0"/>
              <a:t>Dissemination</a:t>
            </a:r>
            <a:r>
              <a:rPr lang="en-US" dirty="0" smtClean="0"/>
              <a:t>  EHS </a:t>
            </a:r>
            <a:r>
              <a:rPr lang="en-US" dirty="0" smtClean="0"/>
              <a:t>215</a:t>
            </a:r>
            <a:endParaRPr lang="en-US" dirty="0"/>
          </a:p>
        </p:txBody>
      </p:sp>
      <p:sp>
        <p:nvSpPr>
          <p:cNvPr id="3" name="Text Placeholder 2"/>
          <p:cNvSpPr>
            <a:spLocks noGrp="1"/>
          </p:cNvSpPr>
          <p:nvPr>
            <p:ph type="body" sz="quarter" idx="12"/>
          </p:nvPr>
        </p:nvSpPr>
        <p:spPr>
          <a:xfrm>
            <a:off x="2184400" y="1964267"/>
            <a:ext cx="6502400" cy="2269066"/>
          </a:xfrm>
        </p:spPr>
        <p:txBody>
          <a:bodyPr>
            <a:normAutofit/>
          </a:bodyPr>
          <a:lstStyle/>
          <a:p>
            <a:r>
              <a:rPr lang="en-US" sz="4800" dirty="0" smtClean="0"/>
              <a:t>Behavior change communication</a:t>
            </a:r>
            <a:endParaRPr lang="en-US" sz="4800" dirty="0"/>
          </a:p>
        </p:txBody>
      </p:sp>
      <p:sp>
        <p:nvSpPr>
          <p:cNvPr id="4" name="Text Placeholder 3"/>
          <p:cNvSpPr>
            <a:spLocks noGrp="1"/>
          </p:cNvSpPr>
          <p:nvPr>
            <p:ph type="body" sz="quarter" idx="13"/>
          </p:nvPr>
        </p:nvSpPr>
        <p:spPr>
          <a:xfrm>
            <a:off x="880533" y="2398713"/>
            <a:ext cx="1303867" cy="1423987"/>
          </a:xfrm>
        </p:spPr>
        <p:txBody>
          <a:bodyPr/>
          <a:lstStyle/>
          <a:p>
            <a:r>
              <a:rPr lang="en-US" dirty="0" smtClean="0"/>
              <a:t>EHS 215</a:t>
            </a:r>
            <a:endParaRPr lang="en-US" dirty="0"/>
          </a:p>
        </p:txBody>
      </p:sp>
    </p:spTree>
    <p:extLst>
      <p:ext uri="{BB962C8B-B14F-4D97-AF65-F5344CB8AC3E}">
        <p14:creationId xmlns:p14="http://schemas.microsoft.com/office/powerpoint/2010/main" val="60722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of Dissemination</a:t>
            </a:r>
            <a:endParaRPr lang="en-US" dirty="0"/>
          </a:p>
        </p:txBody>
      </p:sp>
      <p:sp>
        <p:nvSpPr>
          <p:cNvPr id="3" name="Text Placeholder 2"/>
          <p:cNvSpPr>
            <a:spLocks noGrp="1"/>
          </p:cNvSpPr>
          <p:nvPr>
            <p:ph type="body" sz="quarter" idx="13"/>
          </p:nvPr>
        </p:nvSpPr>
        <p:spPr>
          <a:xfrm>
            <a:off x="457200" y="1795115"/>
            <a:ext cx="8229600" cy="4749800"/>
          </a:xfrm>
        </p:spPr>
        <p:txBody>
          <a:bodyPr/>
          <a:lstStyle/>
          <a:p>
            <a:r>
              <a:rPr lang="en-US" altLang="it-IT" dirty="0"/>
              <a:t>Raise </a:t>
            </a:r>
            <a:r>
              <a:rPr lang="en-US" altLang="it-IT" dirty="0" smtClean="0"/>
              <a:t>awareness</a:t>
            </a:r>
            <a:endParaRPr lang="en-US" altLang="it-IT" dirty="0"/>
          </a:p>
          <a:p>
            <a:r>
              <a:rPr lang="en-US" altLang="it-IT" dirty="0"/>
              <a:t>Extend the </a:t>
            </a:r>
            <a:r>
              <a:rPr lang="en-US" altLang="it-IT" dirty="0" smtClean="0"/>
              <a:t>impact</a:t>
            </a:r>
            <a:endParaRPr lang="en-US" altLang="it-IT" dirty="0"/>
          </a:p>
          <a:p>
            <a:r>
              <a:rPr lang="en-US" altLang="it-IT" dirty="0"/>
              <a:t>Engage stakeholders and target </a:t>
            </a:r>
            <a:r>
              <a:rPr lang="en-US" altLang="it-IT" dirty="0" smtClean="0"/>
              <a:t>groups</a:t>
            </a:r>
            <a:endParaRPr lang="en-US" altLang="it-IT" dirty="0"/>
          </a:p>
          <a:p>
            <a:r>
              <a:rPr lang="en-US" altLang="it-IT" dirty="0"/>
              <a:t>Share  solutions and know </a:t>
            </a:r>
            <a:r>
              <a:rPr lang="en-US" altLang="it-IT" dirty="0" smtClean="0"/>
              <a:t>how</a:t>
            </a:r>
            <a:endParaRPr lang="en-US" altLang="it-IT" dirty="0"/>
          </a:p>
          <a:p>
            <a:r>
              <a:rPr lang="en-US" altLang="it-IT" dirty="0"/>
              <a:t>Influence policy and </a:t>
            </a:r>
            <a:r>
              <a:rPr lang="en-US" altLang="it-IT" dirty="0" smtClean="0"/>
              <a:t>practice</a:t>
            </a:r>
            <a:endParaRPr lang="en-US" altLang="it-IT" dirty="0"/>
          </a:p>
          <a:p>
            <a:r>
              <a:rPr lang="en-US" altLang="it-IT" dirty="0"/>
              <a:t>Develop new </a:t>
            </a:r>
            <a:r>
              <a:rPr lang="en-US" altLang="it-IT" dirty="0" smtClean="0"/>
              <a:t>partnerships</a:t>
            </a:r>
            <a:endParaRPr lang="en-US" altLang="it-IT" dirty="0"/>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10</a:t>
            </a:fld>
            <a:endParaRPr lang="en-US" dirty="0"/>
          </a:p>
        </p:txBody>
      </p:sp>
    </p:spTree>
    <p:extLst>
      <p:ext uri="{BB962C8B-B14F-4D97-AF65-F5344CB8AC3E}">
        <p14:creationId xmlns:p14="http://schemas.microsoft.com/office/powerpoint/2010/main" val="1124934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Ten Elements of an Effective Dissemination Plan</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11</a:t>
            </a:fld>
            <a:endParaRPr lang="en-US" dirty="0"/>
          </a:p>
        </p:txBody>
      </p:sp>
      <p:sp>
        <p:nvSpPr>
          <p:cNvPr id="4" name="Text Placeholder 3"/>
          <p:cNvSpPr>
            <a:spLocks noGrp="1"/>
          </p:cNvSpPr>
          <p:nvPr>
            <p:ph type="body" sz="quarter" idx="13"/>
          </p:nvPr>
        </p:nvSpPr>
        <p:spPr/>
        <p:txBody>
          <a:bodyPr/>
          <a:lstStyle/>
          <a:p>
            <a:r>
              <a:rPr lang="el-GR" sz="3200" dirty="0"/>
              <a:t>After you have developed your dissemination policy statements, you are ready to turn your attention to more specific dissemination planning. Remember that your dissemination planning should start at the beginning of your research activities, not at the end</a:t>
            </a:r>
            <a:r>
              <a:rPr lang="el-GR" dirty="0" smtClean="0"/>
              <a:t>.</a:t>
            </a:r>
            <a:r>
              <a:rPr lang="el-GR" dirty="0"/>
              <a:t> This approach will allow you to meet your dissemination challenge in a timely manner</a:t>
            </a:r>
            <a:endParaRPr lang="en-US" dirty="0"/>
          </a:p>
        </p:txBody>
      </p:sp>
    </p:spTree>
    <p:extLst>
      <p:ext uri="{BB962C8B-B14F-4D97-AF65-F5344CB8AC3E}">
        <p14:creationId xmlns:p14="http://schemas.microsoft.com/office/powerpoint/2010/main" val="51758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12</a:t>
            </a:fld>
            <a:endParaRPr lang="en-US" dirty="0"/>
          </a:p>
        </p:txBody>
      </p:sp>
      <p:sp>
        <p:nvSpPr>
          <p:cNvPr id="4" name="Text Placeholder 3"/>
          <p:cNvSpPr>
            <a:spLocks noGrp="1"/>
          </p:cNvSpPr>
          <p:nvPr>
            <p:ph type="body" sz="quarter" idx="13"/>
          </p:nvPr>
        </p:nvSpPr>
        <p:spPr/>
        <p:txBody>
          <a:bodyPr/>
          <a:lstStyle/>
          <a:p>
            <a:pPr lvl="0"/>
            <a:r>
              <a:rPr lang="en-GB" b="1" dirty="0"/>
              <a:t>Goals:</a:t>
            </a:r>
            <a:r>
              <a:rPr lang="en-GB" dirty="0"/>
              <a:t> Determine and document the goals of your dissemination effort for your proposed project. </a:t>
            </a:r>
            <a:endParaRPr lang="en-US" dirty="0"/>
          </a:p>
          <a:p>
            <a:pPr lvl="0"/>
            <a:r>
              <a:rPr lang="en-GB" b="1" dirty="0"/>
              <a:t>Objectives: </a:t>
            </a:r>
            <a:r>
              <a:rPr lang="en-GB" dirty="0"/>
              <a:t>Associate each goal with one or more objectives that clarifies what you are trying to accomplish through your dissemination activities. </a:t>
            </a:r>
            <a:endParaRPr lang="en-US" dirty="0"/>
          </a:p>
          <a:p>
            <a:pPr lvl="0"/>
            <a:r>
              <a:rPr lang="en-GB" b="1" dirty="0"/>
              <a:t>Users:</a:t>
            </a:r>
            <a:r>
              <a:rPr lang="en-GB" dirty="0"/>
              <a:t> Describe the scope and characteristics of the "potential users" that your dissemination activities are designed to reach for each of your objectives. </a:t>
            </a:r>
            <a:endParaRPr lang="en-US" dirty="0"/>
          </a:p>
          <a:p>
            <a:endParaRPr lang="en-US" dirty="0"/>
          </a:p>
        </p:txBody>
      </p:sp>
    </p:spTree>
    <p:extLst>
      <p:ext uri="{BB962C8B-B14F-4D97-AF65-F5344CB8AC3E}">
        <p14:creationId xmlns:p14="http://schemas.microsoft.com/office/powerpoint/2010/main" val="121394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13</a:t>
            </a:fld>
            <a:endParaRPr lang="en-US" dirty="0"/>
          </a:p>
        </p:txBody>
      </p:sp>
      <p:sp>
        <p:nvSpPr>
          <p:cNvPr id="4" name="Text Placeholder 3"/>
          <p:cNvSpPr>
            <a:spLocks noGrp="1"/>
          </p:cNvSpPr>
          <p:nvPr>
            <p:ph type="body" sz="quarter" idx="13"/>
          </p:nvPr>
        </p:nvSpPr>
        <p:spPr/>
        <p:txBody>
          <a:bodyPr>
            <a:noAutofit/>
          </a:bodyPr>
          <a:lstStyle/>
          <a:p>
            <a:pPr lvl="0"/>
            <a:r>
              <a:rPr lang="en-GB" sz="3200" b="1" dirty="0"/>
              <a:t>Content:</a:t>
            </a:r>
            <a:r>
              <a:rPr lang="en-GB" sz="3200" dirty="0"/>
              <a:t> Identify, at least, the basic elements of the projected content you have to disseminate to each of the potential user groups identified. </a:t>
            </a:r>
            <a:endParaRPr lang="en-US" sz="3200" dirty="0"/>
          </a:p>
          <a:p>
            <a:r>
              <a:rPr lang="en-GB" sz="3200" b="1" dirty="0"/>
              <a:t>Source(s):</a:t>
            </a:r>
            <a:r>
              <a:rPr lang="en-GB" sz="3200" dirty="0"/>
              <a:t> Identify the primary source or sources that each potential user group is already tied into or most respects as an information source. Consider ways to partner with these sources in your dissemination efforts</a:t>
            </a:r>
            <a:endParaRPr lang="en-US" sz="3200" dirty="0"/>
          </a:p>
        </p:txBody>
      </p:sp>
    </p:spTree>
    <p:extLst>
      <p:ext uri="{BB962C8B-B14F-4D97-AF65-F5344CB8AC3E}">
        <p14:creationId xmlns:p14="http://schemas.microsoft.com/office/powerpoint/2010/main" val="395913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14</a:t>
            </a:fld>
            <a:endParaRPr lang="en-US" dirty="0"/>
          </a:p>
        </p:txBody>
      </p:sp>
      <p:sp>
        <p:nvSpPr>
          <p:cNvPr id="4" name="Text Placeholder 3"/>
          <p:cNvSpPr>
            <a:spLocks noGrp="1"/>
          </p:cNvSpPr>
          <p:nvPr>
            <p:ph type="body" sz="quarter" idx="13"/>
          </p:nvPr>
        </p:nvSpPr>
        <p:spPr/>
        <p:txBody>
          <a:bodyPr/>
          <a:lstStyle/>
          <a:p>
            <a:pPr lvl="0"/>
            <a:r>
              <a:rPr lang="en-GB" b="1" dirty="0"/>
              <a:t>Medium:</a:t>
            </a:r>
            <a:r>
              <a:rPr lang="en-GB" dirty="0"/>
              <a:t> Describe the medium or media through which the content of your message can best be best delivered to your potential users and describe the capabilities and resources that will be required of potential users to access the content for each medium to be used. </a:t>
            </a:r>
            <a:endParaRPr lang="en-US" dirty="0"/>
          </a:p>
          <a:p>
            <a:pPr lvl="0"/>
            <a:r>
              <a:rPr lang="en-GB" b="1" dirty="0"/>
              <a:t>Success:</a:t>
            </a:r>
            <a:r>
              <a:rPr lang="en-GB" dirty="0"/>
              <a:t> Describe how you will know if your dissemination activities have been successful. If data is to be gathered, describe how, when, and who will gather it. </a:t>
            </a:r>
            <a:endParaRPr lang="en-US" dirty="0"/>
          </a:p>
          <a:p>
            <a:endParaRPr lang="en-US" dirty="0"/>
          </a:p>
        </p:txBody>
      </p:sp>
    </p:spTree>
    <p:extLst>
      <p:ext uri="{BB962C8B-B14F-4D97-AF65-F5344CB8AC3E}">
        <p14:creationId xmlns:p14="http://schemas.microsoft.com/office/powerpoint/2010/main" val="401303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15</a:t>
            </a:fld>
            <a:endParaRPr lang="en-US" dirty="0"/>
          </a:p>
        </p:txBody>
      </p:sp>
      <p:sp>
        <p:nvSpPr>
          <p:cNvPr id="4" name="Text Placeholder 3"/>
          <p:cNvSpPr>
            <a:spLocks noGrp="1"/>
          </p:cNvSpPr>
          <p:nvPr>
            <p:ph type="body" sz="quarter" idx="13"/>
          </p:nvPr>
        </p:nvSpPr>
        <p:spPr/>
        <p:txBody>
          <a:bodyPr/>
          <a:lstStyle/>
          <a:p>
            <a:pPr lvl="0"/>
            <a:r>
              <a:rPr lang="en-GB" b="1" dirty="0"/>
              <a:t>Access: </a:t>
            </a:r>
            <a:r>
              <a:rPr lang="en-GB" dirty="0"/>
              <a:t>Describe how you will promote access to your information and how you will archive information that may be requested at a later date. Consider that most people will use your project-related information when they perceive a need for it – not necessarily when you have completed your research project. </a:t>
            </a:r>
            <a:endParaRPr lang="en-US" dirty="0"/>
          </a:p>
          <a:p>
            <a:pPr lvl="0"/>
            <a:r>
              <a:rPr lang="en-GB" b="1" dirty="0"/>
              <a:t>Availability:</a:t>
            </a:r>
            <a:r>
              <a:rPr lang="en-GB" dirty="0"/>
              <a:t> Identify strategies for promoting awareness of the availability of your research-based information and the availability of alternate available formats. </a:t>
            </a:r>
            <a:endParaRPr lang="en-US" dirty="0"/>
          </a:p>
          <a:p>
            <a:endParaRPr lang="en-US" dirty="0"/>
          </a:p>
        </p:txBody>
      </p:sp>
    </p:spTree>
    <p:extLst>
      <p:ext uri="{BB962C8B-B14F-4D97-AF65-F5344CB8AC3E}">
        <p14:creationId xmlns:p14="http://schemas.microsoft.com/office/powerpoint/2010/main" val="166109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16</a:t>
            </a:fld>
            <a:endParaRPr lang="en-US" dirty="0"/>
          </a:p>
        </p:txBody>
      </p:sp>
      <p:sp>
        <p:nvSpPr>
          <p:cNvPr id="4" name="Text Placeholder 3"/>
          <p:cNvSpPr>
            <a:spLocks noGrp="1"/>
          </p:cNvSpPr>
          <p:nvPr>
            <p:ph type="body" sz="quarter" idx="13"/>
          </p:nvPr>
        </p:nvSpPr>
        <p:spPr/>
        <p:txBody>
          <a:bodyPr/>
          <a:lstStyle/>
          <a:p>
            <a:pPr lvl="0"/>
            <a:r>
              <a:rPr lang="en-GB" sz="3200" b="1" dirty="0"/>
              <a:t>Barriers:</a:t>
            </a:r>
            <a:r>
              <a:rPr lang="en-GB" sz="3200" dirty="0"/>
              <a:t> Identify potential barriers that may interfere with the targeted users’ access or utilization of your information and develop actions to reduce these barriers.</a:t>
            </a:r>
            <a:endParaRPr lang="en-US" sz="3200" dirty="0"/>
          </a:p>
          <a:p>
            <a:endParaRPr lang="en-US" dirty="0"/>
          </a:p>
        </p:txBody>
      </p:sp>
    </p:spTree>
    <p:extLst>
      <p:ext uri="{BB962C8B-B14F-4D97-AF65-F5344CB8AC3E}">
        <p14:creationId xmlns:p14="http://schemas.microsoft.com/office/powerpoint/2010/main" val="119111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a:t>
            </a:r>
            <a:r>
              <a:rPr lang="en-GB" dirty="0"/>
              <a:t>C</a:t>
            </a:r>
            <a:r>
              <a:rPr lang="en-GB" dirty="0" smtClean="0"/>
              <a:t>hallenges </a:t>
            </a:r>
            <a:r>
              <a:rPr lang="en-GB" dirty="0"/>
              <a:t>Related to Dissemination </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17</a:t>
            </a:fld>
            <a:endParaRPr lang="en-US" dirty="0"/>
          </a:p>
        </p:txBody>
      </p:sp>
      <p:sp>
        <p:nvSpPr>
          <p:cNvPr id="4" name="Text Placeholder 3"/>
          <p:cNvSpPr>
            <a:spLocks noGrp="1"/>
          </p:cNvSpPr>
          <p:nvPr>
            <p:ph type="body" sz="quarter" idx="13"/>
          </p:nvPr>
        </p:nvSpPr>
        <p:spPr/>
        <p:txBody>
          <a:bodyPr/>
          <a:lstStyle/>
          <a:p>
            <a:pPr marL="0" indent="0">
              <a:buNone/>
            </a:pPr>
            <a:r>
              <a:rPr lang="en-GB" b="1" dirty="0"/>
              <a:t>User Groups</a:t>
            </a:r>
            <a:endParaRPr lang="en-US" b="1" dirty="0"/>
          </a:p>
          <a:p>
            <a:pPr lvl="0"/>
            <a:r>
              <a:rPr lang="en-GB" dirty="0"/>
              <a:t>Limited user readiness to change </a:t>
            </a:r>
            <a:endParaRPr lang="en-US" dirty="0"/>
          </a:p>
          <a:p>
            <a:pPr lvl="0"/>
            <a:r>
              <a:rPr lang="en-GB" dirty="0"/>
              <a:t>Widely divergent format and level of information needed </a:t>
            </a:r>
            <a:endParaRPr lang="en-US" dirty="0"/>
          </a:p>
          <a:p>
            <a:pPr lvl="0"/>
            <a:r>
              <a:rPr lang="en-GB" dirty="0"/>
              <a:t>Multiple levels of contextual information needed </a:t>
            </a:r>
            <a:endParaRPr lang="en-US" dirty="0"/>
          </a:p>
          <a:p>
            <a:pPr lvl="0"/>
            <a:r>
              <a:rPr lang="en-GB" dirty="0"/>
              <a:t>Less than clear relevance to own needs </a:t>
            </a:r>
            <a:endParaRPr lang="en-US" dirty="0"/>
          </a:p>
          <a:p>
            <a:pPr lvl="0"/>
            <a:r>
              <a:rPr lang="en-GB" dirty="0"/>
              <a:t>Variety of dissemination media preferred </a:t>
            </a:r>
            <a:endParaRPr lang="en-US" dirty="0"/>
          </a:p>
          <a:p>
            <a:pPr lvl="0"/>
            <a:r>
              <a:rPr lang="en-GB" dirty="0"/>
              <a:t>Limited number of information sources trusted </a:t>
            </a:r>
            <a:endParaRPr lang="en-US" dirty="0"/>
          </a:p>
        </p:txBody>
      </p:sp>
    </p:spTree>
    <p:extLst>
      <p:ext uri="{BB962C8B-B14F-4D97-AF65-F5344CB8AC3E}">
        <p14:creationId xmlns:p14="http://schemas.microsoft.com/office/powerpoint/2010/main" val="225052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18</a:t>
            </a:fld>
            <a:endParaRPr lang="en-US" dirty="0"/>
          </a:p>
        </p:txBody>
      </p:sp>
      <p:sp>
        <p:nvSpPr>
          <p:cNvPr id="4" name="Text Placeholder 3"/>
          <p:cNvSpPr>
            <a:spLocks noGrp="1"/>
          </p:cNvSpPr>
          <p:nvPr>
            <p:ph type="body" sz="quarter" idx="13"/>
          </p:nvPr>
        </p:nvSpPr>
        <p:spPr/>
        <p:txBody>
          <a:bodyPr/>
          <a:lstStyle/>
          <a:p>
            <a:pPr marL="0" indent="0">
              <a:buNone/>
            </a:pPr>
            <a:r>
              <a:rPr lang="en-GB" b="1" dirty="0"/>
              <a:t>Source</a:t>
            </a:r>
            <a:endParaRPr lang="en-US" b="1" dirty="0"/>
          </a:p>
          <a:p>
            <a:pPr lvl="0"/>
            <a:r>
              <a:rPr lang="en-GB" dirty="0"/>
              <a:t>Low level of perceived competence </a:t>
            </a:r>
            <a:endParaRPr lang="en-US" dirty="0"/>
          </a:p>
          <a:p>
            <a:pPr lvl="0"/>
            <a:r>
              <a:rPr lang="en-GB" dirty="0"/>
              <a:t>Limited credibility of experience </a:t>
            </a:r>
            <a:endParaRPr lang="en-US" dirty="0"/>
          </a:p>
          <a:p>
            <a:pPr lvl="0"/>
            <a:r>
              <a:rPr lang="en-GB" dirty="0"/>
              <a:t>Suspicion regarding motive </a:t>
            </a:r>
            <a:endParaRPr lang="en-US" dirty="0"/>
          </a:p>
          <a:p>
            <a:pPr lvl="0"/>
            <a:r>
              <a:rPr lang="en-GB" dirty="0"/>
              <a:t>Lack of sensitivity to user concerns </a:t>
            </a:r>
            <a:endParaRPr lang="en-US" dirty="0"/>
          </a:p>
          <a:p>
            <a:pPr lvl="0"/>
            <a:r>
              <a:rPr lang="en-GB" dirty="0"/>
              <a:t>Limited relationships to other sources trusted by users </a:t>
            </a:r>
            <a:endParaRPr lang="en-US" dirty="0"/>
          </a:p>
          <a:p>
            <a:endParaRPr lang="en-US" dirty="0"/>
          </a:p>
        </p:txBody>
      </p:sp>
    </p:spTree>
    <p:extLst>
      <p:ext uri="{BB962C8B-B14F-4D97-AF65-F5344CB8AC3E}">
        <p14:creationId xmlns:p14="http://schemas.microsoft.com/office/powerpoint/2010/main" val="443646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CDBB04A5-40FD-8D4D-8DEB-C1AC225FC293}" type="slidenum">
              <a:rPr lang="en-US" smtClean="0"/>
              <a:pPr/>
              <a:t>19</a:t>
            </a:fld>
            <a:endParaRPr lang="en-US" dirty="0"/>
          </a:p>
        </p:txBody>
      </p:sp>
      <p:sp>
        <p:nvSpPr>
          <p:cNvPr id="4" name="Text Placeholder 3"/>
          <p:cNvSpPr>
            <a:spLocks noGrp="1"/>
          </p:cNvSpPr>
          <p:nvPr>
            <p:ph type="body" sz="quarter" idx="13"/>
          </p:nvPr>
        </p:nvSpPr>
        <p:spPr/>
        <p:txBody>
          <a:bodyPr/>
          <a:lstStyle/>
          <a:p>
            <a:pPr marL="0" indent="0">
              <a:buNone/>
            </a:pPr>
            <a:r>
              <a:rPr lang="en-GB" b="1" dirty="0"/>
              <a:t>Content</a:t>
            </a:r>
            <a:endParaRPr lang="en-US" b="1" dirty="0"/>
          </a:p>
          <a:p>
            <a:pPr lvl="0"/>
            <a:r>
              <a:rPr lang="en-GB" dirty="0"/>
              <a:t>Low confidence in quality of research and development methodology </a:t>
            </a:r>
            <a:endParaRPr lang="en-US" dirty="0"/>
          </a:p>
          <a:p>
            <a:pPr lvl="0"/>
            <a:r>
              <a:rPr lang="en-GB" dirty="0"/>
              <a:t>Limited credibility of outcomes </a:t>
            </a:r>
            <a:endParaRPr lang="en-US" dirty="0"/>
          </a:p>
          <a:p>
            <a:pPr lvl="0"/>
            <a:r>
              <a:rPr lang="en-GB" dirty="0"/>
              <a:t>Restricted comprehensiveness of outcomes </a:t>
            </a:r>
            <a:endParaRPr lang="en-US" dirty="0"/>
          </a:p>
          <a:p>
            <a:pPr lvl="0"/>
            <a:r>
              <a:rPr lang="en-GB" dirty="0"/>
              <a:t>Unclear utility and relevance for users </a:t>
            </a:r>
            <a:endParaRPr lang="en-US" dirty="0"/>
          </a:p>
          <a:p>
            <a:pPr lvl="0"/>
            <a:r>
              <a:rPr lang="en-GB" dirty="0"/>
              <a:t>Non-user friendly format </a:t>
            </a:r>
            <a:endParaRPr lang="en-US" dirty="0"/>
          </a:p>
          <a:p>
            <a:pPr lvl="0"/>
            <a:r>
              <a:rPr lang="en-GB" dirty="0"/>
              <a:t>Costs or equipment required to access </a:t>
            </a:r>
            <a:endParaRPr lang="en-US" dirty="0"/>
          </a:p>
          <a:p>
            <a:pPr lvl="0"/>
            <a:r>
              <a:rPr lang="en-GB" dirty="0"/>
              <a:t>Lack of statistical power in research design, procedures, and data analyses </a:t>
            </a:r>
            <a:endParaRPr lang="en-US" dirty="0"/>
          </a:p>
          <a:p>
            <a:endParaRPr lang="en-US" dirty="0"/>
          </a:p>
        </p:txBody>
      </p:sp>
    </p:spTree>
    <p:extLst>
      <p:ext uri="{BB962C8B-B14F-4D97-AF65-F5344CB8AC3E}">
        <p14:creationId xmlns:p14="http://schemas.microsoft.com/office/powerpoint/2010/main" val="140508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a:t>
            </a:r>
            <a:endParaRPr lang="en-US" dirty="0"/>
          </a:p>
        </p:txBody>
      </p:sp>
      <p:sp>
        <p:nvSpPr>
          <p:cNvPr id="6" name="Text Placeholder 5"/>
          <p:cNvSpPr>
            <a:spLocks noGrp="1"/>
          </p:cNvSpPr>
          <p:nvPr>
            <p:ph type="body" sz="quarter" idx="13"/>
          </p:nvPr>
        </p:nvSpPr>
        <p:spPr/>
        <p:txBody>
          <a:bodyPr>
            <a:normAutofit/>
          </a:bodyPr>
          <a:lstStyle/>
          <a:p>
            <a:r>
              <a:rPr lang="en-US" sz="3600" dirty="0"/>
              <a:t>The objective of the Dissemination Plan is to identify and </a:t>
            </a:r>
            <a:r>
              <a:rPr lang="en-US" sz="3600" dirty="0" err="1"/>
              <a:t>organise</a:t>
            </a:r>
            <a:r>
              <a:rPr lang="en-US" sz="3600" dirty="0"/>
              <a:t> the activities to be performed in order to promote the commercial exploitation of the project’s results and the widest dissemination of knowledge from the project. </a:t>
            </a:r>
          </a:p>
        </p:txBody>
      </p:sp>
      <p:sp>
        <p:nvSpPr>
          <p:cNvPr id="7" name="Slide Number Placeholder 6"/>
          <p:cNvSpPr>
            <a:spLocks noGrp="1"/>
          </p:cNvSpPr>
          <p:nvPr>
            <p:ph type="sldNum" sz="quarter" idx="12"/>
          </p:nvPr>
        </p:nvSpPr>
        <p:spPr/>
        <p:txBody>
          <a:bodyPr/>
          <a:lstStyle/>
          <a:p>
            <a:fld id="{CDBB04A5-40FD-8D4D-8DEB-C1AC225FC293}" type="slidenum">
              <a:rPr lang="en-US" smtClean="0"/>
              <a:pPr/>
              <a:t>2</a:t>
            </a:fld>
            <a:endParaRPr lang="en-US" dirty="0"/>
          </a:p>
        </p:txBody>
      </p:sp>
    </p:spTree>
    <p:extLst>
      <p:ext uri="{BB962C8B-B14F-4D97-AF65-F5344CB8AC3E}">
        <p14:creationId xmlns:p14="http://schemas.microsoft.com/office/powerpoint/2010/main" val="2926030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20</a:t>
            </a:fld>
            <a:endParaRPr lang="en-US" dirty="0"/>
          </a:p>
        </p:txBody>
      </p:sp>
      <p:sp>
        <p:nvSpPr>
          <p:cNvPr id="4" name="Text Placeholder 3"/>
          <p:cNvSpPr>
            <a:spLocks noGrp="1"/>
          </p:cNvSpPr>
          <p:nvPr>
            <p:ph type="body" sz="quarter" idx="13"/>
          </p:nvPr>
        </p:nvSpPr>
        <p:spPr/>
        <p:txBody>
          <a:bodyPr/>
          <a:lstStyle/>
          <a:p>
            <a:pPr marL="0" indent="0">
              <a:buNone/>
            </a:pPr>
            <a:r>
              <a:rPr lang="en-GB" b="1" dirty="0"/>
              <a:t>Context</a:t>
            </a:r>
            <a:endParaRPr lang="en-US" b="1" dirty="0"/>
          </a:p>
          <a:p>
            <a:pPr lvl="0"/>
            <a:r>
              <a:rPr lang="en-GB" dirty="0"/>
              <a:t>Limited applicability to current issues in the field </a:t>
            </a:r>
            <a:endParaRPr lang="en-US" dirty="0"/>
          </a:p>
          <a:p>
            <a:pPr lvl="0"/>
            <a:r>
              <a:rPr lang="en-GB" dirty="0"/>
              <a:t>Competing knowledge or products </a:t>
            </a:r>
            <a:endParaRPr lang="en-US" dirty="0"/>
          </a:p>
          <a:p>
            <a:pPr lvl="0"/>
            <a:r>
              <a:rPr lang="en-GB" dirty="0"/>
              <a:t>General economic climate and circumstances </a:t>
            </a:r>
            <a:endParaRPr lang="en-US" dirty="0"/>
          </a:p>
          <a:p>
            <a:pPr lvl="0"/>
            <a:r>
              <a:rPr lang="en-GB" dirty="0"/>
              <a:t>Lack of relationship between outcomes and existing personal knowledge or products </a:t>
            </a:r>
            <a:endParaRPr lang="en-US" dirty="0"/>
          </a:p>
          <a:p>
            <a:endParaRPr lang="en-US" dirty="0"/>
          </a:p>
        </p:txBody>
      </p:sp>
    </p:spTree>
    <p:extLst>
      <p:ext uri="{BB962C8B-B14F-4D97-AF65-F5344CB8AC3E}">
        <p14:creationId xmlns:p14="http://schemas.microsoft.com/office/powerpoint/2010/main" val="4274805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21</a:t>
            </a:fld>
            <a:endParaRPr lang="en-US" dirty="0"/>
          </a:p>
        </p:txBody>
      </p:sp>
      <p:sp>
        <p:nvSpPr>
          <p:cNvPr id="4" name="Text Placeholder 3"/>
          <p:cNvSpPr>
            <a:spLocks noGrp="1"/>
          </p:cNvSpPr>
          <p:nvPr>
            <p:ph type="body" sz="quarter" idx="13"/>
          </p:nvPr>
        </p:nvSpPr>
        <p:spPr/>
        <p:txBody>
          <a:bodyPr/>
          <a:lstStyle/>
          <a:p>
            <a:pPr marL="0" indent="0">
              <a:buNone/>
            </a:pPr>
            <a:r>
              <a:rPr lang="en-GB" b="1" dirty="0"/>
              <a:t>Medium</a:t>
            </a:r>
            <a:endParaRPr lang="en-US" b="1" dirty="0"/>
          </a:p>
          <a:p>
            <a:pPr lvl="0"/>
            <a:r>
              <a:rPr lang="en-GB" dirty="0"/>
              <a:t>Limited physical capacity to reach intended users </a:t>
            </a:r>
            <a:endParaRPr lang="en-US" dirty="0"/>
          </a:p>
          <a:p>
            <a:pPr lvl="0"/>
            <a:r>
              <a:rPr lang="en-GB" dirty="0"/>
              <a:t>Long timeframes required to access </a:t>
            </a:r>
            <a:endParaRPr lang="en-US" dirty="0"/>
          </a:p>
          <a:p>
            <a:pPr lvl="0"/>
            <a:r>
              <a:rPr lang="en-GB" dirty="0"/>
              <a:t>Unclear accessibility and ease of use </a:t>
            </a:r>
            <a:endParaRPr lang="en-US" dirty="0"/>
          </a:p>
          <a:p>
            <a:pPr lvl="0"/>
            <a:r>
              <a:rPr lang="en-GB" dirty="0"/>
              <a:t>Lack of flexibility </a:t>
            </a:r>
            <a:endParaRPr lang="en-US" dirty="0"/>
          </a:p>
          <a:p>
            <a:pPr lvl="0"/>
            <a:r>
              <a:rPr lang="en-GB" dirty="0"/>
              <a:t>Limited reliability </a:t>
            </a:r>
            <a:endParaRPr lang="en-US" dirty="0"/>
          </a:p>
          <a:p>
            <a:pPr lvl="0"/>
            <a:r>
              <a:rPr lang="en-GB" dirty="0"/>
              <a:t>Cost effectiveness </a:t>
            </a:r>
            <a:endParaRPr lang="en-US" dirty="0"/>
          </a:p>
          <a:p>
            <a:r>
              <a:rPr lang="en-GB" dirty="0"/>
              <a:t>Limited clarity and attractiveness of the information "package</a:t>
            </a:r>
            <a:endParaRPr lang="en-US" dirty="0"/>
          </a:p>
        </p:txBody>
      </p:sp>
    </p:spTree>
    <p:extLst>
      <p:ext uri="{BB962C8B-B14F-4D97-AF65-F5344CB8AC3E}">
        <p14:creationId xmlns:p14="http://schemas.microsoft.com/office/powerpoint/2010/main" val="3146850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Dissemination Baseline Activities</a:t>
            </a:r>
            <a:endParaRPr lang="en-US" dirty="0"/>
          </a:p>
        </p:txBody>
      </p:sp>
      <p:sp>
        <p:nvSpPr>
          <p:cNvPr id="3" name="Text Placeholder 2"/>
          <p:cNvSpPr>
            <a:spLocks noGrp="1"/>
          </p:cNvSpPr>
          <p:nvPr>
            <p:ph type="body" sz="quarter" idx="13"/>
          </p:nvPr>
        </p:nvSpPr>
        <p:spPr/>
        <p:txBody>
          <a:bodyPr>
            <a:normAutofit lnSpcReduction="10000"/>
          </a:bodyPr>
          <a:lstStyle/>
          <a:p>
            <a:pPr>
              <a:lnSpc>
                <a:spcPct val="150000"/>
              </a:lnSpc>
            </a:pPr>
            <a:r>
              <a:rPr lang="en-GB" sz="2400" dirty="0"/>
              <a:t>Dissemination Plan </a:t>
            </a:r>
          </a:p>
          <a:p>
            <a:pPr>
              <a:lnSpc>
                <a:spcPct val="150000"/>
              </a:lnSpc>
            </a:pPr>
            <a:r>
              <a:rPr lang="en-GB" sz="2400" dirty="0"/>
              <a:t>Web Portal </a:t>
            </a:r>
          </a:p>
          <a:p>
            <a:pPr>
              <a:lnSpc>
                <a:spcPct val="150000"/>
              </a:lnSpc>
            </a:pPr>
            <a:r>
              <a:rPr lang="en-GB" sz="2400" dirty="0"/>
              <a:t>Project Leaflet </a:t>
            </a:r>
          </a:p>
          <a:p>
            <a:pPr>
              <a:lnSpc>
                <a:spcPct val="150000"/>
              </a:lnSpc>
            </a:pPr>
            <a:r>
              <a:rPr lang="en-GB" sz="2400" dirty="0"/>
              <a:t>Project Logo </a:t>
            </a:r>
          </a:p>
          <a:p>
            <a:pPr>
              <a:lnSpc>
                <a:spcPct val="150000"/>
              </a:lnSpc>
            </a:pPr>
            <a:r>
              <a:rPr lang="en-GB" sz="2400" dirty="0"/>
              <a:t>Social Media </a:t>
            </a:r>
          </a:p>
          <a:p>
            <a:pPr>
              <a:lnSpc>
                <a:spcPct val="150000"/>
              </a:lnSpc>
            </a:pPr>
            <a:r>
              <a:rPr lang="en-GB" sz="2400" dirty="0"/>
              <a:t>Printed </a:t>
            </a:r>
            <a:r>
              <a:rPr lang="en-GB" sz="2400" dirty="0" smtClean="0"/>
              <a:t>Media</a:t>
            </a:r>
          </a:p>
          <a:p>
            <a:pPr>
              <a:lnSpc>
                <a:spcPct val="150000"/>
              </a:lnSpc>
            </a:pPr>
            <a:r>
              <a:rPr lang="en-GB" sz="2400" dirty="0" smtClean="0"/>
              <a:t>Audio/Video Production</a:t>
            </a:r>
            <a:endParaRPr lang="en-GB" sz="2400" dirty="0"/>
          </a:p>
          <a:p>
            <a:pPr>
              <a:lnSpc>
                <a:spcPct val="150000"/>
              </a:lnSpc>
            </a:pPr>
            <a:r>
              <a:rPr lang="en-GB" sz="2400" dirty="0" smtClean="0"/>
              <a:t>Dissemination </a:t>
            </a:r>
            <a:r>
              <a:rPr lang="en-GB" sz="2400" dirty="0"/>
              <a:t>Monitoring </a:t>
            </a:r>
            <a:r>
              <a:rPr lang="en-GB" sz="2400" dirty="0" smtClean="0"/>
              <a:t>tools</a:t>
            </a:r>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22</a:t>
            </a:fld>
            <a:endParaRPr lang="en-US" dirty="0"/>
          </a:p>
        </p:txBody>
      </p:sp>
    </p:spTree>
    <p:extLst>
      <p:ext uri="{BB962C8B-B14F-4D97-AF65-F5344CB8AC3E}">
        <p14:creationId xmlns:p14="http://schemas.microsoft.com/office/powerpoint/2010/main" val="4097749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CDBB04A5-40FD-8D4D-8DEB-C1AC225FC293}" type="slidenum">
              <a:rPr lang="en-US" smtClean="0"/>
              <a:pPr/>
              <a:t>23</a:t>
            </a:fld>
            <a:endParaRPr lang="en-US" dirty="0"/>
          </a:p>
        </p:txBody>
      </p:sp>
      <p:sp>
        <p:nvSpPr>
          <p:cNvPr id="4" name="Text Placeholder 3"/>
          <p:cNvSpPr>
            <a:spLocks noGrp="1"/>
          </p:cNvSpPr>
          <p:nvPr>
            <p:ph type="body" sz="quarter" idx="13"/>
          </p:nvPr>
        </p:nvSpPr>
        <p:spPr/>
        <p:txBody>
          <a:bodyPr>
            <a:normAutofit lnSpcReduction="10000"/>
          </a:bodyPr>
          <a:lstStyle/>
          <a:p>
            <a:pPr lvl="0"/>
            <a:r>
              <a:rPr lang="en-GB" dirty="0"/>
              <a:t>conferences, </a:t>
            </a:r>
            <a:endParaRPr lang="en-US" dirty="0"/>
          </a:p>
          <a:p>
            <a:pPr lvl="0"/>
            <a:r>
              <a:rPr lang="en-GB" dirty="0"/>
              <a:t>workshops, </a:t>
            </a:r>
            <a:endParaRPr lang="en-US" dirty="0"/>
          </a:p>
          <a:p>
            <a:pPr lvl="0"/>
            <a:r>
              <a:rPr lang="en-GB" dirty="0"/>
              <a:t>academic courses, </a:t>
            </a:r>
            <a:endParaRPr lang="en-US" dirty="0"/>
          </a:p>
          <a:p>
            <a:pPr lvl="0"/>
            <a:r>
              <a:rPr lang="en-GB" dirty="0"/>
              <a:t>meetings, </a:t>
            </a:r>
            <a:endParaRPr lang="en-US" dirty="0"/>
          </a:p>
          <a:p>
            <a:pPr lvl="0"/>
            <a:r>
              <a:rPr lang="en-GB" dirty="0"/>
              <a:t>computer-based discussion lists, and </a:t>
            </a:r>
            <a:endParaRPr lang="en-US" dirty="0"/>
          </a:p>
          <a:p>
            <a:pPr marL="0" indent="0">
              <a:buNone/>
            </a:pPr>
            <a:r>
              <a:rPr lang="en-GB" dirty="0"/>
              <a:t>products, such as:</a:t>
            </a:r>
            <a:endParaRPr lang="en-US" dirty="0"/>
          </a:p>
          <a:p>
            <a:pPr lvl="0"/>
            <a:r>
              <a:rPr lang="en-GB" dirty="0"/>
              <a:t>reports, </a:t>
            </a:r>
            <a:endParaRPr lang="en-US" dirty="0"/>
          </a:p>
          <a:p>
            <a:pPr lvl="0"/>
            <a:r>
              <a:rPr lang="en-GB" dirty="0"/>
              <a:t>journal </a:t>
            </a:r>
            <a:r>
              <a:rPr lang="en-GB" dirty="0" smtClean="0"/>
              <a:t>articles, </a:t>
            </a:r>
            <a:endParaRPr lang="en-US" dirty="0"/>
          </a:p>
          <a:p>
            <a:pPr lvl="0"/>
            <a:r>
              <a:rPr lang="en-GB" dirty="0"/>
              <a:t>newsletters, and </a:t>
            </a:r>
            <a:endParaRPr lang="en-US" dirty="0"/>
          </a:p>
          <a:p>
            <a:pPr lvl="0"/>
            <a:r>
              <a:rPr lang="el-GR" dirty="0"/>
              <a:t>websites </a:t>
            </a:r>
            <a:endParaRPr lang="en-US" dirty="0"/>
          </a:p>
        </p:txBody>
      </p:sp>
    </p:spTree>
    <p:extLst>
      <p:ext uri="{BB962C8B-B14F-4D97-AF65-F5344CB8AC3E}">
        <p14:creationId xmlns:p14="http://schemas.microsoft.com/office/powerpoint/2010/main" val="2654335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Dissemination Activities (example)</a:t>
            </a:r>
            <a:endParaRPr lang="en-US" dirty="0"/>
          </a:p>
        </p:txBody>
      </p:sp>
      <p:sp>
        <p:nvSpPr>
          <p:cNvPr id="3" name="Text Placeholder 2"/>
          <p:cNvSpPr>
            <a:spLocks noGrp="1"/>
          </p:cNvSpPr>
          <p:nvPr>
            <p:ph type="body" sz="quarter" idx="13"/>
          </p:nvPr>
        </p:nvSpPr>
        <p:spPr/>
        <p:txBody>
          <a:bodyPr>
            <a:normAutofit fontScale="85000" lnSpcReduction="20000"/>
          </a:bodyPr>
          <a:lstStyle/>
          <a:p>
            <a:r>
              <a:rPr lang="en-US" dirty="0"/>
              <a:t>Distribution of 1000 project </a:t>
            </a:r>
            <a:r>
              <a:rPr lang="en-US" dirty="0" smtClean="0"/>
              <a:t>leaflets (200 per partner)</a:t>
            </a:r>
            <a:endParaRPr lang="en-US" dirty="0"/>
          </a:p>
          <a:p>
            <a:r>
              <a:rPr lang="en-US" dirty="0"/>
              <a:t>24 press releases/3 press releases per partner</a:t>
            </a:r>
          </a:p>
          <a:p>
            <a:r>
              <a:rPr lang="en-US" dirty="0"/>
              <a:t>96 news items to be published to the portal/12 news items per partner</a:t>
            </a:r>
          </a:p>
          <a:p>
            <a:r>
              <a:rPr lang="en-US" dirty="0"/>
              <a:t>3 Social Media pages (i.e. Facebook, Twitter, You Tube).</a:t>
            </a:r>
          </a:p>
          <a:p>
            <a:r>
              <a:rPr lang="en-US" dirty="0"/>
              <a:t>1 Video will be developed and will be available online</a:t>
            </a:r>
          </a:p>
          <a:p>
            <a:r>
              <a:rPr lang="en-US" dirty="0"/>
              <a:t>Presentations of the project and its activities at </a:t>
            </a:r>
            <a:r>
              <a:rPr lang="en-US" dirty="0" smtClean="0"/>
              <a:t>10  </a:t>
            </a:r>
            <a:r>
              <a:rPr lang="en-US" dirty="0"/>
              <a:t>conferences </a:t>
            </a:r>
            <a:r>
              <a:rPr lang="en-US" dirty="0" smtClean="0"/>
              <a:t>(2 per partner)</a:t>
            </a:r>
            <a:endParaRPr lang="en-US" dirty="0"/>
          </a:p>
          <a:p>
            <a:r>
              <a:rPr lang="en-US" dirty="0"/>
              <a:t>Share project outputs via the project website</a:t>
            </a:r>
          </a:p>
          <a:p>
            <a:r>
              <a:rPr lang="en-US" dirty="0"/>
              <a:t>Visit stakeholders and  institutions and disseminate project activities</a:t>
            </a:r>
          </a:p>
          <a:p>
            <a:r>
              <a:rPr lang="en-US" dirty="0"/>
              <a:t>Dissemination of the project via mainstream media (TV, radio, newspapers, thematic magazines)</a:t>
            </a:r>
          </a:p>
          <a:p>
            <a:r>
              <a:rPr lang="en-US" dirty="0"/>
              <a:t>Secure </a:t>
            </a:r>
            <a:r>
              <a:rPr lang="en-US" dirty="0" smtClean="0"/>
              <a:t>20,000 visits </a:t>
            </a:r>
            <a:r>
              <a:rPr lang="en-US" dirty="0"/>
              <a:t>to the online platform</a:t>
            </a:r>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24</a:t>
            </a:fld>
            <a:endParaRPr lang="en-US" dirty="0"/>
          </a:p>
        </p:txBody>
      </p:sp>
    </p:spTree>
    <p:extLst>
      <p:ext uri="{BB962C8B-B14F-4D97-AF65-F5344CB8AC3E}">
        <p14:creationId xmlns:p14="http://schemas.microsoft.com/office/powerpoint/2010/main" val="891404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plan of Upcoming Activities</a:t>
            </a:r>
            <a:endParaRPr lang="en-US" dirty="0"/>
          </a:p>
        </p:txBody>
      </p:sp>
      <p:pic>
        <p:nvPicPr>
          <p:cNvPr id="4" name="Segnaposto contenuto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150938"/>
            <a:ext cx="8494713" cy="5707062"/>
          </a:xfrm>
        </p:spPr>
      </p:pic>
      <p:graphicFrame>
        <p:nvGraphicFramePr>
          <p:cNvPr id="5" name="Segnaposto contenuto 3"/>
          <p:cNvGraphicFramePr>
            <a:graphicFrameLocks/>
          </p:cNvGraphicFramePr>
          <p:nvPr>
            <p:extLst>
              <p:ext uri="{D42A27DB-BD31-4B8C-83A1-F6EECF244321}">
                <p14:modId xmlns:p14="http://schemas.microsoft.com/office/powerpoint/2010/main" val="3163878761"/>
              </p:ext>
            </p:extLst>
          </p:nvPr>
        </p:nvGraphicFramePr>
        <p:xfrm>
          <a:off x="468313" y="1196975"/>
          <a:ext cx="8229600" cy="4149725"/>
        </p:xfrm>
        <a:graphic>
          <a:graphicData uri="http://schemas.openxmlformats.org/drawingml/2006/table">
            <a:tbl>
              <a:tblPr firstRow="1" bandRow="1">
                <a:tableStyleId>{21E4AEA4-8DFA-4A89-87EB-49C32662AFE0}</a:tableStyleId>
              </a:tblPr>
              <a:tblGrid>
                <a:gridCol w="2743200">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426711">
                <a:tc>
                  <a:txBody>
                    <a:bodyPr/>
                    <a:lstStyle/>
                    <a:p>
                      <a:r>
                        <a:rPr lang="it-IT" sz="1600" dirty="0" err="1" smtClean="0"/>
                        <a:t>What</a:t>
                      </a:r>
                      <a:endParaRPr lang="it-IT" sz="1600" dirty="0"/>
                    </a:p>
                  </a:txBody>
                  <a:tcPr marT="45705" marB="45705"/>
                </a:tc>
                <a:tc>
                  <a:txBody>
                    <a:bodyPr/>
                    <a:lstStyle/>
                    <a:p>
                      <a:r>
                        <a:rPr lang="it-IT" sz="1600" dirty="0" err="1" smtClean="0"/>
                        <a:t>Who</a:t>
                      </a:r>
                      <a:endParaRPr lang="it-IT" sz="1600" dirty="0"/>
                    </a:p>
                  </a:txBody>
                  <a:tcPr marT="45705" marB="45705"/>
                </a:tc>
                <a:tc>
                  <a:txBody>
                    <a:bodyPr/>
                    <a:lstStyle/>
                    <a:p>
                      <a:r>
                        <a:rPr lang="it-IT" sz="1600" dirty="0" err="1" smtClean="0"/>
                        <a:t>When</a:t>
                      </a:r>
                      <a:endParaRPr lang="it-IT" sz="1600" dirty="0"/>
                    </a:p>
                  </a:txBody>
                  <a:tcPr marT="45705" marB="45705"/>
                </a:tc>
                <a:extLst>
                  <a:ext uri="{0D108BD9-81ED-4DB2-BD59-A6C34878D82A}">
                    <a16:rowId xmlns="" xmlns:a16="http://schemas.microsoft.com/office/drawing/2014/main" val="10000"/>
                  </a:ext>
                </a:extLst>
              </a:tr>
              <a:tr h="370722">
                <a:tc>
                  <a:txBody>
                    <a:bodyPr/>
                    <a:lstStyle/>
                    <a:p>
                      <a:r>
                        <a:rPr lang="it-IT" sz="1600" dirty="0" smtClean="0"/>
                        <a:t>Project Logo</a:t>
                      </a:r>
                    </a:p>
                  </a:txBody>
                  <a:tcPr marT="45705" marB="45705"/>
                </a:tc>
                <a:tc>
                  <a:txBody>
                    <a:bodyPr/>
                    <a:lstStyle/>
                    <a:p>
                      <a:r>
                        <a:rPr lang="it-IT" sz="1600" dirty="0" smtClean="0"/>
                        <a:t>Partner</a:t>
                      </a:r>
                      <a:r>
                        <a:rPr lang="it-IT" sz="1600" baseline="0" dirty="0" smtClean="0"/>
                        <a:t> A</a:t>
                      </a:r>
                      <a:endParaRPr lang="it-IT" sz="1600" dirty="0"/>
                    </a:p>
                  </a:txBody>
                  <a:tcPr marT="45705" marB="45705"/>
                </a:tc>
                <a:tc>
                  <a:txBody>
                    <a:bodyPr/>
                    <a:lstStyle/>
                    <a:p>
                      <a:r>
                        <a:rPr lang="it-IT" sz="1600" dirty="0" smtClean="0"/>
                        <a:t>End</a:t>
                      </a:r>
                      <a:r>
                        <a:rPr lang="it-IT" sz="1600" baseline="0" dirty="0" smtClean="0"/>
                        <a:t> of march </a:t>
                      </a:r>
                      <a:r>
                        <a:rPr lang="it-IT" sz="1600" dirty="0" smtClean="0"/>
                        <a:t>2019</a:t>
                      </a:r>
                      <a:endParaRPr lang="it-IT" sz="1600" dirty="0"/>
                    </a:p>
                  </a:txBody>
                  <a:tcPr marT="45705" marB="45705"/>
                </a:tc>
                <a:extLst>
                  <a:ext uri="{0D108BD9-81ED-4DB2-BD59-A6C34878D82A}">
                    <a16:rowId xmlns="" xmlns:a16="http://schemas.microsoft.com/office/drawing/2014/main" val="10001"/>
                  </a:ext>
                </a:extLst>
              </a:tr>
              <a:tr h="579098">
                <a:tc>
                  <a:txBody>
                    <a:bodyPr/>
                    <a:lstStyle/>
                    <a:p>
                      <a:r>
                        <a:rPr lang="it-IT" sz="1600" dirty="0" err="1" smtClean="0"/>
                        <a:t>Dissemination</a:t>
                      </a:r>
                      <a:r>
                        <a:rPr lang="it-IT" sz="1600" dirty="0" smtClean="0"/>
                        <a:t> Plan (</a:t>
                      </a:r>
                      <a:r>
                        <a:rPr lang="it-IT" sz="1600" dirty="0" err="1" smtClean="0"/>
                        <a:t>draft</a:t>
                      </a:r>
                      <a:r>
                        <a:rPr lang="it-IT" sz="1600" dirty="0" smtClean="0"/>
                        <a:t> </a:t>
                      </a:r>
                      <a:r>
                        <a:rPr lang="it-IT" sz="1600" dirty="0" err="1" smtClean="0"/>
                        <a:t>version</a:t>
                      </a:r>
                      <a:r>
                        <a:rPr lang="it-IT" sz="1600" dirty="0" smtClean="0"/>
                        <a:t>)</a:t>
                      </a:r>
                      <a:endParaRPr lang="it-IT" sz="1600" dirty="0"/>
                    </a:p>
                  </a:txBody>
                  <a:tcPr marT="45705" marB="45705"/>
                </a:tc>
                <a:tc>
                  <a:txBody>
                    <a:bodyPr/>
                    <a:lstStyle/>
                    <a:p>
                      <a:r>
                        <a:rPr lang="it-IT" sz="1600" dirty="0" smtClean="0"/>
                        <a:t>Partner B</a:t>
                      </a:r>
                      <a:endParaRPr lang="it-IT" sz="1600" dirty="0"/>
                    </a:p>
                  </a:txBody>
                  <a:tcPr marT="45705" marB="45705"/>
                </a:tc>
                <a:tc>
                  <a:txBody>
                    <a:bodyPr/>
                    <a:lstStyle/>
                    <a:p>
                      <a:r>
                        <a:rPr lang="it-IT" sz="1600" baseline="0" dirty="0" smtClean="0"/>
                        <a:t>First week of Aprill 2019</a:t>
                      </a:r>
                      <a:endParaRPr lang="it-IT" sz="1600" dirty="0"/>
                    </a:p>
                  </a:txBody>
                  <a:tcPr marT="45705" marB="45705"/>
                </a:tc>
                <a:extLst>
                  <a:ext uri="{0D108BD9-81ED-4DB2-BD59-A6C34878D82A}">
                    <a16:rowId xmlns="" xmlns:a16="http://schemas.microsoft.com/office/drawing/2014/main" val="10002"/>
                  </a:ext>
                </a:extLst>
              </a:tr>
              <a:tr h="579098">
                <a:tc>
                  <a:txBody>
                    <a:bodyPr/>
                    <a:lstStyle/>
                    <a:p>
                      <a:r>
                        <a:rPr lang="it-IT" sz="1600" dirty="0" err="1" smtClean="0"/>
                        <a:t>Dissemination</a:t>
                      </a:r>
                      <a:r>
                        <a:rPr lang="it-IT" sz="1600" dirty="0" smtClean="0"/>
                        <a:t> Plan plus Tools</a:t>
                      </a:r>
                      <a:r>
                        <a:rPr lang="it-IT" sz="1600" baseline="0" dirty="0" smtClean="0"/>
                        <a:t> (</a:t>
                      </a:r>
                      <a:r>
                        <a:rPr lang="it-IT" sz="1600" baseline="0" dirty="0" err="1" smtClean="0"/>
                        <a:t>Final</a:t>
                      </a:r>
                      <a:r>
                        <a:rPr lang="it-IT" sz="1600" baseline="0" dirty="0" smtClean="0"/>
                        <a:t> </a:t>
                      </a:r>
                      <a:r>
                        <a:rPr lang="it-IT" sz="1600" baseline="0" dirty="0" err="1" smtClean="0"/>
                        <a:t>version</a:t>
                      </a:r>
                      <a:r>
                        <a:rPr lang="it-IT" sz="1600" baseline="0" dirty="0" smtClean="0"/>
                        <a:t>)</a:t>
                      </a:r>
                      <a:endParaRPr lang="it-IT" sz="1600" dirty="0" smtClean="0"/>
                    </a:p>
                  </a:txBody>
                  <a:tcPr marT="45705" marB="45705"/>
                </a:tc>
                <a:tc>
                  <a:txBody>
                    <a:bodyPr/>
                    <a:lstStyle/>
                    <a:p>
                      <a:r>
                        <a:rPr lang="it-IT" sz="1600" dirty="0" smtClean="0"/>
                        <a:t>Partner C</a:t>
                      </a:r>
                      <a:endParaRPr lang="it-IT" sz="1600" dirty="0"/>
                    </a:p>
                  </a:txBody>
                  <a:tcPr marT="45705" marB="45705"/>
                </a:tc>
                <a:tc>
                  <a:txBody>
                    <a:bodyPr/>
                    <a:lstStyle/>
                    <a:p>
                      <a:r>
                        <a:rPr lang="it-IT" sz="1600" baseline="0" dirty="0" smtClean="0"/>
                        <a:t>June 15 2019</a:t>
                      </a:r>
                      <a:endParaRPr lang="it-IT" sz="1600" dirty="0"/>
                    </a:p>
                  </a:txBody>
                  <a:tcPr marT="45705" marB="45705"/>
                </a:tc>
                <a:extLst>
                  <a:ext uri="{0D108BD9-81ED-4DB2-BD59-A6C34878D82A}">
                    <a16:rowId xmlns="" xmlns:a16="http://schemas.microsoft.com/office/drawing/2014/main" val="10003"/>
                  </a:ext>
                </a:extLst>
              </a:tr>
              <a:tr h="9142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dirty="0" err="1" smtClean="0"/>
                        <a:t>Creation</a:t>
                      </a:r>
                      <a:r>
                        <a:rPr lang="it-IT" sz="1600" dirty="0" smtClean="0"/>
                        <a:t> and set-up of </a:t>
                      </a:r>
                      <a:r>
                        <a:rPr lang="it-IT" sz="1600" dirty="0" err="1" smtClean="0"/>
                        <a:t>project</a:t>
                      </a:r>
                      <a:r>
                        <a:rPr lang="it-IT" sz="1600" baseline="0" dirty="0" smtClean="0"/>
                        <a:t> w</a:t>
                      </a:r>
                      <a:r>
                        <a:rPr lang="it-IT" sz="1600" dirty="0" smtClean="0"/>
                        <a:t>ebsite and social media page(s)</a:t>
                      </a:r>
                    </a:p>
                  </a:txBody>
                  <a:tcPr marT="45705" marB="45705"/>
                </a:tc>
                <a:tc>
                  <a:txBody>
                    <a:bodyPr/>
                    <a:lstStyle/>
                    <a:p>
                      <a:r>
                        <a:rPr lang="it-IT" sz="1600" dirty="0" smtClean="0"/>
                        <a:t>Partner D</a:t>
                      </a:r>
                      <a:endParaRPr lang="it-IT" sz="1600" dirty="0"/>
                    </a:p>
                  </a:txBody>
                  <a:tcPr marT="45705" marB="45705"/>
                </a:tc>
                <a:tc>
                  <a:txBody>
                    <a:bodyPr/>
                    <a:lstStyle/>
                    <a:p>
                      <a:r>
                        <a:rPr lang="it-IT" sz="1600" baseline="0" dirty="0" smtClean="0"/>
                        <a:t>July 25 2019</a:t>
                      </a:r>
                      <a:endParaRPr lang="it-IT" sz="1600" dirty="0"/>
                    </a:p>
                  </a:txBody>
                  <a:tcPr marT="45705" marB="45705"/>
                </a:tc>
                <a:extLst>
                  <a:ext uri="{0D108BD9-81ED-4DB2-BD59-A6C34878D82A}">
                    <a16:rowId xmlns="" xmlns:a16="http://schemas.microsoft.com/office/drawing/2014/main" val="10004"/>
                  </a:ext>
                </a:extLst>
              </a:tr>
              <a:tr h="6399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dirty="0" smtClean="0"/>
                        <a:t>1st</a:t>
                      </a:r>
                      <a:r>
                        <a:rPr lang="it-IT" sz="1600" baseline="0" dirty="0" smtClean="0"/>
                        <a:t> Newsletter</a:t>
                      </a:r>
                      <a:endParaRPr lang="it-IT" sz="1600" dirty="0" smtClean="0"/>
                    </a:p>
                    <a:p>
                      <a:endParaRPr lang="it-IT" sz="1600" dirty="0"/>
                    </a:p>
                  </a:txBody>
                  <a:tcPr marT="45705" marB="45705"/>
                </a:tc>
                <a:tc>
                  <a:txBody>
                    <a:bodyPr/>
                    <a:lstStyle/>
                    <a:p>
                      <a:r>
                        <a:rPr lang="it-IT" sz="1600" dirty="0" smtClean="0"/>
                        <a:t>Partner</a:t>
                      </a:r>
                      <a:r>
                        <a:rPr lang="it-IT" sz="1600" baseline="0" dirty="0" smtClean="0"/>
                        <a:t> E </a:t>
                      </a:r>
                      <a:r>
                        <a:rPr lang="it-IT" sz="1600" dirty="0" smtClean="0"/>
                        <a:t>&amp; </a:t>
                      </a:r>
                      <a:r>
                        <a:rPr lang="it-IT" sz="1600" baseline="0" dirty="0" smtClean="0"/>
                        <a:t>all partners</a:t>
                      </a:r>
                      <a:endParaRPr lang="it-IT" sz="1600" dirty="0"/>
                    </a:p>
                  </a:txBody>
                  <a:tcPr marT="45705" marB="45705"/>
                </a:tc>
                <a:tc>
                  <a:txBody>
                    <a:bodyPr/>
                    <a:lstStyle/>
                    <a:p>
                      <a:r>
                        <a:rPr lang="it-IT" sz="1600" baseline="0" dirty="0" smtClean="0"/>
                        <a:t>Semptember 30 2019</a:t>
                      </a:r>
                      <a:endParaRPr lang="it-IT" sz="1600" dirty="0"/>
                    </a:p>
                  </a:txBody>
                  <a:tcPr marT="45705" marB="45705"/>
                </a:tc>
                <a:extLst>
                  <a:ext uri="{0D108BD9-81ED-4DB2-BD59-A6C34878D82A}">
                    <a16:rowId xmlns="" xmlns:a16="http://schemas.microsoft.com/office/drawing/2014/main" val="10005"/>
                  </a:ext>
                </a:extLst>
              </a:tr>
              <a:tr h="639943">
                <a:tc>
                  <a:txBody>
                    <a:bodyPr/>
                    <a:lstStyle/>
                    <a:p>
                      <a:r>
                        <a:rPr lang="it-IT" sz="1600" dirty="0" smtClean="0"/>
                        <a:t>1st</a:t>
                      </a:r>
                      <a:r>
                        <a:rPr lang="it-IT" sz="1600" baseline="0" dirty="0" smtClean="0"/>
                        <a:t> </a:t>
                      </a:r>
                      <a:r>
                        <a:rPr lang="it-IT" sz="1600" baseline="0" dirty="0" err="1" smtClean="0"/>
                        <a:t>Dissemination</a:t>
                      </a:r>
                      <a:r>
                        <a:rPr lang="it-IT" sz="1600" baseline="0" dirty="0" smtClean="0"/>
                        <a:t> Reporting</a:t>
                      </a:r>
                      <a:endParaRPr lang="it-IT" sz="1600" dirty="0"/>
                    </a:p>
                  </a:txBody>
                  <a:tcPr marT="45705" marB="45705"/>
                </a:tc>
                <a:tc>
                  <a:txBody>
                    <a:bodyPr/>
                    <a:lstStyle/>
                    <a:p>
                      <a:r>
                        <a:rPr lang="it-IT" sz="1600" dirty="0" err="1" smtClean="0"/>
                        <a:t>All</a:t>
                      </a:r>
                      <a:r>
                        <a:rPr lang="it-IT" sz="1600" dirty="0" smtClean="0"/>
                        <a:t> </a:t>
                      </a:r>
                      <a:r>
                        <a:rPr lang="it-IT" sz="1600" dirty="0" err="1" smtClean="0"/>
                        <a:t>partners</a:t>
                      </a:r>
                      <a:endParaRPr lang="it-IT" sz="1600" dirty="0"/>
                    </a:p>
                  </a:txBody>
                  <a:tcPr marT="45705" marB="45705"/>
                </a:tc>
                <a:tc>
                  <a:txBody>
                    <a:bodyPr/>
                    <a:lstStyle/>
                    <a:p>
                      <a:r>
                        <a:rPr lang="it-IT" sz="1600" dirty="0" smtClean="0"/>
                        <a:t>November</a:t>
                      </a:r>
                      <a:r>
                        <a:rPr lang="it-IT" sz="1600" baseline="0" dirty="0" smtClean="0"/>
                        <a:t> </a:t>
                      </a:r>
                      <a:r>
                        <a:rPr lang="it-IT" sz="1600" dirty="0" smtClean="0"/>
                        <a:t> 15 </a:t>
                      </a:r>
                      <a:r>
                        <a:rPr lang="it-IT" sz="1600" baseline="0" dirty="0" smtClean="0"/>
                        <a:t>2019</a:t>
                      </a:r>
                      <a:endParaRPr lang="it-IT" sz="1600" dirty="0"/>
                    </a:p>
                  </a:txBody>
                  <a:tcPr marT="45705" marB="45705"/>
                </a:tc>
                <a:extLst>
                  <a:ext uri="{0D108BD9-81ED-4DB2-BD59-A6C34878D82A}">
                    <a16:rowId xmlns=""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CDBB04A5-40FD-8D4D-8DEB-C1AC225FC293}" type="slidenum">
              <a:rPr lang="en-US" smtClean="0"/>
              <a:pPr/>
              <a:t>25</a:t>
            </a:fld>
            <a:endParaRPr lang="en-US" dirty="0"/>
          </a:p>
        </p:txBody>
      </p:sp>
    </p:spTree>
    <p:extLst>
      <p:ext uri="{BB962C8B-B14F-4D97-AF65-F5344CB8AC3E}">
        <p14:creationId xmlns:p14="http://schemas.microsoft.com/office/powerpoint/2010/main" val="4293964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Dissemination Admin Rules </a:t>
            </a:r>
            <a:endParaRPr lang="en-US" dirty="0"/>
          </a:p>
        </p:txBody>
      </p:sp>
      <p:sp>
        <p:nvSpPr>
          <p:cNvPr id="3" name="Text Placeholder 2"/>
          <p:cNvSpPr>
            <a:spLocks noGrp="1"/>
          </p:cNvSpPr>
          <p:nvPr>
            <p:ph type="body" sz="quarter" idx="13"/>
          </p:nvPr>
        </p:nvSpPr>
        <p:spPr/>
        <p:txBody>
          <a:bodyPr>
            <a:normAutofit fontScale="85000" lnSpcReduction="20000"/>
          </a:bodyPr>
          <a:lstStyle/>
          <a:p>
            <a:r>
              <a:rPr lang="en-GB" dirty="0"/>
              <a:t>In all documents related to the project always use the logo of the project, the Erasmus + logo and the EU disclaimer available at: </a:t>
            </a:r>
            <a:r>
              <a:rPr lang="en-GB" dirty="0">
                <a:hlinkClick r:id="rId2"/>
              </a:rPr>
              <a:t>http://ec.europa.eu/dgs/education_culture/publ/identity_en.htm</a:t>
            </a:r>
            <a:r>
              <a:rPr lang="en-GB" dirty="0"/>
              <a:t> </a:t>
            </a:r>
          </a:p>
          <a:p>
            <a:r>
              <a:rPr lang="en-US" dirty="0"/>
              <a:t>Inform all partners of any dissemination and visibility activity, at least one week prior the event. </a:t>
            </a:r>
          </a:p>
          <a:p>
            <a:r>
              <a:rPr lang="en-US" dirty="0"/>
              <a:t>Provide a short report upon the implementation of any activity for dissemination and visibility purposes within one week from the completion of the activity. </a:t>
            </a:r>
          </a:p>
          <a:p>
            <a:r>
              <a:rPr lang="en-US" dirty="0"/>
              <a:t>Update the dissemination log. </a:t>
            </a:r>
          </a:p>
          <a:p>
            <a:r>
              <a:rPr lang="en-US" dirty="0"/>
              <a:t>Network the project as widely as possible.  </a:t>
            </a:r>
          </a:p>
          <a:p>
            <a:r>
              <a:rPr lang="en-US" dirty="0"/>
              <a:t>All partners should provide news items </a:t>
            </a:r>
            <a:r>
              <a:rPr lang="en-US" dirty="0" smtClean="0"/>
              <a:t>by set dates (preferably </a:t>
            </a:r>
            <a:r>
              <a:rPr lang="en-US" dirty="0"/>
              <a:t>every month) in order to secure an updated and active portal</a:t>
            </a:r>
            <a:endParaRPr lang="en-GB" dirty="0"/>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26</a:t>
            </a:fld>
            <a:endParaRPr lang="en-US" dirty="0"/>
          </a:p>
        </p:txBody>
      </p:sp>
    </p:spTree>
    <p:extLst>
      <p:ext uri="{BB962C8B-B14F-4D97-AF65-F5344CB8AC3E}">
        <p14:creationId xmlns:p14="http://schemas.microsoft.com/office/powerpoint/2010/main" val="2437936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Multiplier Events (Example)</a:t>
            </a:r>
            <a:endParaRPr lang="en-US" dirty="0"/>
          </a:p>
        </p:txBody>
      </p:sp>
      <p:sp>
        <p:nvSpPr>
          <p:cNvPr id="3" name="Text Placeholder 2"/>
          <p:cNvSpPr>
            <a:spLocks noGrp="1"/>
          </p:cNvSpPr>
          <p:nvPr>
            <p:ph type="body" sz="quarter" idx="13"/>
          </p:nvPr>
        </p:nvSpPr>
        <p:spPr/>
        <p:txBody>
          <a:bodyPr/>
          <a:lstStyle/>
          <a:p>
            <a:r>
              <a:rPr lang="en-GB" dirty="0"/>
              <a:t>2 Seminars per partner country </a:t>
            </a:r>
            <a:endParaRPr lang="en-GB" dirty="0" smtClean="0"/>
          </a:p>
          <a:p>
            <a:r>
              <a:rPr lang="en-US" dirty="0" smtClean="0"/>
              <a:t>Each event will be attended by a minimum of 20 persons (2X5X20 = 200)</a:t>
            </a:r>
          </a:p>
          <a:p>
            <a:r>
              <a:rPr lang="en-US" dirty="0" smtClean="0"/>
              <a:t>Targeting </a:t>
            </a:r>
            <a:r>
              <a:rPr lang="en-US" dirty="0"/>
              <a:t>adult training providers, networks, local communities representatives, youth organizations, public servants, academics, civil society organizations</a:t>
            </a:r>
          </a:p>
          <a:p>
            <a:r>
              <a:rPr lang="en-US" dirty="0"/>
              <a:t>European Sustainability and Multiplication </a:t>
            </a:r>
            <a:r>
              <a:rPr lang="en-US" dirty="0" smtClean="0"/>
              <a:t>Conference</a:t>
            </a:r>
            <a:endParaRPr lang="en-GB" dirty="0"/>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27</a:t>
            </a:fld>
            <a:endParaRPr lang="en-US" dirty="0"/>
          </a:p>
        </p:txBody>
      </p:sp>
    </p:spTree>
    <p:extLst>
      <p:ext uri="{BB962C8B-B14F-4D97-AF65-F5344CB8AC3E}">
        <p14:creationId xmlns:p14="http://schemas.microsoft.com/office/powerpoint/2010/main" val="1758798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Supporting documents for Multiplier events </a:t>
            </a:r>
            <a:endParaRPr lang="en-US" dirty="0"/>
          </a:p>
        </p:txBody>
      </p:sp>
      <p:sp>
        <p:nvSpPr>
          <p:cNvPr id="3" name="Text Placeholder 2"/>
          <p:cNvSpPr>
            <a:spLocks noGrp="1"/>
          </p:cNvSpPr>
          <p:nvPr>
            <p:ph type="body" sz="quarter" idx="13"/>
          </p:nvPr>
        </p:nvSpPr>
        <p:spPr>
          <a:xfrm>
            <a:off x="457200" y="1236314"/>
            <a:ext cx="8229600" cy="5052725"/>
          </a:xfrm>
        </p:spPr>
        <p:txBody>
          <a:bodyPr>
            <a:normAutofit fontScale="92500"/>
          </a:bodyPr>
          <a:lstStyle/>
          <a:p>
            <a:r>
              <a:rPr lang="en-GB" altLang="en-US" dirty="0"/>
              <a:t>Proof that the event has taken place and is of acceptable quality - description in the final report </a:t>
            </a:r>
          </a:p>
          <a:p>
            <a:r>
              <a:rPr lang="en-GB" altLang="en-US" dirty="0"/>
              <a:t>Invitation to and programme of the event</a:t>
            </a:r>
          </a:p>
          <a:p>
            <a:r>
              <a:rPr lang="en-GB" altLang="en-US" dirty="0"/>
              <a:t>Detailed agenda of the event and any documents used or distributed at the </a:t>
            </a:r>
            <a:r>
              <a:rPr lang="en-GB" altLang="en-US" dirty="0" smtClean="0"/>
              <a:t>event</a:t>
            </a:r>
          </a:p>
          <a:p>
            <a:r>
              <a:rPr lang="en-GB" altLang="en-US" dirty="0" smtClean="0"/>
              <a:t>Pictures/Video</a:t>
            </a:r>
            <a:endParaRPr lang="en-GB" altLang="en-US" dirty="0"/>
          </a:p>
          <a:p>
            <a:r>
              <a:rPr lang="en-GB" altLang="en-US" dirty="0"/>
              <a:t>Signed attendance list with </a:t>
            </a:r>
            <a:r>
              <a:rPr lang="en-GB" altLang="en-US" u="sng" dirty="0"/>
              <a:t>name</a:t>
            </a:r>
            <a:r>
              <a:rPr lang="en-GB" altLang="en-US" dirty="0"/>
              <a:t>, </a:t>
            </a:r>
            <a:r>
              <a:rPr lang="en-GB" altLang="en-US" u="sng" dirty="0"/>
              <a:t>date</a:t>
            </a:r>
            <a:r>
              <a:rPr lang="en-GB" altLang="en-US" dirty="0"/>
              <a:t> and </a:t>
            </a:r>
            <a:r>
              <a:rPr lang="en-GB" altLang="en-US" u="sng" dirty="0"/>
              <a:t>place</a:t>
            </a:r>
            <a:r>
              <a:rPr lang="en-GB" altLang="en-US" dirty="0"/>
              <a:t> of the event  and for each participant: </a:t>
            </a:r>
          </a:p>
          <a:p>
            <a:pPr lvl="2"/>
            <a:r>
              <a:rPr lang="en-GB" altLang="en-US" dirty="0"/>
              <a:t>Name</a:t>
            </a:r>
          </a:p>
          <a:p>
            <a:pPr lvl="2"/>
            <a:r>
              <a:rPr lang="en-GB" altLang="en-US" dirty="0"/>
              <a:t>Email address</a:t>
            </a:r>
          </a:p>
          <a:p>
            <a:pPr lvl="2"/>
            <a:r>
              <a:rPr lang="en-GB" altLang="en-US" dirty="0"/>
              <a:t>Signature of the participant </a:t>
            </a:r>
          </a:p>
          <a:p>
            <a:pPr lvl="2"/>
            <a:r>
              <a:rPr lang="en-GB" altLang="en-US" dirty="0"/>
              <a:t>Name and address of the sending organisation of the person</a:t>
            </a:r>
            <a:endParaRPr lang="en-GB" alt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28</a:t>
            </a:fld>
            <a:endParaRPr lang="en-US" dirty="0"/>
          </a:p>
        </p:txBody>
      </p:sp>
    </p:spTree>
    <p:extLst>
      <p:ext uri="{BB962C8B-B14F-4D97-AF65-F5344CB8AC3E}">
        <p14:creationId xmlns:p14="http://schemas.microsoft.com/office/powerpoint/2010/main" val="693661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Lasting Effects</a:t>
            </a:r>
            <a:endParaRPr lang="en-US" dirty="0"/>
          </a:p>
        </p:txBody>
      </p:sp>
      <p:sp>
        <p:nvSpPr>
          <p:cNvPr id="3" name="Text Placeholder 2"/>
          <p:cNvSpPr>
            <a:spLocks noGrp="1"/>
          </p:cNvSpPr>
          <p:nvPr>
            <p:ph type="body" sz="quarter" idx="13"/>
          </p:nvPr>
        </p:nvSpPr>
        <p:spPr>
          <a:xfrm>
            <a:off x="457200" y="1236314"/>
            <a:ext cx="8229600" cy="5042565"/>
          </a:xfrm>
        </p:spPr>
        <p:txBody>
          <a:bodyPr>
            <a:normAutofit fontScale="92500" lnSpcReduction="20000"/>
          </a:bodyPr>
          <a:lstStyle/>
          <a:p>
            <a:r>
              <a:rPr lang="en-US" dirty="0"/>
              <a:t>Cooperation in planning and communication in all fields </a:t>
            </a:r>
            <a:r>
              <a:rPr lang="en-US" dirty="0" smtClean="0"/>
              <a:t>where youth is engaged between </a:t>
            </a:r>
            <a:r>
              <a:rPr lang="en-US" dirty="0"/>
              <a:t>the different countries of Europe</a:t>
            </a:r>
          </a:p>
          <a:p>
            <a:r>
              <a:rPr lang="en-US" dirty="0"/>
              <a:t>The exchange of good practices between network partners</a:t>
            </a:r>
          </a:p>
          <a:p>
            <a:r>
              <a:rPr lang="en-US" dirty="0"/>
              <a:t>The best use of results and the innovative </a:t>
            </a:r>
            <a:r>
              <a:rPr lang="en-US" dirty="0" smtClean="0"/>
              <a:t>project final product </a:t>
            </a:r>
            <a:r>
              <a:rPr lang="en-US" dirty="0"/>
              <a:t>through the creation of online tools that would be  sustained </a:t>
            </a:r>
          </a:p>
          <a:p>
            <a:r>
              <a:rPr lang="en-US" dirty="0"/>
              <a:t>New forms of information literacy in order to stimulate active participation in modern society </a:t>
            </a:r>
          </a:p>
          <a:p>
            <a:r>
              <a:rPr lang="en-US" dirty="0"/>
              <a:t>Adequate </a:t>
            </a:r>
            <a:r>
              <a:rPr lang="en-US" dirty="0" smtClean="0"/>
              <a:t>field learning </a:t>
            </a:r>
            <a:r>
              <a:rPr lang="en-US" dirty="0"/>
              <a:t>and the provision of associated values, attitudes and </a:t>
            </a:r>
            <a:r>
              <a:rPr lang="en-US" dirty="0" smtClean="0"/>
              <a:t>behaviors </a:t>
            </a:r>
            <a:r>
              <a:rPr lang="en-US" dirty="0"/>
              <a:t>in youth </a:t>
            </a:r>
            <a:r>
              <a:rPr lang="en-US" dirty="0" smtClean="0"/>
              <a:t>adult </a:t>
            </a:r>
            <a:r>
              <a:rPr lang="en-US" dirty="0"/>
              <a:t>groups</a:t>
            </a:r>
          </a:p>
          <a:p>
            <a:r>
              <a:rPr lang="en-US" dirty="0"/>
              <a:t>The strengthening of ties between young adult </a:t>
            </a:r>
            <a:r>
              <a:rPr lang="en-US" dirty="0" smtClean="0"/>
              <a:t>learning</a:t>
            </a:r>
            <a:endParaRPr lang="en-GB" dirty="0"/>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29</a:t>
            </a:fld>
            <a:endParaRPr lang="en-US" dirty="0"/>
          </a:p>
        </p:txBody>
      </p:sp>
    </p:spTree>
    <p:extLst>
      <p:ext uri="{BB962C8B-B14F-4D97-AF65-F5344CB8AC3E}">
        <p14:creationId xmlns:p14="http://schemas.microsoft.com/office/powerpoint/2010/main" val="2344823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Dissemination </a:t>
            </a:r>
            <a:endParaRPr lang="en-US" dirty="0"/>
          </a:p>
        </p:txBody>
      </p:sp>
      <p:sp>
        <p:nvSpPr>
          <p:cNvPr id="3" name="Text Placeholder 2"/>
          <p:cNvSpPr>
            <a:spLocks noGrp="1"/>
          </p:cNvSpPr>
          <p:nvPr>
            <p:ph type="body" sz="quarter" idx="13"/>
          </p:nvPr>
        </p:nvSpPr>
        <p:spPr/>
        <p:txBody>
          <a:bodyPr/>
          <a:lstStyle/>
          <a:p>
            <a:pPr>
              <a:defRPr/>
            </a:pPr>
            <a:r>
              <a:rPr lang="en-US" sz="3600" dirty="0"/>
              <a:t>“</a:t>
            </a:r>
            <a:r>
              <a:rPr lang="en-US" sz="3600" dirty="0">
                <a:solidFill>
                  <a:schemeClr val="accent1">
                    <a:lumMod val="50000"/>
                  </a:schemeClr>
                </a:solidFill>
              </a:rPr>
              <a:t>Dissemination</a:t>
            </a:r>
            <a:r>
              <a:rPr lang="en-US" sz="3600" dirty="0"/>
              <a:t> means </a:t>
            </a:r>
            <a:r>
              <a:rPr lang="en-US" sz="3600" dirty="0">
                <a:solidFill>
                  <a:schemeClr val="accent1">
                    <a:lumMod val="75000"/>
                  </a:schemeClr>
                </a:solidFill>
              </a:rPr>
              <a:t>to spread </a:t>
            </a:r>
            <a:r>
              <a:rPr lang="en-US" sz="3600" dirty="0" smtClean="0">
                <a:solidFill>
                  <a:schemeClr val="accent1">
                    <a:lumMod val="75000"/>
                  </a:schemeClr>
                </a:solidFill>
              </a:rPr>
              <a:t>widely</a:t>
            </a:r>
            <a:endParaRPr lang="en-US" sz="3600" dirty="0"/>
          </a:p>
          <a:p>
            <a:pPr lvl="1">
              <a:defRPr/>
            </a:pPr>
            <a:r>
              <a:rPr lang="en-US" sz="3600" dirty="0" smtClean="0"/>
              <a:t>It can be defined as a Program that </a:t>
            </a:r>
            <a:r>
              <a:rPr lang="en-US" sz="3600" dirty="0"/>
              <a:t>involves spreading the word about the project successes and outcomes as far as possible.” </a:t>
            </a:r>
            <a:endParaRPr lang="en-US" sz="3600" dirty="0" smtClean="0"/>
          </a:p>
          <a:p>
            <a:pPr>
              <a:defRPr/>
            </a:pPr>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3</a:t>
            </a:fld>
            <a:endParaRPr lang="en-US" dirty="0"/>
          </a:p>
        </p:txBody>
      </p:sp>
    </p:spTree>
    <p:extLst>
      <p:ext uri="{BB962C8B-B14F-4D97-AF65-F5344CB8AC3E}">
        <p14:creationId xmlns:p14="http://schemas.microsoft.com/office/powerpoint/2010/main" val="1595371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Sustainability</a:t>
            </a:r>
            <a:endParaRPr lang="en-US" dirty="0"/>
          </a:p>
        </p:txBody>
      </p:sp>
      <p:sp>
        <p:nvSpPr>
          <p:cNvPr id="3" name="Text Placeholder 2"/>
          <p:cNvSpPr>
            <a:spLocks noGrp="1"/>
          </p:cNvSpPr>
          <p:nvPr>
            <p:ph type="body" sz="quarter" idx="13"/>
          </p:nvPr>
        </p:nvSpPr>
        <p:spPr>
          <a:xfrm>
            <a:off x="457200" y="1236314"/>
            <a:ext cx="8229600" cy="5062885"/>
          </a:xfrm>
        </p:spPr>
        <p:txBody>
          <a:bodyPr>
            <a:normAutofit fontScale="92500"/>
          </a:bodyPr>
          <a:lstStyle/>
          <a:p>
            <a:pPr marL="0" indent="0">
              <a:buNone/>
            </a:pPr>
            <a:r>
              <a:rPr lang="en-GB" dirty="0"/>
              <a:t>Keys to future sustainability:</a:t>
            </a:r>
          </a:p>
          <a:p>
            <a:pPr marL="514350" indent="-514350">
              <a:buAutoNum type="arabicPeriod"/>
            </a:pPr>
            <a:r>
              <a:rPr lang="en-US" dirty="0" smtClean="0"/>
              <a:t>Encouraging </a:t>
            </a:r>
            <a:r>
              <a:rPr lang="en-US" dirty="0"/>
              <a:t>adult training providers and education institutions to promote the </a:t>
            </a:r>
            <a:r>
              <a:rPr lang="en-US" dirty="0" smtClean="0"/>
              <a:t>project to </a:t>
            </a:r>
            <a:r>
              <a:rPr lang="en-US" dirty="0"/>
              <a:t>young </a:t>
            </a:r>
            <a:r>
              <a:rPr lang="en-US" dirty="0" smtClean="0"/>
              <a:t>adults;</a:t>
            </a:r>
          </a:p>
          <a:p>
            <a:pPr marL="514350" indent="-514350">
              <a:buAutoNum type="arabicPeriod"/>
            </a:pPr>
            <a:r>
              <a:rPr lang="en-US" dirty="0"/>
              <a:t>E</a:t>
            </a:r>
            <a:r>
              <a:rPr lang="en-US" dirty="0" smtClean="0"/>
              <a:t>ngaging </a:t>
            </a:r>
            <a:r>
              <a:rPr lang="en-US" dirty="0"/>
              <a:t>an increasing number of civil society </a:t>
            </a:r>
            <a:r>
              <a:rPr lang="en-US" dirty="0" smtClean="0"/>
              <a:t>organizations, </a:t>
            </a:r>
            <a:r>
              <a:rPr lang="en-US" dirty="0"/>
              <a:t>adult learning providers, policy makers, public services and EU </a:t>
            </a:r>
            <a:r>
              <a:rPr lang="en-US" dirty="0" smtClean="0"/>
              <a:t>citizens.</a:t>
            </a:r>
          </a:p>
          <a:p>
            <a:pPr marL="514350" indent="-514350">
              <a:buAutoNum type="arabicPeriod"/>
            </a:pPr>
            <a:r>
              <a:rPr lang="en-US" dirty="0" smtClean="0"/>
              <a:t>Establishing</a:t>
            </a:r>
            <a:r>
              <a:rPr lang="en-US" dirty="0"/>
              <a:t>, </a:t>
            </a:r>
            <a:r>
              <a:rPr lang="en-US" dirty="0" smtClean="0"/>
              <a:t>formalizing </a:t>
            </a:r>
            <a:r>
              <a:rPr lang="en-US" dirty="0"/>
              <a:t>and growing these arrangements will be critical to sustained </a:t>
            </a:r>
            <a:r>
              <a:rPr lang="en-US" dirty="0" smtClean="0"/>
              <a:t>success</a:t>
            </a:r>
          </a:p>
          <a:p>
            <a:pPr marL="514350" indent="-514350">
              <a:buAutoNum type="arabicPeriod"/>
            </a:pPr>
            <a:r>
              <a:rPr lang="en-US" dirty="0" smtClean="0"/>
              <a:t>Project to </a:t>
            </a:r>
            <a:r>
              <a:rPr lang="en-US" dirty="0"/>
              <a:t>be integrated in the training activities of at least 10 training providers in each partner country by the end of the project</a:t>
            </a:r>
            <a:endParaRPr lang="en-GB" dirty="0"/>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30</a:t>
            </a:fld>
            <a:endParaRPr lang="en-US" dirty="0"/>
          </a:p>
        </p:txBody>
      </p:sp>
    </p:spTree>
    <p:extLst>
      <p:ext uri="{BB962C8B-B14F-4D97-AF65-F5344CB8AC3E}">
        <p14:creationId xmlns:p14="http://schemas.microsoft.com/office/powerpoint/2010/main" val="488644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Dissemination Monitoring Tools</a:t>
            </a:r>
            <a:endParaRPr lang="en-US" dirty="0"/>
          </a:p>
        </p:txBody>
      </p:sp>
      <p:sp>
        <p:nvSpPr>
          <p:cNvPr id="3" name="Text Placeholder 2"/>
          <p:cNvSpPr>
            <a:spLocks noGrp="1"/>
          </p:cNvSpPr>
          <p:nvPr>
            <p:ph type="body" sz="quarter" idx="13"/>
          </p:nvPr>
        </p:nvSpPr>
        <p:spPr/>
        <p:txBody>
          <a:bodyPr/>
          <a:lstStyle/>
          <a:p>
            <a:r>
              <a:rPr lang="en-GB" b="1" dirty="0"/>
              <a:t>Dissemination </a:t>
            </a:r>
            <a:r>
              <a:rPr lang="en-GB" b="1" dirty="0" smtClean="0"/>
              <a:t>Log</a:t>
            </a:r>
            <a:endParaRPr lang="en-GB" b="1" dirty="0"/>
          </a:p>
          <a:p>
            <a:pPr lvl="1"/>
            <a:r>
              <a:rPr lang="en-GB" dirty="0"/>
              <a:t>Activities Description</a:t>
            </a:r>
          </a:p>
          <a:p>
            <a:r>
              <a:rPr lang="en-GB" b="1" dirty="0" smtClean="0"/>
              <a:t>Rubrics</a:t>
            </a:r>
            <a:endParaRPr lang="en-GB" b="1" dirty="0"/>
          </a:p>
          <a:p>
            <a:pPr lvl="1"/>
            <a:r>
              <a:rPr lang="en-GB" dirty="0"/>
              <a:t>Collecting </a:t>
            </a:r>
            <a:r>
              <a:rPr lang="en-GB" dirty="0" smtClean="0"/>
              <a:t>Numbers</a:t>
            </a:r>
          </a:p>
          <a:p>
            <a:r>
              <a:rPr lang="en-GB" b="1" dirty="0" smtClean="0"/>
              <a:t>Proof Collection and Filing </a:t>
            </a:r>
          </a:p>
          <a:p>
            <a:pPr lvl="1"/>
            <a:r>
              <a:rPr lang="en-GB" dirty="0" smtClean="0"/>
              <a:t>Pictures, Video, Signatures</a:t>
            </a:r>
          </a:p>
          <a:p>
            <a:r>
              <a:rPr lang="en-GB" b="1" dirty="0" smtClean="0"/>
              <a:t>Stakeholder’s Contribution</a:t>
            </a:r>
          </a:p>
          <a:p>
            <a:pPr lvl="1"/>
            <a:r>
              <a:rPr lang="en-GB" dirty="0" smtClean="0"/>
              <a:t>What was covered by which partner</a:t>
            </a:r>
            <a:endParaRPr lang="en-GB" dirty="0"/>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31</a:t>
            </a:fld>
            <a:endParaRPr lang="en-US" dirty="0"/>
          </a:p>
        </p:txBody>
      </p:sp>
    </p:spTree>
    <p:extLst>
      <p:ext uri="{BB962C8B-B14F-4D97-AF65-F5344CB8AC3E}">
        <p14:creationId xmlns:p14="http://schemas.microsoft.com/office/powerpoint/2010/main" val="4097114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143000"/>
          </a:xfrm>
        </p:spPr>
        <p:txBody>
          <a:bodyPr>
            <a:normAutofit/>
          </a:bodyPr>
          <a:lstStyle/>
          <a:p>
            <a:pPr algn="l"/>
            <a:r>
              <a:rPr lang="en-US" sz="3200" dirty="0">
                <a:latin typeface="+mn-lt"/>
              </a:rPr>
              <a:t>Questions? Comments thus far?</a:t>
            </a:r>
          </a:p>
        </p:txBody>
      </p:sp>
      <p:pic>
        <p:nvPicPr>
          <p:cNvPr id="6146" name="Picture 2" descr="Image result for cartoon of Rodin thinki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133600"/>
            <a:ext cx="4211331"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3277402"/>
            <a:ext cx="2409825" cy="3014395"/>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046" y="4041972"/>
            <a:ext cx="2419350" cy="241935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0800" y="4310597"/>
            <a:ext cx="3810000" cy="2133600"/>
          </a:xfrm>
          <a:prstGeom prst="rect">
            <a:avLst/>
          </a:prstGeom>
        </p:spPr>
      </p:pic>
      <p:pic>
        <p:nvPicPr>
          <p:cNvPr id="7" name="Picture 6"/>
          <p:cNvPicPr>
            <a:picLocks noChangeAspect="1"/>
          </p:cNvPicPr>
          <p:nvPr/>
        </p:nvPicPr>
        <p:blipFill>
          <a:blip r:embed="rId8">
            <a:clrChange>
              <a:clrFrom>
                <a:srgbClr val="B4B4B4"/>
              </a:clrFrom>
              <a:clrTo>
                <a:srgbClr val="B4B4B4">
                  <a:alpha val="0"/>
                </a:srgbClr>
              </a:clrTo>
            </a:clrChange>
            <a:extLst>
              <a:ext uri="{28A0092B-C50C-407E-A947-70E740481C1C}">
                <a14:useLocalDpi xmlns:a14="http://schemas.microsoft.com/office/drawing/2010/main" val="0"/>
              </a:ext>
            </a:extLst>
          </a:blip>
          <a:stretch>
            <a:fillRect/>
          </a:stretch>
        </p:blipFill>
        <p:spPr>
          <a:xfrm>
            <a:off x="5410200" y="1659999"/>
            <a:ext cx="2362200" cy="2078736"/>
          </a:xfrm>
          <a:prstGeom prst="rect">
            <a:avLst/>
          </a:prstGeom>
        </p:spPr>
      </p:pic>
      <p:sp>
        <p:nvSpPr>
          <p:cNvPr id="6" name="Footer Placeholder 5"/>
          <p:cNvSpPr>
            <a:spLocks noGrp="1"/>
          </p:cNvSpPr>
          <p:nvPr>
            <p:ph type="ftr" sz="quarter" idx="11"/>
          </p:nvPr>
        </p:nvSpPr>
        <p:spPr/>
        <p:txBody>
          <a:bodyPr/>
          <a:lstStyle/>
          <a:p>
            <a:r>
              <a:rPr lang="en-US" b="1" cap="all" smtClean="0"/>
              <a:t>@IRIET NAMAJA CAROLYNE CUU</a:t>
            </a:r>
            <a:endParaRPr lang="en-US" dirty="0"/>
          </a:p>
        </p:txBody>
      </p:sp>
    </p:spTree>
    <p:extLst>
      <p:ext uri="{BB962C8B-B14F-4D97-AF65-F5344CB8AC3E}">
        <p14:creationId xmlns:p14="http://schemas.microsoft.com/office/powerpoint/2010/main" val="3525754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455420" y="2637949"/>
            <a:ext cx="5981700" cy="1842611"/>
          </a:xfrm>
        </p:spPr>
        <p:txBody>
          <a:bodyPr>
            <a:noAutofit/>
          </a:bodyPr>
          <a:lstStyle/>
          <a:p>
            <a:pPr algn="ctr"/>
            <a:r>
              <a:rPr lang="en-US" sz="7200" dirty="0" smtClean="0"/>
              <a:t>Thanks</a:t>
            </a:r>
            <a:endParaRPr lang="en-US" sz="7200" dirty="0"/>
          </a:p>
        </p:txBody>
      </p:sp>
    </p:spTree>
    <p:extLst>
      <p:ext uri="{BB962C8B-B14F-4D97-AF65-F5344CB8AC3E}">
        <p14:creationId xmlns:p14="http://schemas.microsoft.com/office/powerpoint/2010/main" val="1604413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Dissemination Plan Importance</a:t>
            </a:r>
            <a:endParaRPr lang="en-US" dirty="0"/>
          </a:p>
        </p:txBody>
      </p:sp>
      <p:sp>
        <p:nvSpPr>
          <p:cNvPr id="3" name="Text Placeholder 2"/>
          <p:cNvSpPr>
            <a:spLocks noGrp="1"/>
          </p:cNvSpPr>
          <p:nvPr>
            <p:ph type="body" sz="quarter" idx="13"/>
          </p:nvPr>
        </p:nvSpPr>
        <p:spPr/>
        <p:txBody>
          <a:bodyPr>
            <a:noAutofit/>
          </a:bodyPr>
          <a:lstStyle/>
          <a:p>
            <a:r>
              <a:rPr lang="en-US" sz="3200" dirty="0"/>
              <a:t>The dissemination plan is aimed at being a comprehensive strategy with </a:t>
            </a:r>
            <a:endParaRPr lang="en-US" sz="3200" dirty="0" smtClean="0"/>
          </a:p>
          <a:p>
            <a:pPr lvl="1"/>
            <a:r>
              <a:rPr lang="en-US" sz="3200" dirty="0" smtClean="0"/>
              <a:t>a </a:t>
            </a:r>
            <a:r>
              <a:rPr lang="en-US" sz="3200" dirty="0"/>
              <a:t>structured planning of dissemination </a:t>
            </a:r>
            <a:r>
              <a:rPr lang="en-US" sz="3200" dirty="0" smtClean="0"/>
              <a:t>activities</a:t>
            </a:r>
          </a:p>
          <a:p>
            <a:pPr lvl="1"/>
            <a:r>
              <a:rPr lang="en-US" sz="3200" dirty="0" smtClean="0"/>
              <a:t>identification </a:t>
            </a:r>
            <a:r>
              <a:rPr lang="en-US" sz="3200" dirty="0"/>
              <a:t>of target groups and key stakeholders at micro and macro </a:t>
            </a:r>
            <a:r>
              <a:rPr lang="en-US" sz="3200" dirty="0" smtClean="0"/>
              <a:t>level</a:t>
            </a:r>
          </a:p>
          <a:p>
            <a:pPr lvl="1"/>
            <a:r>
              <a:rPr lang="en-US" sz="3200" dirty="0" smtClean="0"/>
              <a:t>channels </a:t>
            </a:r>
            <a:r>
              <a:rPr lang="en-US" sz="3200" dirty="0"/>
              <a:t>of communication and timetable of </a:t>
            </a:r>
            <a:r>
              <a:rPr lang="en-US" sz="3200" dirty="0" smtClean="0"/>
              <a:t>activities</a:t>
            </a:r>
            <a:endParaRPr lang="en-US" sz="3200"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4</a:t>
            </a:fld>
            <a:endParaRPr lang="en-US" dirty="0"/>
          </a:p>
        </p:txBody>
      </p:sp>
    </p:spTree>
    <p:extLst>
      <p:ext uri="{BB962C8B-B14F-4D97-AF65-F5344CB8AC3E}">
        <p14:creationId xmlns:p14="http://schemas.microsoft.com/office/powerpoint/2010/main" val="990275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Dissemination Philosophy &amp; Partner Embrace </a:t>
            </a:r>
            <a:endParaRPr lang="en-US" dirty="0"/>
          </a:p>
        </p:txBody>
      </p:sp>
      <p:sp>
        <p:nvSpPr>
          <p:cNvPr id="3" name="Text Placeholder 2"/>
          <p:cNvSpPr>
            <a:spLocks noGrp="1"/>
          </p:cNvSpPr>
          <p:nvPr>
            <p:ph type="body" sz="quarter" idx="13"/>
          </p:nvPr>
        </p:nvSpPr>
        <p:spPr/>
        <p:txBody>
          <a:bodyPr>
            <a:noAutofit/>
          </a:bodyPr>
          <a:lstStyle/>
          <a:p>
            <a:r>
              <a:rPr lang="en-US" sz="3200" dirty="0"/>
              <a:t>The project consortium </a:t>
            </a:r>
            <a:r>
              <a:rPr lang="en-US" sz="3200" dirty="0" smtClean="0"/>
              <a:t>recognizes </a:t>
            </a:r>
            <a:r>
              <a:rPr lang="en-US" sz="3200" dirty="0"/>
              <a:t>that dissemination and stakeholders’ engagement are central to the success of the project and are committed to contribute, each one according to its capacity and through its networks, in promoting the work that will be done as part of the project and in raising awareness on project contents and </a:t>
            </a:r>
            <a:r>
              <a:rPr lang="en-US" sz="3200" dirty="0" smtClean="0"/>
              <a:t>impacts </a:t>
            </a:r>
            <a:endParaRPr lang="en-US" sz="3200"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5</a:t>
            </a:fld>
            <a:endParaRPr lang="en-US" dirty="0"/>
          </a:p>
        </p:txBody>
      </p:sp>
    </p:spTree>
    <p:extLst>
      <p:ext uri="{BB962C8B-B14F-4D97-AF65-F5344CB8AC3E}">
        <p14:creationId xmlns:p14="http://schemas.microsoft.com/office/powerpoint/2010/main" val="4179485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Going Process</a:t>
            </a:r>
            <a:endParaRPr lang="en-US" dirty="0"/>
          </a:p>
        </p:txBody>
      </p:sp>
      <p:sp>
        <p:nvSpPr>
          <p:cNvPr id="3" name="Text Placeholder 2"/>
          <p:cNvSpPr>
            <a:spLocks noGrp="1"/>
          </p:cNvSpPr>
          <p:nvPr>
            <p:ph type="body" sz="quarter" idx="13"/>
          </p:nvPr>
        </p:nvSpPr>
        <p:spPr/>
        <p:txBody>
          <a:bodyPr>
            <a:normAutofit/>
          </a:bodyPr>
          <a:lstStyle/>
          <a:p>
            <a:r>
              <a:rPr lang="en-US" sz="3600" dirty="0"/>
              <a:t>Whenever we speak of </a:t>
            </a:r>
            <a:r>
              <a:rPr lang="en-US" sz="3600" dirty="0" smtClean="0"/>
              <a:t>dissemination, </a:t>
            </a:r>
            <a:r>
              <a:rPr lang="en-US" sz="3600" dirty="0"/>
              <a:t>we refer to activities that are designed to ensure that these results are appropriately </a:t>
            </a:r>
            <a:r>
              <a:rPr lang="en-US" sz="3600" dirty="0" smtClean="0"/>
              <a:t>recognized, </a:t>
            </a:r>
            <a:r>
              <a:rPr lang="en-US" sz="3600" dirty="0"/>
              <a:t>demonstrated and implemented on a wide </a:t>
            </a:r>
            <a:r>
              <a:rPr lang="en-US" sz="3600" dirty="0" smtClean="0"/>
              <a:t>scale </a:t>
            </a:r>
            <a:endParaRPr lang="en-US" sz="3600"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6</a:t>
            </a:fld>
            <a:endParaRPr lang="en-US" dirty="0"/>
          </a:p>
        </p:txBody>
      </p:sp>
    </p:spTree>
    <p:extLst>
      <p:ext uri="{BB962C8B-B14F-4D97-AF65-F5344CB8AC3E}">
        <p14:creationId xmlns:p14="http://schemas.microsoft.com/office/powerpoint/2010/main" val="2240516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Dissemination Process</a:t>
            </a:r>
            <a:endParaRPr lang="en-US" dirty="0"/>
          </a:p>
        </p:txBody>
      </p:sp>
      <p:sp>
        <p:nvSpPr>
          <p:cNvPr id="4" name="Segnaposto contenuto 3"/>
          <p:cNvSpPr txBox="1">
            <a:spLocks/>
          </p:cNvSpPr>
          <p:nvPr/>
        </p:nvSpPr>
        <p:spPr>
          <a:xfrm>
            <a:off x="365760" y="1565275"/>
            <a:ext cx="4040188" cy="4349750"/>
          </a:xfrm>
          <a:prstGeom prst="rect">
            <a:avLst/>
          </a:prstGeom>
        </p:spPr>
        <p:txBody>
          <a:bodyPr/>
          <a:lstStyle>
            <a:lvl1pPr marL="342900" indent="-342900" algn="l" defTabSz="457200" rtl="0" eaLnBrk="1" latinLnBrk="0" hangingPunct="1">
              <a:spcBef>
                <a:spcPct val="20000"/>
              </a:spcBef>
              <a:buFont typeface="Arial"/>
              <a:buChar char="•"/>
              <a:defRPr sz="2600" kern="1200">
                <a:solidFill>
                  <a:schemeClr val="tx1">
                    <a:lumMod val="95000"/>
                    <a:lumOff val="5000"/>
                  </a:schemeClr>
                </a:solidFill>
                <a:latin typeface="Century Gothic"/>
                <a:ea typeface="+mn-ea"/>
                <a:cs typeface="Century Gothic"/>
              </a:defRPr>
            </a:lvl1pPr>
            <a:lvl2pPr marL="742950" indent="-285750" algn="l" defTabSz="457200" rtl="0" eaLnBrk="1" latinLnBrk="0" hangingPunct="1">
              <a:spcBef>
                <a:spcPct val="20000"/>
              </a:spcBef>
              <a:buFont typeface="Arial"/>
              <a:buChar char="•"/>
              <a:defRPr sz="2400" kern="1200">
                <a:solidFill>
                  <a:schemeClr val="tx1">
                    <a:lumMod val="95000"/>
                    <a:lumOff val="5000"/>
                  </a:schemeClr>
                </a:solidFill>
                <a:latin typeface="Century Gothic"/>
                <a:ea typeface="+mn-ea"/>
                <a:cs typeface="Century Gothic"/>
              </a:defRPr>
            </a:lvl2pPr>
            <a:lvl3pPr marL="1143000" indent="-228600" algn="l" defTabSz="457200" rtl="0" eaLnBrk="1" latinLnBrk="0" hangingPunct="1">
              <a:spcBef>
                <a:spcPct val="20000"/>
              </a:spcBef>
              <a:buFont typeface="Arial"/>
              <a:buChar char="•"/>
              <a:defRPr sz="2400" kern="1200">
                <a:solidFill>
                  <a:schemeClr val="tx1">
                    <a:lumMod val="95000"/>
                    <a:lumOff val="5000"/>
                  </a:schemeClr>
                </a:solidFill>
                <a:latin typeface="+mn-lt"/>
                <a:ea typeface="+mn-ea"/>
                <a:cs typeface="+mn-cs"/>
              </a:defRPr>
            </a:lvl3pPr>
            <a:lvl4pPr marL="1714500" indent="-342900" algn="l" defTabSz="457200" rtl="0" eaLnBrk="1" latinLnBrk="0" hangingPunct="1">
              <a:spcBef>
                <a:spcPct val="20000"/>
              </a:spcBef>
              <a:buFont typeface="Arial"/>
              <a:buChar char="•"/>
              <a:defRPr sz="2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it-IT" sz="1800" b="1" dirty="0" smtClean="0"/>
              <a:t>LEAD PARTNER</a:t>
            </a:r>
          </a:p>
          <a:p>
            <a:r>
              <a:rPr lang="en-US" altLang="it-IT" sz="1800" dirty="0" smtClean="0"/>
              <a:t>Development of </a:t>
            </a:r>
            <a:r>
              <a:rPr lang="en-US" altLang="it-IT" sz="1800" b="1" dirty="0" smtClean="0"/>
              <a:t>dissemination plan</a:t>
            </a:r>
            <a:r>
              <a:rPr lang="en-US" altLang="it-IT" sz="1800" dirty="0" smtClean="0"/>
              <a:t> including channels and activities</a:t>
            </a:r>
          </a:p>
          <a:p>
            <a:r>
              <a:rPr lang="en-US" altLang="it-IT" sz="1800" b="1" dirty="0" smtClean="0"/>
              <a:t>Monitoring progress</a:t>
            </a:r>
            <a:r>
              <a:rPr lang="en-US" altLang="it-IT" sz="1800" dirty="0" smtClean="0"/>
              <a:t>, planned results/deadlines and roles for dissemination</a:t>
            </a:r>
          </a:p>
          <a:p>
            <a:r>
              <a:rPr lang="en-US" altLang="it-IT" sz="1800" dirty="0" smtClean="0"/>
              <a:t>Developing </a:t>
            </a:r>
            <a:r>
              <a:rPr lang="en-US" altLang="it-IT" sz="1800" b="1" dirty="0" smtClean="0"/>
              <a:t>dissemination tools</a:t>
            </a:r>
            <a:r>
              <a:rPr lang="en-US" altLang="it-IT" sz="1800" dirty="0" smtClean="0"/>
              <a:t>, </a:t>
            </a:r>
            <a:r>
              <a:rPr lang="en-US" altLang="it-IT" sz="1800" b="1" dirty="0" smtClean="0"/>
              <a:t>guidance and templates </a:t>
            </a:r>
            <a:r>
              <a:rPr lang="en-US" altLang="it-IT" sz="1800" dirty="0" smtClean="0"/>
              <a:t>(e.g. reporting template, Word and PowerPoint template, project logo, Newsletters) </a:t>
            </a:r>
          </a:p>
          <a:p>
            <a:r>
              <a:rPr lang="en-US" altLang="it-IT" sz="1800" b="1" dirty="0" smtClean="0"/>
              <a:t>Providing support to partners </a:t>
            </a:r>
            <a:r>
              <a:rPr lang="en-US" altLang="it-IT" sz="1800" dirty="0" smtClean="0"/>
              <a:t>with dissemination actions (e.g. organization of dissemination workshops)</a:t>
            </a:r>
            <a:endParaRPr lang="it-IT" altLang="it-IT" sz="1800" dirty="0" smtClean="0"/>
          </a:p>
        </p:txBody>
      </p:sp>
      <p:sp>
        <p:nvSpPr>
          <p:cNvPr id="5" name="Segnaposto contenuto 5"/>
          <p:cNvSpPr txBox="1">
            <a:spLocks/>
          </p:cNvSpPr>
          <p:nvPr/>
        </p:nvSpPr>
        <p:spPr>
          <a:xfrm>
            <a:off x="4645025" y="1565275"/>
            <a:ext cx="4041775" cy="3951288"/>
          </a:xfrm>
          <a:prstGeom prst="rect">
            <a:avLst/>
          </a:prstGeom>
        </p:spPr>
        <p:txBody>
          <a:bodyPr/>
          <a:lstStyle>
            <a:lvl1pPr marL="342900" indent="-342900" algn="l" defTabSz="457200" rtl="0" eaLnBrk="1" latinLnBrk="0" hangingPunct="1">
              <a:spcBef>
                <a:spcPct val="20000"/>
              </a:spcBef>
              <a:buFont typeface="Arial"/>
              <a:buChar char="•"/>
              <a:defRPr sz="2600" kern="1200">
                <a:solidFill>
                  <a:schemeClr val="tx1">
                    <a:lumMod val="95000"/>
                    <a:lumOff val="5000"/>
                  </a:schemeClr>
                </a:solidFill>
                <a:latin typeface="Century Gothic"/>
                <a:ea typeface="+mn-ea"/>
                <a:cs typeface="Century Gothic"/>
              </a:defRPr>
            </a:lvl1pPr>
            <a:lvl2pPr marL="742950" indent="-285750" algn="l" defTabSz="457200" rtl="0" eaLnBrk="1" latinLnBrk="0" hangingPunct="1">
              <a:spcBef>
                <a:spcPct val="20000"/>
              </a:spcBef>
              <a:buFont typeface="Arial"/>
              <a:buChar char="•"/>
              <a:defRPr sz="2400" kern="1200">
                <a:solidFill>
                  <a:schemeClr val="tx1">
                    <a:lumMod val="95000"/>
                    <a:lumOff val="5000"/>
                  </a:schemeClr>
                </a:solidFill>
                <a:latin typeface="Century Gothic"/>
                <a:ea typeface="+mn-ea"/>
                <a:cs typeface="Century Gothic"/>
              </a:defRPr>
            </a:lvl2pPr>
            <a:lvl3pPr marL="1143000" indent="-228600" algn="l" defTabSz="457200" rtl="0" eaLnBrk="1" latinLnBrk="0" hangingPunct="1">
              <a:spcBef>
                <a:spcPct val="20000"/>
              </a:spcBef>
              <a:buFont typeface="Arial"/>
              <a:buChar char="•"/>
              <a:defRPr sz="2400" kern="1200">
                <a:solidFill>
                  <a:schemeClr val="tx1">
                    <a:lumMod val="95000"/>
                    <a:lumOff val="5000"/>
                  </a:schemeClr>
                </a:solidFill>
                <a:latin typeface="+mn-lt"/>
                <a:ea typeface="+mn-ea"/>
                <a:cs typeface="+mn-cs"/>
              </a:defRPr>
            </a:lvl3pPr>
            <a:lvl4pPr marL="1714500" indent="-342900" algn="l" defTabSz="457200" rtl="0" eaLnBrk="1" latinLnBrk="0" hangingPunct="1">
              <a:spcBef>
                <a:spcPct val="20000"/>
              </a:spcBef>
              <a:buFont typeface="Arial"/>
              <a:buChar char="•"/>
              <a:defRPr sz="2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it-IT" sz="1800" b="1" dirty="0" smtClean="0"/>
              <a:t>PARTNERS</a:t>
            </a:r>
          </a:p>
          <a:p>
            <a:r>
              <a:rPr lang="en-US" altLang="it-IT" sz="1800" b="1" dirty="0" smtClean="0"/>
              <a:t>Disseminating about the project on their own website</a:t>
            </a:r>
            <a:r>
              <a:rPr lang="en-US" altLang="it-IT" sz="1800" dirty="0" smtClean="0"/>
              <a:t> and through their </a:t>
            </a:r>
            <a:r>
              <a:rPr lang="en-US" altLang="it-IT" sz="1800" b="1" dirty="0" smtClean="0"/>
              <a:t>own networks </a:t>
            </a:r>
            <a:r>
              <a:rPr lang="en-US" altLang="it-IT" sz="1800" dirty="0" smtClean="0"/>
              <a:t>(local, regional, national and international level)</a:t>
            </a:r>
          </a:p>
          <a:p>
            <a:r>
              <a:rPr lang="en-US" altLang="it-IT" sz="1800" b="1" dirty="0" smtClean="0"/>
              <a:t>Writing news articles </a:t>
            </a:r>
            <a:r>
              <a:rPr lang="en-US" altLang="it-IT" sz="1800" dirty="0" smtClean="0"/>
              <a:t>for the project website, for local media and on social media</a:t>
            </a:r>
          </a:p>
          <a:p>
            <a:r>
              <a:rPr lang="en-US" altLang="it-IT" sz="1800" b="1" dirty="0" smtClean="0"/>
              <a:t>Contributing to newsletter</a:t>
            </a:r>
          </a:p>
          <a:p>
            <a:r>
              <a:rPr lang="en-US" altLang="it-IT" sz="1800" dirty="0" smtClean="0"/>
              <a:t>Providing </a:t>
            </a:r>
            <a:r>
              <a:rPr lang="en-US" altLang="it-IT" sz="1800" b="1" dirty="0" smtClean="0"/>
              <a:t>Dissemination Report </a:t>
            </a:r>
            <a:r>
              <a:rPr lang="en-US" altLang="it-IT" sz="1800" dirty="0" smtClean="0"/>
              <a:t>(every 6 months), including evidence for dissemination activities</a:t>
            </a:r>
            <a:endParaRPr lang="it-IT" altLang="it-IT" sz="1800" dirty="0" smtClean="0"/>
          </a:p>
        </p:txBody>
      </p:sp>
      <p:sp>
        <p:nvSpPr>
          <p:cNvPr id="3" name="Slide Number Placeholder 2"/>
          <p:cNvSpPr>
            <a:spLocks noGrp="1"/>
          </p:cNvSpPr>
          <p:nvPr>
            <p:ph type="sldNum" sz="quarter" idx="12"/>
          </p:nvPr>
        </p:nvSpPr>
        <p:spPr/>
        <p:txBody>
          <a:bodyPr/>
          <a:lstStyle/>
          <a:p>
            <a:fld id="{CDBB04A5-40FD-8D4D-8DEB-C1AC225FC293}" type="slidenum">
              <a:rPr lang="en-US" smtClean="0"/>
              <a:pPr/>
              <a:t>7</a:t>
            </a:fld>
            <a:endParaRPr lang="en-US" dirty="0"/>
          </a:p>
        </p:txBody>
      </p:sp>
    </p:spTree>
    <p:extLst>
      <p:ext uri="{BB962C8B-B14F-4D97-AF65-F5344CB8AC3E}">
        <p14:creationId xmlns:p14="http://schemas.microsoft.com/office/powerpoint/2010/main" val="664571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Dissemination Model </a:t>
            </a:r>
            <a:r>
              <a:rPr lang="en-GB" dirty="0" smtClean="0"/>
              <a:t>– Practical Approach</a:t>
            </a:r>
            <a:endParaRPr lang="en-US" dirty="0"/>
          </a:p>
        </p:txBody>
      </p:sp>
      <p:sp>
        <p:nvSpPr>
          <p:cNvPr id="3" name="Text Placeholder 2"/>
          <p:cNvSpPr>
            <a:spLocks noGrp="1"/>
          </p:cNvSpPr>
          <p:nvPr>
            <p:ph type="body" sz="quarter" idx="13"/>
          </p:nvPr>
        </p:nvSpPr>
        <p:spPr/>
        <p:txBody>
          <a:bodyPr>
            <a:normAutofit fontScale="92500" lnSpcReduction="10000"/>
          </a:bodyPr>
          <a:lstStyle/>
          <a:p>
            <a:pPr marL="514350" indent="-514350">
              <a:buFont typeface="+mj-lt"/>
              <a:buAutoNum type="arabicPeriod"/>
            </a:pPr>
            <a:r>
              <a:rPr lang="en-US" dirty="0"/>
              <a:t>A clear </a:t>
            </a:r>
            <a:r>
              <a:rPr lang="en-US" b="1" dirty="0"/>
              <a:t>rationale</a:t>
            </a:r>
            <a:r>
              <a:rPr lang="en-US" dirty="0"/>
              <a:t> for and </a:t>
            </a:r>
            <a:r>
              <a:rPr lang="en-US" b="1" dirty="0"/>
              <a:t>objectives</a:t>
            </a:r>
            <a:r>
              <a:rPr lang="en-US" dirty="0"/>
              <a:t> of dissemination and exploitation; </a:t>
            </a:r>
          </a:p>
          <a:p>
            <a:pPr marL="514350" indent="-514350">
              <a:buFont typeface="+mj-lt"/>
              <a:buAutoNum type="arabicPeriod"/>
            </a:pPr>
            <a:r>
              <a:rPr lang="en-US" dirty="0"/>
              <a:t>A strategy to identify </a:t>
            </a:r>
            <a:r>
              <a:rPr lang="en-US" b="1" dirty="0"/>
              <a:t>which results </a:t>
            </a:r>
            <a:r>
              <a:rPr lang="en-US" dirty="0"/>
              <a:t>to disseminate and to </a:t>
            </a:r>
            <a:r>
              <a:rPr lang="en-US" b="1" dirty="0"/>
              <a:t>which audiences </a:t>
            </a:r>
            <a:r>
              <a:rPr lang="en-US" dirty="0"/>
              <a:t>– and designing </a:t>
            </a:r>
            <a:r>
              <a:rPr lang="en-US" dirty="0" smtClean="0"/>
              <a:t>programs </a:t>
            </a:r>
            <a:r>
              <a:rPr lang="en-US" dirty="0"/>
              <a:t>and initiatives accordingly; </a:t>
            </a:r>
            <a:endParaRPr lang="en-US" dirty="0" smtClean="0"/>
          </a:p>
          <a:p>
            <a:pPr marL="514350" indent="-514350">
              <a:buFont typeface="+mj-lt"/>
              <a:buAutoNum type="arabicPeriod"/>
            </a:pPr>
            <a:r>
              <a:rPr lang="en-US" b="1" dirty="0" smtClean="0"/>
              <a:t>Consider</a:t>
            </a:r>
            <a:r>
              <a:rPr lang="en-US" dirty="0" smtClean="0"/>
              <a:t> </a:t>
            </a:r>
            <a:r>
              <a:rPr lang="en-US" b="1" dirty="0" smtClean="0"/>
              <a:t>Differences</a:t>
            </a:r>
            <a:r>
              <a:rPr lang="en-US" dirty="0" smtClean="0"/>
              <a:t>; Determining organizational </a:t>
            </a:r>
            <a:r>
              <a:rPr lang="en-US" dirty="0"/>
              <a:t>approaches of the different stakeholders and allocating  responsibilities and resources; </a:t>
            </a:r>
          </a:p>
          <a:p>
            <a:pPr marL="514350" indent="-514350">
              <a:buFont typeface="+mj-lt"/>
              <a:buAutoNum type="arabicPeriod"/>
            </a:pPr>
            <a:r>
              <a:rPr lang="en-US" dirty="0"/>
              <a:t>Implementing the strategy by </a:t>
            </a:r>
            <a:r>
              <a:rPr lang="en-US" b="1" dirty="0"/>
              <a:t>identifying and gathering results</a:t>
            </a:r>
            <a:r>
              <a:rPr lang="en-US" dirty="0"/>
              <a:t> and undertaking dissemination and exploitation activities; </a:t>
            </a:r>
          </a:p>
          <a:p>
            <a:pPr marL="514350" indent="-514350">
              <a:buFont typeface="+mj-lt"/>
              <a:buAutoNum type="arabicPeriod"/>
            </a:pPr>
            <a:r>
              <a:rPr lang="en-US" dirty="0"/>
              <a:t>Monitoring and evaluating the effects of the activity. </a:t>
            </a:r>
            <a:endParaRPr lang="en-GB" dirty="0"/>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8</a:t>
            </a:fld>
            <a:endParaRPr lang="en-US" dirty="0"/>
          </a:p>
        </p:txBody>
      </p:sp>
    </p:spTree>
    <p:extLst>
      <p:ext uri="{BB962C8B-B14F-4D97-AF65-F5344CB8AC3E}">
        <p14:creationId xmlns:p14="http://schemas.microsoft.com/office/powerpoint/2010/main" val="2253860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3"/>
          </p:nvPr>
        </p:nvSpPr>
        <p:spPr/>
        <p:txBody>
          <a:bodyPr>
            <a:normAutofit fontScale="85000" lnSpcReduction="20000"/>
          </a:bodyPr>
          <a:lstStyle/>
          <a:p>
            <a:r>
              <a:rPr lang="en-US" dirty="0"/>
              <a:t>Disseminate information on the project overview and findings to the wider community, as well as to specific audiences</a:t>
            </a:r>
            <a:r>
              <a:rPr lang="en-US" dirty="0" smtClean="0"/>
              <a:t>.</a:t>
            </a:r>
          </a:p>
          <a:p>
            <a:endParaRPr lang="el-GR" dirty="0"/>
          </a:p>
          <a:p>
            <a:r>
              <a:rPr lang="en-US" dirty="0"/>
              <a:t>Contribute knowledge in the research and practitioners communities</a:t>
            </a:r>
            <a:r>
              <a:rPr lang="en-US" dirty="0" smtClean="0"/>
              <a:t>.</a:t>
            </a:r>
          </a:p>
          <a:p>
            <a:endParaRPr lang="en-US" dirty="0"/>
          </a:p>
          <a:p>
            <a:r>
              <a:rPr lang="en-US" dirty="0"/>
              <a:t>Use the knowledge from </a:t>
            </a:r>
            <a:r>
              <a:rPr lang="en-US" dirty="0" smtClean="0"/>
              <a:t>the </a:t>
            </a:r>
            <a:r>
              <a:rPr lang="en-US" dirty="0"/>
              <a:t>project to improve the quality of </a:t>
            </a:r>
            <a:r>
              <a:rPr lang="en-US" dirty="0" smtClean="0"/>
              <a:t>subject matter offered.</a:t>
            </a:r>
          </a:p>
          <a:p>
            <a:endParaRPr lang="en-US" dirty="0"/>
          </a:p>
          <a:p>
            <a:r>
              <a:rPr lang="en-US" dirty="0"/>
              <a:t>Achieve stakeholder and institutional </a:t>
            </a:r>
            <a:r>
              <a:rPr lang="en-US" dirty="0" smtClean="0"/>
              <a:t>buy-in</a:t>
            </a:r>
          </a:p>
          <a:p>
            <a:endParaRPr lang="en-US" dirty="0"/>
          </a:p>
          <a:p>
            <a:r>
              <a:rPr lang="en-US" dirty="0"/>
              <a:t>Create a sense of ownership among the widest cross-section of stakeholders during the project life-cycle</a:t>
            </a:r>
          </a:p>
          <a:p>
            <a:endParaRPr lang="en-US" dirty="0"/>
          </a:p>
        </p:txBody>
      </p:sp>
      <p:sp>
        <p:nvSpPr>
          <p:cNvPr id="4" name="Slide Number Placeholder 3"/>
          <p:cNvSpPr>
            <a:spLocks noGrp="1"/>
          </p:cNvSpPr>
          <p:nvPr>
            <p:ph type="sldNum" sz="quarter" idx="12"/>
          </p:nvPr>
        </p:nvSpPr>
        <p:spPr/>
        <p:txBody>
          <a:bodyPr/>
          <a:lstStyle/>
          <a:p>
            <a:fld id="{CDBB04A5-40FD-8D4D-8DEB-C1AC225FC293}" type="slidenum">
              <a:rPr lang="en-US" smtClean="0"/>
              <a:pPr/>
              <a:t>9</a:t>
            </a:fld>
            <a:endParaRPr lang="en-US" dirty="0"/>
          </a:p>
        </p:txBody>
      </p:sp>
    </p:spTree>
    <p:extLst>
      <p:ext uri="{BB962C8B-B14F-4D97-AF65-F5344CB8AC3E}">
        <p14:creationId xmlns:p14="http://schemas.microsoft.com/office/powerpoint/2010/main" val="1507252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171B62"/>
      </a:dk2>
      <a:lt2>
        <a:srgbClr val="EEECE1"/>
      </a:lt2>
      <a:accent1>
        <a:srgbClr val="004876"/>
      </a:accent1>
      <a:accent2>
        <a:srgbClr val="00245D"/>
      </a:accent2>
      <a:accent3>
        <a:srgbClr val="00AFA9"/>
      </a:accent3>
      <a:accent4>
        <a:srgbClr val="FE5E00"/>
      </a:accent4>
      <a:accent5>
        <a:srgbClr val="787878"/>
      </a:accent5>
      <a:accent6>
        <a:srgbClr val="A0A0A0"/>
      </a:accent6>
      <a:hlink>
        <a:srgbClr val="4E5AC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23477</TotalTime>
  <Words>1803</Words>
  <Application>Microsoft Office PowerPoint</Application>
  <PresentationFormat>On-screen Show (4:3)</PresentationFormat>
  <Paragraphs>240</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Introduction </vt:lpstr>
      <vt:lpstr>What is Dissemination </vt:lpstr>
      <vt:lpstr>Dissemination Plan Importance</vt:lpstr>
      <vt:lpstr>Dissemination Philosophy &amp; Partner Embrace </vt:lpstr>
      <vt:lpstr>On Going Process</vt:lpstr>
      <vt:lpstr>Roles in Dissemination Process</vt:lpstr>
      <vt:lpstr>Dissemination Model – Practical Approach</vt:lpstr>
      <vt:lpstr>Objectives</vt:lpstr>
      <vt:lpstr>Aims of Dissemination</vt:lpstr>
      <vt:lpstr>Ten Elements of an Effective Dissemination Plan </vt:lpstr>
      <vt:lpstr>Cont’ </vt:lpstr>
      <vt:lpstr>Cont’</vt:lpstr>
      <vt:lpstr>Cont’</vt:lpstr>
      <vt:lpstr>Cont’</vt:lpstr>
      <vt:lpstr>Cont’</vt:lpstr>
      <vt:lpstr> Challenges Related to Dissemination </vt:lpstr>
      <vt:lpstr>CONT’</vt:lpstr>
      <vt:lpstr>PowerPoint Presentation</vt:lpstr>
      <vt:lpstr>Cont’</vt:lpstr>
      <vt:lpstr>Cont’</vt:lpstr>
      <vt:lpstr>Dissemination Baseline Activities</vt:lpstr>
      <vt:lpstr>Cont’</vt:lpstr>
      <vt:lpstr>Dissemination Activities (example)</vt:lpstr>
      <vt:lpstr>Time plan of Upcoming Activities</vt:lpstr>
      <vt:lpstr>Basic Dissemination Admin Rules </vt:lpstr>
      <vt:lpstr>Multiplier Events (Example)</vt:lpstr>
      <vt:lpstr>Supporting documents for Multiplier events </vt:lpstr>
      <vt:lpstr>Project Lasting Effects</vt:lpstr>
      <vt:lpstr>Sustainability</vt:lpstr>
      <vt:lpstr>Dissemination Monitoring Tools</vt:lpstr>
      <vt:lpstr>Questions? Comments thus far?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CardetMac</dc:creator>
  <cp:lastModifiedBy>Dell</cp:lastModifiedBy>
  <cp:revision>183</cp:revision>
  <dcterms:created xsi:type="dcterms:W3CDTF">2014-05-14T11:57:19Z</dcterms:created>
  <dcterms:modified xsi:type="dcterms:W3CDTF">2019-04-06T08:00:14Z</dcterms:modified>
</cp:coreProperties>
</file>