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7"/>
  </p:notesMasterIdLst>
  <p:sldIdLst>
    <p:sldId id="276" r:id="rId2"/>
    <p:sldId id="327" r:id="rId3"/>
    <p:sldId id="377" r:id="rId4"/>
    <p:sldId id="326" r:id="rId5"/>
    <p:sldId id="375" r:id="rId6"/>
    <p:sldId id="376" r:id="rId7"/>
    <p:sldId id="319" r:id="rId8"/>
    <p:sldId id="321" r:id="rId9"/>
    <p:sldId id="322" r:id="rId10"/>
    <p:sldId id="323" r:id="rId11"/>
    <p:sldId id="324" r:id="rId12"/>
    <p:sldId id="325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5" r:id="rId30"/>
    <p:sldId id="394" r:id="rId31"/>
    <p:sldId id="396" r:id="rId32"/>
    <p:sldId id="397" r:id="rId33"/>
    <p:sldId id="398" r:id="rId34"/>
    <p:sldId id="399" r:id="rId35"/>
    <p:sldId id="40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87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0A99-ECF4-47E2-AC6D-9CE3A430C6BE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F6F4-061C-4215-A5F9-4A95A02F2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34C9F-2290-4707-84BA-AA661A2B430E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CF82-CFD4-44D8-928A-E9AEE1B41304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EB04-E9FD-4C6D-90C3-830C58FC780C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AC84-0D71-4824-B51C-058243C67B83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91A164-CE29-4FE2-8AF4-471131AA0BFA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F124-0010-40CF-ABEA-8831EF6D8BF9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90F9-F3F5-4804-83F2-364CAD51978C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0D33D7-B88B-4B65-8F76-27E3EFCC7855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EBFB-5732-4B6C-A091-7DC3748C9DD3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3D6-A844-42CE-A8F8-C6C83DD59A10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B83-ECB0-4E22-A3DE-0FD2981A67EB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5CB8E4-AFC8-4F6B-9AE6-059649418E7B}" type="datetime1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9AD18BC-0ED9-4119-8D80-060E3C5A25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higher-order-thinking-skills-hots-education-31112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81200"/>
            <a:ext cx="6705600" cy="2925762"/>
          </a:xfrm>
        </p:spPr>
        <p:txBody>
          <a:bodyPr>
            <a:noAutofit/>
          </a:bodyPr>
          <a:lstStyle/>
          <a:p>
            <a:r>
              <a:rPr lang="en-US" sz="6600" b="1" dirty="0"/>
              <a:t>END  OF CYCLE ASSESSMENT</a:t>
            </a:r>
            <a:br>
              <a:rPr lang="en-US" sz="8000" b="1" dirty="0"/>
            </a:br>
            <a:br>
              <a:rPr lang="en-US" sz="5400" dirty="0"/>
            </a:br>
            <a:r>
              <a:rPr lang="en-US" sz="4000" dirty="0"/>
              <a:t>APRIL 2022</a:t>
            </a:r>
            <a:endParaRPr lang="en-US" sz="8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Physics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788388"/>
              </p:ext>
            </p:extLst>
          </p:nvPr>
        </p:nvGraphicFramePr>
        <p:xfrm>
          <a:off x="0" y="1295400"/>
          <a:ext cx="9144000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consisting of two sections. Section A is compulsory while Section B consists of six items out of which a candidate attempts four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2 is a practical paper consisting of three items out of which a candidate attempts 2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453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22AD-FE72-4B64-94F6-D372676A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0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Physics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consisting of two sections. Section A is compulsory while Section B consists of six items out of which a candidate attempts four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2 is a practical paper consisting of three items out of which a candidate attempts 2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453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22AD-FE72-4B64-94F6-D372676A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3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Chemistry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341948"/>
              </p:ext>
            </p:extLst>
          </p:nvPr>
        </p:nvGraphicFramePr>
        <p:xfrm>
          <a:off x="0" y="1295400"/>
          <a:ext cx="9144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consisting of two sections. Section A is compulsory while Section B consists of six items out of which a candidate attempts four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2 is a practical paper consisting of one compulsory item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30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453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22AD-FE72-4B64-94F6-D372676A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3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Biology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39027"/>
              </p:ext>
            </p:extLst>
          </p:nvPr>
        </p:nvGraphicFramePr>
        <p:xfrm>
          <a:off x="0" y="1295400"/>
          <a:ext cx="9144000" cy="574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consisting of two sections. Section A is compulsory while Section B consists of six items out of which a candidate attempts four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2 is a practical paper consisting of two compulsory items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 min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453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1520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5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Science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20364"/>
              </p:ext>
            </p:extLst>
          </p:nvPr>
        </p:nvGraphicFramePr>
        <p:xfrm>
          <a:off x="0" y="1295400"/>
          <a:ext cx="91440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1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consists of three sections. Section A is 10  MCQ items, Section B is a compulsory filling in section while section C has four items out of which a candidate attempts two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2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Geography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926629"/>
              </p:ext>
            </p:extLst>
          </p:nvPr>
        </p:nvGraphicFramePr>
        <p:xfrm>
          <a:off x="0" y="1295400"/>
          <a:ext cx="9144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consists of two sections and all items are compulsory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consists of two sections, section A is compulsory while section B consists of 5 items out of which a candidate attempts any 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80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0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 and Political Education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8559"/>
              </p:ext>
            </p:extLst>
          </p:nvPr>
        </p:nvGraphicFramePr>
        <p:xfrm>
          <a:off x="0" y="1295400"/>
          <a:ext cx="914400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consists of 8 essay items out of which a candidate attempts four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consists of five scenario based items out of which a candidate attempts 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7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Religious Education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88508"/>
              </p:ext>
            </p:extLst>
          </p:nvPr>
        </p:nvGraphicFramePr>
        <p:xfrm>
          <a:off x="0" y="1295400"/>
          <a:ext cx="914400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1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CRE paper has three sections; A, B and C. Section A is compulsory and consists of ten short answer items. Section B consists of eight questions out of which a candidate attempts four. Section C consists of two compulsory scenario items.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7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islamic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Religious Education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1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CRE paper has three sections; A, B and C. Section A is compulsory and consists of ten short answer items. Section B consists of eight questions out of which a candidate attempts four. Section C consists of two compulsory scenario items.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1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Education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614205"/>
              </p:ext>
            </p:extLst>
          </p:nvPr>
        </p:nvGraphicFramePr>
        <p:xfrm>
          <a:off x="0" y="1295400"/>
          <a:ext cx="9144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consisting of three sections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a practical paper assessing athletics, aesthetics and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8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35BC-3224-4B3B-A168-6F096BA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94" y="0"/>
            <a:ext cx="8582406" cy="1066800"/>
          </a:xfrm>
        </p:spPr>
        <p:txBody>
          <a:bodyPr>
            <a:normAutofit/>
          </a:bodyPr>
          <a:lstStyle/>
          <a:p>
            <a:r>
              <a:rPr lang="en-GB" sz="5400" dirty="0"/>
              <a:t>Activity 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2DFC1-FA1A-4D9D-A9F9-BD2554E1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1" y="1039760"/>
            <a:ext cx="8782812" cy="55981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In groups, discuss the following</a:t>
            </a:r>
          </a:p>
          <a:p>
            <a:r>
              <a:rPr lang="en-GB" sz="3600" dirty="0"/>
              <a:t>What is End of Cycle Assessment in the LSC?</a:t>
            </a:r>
          </a:p>
          <a:p>
            <a:r>
              <a:rPr lang="en-GB" sz="3600" dirty="0"/>
              <a:t>Discuss the difference between summative assessment in a knowledge based curriculum and in a competence based curriculum</a:t>
            </a:r>
          </a:p>
          <a:p>
            <a:r>
              <a:rPr lang="en-GB" sz="3600" dirty="0"/>
              <a:t>How best can teachers prepare learners for end of cycle assessment?</a:t>
            </a:r>
          </a:p>
          <a:p>
            <a:r>
              <a:rPr lang="en-GB" sz="3600" dirty="0"/>
              <a:t>What are High Order Thinking Skills (HOTs)?</a:t>
            </a:r>
          </a:p>
          <a:p>
            <a:pPr marL="0" indent="0">
              <a:buNone/>
            </a:pPr>
            <a:r>
              <a:rPr lang="en-US" sz="3600" dirty="0"/>
              <a:t>Present to plenary.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EBE87-D27A-4E52-B33B-5433D4FB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85ED6-C9AC-4AAF-8A91-1C061787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Nutrition and Food Technology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24002"/>
              </p:ext>
            </p:extLst>
          </p:nvPr>
        </p:nvGraphicFramePr>
        <p:xfrm>
          <a:off x="0" y="1295400"/>
          <a:ext cx="914400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consisting three sections. Section A is compulsory while sections B and C contain optional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a performance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0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 and Design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677050"/>
              </p:ext>
            </p:extLst>
          </p:nvPr>
        </p:nvGraphicFramePr>
        <p:xfrm>
          <a:off x="0" y="1295400"/>
          <a:ext cx="914400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compulsory paper with short answer and essay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a practical compulsory paper consisting of six items out of which a candidates attempts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3200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7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Agriculture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665088"/>
              </p:ext>
            </p:extLst>
          </p:nvPr>
        </p:nvGraphicFramePr>
        <p:xfrm>
          <a:off x="0" y="1295400"/>
          <a:ext cx="9144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consisting of three sections A, B and C. Sections A and B are compulsory while section C has five items out of which a candidate attempts four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70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a practical compulsory paper consisting of five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30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4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Entrepreneurship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184342"/>
              </p:ext>
            </p:extLst>
          </p:nvPr>
        </p:nvGraphicFramePr>
        <p:xfrm>
          <a:off x="0" y="1295400"/>
          <a:ext cx="91440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consisting of two sections. Section A is a compulsory and consists of short answer items while Section B consists of five essay items in which a candidate attempts any 3 items</a:t>
                      </a:r>
                      <a:endParaRPr 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Paper 2 is an application paper. It consists of three sections; A, B and C. Sections A and B are compulsory while section C has five items out of which a candidate attempts three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3200" dirty="0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1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Arts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90466"/>
              </p:ext>
            </p:extLst>
          </p:nvPr>
        </p:nvGraphicFramePr>
        <p:xfrm>
          <a:off x="0" y="1295400"/>
          <a:ext cx="914400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performing paper where a candidate performs five items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min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each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candidate (approx.)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Paper 2 is a theory paper consisting of two sections. It assesses listening and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r>
                        <a:rPr lang="en-US" sz="3200" dirty="0"/>
                        <a:t>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9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and Design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052838"/>
              </p:ext>
            </p:extLst>
          </p:nvPr>
        </p:nvGraphicFramePr>
        <p:xfrm>
          <a:off x="0" y="1295400"/>
          <a:ext cx="914400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3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design technology theory assessing knowledge and understanding of basic technology concepts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 min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design and drawing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3 is a practical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80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940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57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and Communication Technology</a:t>
            </a:r>
            <a:endParaRPr lang="en-US" sz="72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204639"/>
              </p:ext>
            </p:extLst>
          </p:nvPr>
        </p:nvGraphicFramePr>
        <p:xfrm>
          <a:off x="0" y="1295400"/>
          <a:ext cx="91440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a theory paper made up of two sections and all items are compulsory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80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a practical paper with two sections. A candidate is assessed in tasks such as web design, spreadsheets and power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3200" dirty="0"/>
                        <a:t>30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57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Kiswahili</a:t>
            </a:r>
            <a:endParaRPr lang="en-US" sz="13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482341"/>
              </p:ext>
            </p:extLst>
          </p:nvPr>
        </p:nvGraphicFramePr>
        <p:xfrm>
          <a:off x="0" y="1295400"/>
          <a:ext cx="91440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assesses composition writing, summary, general language usage and translation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 min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literature in Kiswahili and assesses short story, poetry, plays, and novella.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80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3200" dirty="0"/>
                        <a:t>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92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Languages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80866"/>
              </p:ext>
            </p:extLst>
          </p:nvPr>
        </p:nvGraphicFramePr>
        <p:xfrm>
          <a:off x="0" y="1295400"/>
          <a:ext cx="91440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3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Oral and Aural examination. It assesses listening, speaking and interpretation skills.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min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Paper 2 assesses translation and composition writing. Composition is divided into creative and functional writing.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Paper 3 tests Comprehension, Summary, Grammar, Culture and Oral Literature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1940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72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Ugandan Sign Language</a:t>
            </a:r>
            <a:endParaRPr lang="en-US" sz="9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651412"/>
              </p:ext>
            </p:extLst>
          </p:nvPr>
        </p:nvGraphicFramePr>
        <p:xfrm>
          <a:off x="0" y="1295400"/>
          <a:ext cx="9144000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1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has three sections which tests aspects of signing in different situations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26DF-FD12-435B-A9F7-F96101DB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4"/>
            <a:ext cx="9144000" cy="1282716"/>
          </a:xfrm>
        </p:spPr>
        <p:txBody>
          <a:bodyPr/>
          <a:lstStyle/>
          <a:p>
            <a:r>
              <a:rPr lang="en-GB" dirty="0"/>
              <a:t>Key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BD1E-72C8-42E7-992B-80598AEC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58968"/>
          </a:xfrm>
        </p:spPr>
        <p:txBody>
          <a:bodyPr>
            <a:normAutofit fontScale="92500"/>
          </a:bodyPr>
          <a:lstStyle/>
          <a:p>
            <a:r>
              <a:rPr lang="en-GB" sz="3200" dirty="0"/>
              <a:t>End of Cycle Assessment is summative assessment at the end of Senior Four, consisting of examinations by UNEB which will cater for the 80% of the total grade per subject.</a:t>
            </a:r>
          </a:p>
          <a:p>
            <a:r>
              <a:rPr lang="en-GB" sz="3200" dirty="0"/>
              <a:t>In a CBC, learners are required to give the application of the knowledge in day to day life</a:t>
            </a:r>
          </a:p>
          <a:p>
            <a:r>
              <a:rPr lang="en-US" sz="3200" dirty="0"/>
              <a:t>Teachers are urged to concentrate on the 20% (</a:t>
            </a:r>
            <a:r>
              <a:rPr lang="en-US" sz="3200" dirty="0" err="1"/>
              <a:t>ie</a:t>
            </a:r>
            <a:r>
              <a:rPr lang="en-US" sz="3200" dirty="0"/>
              <a:t> continuous class activities and formative assessment, projects, and co-curricular activities) to develop the ‘KUSVA’, competencies,. With this, they will be in position to perform well in the End.</a:t>
            </a:r>
            <a:endParaRPr lang="en-GB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E8B92-1C6E-4D63-9009-CEBF1BEA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BC748-F5B6-4DEE-9B0C-781596E2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Languages: </a:t>
            </a:r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french</a:t>
            </a:r>
            <a:endParaRPr lang="en-US" sz="13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676067"/>
              </p:ext>
            </p:extLst>
          </p:nvPr>
        </p:nvGraphicFramePr>
        <p:xfrm>
          <a:off x="0" y="1295400"/>
          <a:ext cx="914400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oral comprehension consisting of listening comprehension and speaking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40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written paper assessing reading comprehension, directed writing and continuous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40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62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Languages: </a:t>
            </a:r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arabic</a:t>
            </a:r>
            <a:endParaRPr lang="en-US" sz="13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10540"/>
              </p:ext>
            </p:extLst>
          </p:nvPr>
        </p:nvGraphicFramePr>
        <p:xfrm>
          <a:off x="0" y="1295400"/>
          <a:ext cx="91440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oral examination consisting of listening and speaking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40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a written examination assessing reading and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40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7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Languages: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german</a:t>
            </a:r>
            <a:endParaRPr lang="en-US" sz="115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227717"/>
              </p:ext>
            </p:extLst>
          </p:nvPr>
        </p:nvGraphicFramePr>
        <p:xfrm>
          <a:off x="0" y="1295400"/>
          <a:ext cx="9144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 for a pair of candidates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07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Languages: </a:t>
            </a:r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latin</a:t>
            </a:r>
            <a:endParaRPr lang="en-US" sz="13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013124"/>
              </p:ext>
            </p:extLst>
          </p:nvPr>
        </p:nvGraphicFramePr>
        <p:xfrm>
          <a:off x="0" y="1295400"/>
          <a:ext cx="9144000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assesses reading comprehension and writing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80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hours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Foreign Languages: </a:t>
            </a:r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chinese</a:t>
            </a:r>
            <a:endParaRPr lang="en-US" sz="138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989227"/>
              </p:ext>
            </p:extLst>
          </p:nvPr>
        </p:nvGraphicFramePr>
        <p:xfrm>
          <a:off x="0" y="1295400"/>
          <a:ext cx="914400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oral examination assessing listening comprehension and speaking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hour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Paper 2 is written examination assessing reading comprehension and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1 hour 30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3366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90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C830-4FCE-4D1E-9DD7-54AE21B2B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7904C6E-478C-414F-91A2-007F60C30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21B3-ED51-431E-92D9-D47E51F8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87C86-E8BA-4F37-8CAB-423E1204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7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35BC-3224-4B3B-A168-6F096BAF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7772400" cy="1609344"/>
          </a:xfrm>
        </p:spPr>
        <p:txBody>
          <a:bodyPr/>
          <a:lstStyle/>
          <a:p>
            <a:r>
              <a:rPr lang="en-GB" dirty="0"/>
              <a:t>Key points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2DFC1-FA1A-4D9D-A9F9-BD2554E1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9344"/>
            <a:ext cx="9144000" cy="441045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The End of Cycle Assessment in a competence based curriculum will test High Order Thinking skills and not just knowledge questions.</a:t>
            </a:r>
            <a:endParaRPr lang="en-US" sz="3200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2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Higher-order thinking skills (HOTS)</a:t>
            </a:r>
            <a:r>
              <a:rPr lang="en-US" sz="3200" dirty="0">
                <a:solidFill>
                  <a:srgbClr val="CC99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dirty="0"/>
              <a:t>are reflected by the top three levels in </a:t>
            </a:r>
            <a:r>
              <a:rPr lang="en-US" sz="3200" i="1" u="sng" dirty="0"/>
              <a:t>Bloom’s Taxonomy</a:t>
            </a:r>
            <a:r>
              <a:rPr lang="en-US" sz="3200" dirty="0"/>
              <a:t>, a framework designed to promote higher forms of thinking in education, such as analyzing and evaluating, rather than just teaching students to remember facts (rote learning).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EBE87-D27A-4E52-B33B-5433D4FB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85ED6-C9AC-4AAF-8A91-1C061787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C2185-B332-4CC7-9D26-3BE330F4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21C6-24C3-4E17-8D53-6FFBE43B3314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E6691-0F64-4DF8-823E-3930122F3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2" r="2084"/>
          <a:stretch/>
        </p:blipFill>
        <p:spPr>
          <a:xfrm>
            <a:off x="152400" y="1504950"/>
            <a:ext cx="8953500" cy="4495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743EB-A06D-4F1E-9C8E-2E045C807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0" t="12892" r="58993" b="59234"/>
          <a:stretch/>
        </p:blipFill>
        <p:spPr>
          <a:xfrm>
            <a:off x="209536" y="1676400"/>
            <a:ext cx="1400514" cy="83631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827B28-3E8A-48B0-897F-89EC29ECC6C2}"/>
              </a:ext>
            </a:extLst>
          </p:cNvPr>
          <p:cNvCxnSpPr>
            <a:cxnSpLocks/>
          </p:cNvCxnSpPr>
          <p:nvPr/>
        </p:nvCxnSpPr>
        <p:spPr>
          <a:xfrm>
            <a:off x="152400" y="3752850"/>
            <a:ext cx="0" cy="18774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4BE5D3A-7818-4D94-B022-16118C1BC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512" r="66943"/>
          <a:stretch/>
        </p:blipFill>
        <p:spPr>
          <a:xfrm>
            <a:off x="76200" y="3624263"/>
            <a:ext cx="1219878" cy="8715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39C3E7-3D23-4B24-A7D6-ACEB46932E70}"/>
              </a:ext>
            </a:extLst>
          </p:cNvPr>
          <p:cNvSpPr txBox="1"/>
          <p:nvPr/>
        </p:nvSpPr>
        <p:spPr>
          <a:xfrm>
            <a:off x="2486025" y="847725"/>
            <a:ext cx="665797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Blooms Taxonomy</a:t>
            </a:r>
            <a:endParaRPr lang="en-US" sz="4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6A7187-B30C-4073-B63C-352374BAA6E5}"/>
              </a:ext>
            </a:extLst>
          </p:cNvPr>
          <p:cNvCxnSpPr>
            <a:cxnSpLocks/>
          </p:cNvCxnSpPr>
          <p:nvPr/>
        </p:nvCxnSpPr>
        <p:spPr>
          <a:xfrm flipV="1">
            <a:off x="152400" y="1504950"/>
            <a:ext cx="0" cy="22534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5576918A-498A-4D82-B466-57B86C951BC0}"/>
              </a:ext>
            </a:extLst>
          </p:cNvPr>
          <p:cNvSpPr txBox="1">
            <a:spLocks/>
          </p:cNvSpPr>
          <p:nvPr/>
        </p:nvSpPr>
        <p:spPr>
          <a:xfrm>
            <a:off x="0" y="76200"/>
            <a:ext cx="7772400" cy="1577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Key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6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D75E-41ED-4C2B-A2CC-C27960921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Examination formats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84B50A5-0478-406D-BBFC-5DCA021F2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70" y="4566284"/>
            <a:ext cx="5918454" cy="1529715"/>
          </a:xfrm>
        </p:spPr>
        <p:txBody>
          <a:bodyPr>
            <a:normAutofit/>
          </a:bodyPr>
          <a:lstStyle/>
          <a:p>
            <a:r>
              <a:rPr lang="en-GB" sz="3200" dirty="0"/>
              <a:t>NB: UNEB to officially publish final exam formats and sample examination question papers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46A9C-869F-4372-B007-3870B36B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3950B-B199-4D1B-A789-93526866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B2573-62C6-4812-B8FC-71B90B322FC5}"/>
              </a:ext>
            </a:extLst>
          </p:cNvPr>
          <p:cNvSpPr txBox="1"/>
          <p:nvPr/>
        </p:nvSpPr>
        <p:spPr>
          <a:xfrm>
            <a:off x="808746" y="2057400"/>
            <a:ext cx="5580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END  OF CYCLE ASSESSMENT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72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 Language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322827"/>
              </p:ext>
            </p:extLst>
          </p:nvPr>
        </p:nvGraphicFramePr>
        <p:xfrm>
          <a:off x="0" y="1295400"/>
          <a:ext cx="914400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is functional writing with two sections. Candidates attempt one item from each section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40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 min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2 assesses areas of summary, comprehension and grammar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60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453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22AD-FE72-4B64-94F6-D372676A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in English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25575"/>
              </p:ext>
            </p:extLst>
          </p:nvPr>
        </p:nvGraphicFramePr>
        <p:xfrm>
          <a:off x="0" y="1295400"/>
          <a:ext cx="91440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1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paper has four sections covering poetry, drama, the novel and prose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80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22AD-FE72-4B64-94F6-D372676A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6534-A52A-4301-AE39-933DB7D6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2232"/>
            <a:ext cx="9220200" cy="1115568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endParaRPr lang="en-US" sz="166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531AF7D-D4DF-486B-B42A-7C1C685BD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384171"/>
              </p:ext>
            </p:extLst>
          </p:nvPr>
        </p:nvGraphicFramePr>
        <p:xfrm>
          <a:off x="0" y="1295400"/>
          <a:ext cx="91440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130545974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40719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514757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99705878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dirty="0"/>
                        <a:t>No of 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Paper Structure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51971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r>
                        <a:rPr lang="en-GB" sz="5400" dirty="0"/>
                        <a:t>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1 has two sections. All questions are compulsory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91005"/>
                  </a:ext>
                </a:extLst>
              </a:tr>
              <a:tr h="879381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2 is functional Mathematics consisting of six items and a candidate attempts four items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100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en-US" sz="3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453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322AD-FE72-4B64-94F6-D372676A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73BF-01EF-401B-B721-760BACA9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18BC-0ED9-4119-8D80-060E3C5A25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6072-9219-4BFA-81B3-05B755C88491}"/>
              </a:ext>
            </a:extLst>
          </p:cNvPr>
          <p:cNvSpPr txBox="1"/>
          <p:nvPr/>
        </p:nvSpPr>
        <p:spPr>
          <a:xfrm>
            <a:off x="0" y="-48141"/>
            <a:ext cx="9144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END  OF CYCLE ASSESSMENT: EXAM FORMAT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45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2027</TotalTime>
  <Words>1885</Words>
  <Application>Microsoft Office PowerPoint</Application>
  <PresentationFormat>On-screen Show (4:3)</PresentationFormat>
  <Paragraphs>406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Rockwell</vt:lpstr>
      <vt:lpstr>Rockwell Condensed</vt:lpstr>
      <vt:lpstr>Wingdings</vt:lpstr>
      <vt:lpstr>Wood Type</vt:lpstr>
      <vt:lpstr>END  OF CYCLE ASSESSMENT  APRIL 2022</vt:lpstr>
      <vt:lpstr>Activity </vt:lpstr>
      <vt:lpstr>Key points</vt:lpstr>
      <vt:lpstr>Key points</vt:lpstr>
      <vt:lpstr>PowerPoint Presentation</vt:lpstr>
      <vt:lpstr>Examination formats</vt:lpstr>
      <vt:lpstr>English Language</vt:lpstr>
      <vt:lpstr>Literature in English</vt:lpstr>
      <vt:lpstr>Mathematics</vt:lpstr>
      <vt:lpstr>Physics</vt:lpstr>
      <vt:lpstr>Physics</vt:lpstr>
      <vt:lpstr>Chemistry</vt:lpstr>
      <vt:lpstr>Biology</vt:lpstr>
      <vt:lpstr>General Science</vt:lpstr>
      <vt:lpstr>Geography</vt:lpstr>
      <vt:lpstr>History and Political Education</vt:lpstr>
      <vt:lpstr>Christian Religious Education</vt:lpstr>
      <vt:lpstr>islamic Religious Education</vt:lpstr>
      <vt:lpstr>Physical Education</vt:lpstr>
      <vt:lpstr>Nutrition and Food Technology</vt:lpstr>
      <vt:lpstr>Art and Design</vt:lpstr>
      <vt:lpstr>Agriculture</vt:lpstr>
      <vt:lpstr>Entrepreneurship</vt:lpstr>
      <vt:lpstr>Performing Arts</vt:lpstr>
      <vt:lpstr>Technology and Design</vt:lpstr>
      <vt:lpstr>Information and Communication Technology</vt:lpstr>
      <vt:lpstr>Kiswahili</vt:lpstr>
      <vt:lpstr>Local Languages</vt:lpstr>
      <vt:lpstr>Ugandan Sign Language</vt:lpstr>
      <vt:lpstr>Foreign Languages: french</vt:lpstr>
      <vt:lpstr>Foreign Languages: arabic</vt:lpstr>
      <vt:lpstr>Foreign Languages: german</vt:lpstr>
      <vt:lpstr>Foreign Languages: latin</vt:lpstr>
      <vt:lpstr>Foreign Languages: chinese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 OF NATIONAL FACILITATORS</dc:title>
  <dc:creator>TwineSaid_2</dc:creator>
  <cp:lastModifiedBy>Rogers Mukalele</cp:lastModifiedBy>
  <cp:revision>145</cp:revision>
  <dcterms:created xsi:type="dcterms:W3CDTF">2020-08-12T16:27:22Z</dcterms:created>
  <dcterms:modified xsi:type="dcterms:W3CDTF">2022-04-26T07:48:20Z</dcterms:modified>
</cp:coreProperties>
</file>