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8"/>
  </p:notesMasterIdLst>
  <p:sldIdLst>
    <p:sldId id="377" r:id="rId2"/>
    <p:sldId id="301" r:id="rId3"/>
    <p:sldId id="300" r:id="rId4"/>
    <p:sldId id="283" r:id="rId5"/>
    <p:sldId id="302" r:id="rId6"/>
    <p:sldId id="324" r:id="rId7"/>
    <p:sldId id="352" r:id="rId8"/>
    <p:sldId id="325" r:id="rId9"/>
    <p:sldId id="339" r:id="rId10"/>
    <p:sldId id="340" r:id="rId11"/>
    <p:sldId id="341" r:id="rId12"/>
    <p:sldId id="342" r:id="rId13"/>
    <p:sldId id="304" r:id="rId14"/>
    <p:sldId id="305" r:id="rId15"/>
    <p:sldId id="326" r:id="rId16"/>
    <p:sldId id="327" r:id="rId17"/>
    <p:sldId id="328" r:id="rId18"/>
    <p:sldId id="307" r:id="rId19"/>
    <p:sldId id="308" r:id="rId20"/>
    <p:sldId id="329" r:id="rId21"/>
    <p:sldId id="331" r:id="rId22"/>
    <p:sldId id="330" r:id="rId23"/>
    <p:sldId id="332" r:id="rId24"/>
    <p:sldId id="309" r:id="rId25"/>
    <p:sldId id="334" r:id="rId26"/>
    <p:sldId id="338" r:id="rId27"/>
    <p:sldId id="343" r:id="rId28"/>
    <p:sldId id="344" r:id="rId29"/>
    <p:sldId id="336" r:id="rId30"/>
    <p:sldId id="345" r:id="rId31"/>
    <p:sldId id="346" r:id="rId32"/>
    <p:sldId id="335" r:id="rId33"/>
    <p:sldId id="348" r:id="rId34"/>
    <p:sldId id="378" r:id="rId35"/>
    <p:sldId id="379" r:id="rId36"/>
    <p:sldId id="380" r:id="rId37"/>
    <p:sldId id="381" r:id="rId38"/>
    <p:sldId id="382" r:id="rId39"/>
    <p:sldId id="383" r:id="rId40"/>
    <p:sldId id="384" r:id="rId41"/>
    <p:sldId id="311" r:id="rId42"/>
    <p:sldId id="350" r:id="rId43"/>
    <p:sldId id="351" r:id="rId44"/>
    <p:sldId id="349" r:id="rId45"/>
    <p:sldId id="313" r:id="rId46"/>
    <p:sldId id="314" r:id="rId47"/>
    <p:sldId id="316" r:id="rId48"/>
    <p:sldId id="317" r:id="rId49"/>
    <p:sldId id="353" r:id="rId50"/>
    <p:sldId id="354" r:id="rId51"/>
    <p:sldId id="318" r:id="rId52"/>
    <p:sldId id="319" r:id="rId53"/>
    <p:sldId id="320" r:id="rId54"/>
    <p:sldId id="355" r:id="rId55"/>
    <p:sldId id="321" r:id="rId56"/>
    <p:sldId id="356" r:id="rId57"/>
    <p:sldId id="357" r:id="rId58"/>
    <p:sldId id="358" r:id="rId59"/>
    <p:sldId id="361" r:id="rId60"/>
    <p:sldId id="362" r:id="rId61"/>
    <p:sldId id="364" r:id="rId62"/>
    <p:sldId id="322" r:id="rId63"/>
    <p:sldId id="365" r:id="rId64"/>
    <p:sldId id="366" r:id="rId65"/>
    <p:sldId id="367" r:id="rId66"/>
    <p:sldId id="368" r:id="rId67"/>
    <p:sldId id="369" r:id="rId68"/>
    <p:sldId id="370" r:id="rId69"/>
    <p:sldId id="323" r:id="rId70"/>
    <p:sldId id="376" r:id="rId71"/>
    <p:sldId id="371" r:id="rId72"/>
    <p:sldId id="372" r:id="rId73"/>
    <p:sldId id="373" r:id="rId74"/>
    <p:sldId id="374" r:id="rId75"/>
    <p:sldId id="375" r:id="rId76"/>
    <p:sldId id="299" r:id="rId7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61" autoAdjust="0"/>
  </p:normalViewPr>
  <p:slideViewPr>
    <p:cSldViewPr>
      <p:cViewPr varScale="1">
        <p:scale>
          <a:sx n="58" d="100"/>
          <a:sy n="58" d="100"/>
        </p:scale>
        <p:origin x="1520" y="2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 typeface="Arial" panose="020B0604020202020204" pitchFamily="34" charset="0"/>
              <a:buNone/>
            </a:pPr>
            <a:r>
              <a:rPr lang="en-GB" sz="1200" b="1" i="0" kern="1200" dirty="0">
                <a:solidFill>
                  <a:schemeClr val="tx1"/>
                </a:solidFill>
                <a:latin typeface="+mn-lt"/>
                <a:ea typeface="+mn-ea"/>
                <a:cs typeface="+mn-cs"/>
              </a:rPr>
              <a:t>Guidance to the Teacher</a:t>
            </a:r>
          </a:p>
          <a:p>
            <a:pPr marL="171450" indent="-171450">
              <a:buFont typeface="Arial" panose="020B0604020202020204" pitchFamily="34" charset="0"/>
              <a:buChar char="•"/>
            </a:pPr>
            <a:r>
              <a:rPr lang="en-GB" sz="1200" i="0" kern="1200" dirty="0">
                <a:solidFill>
                  <a:schemeClr val="tx1"/>
                </a:solidFill>
                <a:latin typeface="+mn-lt"/>
                <a:ea typeface="+mn-ea"/>
                <a:cs typeface="+mn-cs"/>
              </a:rPr>
              <a:t>Guide the learners to identify the different internet services and their usefulness.</a:t>
            </a:r>
          </a:p>
          <a:p>
            <a:pPr marL="171450" indent="-171450">
              <a:buFont typeface="Arial" panose="020B0604020202020204" pitchFamily="34" charset="0"/>
              <a:buChar char="•"/>
            </a:pPr>
            <a:r>
              <a:rPr lang="en-GB" sz="1200" i="0" kern="1200" dirty="0">
                <a:solidFill>
                  <a:schemeClr val="tx1"/>
                </a:solidFill>
                <a:latin typeface="+mn-lt"/>
                <a:ea typeface="+mn-ea"/>
                <a:cs typeface="+mn-cs"/>
              </a:rPr>
              <a:t>Demonstrate effective use of search engines and give learners activities to practise use of refined searches as individuals or in groups.</a:t>
            </a:r>
          </a:p>
          <a:p>
            <a:pPr marL="171450" indent="-171450">
              <a:buFont typeface="Arial" panose="020B0604020202020204" pitchFamily="34" charset="0"/>
              <a:buChar char="•"/>
            </a:pPr>
            <a:r>
              <a:rPr lang="en-GB" sz="1200" i="0" kern="1200" dirty="0">
                <a:solidFill>
                  <a:schemeClr val="tx1"/>
                </a:solidFill>
                <a:latin typeface="+mn-lt"/>
                <a:ea typeface="+mn-ea"/>
                <a:cs typeface="+mn-cs"/>
              </a:rPr>
              <a:t>Guide the learners to use email communication. You need to make sure that all learners in the class have working email addresses for effective teaching of this topic.</a:t>
            </a:r>
          </a:p>
          <a:p>
            <a:pPr marL="171450" indent="-171450">
              <a:buFont typeface="Arial" panose="020B0604020202020204" pitchFamily="34" charset="0"/>
              <a:buChar char="•"/>
            </a:pPr>
            <a:r>
              <a:rPr lang="en-GB" sz="1200" i="0" kern="1200" dirty="0">
                <a:solidFill>
                  <a:schemeClr val="tx1"/>
                </a:solidFill>
                <a:latin typeface="+mn-lt"/>
                <a:ea typeface="+mn-ea"/>
                <a:cs typeface="+mn-cs"/>
              </a:rPr>
              <a:t>Creating an email address is expected.</a:t>
            </a:r>
          </a:p>
          <a:p>
            <a:pPr marL="171450" indent="-171450">
              <a:buFont typeface="Arial" panose="020B0604020202020204" pitchFamily="34" charset="0"/>
              <a:buChar char="•"/>
            </a:pPr>
            <a:r>
              <a:rPr lang="en-GB" sz="1200" i="0" kern="1200" dirty="0">
                <a:solidFill>
                  <a:schemeClr val="tx1"/>
                </a:solidFill>
                <a:latin typeface="+mn-lt"/>
                <a:ea typeface="+mn-ea"/>
                <a:cs typeface="+mn-cs"/>
              </a:rPr>
              <a:t> As much as possible encourage internet etiquette practices.</a:t>
            </a:r>
            <a:br>
              <a:rPr lang="en-GB" sz="1200" i="0" kern="1200" dirty="0">
                <a:solidFill>
                  <a:schemeClr val="tx1"/>
                </a:solidFill>
                <a:latin typeface="+mn-lt"/>
                <a:ea typeface="+mn-ea"/>
                <a:cs typeface="+mn-cs"/>
              </a:rPr>
            </a:br>
            <a:r>
              <a:rPr lang="en-GB" sz="1200" b="1" i="0" kern="1200" dirty="0">
                <a:solidFill>
                  <a:schemeClr val="tx1"/>
                </a:solidFill>
                <a:latin typeface="+mn-lt"/>
                <a:ea typeface="+mn-ea"/>
                <a:cs typeface="+mn-cs"/>
              </a:rPr>
              <a:t>Suggested Competences for Assessment</a:t>
            </a:r>
            <a:endParaRPr lang="en-GB" sz="1200" b="0" i="0" kern="1200" dirty="0">
              <a:solidFill>
                <a:schemeClr val="tx1"/>
              </a:solidFill>
              <a:latin typeface="+mn-lt"/>
              <a:ea typeface="+mn-ea"/>
              <a:cs typeface="+mn-cs"/>
            </a:endParaRPr>
          </a:p>
          <a:p>
            <a:pPr marL="171450" indent="-171450">
              <a:buFont typeface="Arial" panose="020B0604020202020204" pitchFamily="34" charset="0"/>
              <a:buChar char="•"/>
            </a:pPr>
            <a:r>
              <a:rPr lang="en-GB" sz="1200" i="0" kern="1200" dirty="0">
                <a:solidFill>
                  <a:schemeClr val="tx1"/>
                </a:solidFill>
                <a:latin typeface="+mn-lt"/>
                <a:ea typeface="+mn-ea"/>
                <a:cs typeface="+mn-cs"/>
              </a:rPr>
              <a:t>Assess the learners’ ability to search for information from the internet and use email communication in addition to other services covered in this topic.</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3716464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25</a:t>
            </a:fld>
            <a:endParaRPr lang="en-US"/>
          </a:p>
        </p:txBody>
      </p:sp>
    </p:spTree>
    <p:extLst>
      <p:ext uri="{BB962C8B-B14F-4D97-AF65-F5344CB8AC3E}">
        <p14:creationId xmlns:p14="http://schemas.microsoft.com/office/powerpoint/2010/main" val="178010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26</a:t>
            </a:fld>
            <a:endParaRPr lang="en-US"/>
          </a:p>
        </p:txBody>
      </p:sp>
    </p:spTree>
    <p:extLst>
      <p:ext uri="{BB962C8B-B14F-4D97-AF65-F5344CB8AC3E}">
        <p14:creationId xmlns:p14="http://schemas.microsoft.com/office/powerpoint/2010/main" val="1979279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27</a:t>
            </a:fld>
            <a:endParaRPr lang="en-US"/>
          </a:p>
        </p:txBody>
      </p:sp>
    </p:spTree>
    <p:extLst>
      <p:ext uri="{BB962C8B-B14F-4D97-AF65-F5344CB8AC3E}">
        <p14:creationId xmlns:p14="http://schemas.microsoft.com/office/powerpoint/2010/main" val="4293496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28</a:t>
            </a:fld>
            <a:endParaRPr lang="en-US"/>
          </a:p>
        </p:txBody>
      </p:sp>
    </p:spTree>
    <p:extLst>
      <p:ext uri="{BB962C8B-B14F-4D97-AF65-F5344CB8AC3E}">
        <p14:creationId xmlns:p14="http://schemas.microsoft.com/office/powerpoint/2010/main" val="3818617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29</a:t>
            </a:fld>
            <a:endParaRPr lang="en-US"/>
          </a:p>
        </p:txBody>
      </p:sp>
    </p:spTree>
    <p:extLst>
      <p:ext uri="{BB962C8B-B14F-4D97-AF65-F5344CB8AC3E}">
        <p14:creationId xmlns:p14="http://schemas.microsoft.com/office/powerpoint/2010/main" val="730611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30</a:t>
            </a:fld>
            <a:endParaRPr lang="en-US"/>
          </a:p>
        </p:txBody>
      </p:sp>
    </p:spTree>
    <p:extLst>
      <p:ext uri="{BB962C8B-B14F-4D97-AF65-F5344CB8AC3E}">
        <p14:creationId xmlns:p14="http://schemas.microsoft.com/office/powerpoint/2010/main" val="7023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31</a:t>
            </a:fld>
            <a:endParaRPr lang="en-US"/>
          </a:p>
        </p:txBody>
      </p:sp>
    </p:spTree>
    <p:extLst>
      <p:ext uri="{BB962C8B-B14F-4D97-AF65-F5344CB8AC3E}">
        <p14:creationId xmlns:p14="http://schemas.microsoft.com/office/powerpoint/2010/main" val="2688193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32</a:t>
            </a:fld>
            <a:endParaRPr lang="en-US"/>
          </a:p>
        </p:txBody>
      </p:sp>
    </p:spTree>
    <p:extLst>
      <p:ext uri="{BB962C8B-B14F-4D97-AF65-F5344CB8AC3E}">
        <p14:creationId xmlns:p14="http://schemas.microsoft.com/office/powerpoint/2010/main" val="2351702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33</a:t>
            </a:fld>
            <a:endParaRPr lang="en-US"/>
          </a:p>
        </p:txBody>
      </p:sp>
    </p:spTree>
    <p:extLst>
      <p:ext uri="{BB962C8B-B14F-4D97-AF65-F5344CB8AC3E}">
        <p14:creationId xmlns:p14="http://schemas.microsoft.com/office/powerpoint/2010/main" val="704655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41</a:t>
            </a:fld>
            <a:endParaRPr lang="en-US"/>
          </a:p>
        </p:txBody>
      </p:sp>
    </p:spTree>
    <p:extLst>
      <p:ext uri="{BB962C8B-B14F-4D97-AF65-F5344CB8AC3E}">
        <p14:creationId xmlns:p14="http://schemas.microsoft.com/office/powerpoint/2010/main" val="3687052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a:t>
            </a:fld>
            <a:endParaRPr lang="en-US"/>
          </a:p>
        </p:txBody>
      </p:sp>
    </p:spTree>
    <p:extLst>
      <p:ext uri="{BB962C8B-B14F-4D97-AF65-F5344CB8AC3E}">
        <p14:creationId xmlns:p14="http://schemas.microsoft.com/office/powerpoint/2010/main" val="2211767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44</a:t>
            </a:fld>
            <a:endParaRPr lang="en-US"/>
          </a:p>
        </p:txBody>
      </p:sp>
    </p:spTree>
    <p:extLst>
      <p:ext uri="{BB962C8B-B14F-4D97-AF65-F5344CB8AC3E}">
        <p14:creationId xmlns:p14="http://schemas.microsoft.com/office/powerpoint/2010/main" val="1960456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45</a:t>
            </a:fld>
            <a:endParaRPr lang="en-US"/>
          </a:p>
        </p:txBody>
      </p:sp>
    </p:spTree>
    <p:extLst>
      <p:ext uri="{BB962C8B-B14F-4D97-AF65-F5344CB8AC3E}">
        <p14:creationId xmlns:p14="http://schemas.microsoft.com/office/powerpoint/2010/main" val="1381543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46</a:t>
            </a:fld>
            <a:endParaRPr lang="en-US"/>
          </a:p>
        </p:txBody>
      </p:sp>
    </p:spTree>
    <p:extLst>
      <p:ext uri="{BB962C8B-B14F-4D97-AF65-F5344CB8AC3E}">
        <p14:creationId xmlns:p14="http://schemas.microsoft.com/office/powerpoint/2010/main" val="1826290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47</a:t>
            </a:fld>
            <a:endParaRPr lang="en-US"/>
          </a:p>
        </p:txBody>
      </p:sp>
    </p:spTree>
    <p:extLst>
      <p:ext uri="{BB962C8B-B14F-4D97-AF65-F5344CB8AC3E}">
        <p14:creationId xmlns:p14="http://schemas.microsoft.com/office/powerpoint/2010/main" val="20727161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48</a:t>
            </a:fld>
            <a:endParaRPr lang="en-US"/>
          </a:p>
        </p:txBody>
      </p:sp>
    </p:spTree>
    <p:extLst>
      <p:ext uri="{BB962C8B-B14F-4D97-AF65-F5344CB8AC3E}">
        <p14:creationId xmlns:p14="http://schemas.microsoft.com/office/powerpoint/2010/main" val="2083414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49</a:t>
            </a:fld>
            <a:endParaRPr lang="en-US"/>
          </a:p>
        </p:txBody>
      </p:sp>
    </p:spTree>
    <p:extLst>
      <p:ext uri="{BB962C8B-B14F-4D97-AF65-F5344CB8AC3E}">
        <p14:creationId xmlns:p14="http://schemas.microsoft.com/office/powerpoint/2010/main" val="3451471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50</a:t>
            </a:fld>
            <a:endParaRPr lang="en-US"/>
          </a:p>
        </p:txBody>
      </p:sp>
    </p:spTree>
    <p:extLst>
      <p:ext uri="{BB962C8B-B14F-4D97-AF65-F5344CB8AC3E}">
        <p14:creationId xmlns:p14="http://schemas.microsoft.com/office/powerpoint/2010/main" val="317141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51</a:t>
            </a:fld>
            <a:endParaRPr lang="en-US"/>
          </a:p>
        </p:txBody>
      </p:sp>
    </p:spTree>
    <p:extLst>
      <p:ext uri="{BB962C8B-B14F-4D97-AF65-F5344CB8AC3E}">
        <p14:creationId xmlns:p14="http://schemas.microsoft.com/office/powerpoint/2010/main" val="814031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52</a:t>
            </a:fld>
            <a:endParaRPr lang="en-US"/>
          </a:p>
        </p:txBody>
      </p:sp>
    </p:spTree>
    <p:extLst>
      <p:ext uri="{BB962C8B-B14F-4D97-AF65-F5344CB8AC3E}">
        <p14:creationId xmlns:p14="http://schemas.microsoft.com/office/powerpoint/2010/main" val="4195230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53</a:t>
            </a:fld>
            <a:endParaRPr lang="en-US"/>
          </a:p>
        </p:txBody>
      </p:sp>
    </p:spTree>
    <p:extLst>
      <p:ext uri="{BB962C8B-B14F-4D97-AF65-F5344CB8AC3E}">
        <p14:creationId xmlns:p14="http://schemas.microsoft.com/office/powerpoint/2010/main" val="3180925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18</a:t>
            </a:fld>
            <a:endParaRPr lang="en-US"/>
          </a:p>
        </p:txBody>
      </p:sp>
    </p:spTree>
    <p:extLst>
      <p:ext uri="{BB962C8B-B14F-4D97-AF65-F5344CB8AC3E}">
        <p14:creationId xmlns:p14="http://schemas.microsoft.com/office/powerpoint/2010/main" val="1053994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54</a:t>
            </a:fld>
            <a:endParaRPr lang="en-US"/>
          </a:p>
        </p:txBody>
      </p:sp>
    </p:spTree>
    <p:extLst>
      <p:ext uri="{BB962C8B-B14F-4D97-AF65-F5344CB8AC3E}">
        <p14:creationId xmlns:p14="http://schemas.microsoft.com/office/powerpoint/2010/main" val="580196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55</a:t>
            </a:fld>
            <a:endParaRPr lang="en-US"/>
          </a:p>
        </p:txBody>
      </p:sp>
    </p:spTree>
    <p:extLst>
      <p:ext uri="{BB962C8B-B14F-4D97-AF65-F5344CB8AC3E}">
        <p14:creationId xmlns:p14="http://schemas.microsoft.com/office/powerpoint/2010/main" val="13432459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75C6CF-9133-426E-B85E-A7FB0087677F}" type="slidenum">
              <a:rPr lang="ar-QA"/>
              <a:pPr/>
              <a:t>61</a:t>
            </a:fld>
            <a:endParaRPr lang="en-GB"/>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5110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62</a:t>
            </a:fld>
            <a:endParaRPr lang="en-US"/>
          </a:p>
        </p:txBody>
      </p:sp>
    </p:spTree>
    <p:extLst>
      <p:ext uri="{BB962C8B-B14F-4D97-AF65-F5344CB8AC3E}">
        <p14:creationId xmlns:p14="http://schemas.microsoft.com/office/powerpoint/2010/main" val="37548070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63</a:t>
            </a:fld>
            <a:endParaRPr lang="en-US"/>
          </a:p>
        </p:txBody>
      </p:sp>
    </p:spTree>
    <p:extLst>
      <p:ext uri="{BB962C8B-B14F-4D97-AF65-F5344CB8AC3E}">
        <p14:creationId xmlns:p14="http://schemas.microsoft.com/office/powerpoint/2010/main" val="503952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GB" dirty="0"/>
              <a:t>Social networking is a relatively new advancement in technology. They are different platforms or websites that people can create personal profiles, share pictures, videos, and text updates to their friends, family, and people from all over the world. News, trends, videos, pictures, and just about anything else can go “viral” in a matter of hours, which makes you wonder, what is all of the craze about? It is very easy to get carried away with the attention and interactions you can have twenty four hours a day on websites like </a:t>
            </a:r>
            <a:r>
              <a:rPr lang="en-GB" dirty="0" err="1"/>
              <a:t>Facebook</a:t>
            </a:r>
            <a:r>
              <a:rPr lang="en-GB" dirty="0"/>
              <a:t>, Twitter, and </a:t>
            </a:r>
            <a:r>
              <a:rPr lang="en-GB" dirty="0" err="1"/>
              <a:t>Instagram</a:t>
            </a:r>
            <a:r>
              <a:rPr lang="en-GB" dirty="0"/>
              <a:t>, but what are the pros and cons that these social networking sites are having on our society?</a:t>
            </a:r>
          </a:p>
          <a:p>
            <a:r>
              <a:rPr lang="en-GB" b="1" dirty="0"/>
              <a:t>The Pros of Social Networking</a:t>
            </a:r>
          </a:p>
          <a:p>
            <a:r>
              <a:rPr lang="en-GB" b="1" dirty="0"/>
              <a:t>1. Staying Connected</a:t>
            </a:r>
            <a:br>
              <a:rPr lang="en-GB" dirty="0"/>
            </a:br>
            <a:r>
              <a:rPr lang="en-GB" dirty="0"/>
              <a:t>The main purpose of social media is to be able to stay connected to friends and families in today’s fast paced and ever changing worlds. You are able to rekindle old friendships, share family photos, and special events in your life with just about everyone you know, at the same time. </a:t>
            </a:r>
          </a:p>
          <a:p>
            <a:r>
              <a:rPr lang="en-GB" b="1" dirty="0"/>
              <a:t>2. Finding People With Common Interests</a:t>
            </a:r>
            <a:br>
              <a:rPr lang="en-GB" dirty="0"/>
            </a:br>
            <a:r>
              <a:rPr lang="en-GB" dirty="0"/>
              <a:t>Social networking is also a great way to meet entirely new people. You can seek out groups that are focused towards your special interests and hobbies and connect with local people that share the same interests. Online and social media dating is almost more common than traditional dating is in today’s world. </a:t>
            </a:r>
          </a:p>
          <a:p>
            <a:endParaRPr lang="en-GB" dirty="0"/>
          </a:p>
          <a:p>
            <a:r>
              <a:rPr lang="en-GB" b="1" dirty="0"/>
              <a:t>3. Invaluable Promotional Tool</a:t>
            </a:r>
            <a:br>
              <a:rPr lang="en-GB" dirty="0"/>
            </a:br>
            <a:r>
              <a:rPr lang="en-GB" dirty="0"/>
              <a:t>Companies, artists, and musicians can reach an impossibly large and diverse amount of people using social media sites. This allows them to promote and market themselves and their products in a way that has never been seen before. </a:t>
            </a:r>
          </a:p>
          <a:p>
            <a:r>
              <a:rPr lang="en-GB" b="1" dirty="0"/>
              <a:t>4. Information Spreads Incredibly Fast</a:t>
            </a:r>
            <a:br>
              <a:rPr lang="en-GB" dirty="0"/>
            </a:br>
            <a:r>
              <a:rPr lang="en-GB" dirty="0"/>
              <a:t>Breaking news and other important information can spread like wildfire on social media sites. Important things like recalls, storm information, or missing children are all communicated and taken seriously very quickly. </a:t>
            </a:r>
          </a:p>
          <a:p>
            <a:r>
              <a:rPr lang="en-GB" b="1" dirty="0"/>
              <a:t>5. Helps To Catch And Convict Criminals</a:t>
            </a:r>
            <a:br>
              <a:rPr lang="en-GB" dirty="0"/>
            </a:br>
            <a:r>
              <a:rPr lang="en-GB" dirty="0"/>
              <a:t>People often do not think of the consequences of what they post of these social sites. Pictures of themselves doing illegal things, or even bragging posts about crimes they have committed are all things that law enforcement use to persecute these criminals. They also use these sites to identify and solve existing cases. </a:t>
            </a:r>
          </a:p>
          <a:p>
            <a:r>
              <a:rPr lang="en-GB" b="1" dirty="0"/>
              <a:t>The Cons of Social Networking</a:t>
            </a:r>
          </a:p>
          <a:p>
            <a:r>
              <a:rPr lang="en-GB" b="1" dirty="0"/>
              <a:t>1. Perpetuates False And Unreliable Information</a:t>
            </a:r>
            <a:br>
              <a:rPr lang="en-GB" dirty="0"/>
            </a:br>
            <a:r>
              <a:rPr lang="en-GB" dirty="0"/>
              <a:t>Just like stated above, anything can spread to millions of people within hours or days on social media. This also, unfortunately, includes things that are false or made up. This information can cause panic and severe misinformation in society. </a:t>
            </a:r>
          </a:p>
          <a:p>
            <a:r>
              <a:rPr lang="en-GB" b="1" dirty="0"/>
              <a:t>2. Causing Major Relationship Problems</a:t>
            </a:r>
            <a:br>
              <a:rPr lang="en-GB" dirty="0"/>
            </a:br>
            <a:r>
              <a:rPr lang="en-GB" dirty="0"/>
              <a:t>Online social interactions with social networking have not only been starting new relationships, but ending many others. It is very simple to communicate and share pictures or plans with a person on social media and keep it completely under wraps. This new temptation has been driving wedges into people’s real life, offline relationships, often time ending them for good. Social networking puts trust to the limit. </a:t>
            </a:r>
          </a:p>
          <a:p>
            <a:r>
              <a:rPr lang="en-GB" b="1" dirty="0"/>
              <a:t>3. Cyber Bullying Is A Growing Problem</a:t>
            </a:r>
            <a:br>
              <a:rPr lang="en-GB" dirty="0"/>
            </a:br>
            <a:r>
              <a:rPr lang="en-GB" dirty="0"/>
              <a:t>Having access to people’s lives at all times is not always a good thing. A new trend of cyber bullying is wreaking havoc all across the world. This is especially true with young kids. They are publicly harassing one another, and posting mean or slanderous things which are broadcast-</a:t>
            </a:r>
            <a:r>
              <a:rPr lang="en-GB" dirty="0" err="1"/>
              <a:t>ed</a:t>
            </a:r>
            <a:r>
              <a:rPr lang="en-GB" dirty="0"/>
              <a:t> to the entire cyber world. </a:t>
            </a:r>
          </a:p>
          <a:p>
            <a:r>
              <a:rPr lang="en-GB" b="1" dirty="0"/>
              <a:t>4. Used To Profile and Discriminate In The Job World</a:t>
            </a:r>
            <a:br>
              <a:rPr lang="en-GB" dirty="0"/>
            </a:br>
            <a:r>
              <a:rPr lang="en-GB" dirty="0"/>
              <a:t>Just about everyone has a social media account the shows what they look like, the type of life that they live, and how old they are. Employers are using this to their advantages is some very unsettling ways. Jobs that are looking for a certain criteria of person, but cannot legally express these criteria, are using social media to </a:t>
            </a:r>
            <a:r>
              <a:rPr lang="en-GB" dirty="0" err="1"/>
              <a:t>prescreen</a:t>
            </a:r>
            <a:r>
              <a:rPr lang="en-GB" dirty="0"/>
              <a:t> their applicants. </a:t>
            </a:r>
          </a:p>
          <a:p>
            <a:r>
              <a:rPr lang="en-GB" b="1" dirty="0"/>
              <a:t>5. The Addiction Is Real</a:t>
            </a:r>
            <a:br>
              <a:rPr lang="en-GB" dirty="0"/>
            </a:br>
            <a:r>
              <a:rPr lang="en-GB" dirty="0"/>
              <a:t>One of the biggest problems with the social media craze is that people are becoming more and more addicted to using it. It is the number one time waster at work, in school, and at home. All of this has caused people to have literal withdraws from their social networks. Crazy</a:t>
            </a:r>
          </a:p>
          <a:p>
            <a:endParaRPr lang="en-GB" dirty="0"/>
          </a:p>
          <a:p>
            <a:r>
              <a:rPr lang="en-GB" dirty="0"/>
              <a:t>Source:</a:t>
            </a:r>
            <a:r>
              <a:rPr lang="en-GB" baseline="0" dirty="0"/>
              <a:t> https://futureofworking.com/10-advantages-and-disadvantages-of-social-networking/</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64</a:t>
            </a:fld>
            <a:endParaRPr lang="en-US"/>
          </a:p>
        </p:txBody>
      </p:sp>
    </p:spTree>
    <p:extLst>
      <p:ext uri="{BB962C8B-B14F-4D97-AF65-F5344CB8AC3E}">
        <p14:creationId xmlns:p14="http://schemas.microsoft.com/office/powerpoint/2010/main" val="1746984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GB" dirty="0"/>
              <a:t>Social networking is a relatively new advancement in technology. They are different platforms or websites that people can create personal profiles, share pictures, videos, and text updates to their friends, family, and people from all over the world. News, trends, videos, pictures, and just about anything else can go “viral” in a matter of hours, which makes you wonder, what is all of the craze about? It is very easy to get carried away with the attention and interactions you can have twenty four hours a day on websites like </a:t>
            </a:r>
            <a:r>
              <a:rPr lang="en-GB" dirty="0" err="1"/>
              <a:t>Facebook</a:t>
            </a:r>
            <a:r>
              <a:rPr lang="en-GB" dirty="0"/>
              <a:t>, Twitter, and </a:t>
            </a:r>
            <a:r>
              <a:rPr lang="en-GB" dirty="0" err="1"/>
              <a:t>Instagram</a:t>
            </a:r>
            <a:r>
              <a:rPr lang="en-GB" dirty="0"/>
              <a:t>, but what are the pros and cons that these social networking sites are having on our society?</a:t>
            </a:r>
          </a:p>
          <a:p>
            <a:r>
              <a:rPr lang="en-GB" b="1" dirty="0"/>
              <a:t>The Pros of Social Networking</a:t>
            </a:r>
          </a:p>
          <a:p>
            <a:r>
              <a:rPr lang="en-GB" b="1" dirty="0"/>
              <a:t>1. Staying Connected</a:t>
            </a:r>
            <a:br>
              <a:rPr lang="en-GB" dirty="0"/>
            </a:br>
            <a:r>
              <a:rPr lang="en-GB" dirty="0"/>
              <a:t>The main purpose of social media is to be able to stay connected to friends and families in today’s fast paced and ever changing worlds. You are able to rekindle old friendships, share family photos, and special events in your life with just about everyone you know, at the same time. </a:t>
            </a:r>
          </a:p>
          <a:p>
            <a:r>
              <a:rPr lang="en-GB" b="1" dirty="0"/>
              <a:t>2. Finding People With Common Interests</a:t>
            </a:r>
            <a:br>
              <a:rPr lang="en-GB" dirty="0"/>
            </a:br>
            <a:r>
              <a:rPr lang="en-GB" dirty="0"/>
              <a:t>Social networking is also a great way to meet entirely new people. You can seek out groups that are focused towards your special interests and hobbies and connect with local people that share the same interests. Online and social media dating is almost more common than traditional dating is in today’s world. </a:t>
            </a:r>
          </a:p>
          <a:p>
            <a:endParaRPr lang="en-GB" dirty="0"/>
          </a:p>
          <a:p>
            <a:r>
              <a:rPr lang="en-GB" b="1" dirty="0"/>
              <a:t>3. Invaluable Promotional Tool</a:t>
            </a:r>
            <a:br>
              <a:rPr lang="en-GB" dirty="0"/>
            </a:br>
            <a:r>
              <a:rPr lang="en-GB" dirty="0"/>
              <a:t>Companies, artists, and musicians can reach an impossibly large and diverse amount of people using social media sites. This allows them to promote and market themselves and their products in a way that has never been seen before. </a:t>
            </a:r>
          </a:p>
          <a:p>
            <a:r>
              <a:rPr lang="en-GB" b="1" dirty="0"/>
              <a:t>4. Information Spreads Incredibly Fast</a:t>
            </a:r>
            <a:br>
              <a:rPr lang="en-GB" dirty="0"/>
            </a:br>
            <a:r>
              <a:rPr lang="en-GB" dirty="0"/>
              <a:t>Breaking news and other important information can spread like wildfire on social media sites. Important things like recalls, storm information, or missing children are all communicated and taken seriously very quickly. </a:t>
            </a:r>
          </a:p>
          <a:p>
            <a:r>
              <a:rPr lang="en-GB" b="1" dirty="0"/>
              <a:t>5. Helps To Catch And Convict Criminals</a:t>
            </a:r>
            <a:br>
              <a:rPr lang="en-GB" dirty="0"/>
            </a:br>
            <a:r>
              <a:rPr lang="en-GB" dirty="0"/>
              <a:t>People often do not think of the consequences of what they post of these social sites. Pictures of themselves doing illegal things, or even bragging posts about crimes they have committed are all things that law enforcement use to persecute these criminals. They also use these sites to identify and solve existing cases. </a:t>
            </a:r>
          </a:p>
          <a:p>
            <a:r>
              <a:rPr lang="en-GB" b="1" dirty="0"/>
              <a:t>The Cons of Social Networking</a:t>
            </a:r>
          </a:p>
          <a:p>
            <a:r>
              <a:rPr lang="en-GB" b="1" dirty="0"/>
              <a:t>1. Perpetuates False And Unreliable Information</a:t>
            </a:r>
            <a:br>
              <a:rPr lang="en-GB" dirty="0"/>
            </a:br>
            <a:r>
              <a:rPr lang="en-GB" dirty="0"/>
              <a:t>Just like stated above, anything can spread to millions of people within hours or days on social media. This also, unfortunately, includes things that are false or made up. This information can cause panic and severe misinformation in society. </a:t>
            </a:r>
          </a:p>
          <a:p>
            <a:r>
              <a:rPr lang="en-GB" b="1" dirty="0"/>
              <a:t>2. Causing Major Relationship Problems</a:t>
            </a:r>
            <a:br>
              <a:rPr lang="en-GB" dirty="0"/>
            </a:br>
            <a:r>
              <a:rPr lang="en-GB" dirty="0"/>
              <a:t>Online social interactions with social networking have not only been starting new relationships, but ending many others. It is very simple to communicate and share pictures or plans with a person on social media and keep it completely under wraps. This new temptation has been driving wedges into people’s real life, offline relationships, often time ending them for good. Social networking puts trust to the limit. </a:t>
            </a:r>
          </a:p>
          <a:p>
            <a:r>
              <a:rPr lang="en-GB" b="1" dirty="0"/>
              <a:t>3. Cyber Bullying Is A Growing Problem</a:t>
            </a:r>
            <a:br>
              <a:rPr lang="en-GB" dirty="0"/>
            </a:br>
            <a:r>
              <a:rPr lang="en-GB" dirty="0"/>
              <a:t>Having access to people’s lives at all times is not always a good thing. A new trend of cyber bullying is wreaking havoc all across the world. This is especially true with young kids. They are publicly harassing one another, and posting mean or slanderous things which are broadcast-</a:t>
            </a:r>
            <a:r>
              <a:rPr lang="en-GB" dirty="0" err="1"/>
              <a:t>ed</a:t>
            </a:r>
            <a:r>
              <a:rPr lang="en-GB" dirty="0"/>
              <a:t> to the entire cyber world. </a:t>
            </a:r>
          </a:p>
          <a:p>
            <a:r>
              <a:rPr lang="en-GB" b="1" dirty="0"/>
              <a:t>4. Used To Profile and Discriminate In The Job World</a:t>
            </a:r>
            <a:br>
              <a:rPr lang="en-GB" dirty="0"/>
            </a:br>
            <a:r>
              <a:rPr lang="en-GB" dirty="0"/>
              <a:t>Just about everyone has a social media account the shows what they look like, the type of life that they live, and how old they are. Employers are using this to their advantages is some very unsettling ways. Jobs that are looking for a certain criteria of person, but cannot legally express these criteria, are using social media to </a:t>
            </a:r>
            <a:r>
              <a:rPr lang="en-GB" dirty="0" err="1"/>
              <a:t>prescreen</a:t>
            </a:r>
            <a:r>
              <a:rPr lang="en-GB" dirty="0"/>
              <a:t> their applicants. </a:t>
            </a:r>
          </a:p>
          <a:p>
            <a:r>
              <a:rPr lang="en-GB" b="1" dirty="0"/>
              <a:t>5. The Addiction Is Real</a:t>
            </a:r>
            <a:br>
              <a:rPr lang="en-GB" dirty="0"/>
            </a:br>
            <a:r>
              <a:rPr lang="en-GB" dirty="0"/>
              <a:t>One of the biggest problems with the social media craze is that people are becoming more and more addicted to using it. It is the number one time waster at work, in school, and at home. All of this has caused people to have literal withdraws from their social networks. Crazy</a:t>
            </a:r>
          </a:p>
          <a:p>
            <a:endParaRPr lang="en-GB" dirty="0"/>
          </a:p>
          <a:p>
            <a:r>
              <a:rPr lang="en-GB" dirty="0"/>
              <a:t>Source:</a:t>
            </a:r>
            <a:r>
              <a:rPr lang="en-GB" baseline="0" dirty="0"/>
              <a:t> https://futureofworking.com/10-advantages-and-disadvantages-of-social-networking/</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65</a:t>
            </a:fld>
            <a:endParaRPr lang="en-US"/>
          </a:p>
        </p:txBody>
      </p:sp>
    </p:spTree>
    <p:extLst>
      <p:ext uri="{BB962C8B-B14F-4D97-AF65-F5344CB8AC3E}">
        <p14:creationId xmlns:p14="http://schemas.microsoft.com/office/powerpoint/2010/main" val="3350860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69</a:t>
            </a:fld>
            <a:endParaRPr lang="en-US"/>
          </a:p>
        </p:txBody>
      </p:sp>
    </p:spTree>
    <p:extLst>
      <p:ext uri="{BB962C8B-B14F-4D97-AF65-F5344CB8AC3E}">
        <p14:creationId xmlns:p14="http://schemas.microsoft.com/office/powerpoint/2010/main" val="28550707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70</a:t>
            </a:fld>
            <a:endParaRPr lang="en-US"/>
          </a:p>
        </p:txBody>
      </p:sp>
    </p:spTree>
    <p:extLst>
      <p:ext uri="{BB962C8B-B14F-4D97-AF65-F5344CB8AC3E}">
        <p14:creationId xmlns:p14="http://schemas.microsoft.com/office/powerpoint/2010/main" val="271803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19</a:t>
            </a:fld>
            <a:endParaRPr lang="en-US"/>
          </a:p>
        </p:txBody>
      </p:sp>
    </p:spTree>
    <p:extLst>
      <p:ext uri="{BB962C8B-B14F-4D97-AF65-F5344CB8AC3E}">
        <p14:creationId xmlns:p14="http://schemas.microsoft.com/office/powerpoint/2010/main" val="1382938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20</a:t>
            </a:fld>
            <a:endParaRPr lang="en-US"/>
          </a:p>
        </p:txBody>
      </p:sp>
    </p:spTree>
    <p:extLst>
      <p:ext uri="{BB962C8B-B14F-4D97-AF65-F5344CB8AC3E}">
        <p14:creationId xmlns:p14="http://schemas.microsoft.com/office/powerpoint/2010/main" val="1097867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21</a:t>
            </a:fld>
            <a:endParaRPr lang="en-US"/>
          </a:p>
        </p:txBody>
      </p:sp>
    </p:spTree>
    <p:extLst>
      <p:ext uri="{BB962C8B-B14F-4D97-AF65-F5344CB8AC3E}">
        <p14:creationId xmlns:p14="http://schemas.microsoft.com/office/powerpoint/2010/main" val="397676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22</a:t>
            </a:fld>
            <a:endParaRPr lang="en-US"/>
          </a:p>
        </p:txBody>
      </p:sp>
    </p:spTree>
    <p:extLst>
      <p:ext uri="{BB962C8B-B14F-4D97-AF65-F5344CB8AC3E}">
        <p14:creationId xmlns:p14="http://schemas.microsoft.com/office/powerpoint/2010/main" val="1035841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23</a:t>
            </a:fld>
            <a:endParaRPr lang="en-US"/>
          </a:p>
        </p:txBody>
      </p:sp>
    </p:spTree>
    <p:extLst>
      <p:ext uri="{BB962C8B-B14F-4D97-AF65-F5344CB8AC3E}">
        <p14:creationId xmlns:p14="http://schemas.microsoft.com/office/powerpoint/2010/main" val="2261090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24</a:t>
            </a:fld>
            <a:endParaRPr lang="en-US"/>
          </a:p>
        </p:txBody>
      </p:sp>
    </p:spTree>
    <p:extLst>
      <p:ext uri="{BB962C8B-B14F-4D97-AF65-F5344CB8AC3E}">
        <p14:creationId xmlns:p14="http://schemas.microsoft.com/office/powerpoint/2010/main" val="3259910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a:t>Click to edit Master title style</a:t>
            </a:r>
            <a:endParaRPr lang="en-US" b="1" i="1" dirty="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24927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8096940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605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a:t>Click icon to add clip art</a:t>
            </a:r>
            <a:endParaRPr lang="en-GB"/>
          </a:p>
        </p:txBody>
      </p:sp>
    </p:spTree>
    <p:extLst>
      <p:ext uri="{BB962C8B-B14F-4D97-AF65-F5344CB8AC3E}">
        <p14:creationId xmlns:p14="http://schemas.microsoft.com/office/powerpoint/2010/main" val="47934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58016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7">
            <a:extLst>
              <a:ext uri="{BEBA8EAE-BF5A-486C-A8C5-ECC9F3942E4B}">
                <a14:imgProps xmlns:a14="http://schemas.microsoft.com/office/drawing/2010/main">
                  <a14:imgLayer>
                    <a14:imgEffect>
                      <a14:brightnessContrast bright="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a:solidFill>
                  <a:srgbClr val="FFFF00"/>
                </a:solidFill>
                <a:effectLst/>
              </a:rPr>
              <a:t> </a:t>
            </a:r>
            <a:r>
              <a:rPr lang="en-US" sz="1200" b="1" i="1" dirty="0">
                <a:solidFill>
                  <a:schemeClr val="bg1"/>
                </a:solidFill>
                <a:effectLst/>
                <a:latin typeface="Book Antiqua" panose="02040602050305030304" pitchFamily="18" charset="0"/>
              </a:rPr>
              <a:t>UACE SUB-ICT</a:t>
            </a:r>
            <a:r>
              <a:rPr lang="en-US" sz="1200" b="1" i="1" baseline="0" dirty="0">
                <a:solidFill>
                  <a:schemeClr val="bg1"/>
                </a:solidFill>
                <a:effectLst/>
                <a:latin typeface="Book Antiqua" panose="02040602050305030304" pitchFamily="18" charset="0"/>
              </a:rPr>
              <a:t> </a:t>
            </a:r>
            <a:r>
              <a:rPr lang="en-GB" sz="1200" b="1" i="1" baseline="0" dirty="0">
                <a:solidFill>
                  <a:srgbClr val="FFFF00"/>
                </a:solidFill>
                <a:effectLst/>
                <a:latin typeface="Book Antiqua" panose="02040602050305030304" pitchFamily="18" charset="0"/>
              </a:rPr>
              <a:t>8: Internet and World Wide Web</a:t>
            </a:r>
            <a:r>
              <a:rPr lang="en-GB" sz="900" b="1" i="1" dirty="0">
                <a:solidFill>
                  <a:srgbClr val="FFFF00"/>
                </a:solidFill>
                <a:effectLst/>
              </a:rPr>
              <a:t> </a:t>
            </a:r>
            <a:endParaRPr lang="en-GB" sz="1000" b="1" i="1" dirty="0">
              <a:solidFill>
                <a:srgbClr val="FFFF00"/>
              </a:solidFill>
              <a:effectLst/>
            </a:endParaRPr>
          </a:p>
          <a:p>
            <a:pPr marL="0" marR="0" indent="0" algn="l" defTabSz="914400" rtl="0" eaLnBrk="0" fontAlgn="base" latinLnBrk="0" hangingPunct="0">
              <a:lnSpc>
                <a:spcPct val="100000"/>
              </a:lnSpc>
              <a:spcBef>
                <a:spcPct val="50000"/>
              </a:spcBef>
              <a:spcAft>
                <a:spcPct val="0"/>
              </a:spcAft>
              <a:buClrTx/>
              <a:buSzTx/>
              <a:buFontTx/>
              <a:buNone/>
              <a:tabLst/>
              <a:defRPr/>
            </a:pPr>
            <a:endParaRPr lang="en-GB" sz="1200" b="1" i="1" dirty="0">
              <a:solidFill>
                <a:srgbClr val="FFFF00"/>
              </a:solidFill>
              <a:effectLst/>
            </a:endParaRPr>
          </a:p>
        </p:txBody>
      </p:sp>
      <p:sp>
        <p:nvSpPr>
          <p:cNvPr id="4" name="Rectangle 3"/>
          <p:cNvSpPr/>
          <p:nvPr/>
        </p:nvSpPr>
        <p:spPr>
          <a:xfrm>
            <a:off x="7770871" y="6537601"/>
            <a:ext cx="1402949" cy="369332"/>
          </a:xfrm>
          <a:prstGeom prst="rect">
            <a:avLst/>
          </a:prstGeom>
        </p:spPr>
        <p:txBody>
          <a:bodyPr wrap="none">
            <a:spAutoFit/>
          </a:bodyPr>
          <a:lstStyle/>
          <a:p>
            <a:pPr algn="r"/>
            <a:r>
              <a:rPr lang="en-US" b="1" dirty="0">
                <a:solidFill>
                  <a:schemeClr val="bg1"/>
                </a:solidFill>
              </a:rPr>
              <a:t>Slide </a:t>
            </a:r>
            <a:fld id="{7E23E9C8-2E5D-4F4F-BD82-724F2546A123}" type="slidenum">
              <a:rPr lang="en-US" b="1" smtClean="0">
                <a:solidFill>
                  <a:schemeClr val="bg1"/>
                </a:solidFill>
              </a:rPr>
              <a:pPr algn="r"/>
              <a:t>‹#›</a:t>
            </a:fld>
            <a:r>
              <a:rPr lang="en-US" b="1" dirty="0">
                <a:solidFill>
                  <a:schemeClr val="bg1"/>
                </a:solidFill>
              </a:rPr>
              <a:t>/76</a:t>
            </a:r>
          </a:p>
        </p:txBody>
      </p:sp>
    </p:spTree>
    <p:extLst>
      <p:ext uri="{BB962C8B-B14F-4D97-AF65-F5344CB8AC3E}">
        <p14:creationId xmlns:p14="http://schemas.microsoft.com/office/powerpoint/2010/main" val="21863312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hyperlink" Target="http://www.google.com/search?num=100&amp;hl=en&amp;client=firefox-a&amp;rls=org.mozilla:en-US:official&amp;channel=s&amp;biw=1009&amp;bih=621&amp;q=amusement+*&amp;btnG=Search&amp;aq=f&amp;aqi=&amp;aql=&amp;oq="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www.google.com/search?num=100&amp;hl=en&amp;safe=off&amp;client=firefox-a&amp;rls=org.mozilla:en-US:official&amp;channel=s&amp;biw=1009&amp;bih=621&amp;q=related:www.youtube.com&amp;btnG=Search&amp;aq=f&amp;aqi=&amp;aql=&amp;oq=" TargetMode="Externa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286116" y="1066800"/>
            <a:ext cx="3086084" cy="1858144"/>
          </a:xfrm>
        </p:spPr>
        <p:txBody>
          <a:bodyPr/>
          <a:lstStyle/>
          <a:p>
            <a:pPr algn="r" eaLnBrk="1" hangingPunct="1"/>
            <a:r>
              <a:rPr lang="en-US" b="1" i="1" dirty="0"/>
              <a:t>Subsidiary ICT for Uganda</a:t>
            </a:r>
          </a:p>
        </p:txBody>
      </p:sp>
      <p:sp>
        <p:nvSpPr>
          <p:cNvPr id="3075" name="Subtitle 2"/>
          <p:cNvSpPr>
            <a:spLocks noGrp="1"/>
          </p:cNvSpPr>
          <p:nvPr>
            <p:ph type="subTitle" idx="1"/>
          </p:nvPr>
        </p:nvSpPr>
        <p:spPr>
          <a:xfrm>
            <a:off x="1043608" y="3643314"/>
            <a:ext cx="7342584" cy="2909886"/>
          </a:xfrm>
        </p:spPr>
        <p:txBody>
          <a:bodyPr/>
          <a:lstStyle/>
          <a:p>
            <a:r>
              <a:rPr lang="en-GB" sz="3200" b="1" dirty="0"/>
              <a:t>Curriculum Topic 8 out of 15: </a:t>
            </a:r>
            <a:br>
              <a:rPr lang="en-GB" sz="3200" b="1" dirty="0"/>
            </a:br>
            <a:r>
              <a:rPr lang="en-GB" sz="3600" b="1" dirty="0">
                <a:solidFill>
                  <a:srgbClr val="C00000"/>
                </a:solidFill>
              </a:rPr>
              <a:t> INTERNET AND WORLD WIDE WEB</a:t>
            </a:r>
            <a:endParaRPr lang="en-GB" sz="4400" b="1" dirty="0">
              <a:solidFill>
                <a:srgbClr val="C00000"/>
              </a:solidFill>
            </a:endParaRPr>
          </a:p>
          <a:p>
            <a:r>
              <a:rPr lang="en-GB" sz="2000" b="1" i="1" dirty="0"/>
              <a:t>Recommended Coverage Duration: 12 periods (2 weeks)</a:t>
            </a:r>
          </a:p>
          <a:p>
            <a:r>
              <a:rPr lang="en-GB" sz="1600" b="1" i="1" dirty="0"/>
              <a:t>Senior Five Term II</a:t>
            </a:r>
            <a:br>
              <a:rPr lang="en-GB" sz="1600" b="1" i="1" dirty="0"/>
            </a:br>
            <a:endParaRPr lang="en-GB" sz="1800" b="1" i="1" dirty="0"/>
          </a:p>
        </p:txBody>
      </p:sp>
    </p:spTree>
    <p:extLst>
      <p:ext uri="{BB962C8B-B14F-4D97-AF65-F5344CB8AC3E}">
        <p14:creationId xmlns:p14="http://schemas.microsoft.com/office/powerpoint/2010/main" val="83373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9144000" cy="500066"/>
          </a:xfrm>
        </p:spPr>
        <p:txBody>
          <a:bodyPr/>
          <a:lstStyle/>
          <a:p>
            <a:r>
              <a:rPr lang="en-GB" sz="2600" b="1" dirty="0"/>
              <a:t>Methods of Connecting to the Internet</a:t>
            </a:r>
          </a:p>
        </p:txBody>
      </p:sp>
      <p:sp>
        <p:nvSpPr>
          <p:cNvPr id="7" name="Content Placeholder 2"/>
          <p:cNvSpPr txBox="1">
            <a:spLocks/>
          </p:cNvSpPr>
          <p:nvPr/>
        </p:nvSpPr>
        <p:spPr bwMode="auto">
          <a:xfrm>
            <a:off x="5572132" y="1142984"/>
            <a:ext cx="3571868" cy="51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j-lt"/>
              <a:buAutoNum type="alphaLcParenR" startAt="2"/>
            </a:pPr>
            <a:endParaRPr lang="en-GB" sz="2400" dirty="0"/>
          </a:p>
        </p:txBody>
      </p:sp>
      <p:sp>
        <p:nvSpPr>
          <p:cNvPr id="9" name="TextBox 8"/>
          <p:cNvSpPr txBox="1"/>
          <p:nvPr/>
        </p:nvSpPr>
        <p:spPr>
          <a:xfrm>
            <a:off x="0" y="6500835"/>
            <a:ext cx="5000628" cy="369332"/>
          </a:xfrm>
          <a:prstGeom prst="rect">
            <a:avLst/>
          </a:prstGeom>
          <a:noFill/>
        </p:spPr>
        <p:txBody>
          <a:bodyPr wrap="square" rtlCol="0">
            <a:spAutoFit/>
          </a:bodyPr>
          <a:lstStyle/>
          <a:p>
            <a:r>
              <a:rPr lang="en-US" dirty="0"/>
              <a:t>In 1973 ARPANET was extended to Europe.</a:t>
            </a:r>
            <a:endParaRPr lang="en-GB" dirty="0"/>
          </a:p>
        </p:txBody>
      </p:sp>
      <p:pic>
        <p:nvPicPr>
          <p:cNvPr id="2050" name="Picture 2"/>
          <p:cNvPicPr>
            <a:picLocks noChangeAspect="1" noChangeArrowheads="1"/>
          </p:cNvPicPr>
          <p:nvPr/>
        </p:nvPicPr>
        <p:blipFill>
          <a:blip r:embed="rId2"/>
          <a:srcRect/>
          <a:stretch>
            <a:fillRect/>
          </a:stretch>
        </p:blipFill>
        <p:spPr bwMode="auto">
          <a:xfrm>
            <a:off x="-32" y="1052736"/>
            <a:ext cx="9144032" cy="5510482"/>
          </a:xfrm>
          <a:prstGeom prst="rect">
            <a:avLst/>
          </a:prstGeom>
          <a:noFill/>
          <a:ln w="9525">
            <a:noFill/>
            <a:miter lim="800000"/>
            <a:headEnd/>
            <a:tailEnd/>
          </a:ln>
          <a:effectLst/>
        </p:spPr>
      </p:pic>
      <p:pic>
        <p:nvPicPr>
          <p:cNvPr id="8" name="Picture 3" descr="microwave tower"/>
          <p:cNvPicPr>
            <a:picLocks noChangeAspect="1" noChangeArrowheads="1"/>
          </p:cNvPicPr>
          <p:nvPr/>
        </p:nvPicPr>
        <p:blipFill>
          <a:blip r:embed="rId3"/>
          <a:srcRect/>
          <a:stretch>
            <a:fillRect/>
          </a:stretch>
        </p:blipFill>
        <p:spPr bwMode="auto">
          <a:xfrm flipH="1">
            <a:off x="214282" y="5481670"/>
            <a:ext cx="1669086" cy="1519230"/>
          </a:xfrm>
          <a:prstGeom prst="rect">
            <a:avLst/>
          </a:prstGeom>
          <a:noFill/>
          <a:ln w="9525">
            <a:noFill/>
            <a:miter lim="800000"/>
            <a:headEnd/>
            <a:tailEnd/>
          </a:ln>
        </p:spPr>
      </p:pic>
      <p:sp>
        <p:nvSpPr>
          <p:cNvPr id="10" name="TextBox 9"/>
          <p:cNvSpPr txBox="1"/>
          <p:nvPr/>
        </p:nvSpPr>
        <p:spPr>
          <a:xfrm>
            <a:off x="0" y="5214950"/>
            <a:ext cx="2000232" cy="338554"/>
          </a:xfrm>
          <a:prstGeom prst="rect">
            <a:avLst/>
          </a:prstGeom>
          <a:noFill/>
        </p:spPr>
        <p:txBody>
          <a:bodyPr wrap="square" rtlCol="0">
            <a:spAutoFit/>
          </a:bodyPr>
          <a:lstStyle/>
          <a:p>
            <a:r>
              <a:rPr lang="en-GB" sz="1600" b="1" dirty="0">
                <a:solidFill>
                  <a:schemeClr val="bg1"/>
                </a:solidFill>
                <a:latin typeface="Arial Narrow" pitchFamily="34" charset="0"/>
              </a:rPr>
              <a:t>Wireless broadcasts</a:t>
            </a:r>
          </a:p>
        </p:txBody>
      </p:sp>
      <p:pic>
        <p:nvPicPr>
          <p:cNvPr id="11" name="Picture 2" descr="cellphone"/>
          <p:cNvPicPr>
            <a:picLocks noChangeAspect="1" noChangeArrowheads="1"/>
          </p:cNvPicPr>
          <p:nvPr/>
        </p:nvPicPr>
        <p:blipFill>
          <a:blip r:embed="rId4"/>
          <a:srcRect/>
          <a:stretch>
            <a:fillRect/>
          </a:stretch>
        </p:blipFill>
        <p:spPr bwMode="auto">
          <a:xfrm>
            <a:off x="1571604" y="4786322"/>
            <a:ext cx="714380" cy="897937"/>
          </a:xfrm>
          <a:prstGeom prst="rect">
            <a:avLst/>
          </a:prstGeom>
          <a:noFill/>
          <a:ln w="9525">
            <a:noFill/>
            <a:miter lim="800000"/>
            <a:headEnd/>
            <a:tailEnd/>
          </a:ln>
        </p:spPr>
      </p:pic>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5357818" cy="5553092"/>
          </a:xfrm>
        </p:spPr>
        <p:txBody>
          <a:bodyPr/>
          <a:lstStyle/>
          <a:p>
            <a:pPr>
              <a:buNone/>
            </a:pPr>
            <a:r>
              <a:rPr lang="en-GB" b="1" dirty="0"/>
              <a:t>FACTORS TO CONSIDER WHEN CHOOSING ISPS: </a:t>
            </a:r>
            <a:r>
              <a:rPr lang="en-GB" sz="2600" dirty="0"/>
              <a:t>These include:</a:t>
            </a:r>
          </a:p>
          <a:p>
            <a:pPr marL="457200" indent="-457200">
              <a:buSzPts val="2400"/>
              <a:buFont typeface="+mj-lt"/>
              <a:buAutoNum type="alphaLcPeriod"/>
            </a:pPr>
            <a:r>
              <a:rPr lang="en-GB" sz="2600" b="1" dirty="0"/>
              <a:t>Availability:  </a:t>
            </a:r>
            <a:r>
              <a:rPr lang="en-GB" sz="2600" dirty="0"/>
              <a:t>Not all  ISPs offer services in on all areas.</a:t>
            </a:r>
          </a:p>
          <a:p>
            <a:pPr marL="457200" indent="-457200">
              <a:buSzPts val="2400"/>
              <a:buFont typeface="+mj-lt"/>
              <a:buAutoNum type="alphaLcPeriod"/>
            </a:pPr>
            <a:r>
              <a:rPr lang="en-GB" sz="2800" b="1" dirty="0"/>
              <a:t>Speed/ Network Performance</a:t>
            </a:r>
          </a:p>
          <a:p>
            <a:pPr marL="457200" indent="-457200">
              <a:buSzPts val="2400"/>
              <a:buFont typeface="+mj-lt"/>
              <a:buAutoNum type="alphaLcPeriod"/>
            </a:pPr>
            <a:r>
              <a:rPr lang="en-GB" sz="2800" b="1" dirty="0"/>
              <a:t>Price. </a:t>
            </a:r>
            <a:r>
              <a:rPr lang="en-GB" sz="2800" dirty="0"/>
              <a:t>Prices vary by package</a:t>
            </a:r>
          </a:p>
          <a:p>
            <a:pPr marL="457200" indent="-457200">
              <a:buSzPts val="2400"/>
              <a:buFont typeface="+mj-lt"/>
              <a:buAutoNum type="alphaLcPeriod"/>
            </a:pPr>
            <a:r>
              <a:rPr lang="en-GB" sz="2800" b="1" dirty="0"/>
              <a:t>Support Services / Customer care</a:t>
            </a:r>
          </a:p>
          <a:p>
            <a:pPr marL="457200" indent="-457200">
              <a:buSzPts val="2400"/>
              <a:buFont typeface="+mj-lt"/>
              <a:buAutoNum type="alphaLcPeriod"/>
            </a:pPr>
            <a:r>
              <a:rPr lang="en-GB" sz="2800" b="1" dirty="0"/>
              <a:t>Restrictions of use</a:t>
            </a:r>
          </a:p>
          <a:p>
            <a:pPr marL="457200" indent="-457200">
              <a:buSzPts val="2400"/>
              <a:buFont typeface="+mj-lt"/>
              <a:buAutoNum type="alphaLcPeriod"/>
            </a:pPr>
            <a:r>
              <a:rPr lang="en-GB" sz="2800" b="1" dirty="0"/>
              <a:t>Reliability : </a:t>
            </a:r>
            <a:r>
              <a:rPr lang="en-GB" sz="2800" dirty="0"/>
              <a:t>How long the ISP has been in business </a:t>
            </a:r>
            <a:br>
              <a:rPr lang="en-GB" sz="2800" dirty="0"/>
            </a:br>
            <a:endParaRPr lang="en-US" sz="2600" dirty="0"/>
          </a:p>
        </p:txBody>
      </p:sp>
      <p:sp>
        <p:nvSpPr>
          <p:cNvPr id="7" name="Content Placeholder 2"/>
          <p:cNvSpPr txBox="1">
            <a:spLocks/>
          </p:cNvSpPr>
          <p:nvPr/>
        </p:nvSpPr>
        <p:spPr bwMode="auto">
          <a:xfrm>
            <a:off x="5143504" y="928670"/>
            <a:ext cx="4000496" cy="592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SzPts val="2400"/>
              <a:buFont typeface="+mj-lt"/>
              <a:buAutoNum type="alphaLcPeriod" startAt="7"/>
            </a:pPr>
            <a:r>
              <a:rPr lang="en-GB" sz="2400" b="1" dirty="0"/>
              <a:t>Compatibility: </a:t>
            </a:r>
            <a:r>
              <a:rPr lang="en-GB" sz="2400" dirty="0"/>
              <a:t>That the speed of their modems and their software should match</a:t>
            </a:r>
            <a:br>
              <a:rPr lang="en-GB" sz="2400" dirty="0"/>
            </a:br>
            <a:r>
              <a:rPr lang="en-GB" sz="2400" dirty="0"/>
              <a:t>the speed of yours</a:t>
            </a:r>
          </a:p>
          <a:p>
            <a:pPr marL="457200" indent="-457200">
              <a:buSzPts val="2400"/>
              <a:buFont typeface="+mj-lt"/>
              <a:buAutoNum type="alphaLcPeriod" startAt="7"/>
            </a:pPr>
            <a:r>
              <a:rPr lang="en-GB" sz="2400" b="1" dirty="0"/>
              <a:t> Email addresses: </a:t>
            </a:r>
            <a:r>
              <a:rPr lang="en-GB" sz="2400" dirty="0"/>
              <a:t>Check whether the ISP has email and WWW services. Some ISPs</a:t>
            </a:r>
            <a:br>
              <a:rPr lang="en-GB" sz="2400" dirty="0"/>
            </a:br>
            <a:r>
              <a:rPr lang="en-GB" sz="2400" dirty="0"/>
              <a:t>can set up a custom email address when you activate your account. This would appear</a:t>
            </a:r>
            <a:br>
              <a:rPr lang="en-GB" sz="2400" dirty="0"/>
            </a:br>
            <a:r>
              <a:rPr lang="en-GB" sz="2400" dirty="0"/>
              <a:t>something like name@isp.com.</a:t>
            </a:r>
            <a:br>
              <a:rPr lang="en-GB" sz="2400" dirty="0"/>
            </a:br>
            <a:br>
              <a:rPr lang="en-GB" sz="2400" dirty="0"/>
            </a:br>
            <a:endParaRPr lang="en-US" sz="2400" dirty="0"/>
          </a:p>
        </p:txBody>
      </p:sp>
      <p:sp>
        <p:nvSpPr>
          <p:cNvPr id="9" name="TextBox 8"/>
          <p:cNvSpPr txBox="1"/>
          <p:nvPr/>
        </p:nvSpPr>
        <p:spPr>
          <a:xfrm>
            <a:off x="0" y="6500835"/>
            <a:ext cx="5000628" cy="369332"/>
          </a:xfrm>
          <a:prstGeom prst="rect">
            <a:avLst/>
          </a:prstGeom>
          <a:noFill/>
        </p:spPr>
        <p:txBody>
          <a:bodyPr wrap="square" rtlCol="0">
            <a:spAutoFit/>
          </a:bodyPr>
          <a:lstStyle/>
          <a:p>
            <a:r>
              <a:rPr lang="en-US" dirty="0"/>
              <a:t>In 1973 ARPANET was extended to Europe.</a:t>
            </a:r>
            <a:endParaRPr lang="en-GB" dirty="0"/>
          </a:p>
        </p:txBody>
      </p:sp>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5072066" cy="5553092"/>
          </a:xfrm>
        </p:spPr>
        <p:txBody>
          <a:bodyPr/>
          <a:lstStyle/>
          <a:p>
            <a:pPr>
              <a:buNone/>
            </a:pPr>
            <a:r>
              <a:rPr lang="en-GB" b="1" dirty="0"/>
              <a:t>FACTORS AFFECTING THE SPEED OF AN INTERNET CONNECTION: </a:t>
            </a:r>
            <a:r>
              <a:rPr lang="en-GB" sz="2600" dirty="0"/>
              <a:t>These include:</a:t>
            </a:r>
          </a:p>
          <a:p>
            <a:pPr marL="457200" indent="-457200">
              <a:buSzPts val="2400"/>
              <a:buFont typeface="+mj-lt"/>
              <a:buAutoNum type="alphaLcPeriod"/>
            </a:pPr>
            <a:r>
              <a:rPr lang="en-GB" sz="2800" b="1" dirty="0"/>
              <a:t>Computer Processor speed</a:t>
            </a:r>
          </a:p>
          <a:p>
            <a:pPr marL="457200" indent="-457200">
              <a:buSzPts val="2400"/>
              <a:buFont typeface="+mj-lt"/>
              <a:buAutoNum type="alphaLcPeriod"/>
            </a:pPr>
            <a:r>
              <a:rPr lang="en-GB" sz="2800" dirty="0"/>
              <a:t>. </a:t>
            </a:r>
            <a:r>
              <a:rPr lang="en-GB" sz="2800" b="1" dirty="0"/>
              <a:t>Distance the data travels</a:t>
            </a:r>
          </a:p>
          <a:p>
            <a:pPr marL="457200" indent="-457200">
              <a:buSzPts val="2400"/>
              <a:buFont typeface="+mj-lt"/>
              <a:buAutoNum type="alphaLcPeriod"/>
            </a:pPr>
            <a:r>
              <a:rPr lang="en-GB" sz="2800" b="1" dirty="0"/>
              <a:t>Traffic / number of users on the network</a:t>
            </a:r>
          </a:p>
          <a:p>
            <a:pPr marL="457200" indent="-457200">
              <a:buSzPts val="2400"/>
              <a:buFont typeface="+mj-lt"/>
              <a:buAutoNum type="alphaLcPeriod"/>
            </a:pPr>
            <a:r>
              <a:rPr lang="en-GB" sz="2800" b="1" dirty="0"/>
              <a:t>Malware, Spyware and Viruses.</a:t>
            </a:r>
          </a:p>
          <a:p>
            <a:pPr marL="457200" indent="-457200">
              <a:buSzPts val="2400"/>
              <a:buFont typeface="+mj-lt"/>
              <a:buAutoNum type="alphaLcPeriod"/>
            </a:pPr>
            <a:r>
              <a:rPr lang="en-GB" sz="2800" b="1" dirty="0"/>
              <a:t>Modem speed.</a:t>
            </a:r>
          </a:p>
          <a:p>
            <a:pPr marL="457200" indent="-457200">
              <a:buSzPts val="2400"/>
              <a:buFont typeface="+mj-lt"/>
              <a:buAutoNum type="alphaLcPeriod"/>
            </a:pPr>
            <a:r>
              <a:rPr lang="en-GB" sz="2800" b="1" dirty="0"/>
              <a:t>Natural Conditions</a:t>
            </a:r>
            <a:br>
              <a:rPr lang="en-GB" sz="2800" dirty="0"/>
            </a:br>
            <a:br>
              <a:rPr lang="en-GB" sz="2800" dirty="0"/>
            </a:br>
            <a:r>
              <a:rPr lang="en-GB" sz="2800" dirty="0"/>
              <a:t> </a:t>
            </a:r>
            <a:br>
              <a:rPr lang="en-GB" sz="2800" dirty="0"/>
            </a:br>
            <a:br>
              <a:rPr lang="en-GB" sz="2800" dirty="0"/>
            </a:br>
            <a:endParaRPr lang="en-US" sz="2600" dirty="0"/>
          </a:p>
        </p:txBody>
      </p:sp>
      <p:sp>
        <p:nvSpPr>
          <p:cNvPr id="7" name="Content Placeholder 2"/>
          <p:cNvSpPr txBox="1">
            <a:spLocks/>
          </p:cNvSpPr>
          <p:nvPr/>
        </p:nvSpPr>
        <p:spPr bwMode="auto">
          <a:xfrm>
            <a:off x="4929190" y="928670"/>
            <a:ext cx="4214810" cy="5929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SzPts val="2400"/>
              <a:buFont typeface="+mj-lt"/>
              <a:buAutoNum type="alphaLcPeriod" startAt="7"/>
            </a:pPr>
            <a:r>
              <a:rPr lang="en-GB" sz="2400" b="1" dirty="0"/>
              <a:t>Positioning of wireless access points</a:t>
            </a:r>
          </a:p>
          <a:p>
            <a:pPr marL="457200" indent="-457200">
              <a:buSzPts val="2400"/>
              <a:buFont typeface="+mj-lt"/>
              <a:buAutoNum type="alphaLcPeriod" startAt="7"/>
            </a:pPr>
            <a:r>
              <a:rPr lang="en-GB" sz="2400" b="1" dirty="0"/>
              <a:t> Memory available</a:t>
            </a:r>
            <a:r>
              <a:rPr lang="en-GB" sz="2400" dirty="0"/>
              <a:t>.</a:t>
            </a:r>
          </a:p>
          <a:p>
            <a:pPr marL="457200" indent="-457200">
              <a:buSzPts val="2400"/>
              <a:buFont typeface="+mj-lt"/>
              <a:buAutoNum type="alphaLcPeriod" startAt="7"/>
            </a:pPr>
            <a:r>
              <a:rPr lang="en-GB" sz="2400" b="1" dirty="0"/>
              <a:t>Computer internet settings</a:t>
            </a:r>
          </a:p>
          <a:p>
            <a:pPr marL="457200" indent="-457200">
              <a:buSzPts val="2400"/>
              <a:buFont typeface="+mj-lt"/>
              <a:buAutoNum type="alphaLcPeriod" startAt="7"/>
            </a:pPr>
            <a:r>
              <a:rPr lang="en-GB" sz="2400" b="1" dirty="0"/>
              <a:t>Technological Circumstances </a:t>
            </a:r>
            <a:r>
              <a:rPr lang="en-GB" sz="2400" dirty="0"/>
              <a:t>such as  loose connections of cables or maintenance works being</a:t>
            </a:r>
            <a:br>
              <a:rPr lang="en-GB" sz="2400" dirty="0"/>
            </a:br>
            <a:r>
              <a:rPr lang="en-GB" sz="2400" dirty="0"/>
              <a:t>done by the ISP.</a:t>
            </a:r>
          </a:p>
          <a:p>
            <a:pPr marL="457200" indent="-457200">
              <a:buSzPts val="2400"/>
              <a:buFont typeface="+mj-lt"/>
              <a:buAutoNum type="alphaLcPeriod" startAt="7"/>
            </a:pPr>
            <a:r>
              <a:rPr lang="en-GB" sz="2400" b="1" dirty="0"/>
              <a:t>Cookies: </a:t>
            </a:r>
            <a:r>
              <a:rPr lang="en-GB" sz="2400" dirty="0"/>
              <a:t>Over time, cookie files saved  by websites in browser can compromise the speed .</a:t>
            </a:r>
            <a:endParaRPr lang="en-US" sz="2400" dirty="0"/>
          </a:p>
        </p:txBody>
      </p:sp>
      <p:sp>
        <p:nvSpPr>
          <p:cNvPr id="9" name="TextBox 8"/>
          <p:cNvSpPr txBox="1"/>
          <p:nvPr/>
        </p:nvSpPr>
        <p:spPr>
          <a:xfrm>
            <a:off x="0" y="6500835"/>
            <a:ext cx="5000628" cy="369332"/>
          </a:xfrm>
          <a:prstGeom prst="rect">
            <a:avLst/>
          </a:prstGeom>
          <a:noFill/>
        </p:spPr>
        <p:txBody>
          <a:bodyPr wrap="square" rtlCol="0">
            <a:spAutoFit/>
          </a:bodyPr>
          <a:lstStyle/>
          <a:p>
            <a:r>
              <a:rPr lang="en-US" dirty="0"/>
              <a:t>In 1973 ARPANET was extended to Europe.</a:t>
            </a:r>
            <a:endParaRPr lang="en-GB" dirty="0"/>
          </a:p>
        </p:txBody>
      </p:sp>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8.1.2 Implications of the Internet</a:t>
            </a:r>
            <a:endParaRPr lang="en-GB" sz="3200" b="1" dirty="0"/>
          </a:p>
        </p:txBody>
      </p:sp>
      <p:sp>
        <p:nvSpPr>
          <p:cNvPr id="3" name="Content Placeholder 2"/>
          <p:cNvSpPr>
            <a:spLocks noGrp="1"/>
          </p:cNvSpPr>
          <p:nvPr>
            <p:ph idx="1"/>
          </p:nvPr>
        </p:nvSpPr>
        <p:spPr>
          <a:xfrm>
            <a:off x="0" y="1000108"/>
            <a:ext cx="9144000" cy="5519736"/>
          </a:xfrm>
        </p:spPr>
        <p:txBody>
          <a:bodyPr/>
          <a:lstStyle/>
          <a:p>
            <a:r>
              <a:rPr lang="en-US" sz="3500" dirty="0"/>
              <a:t>The Internet is available for everybody’s use (public use). Unlike traditional broadcasting media, such as radio and television, the Internet does not have a centralized distribution system, or ownership. </a:t>
            </a:r>
          </a:p>
          <a:p>
            <a:r>
              <a:rPr lang="en-US" sz="3500" dirty="0"/>
              <a:t>This flexibility has greatly contributed to the success and proliferation/expansion of the Internet.</a:t>
            </a:r>
          </a:p>
          <a:p>
            <a:r>
              <a:rPr lang="en-US" sz="3500" dirty="0"/>
              <a:t>The increased use of the internet has come with both advantages and disadvantages.</a:t>
            </a:r>
          </a:p>
        </p:txBody>
      </p:sp>
    </p:spTree>
    <p:extLst>
      <p:ext uri="{BB962C8B-B14F-4D97-AF65-F5344CB8AC3E}">
        <p14:creationId xmlns:p14="http://schemas.microsoft.com/office/powerpoint/2010/main" val="48211712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8.1.2 Implications of the Internet</a:t>
            </a:r>
            <a:endParaRPr lang="en-US" sz="3200" dirty="0"/>
          </a:p>
        </p:txBody>
      </p:sp>
      <p:sp>
        <p:nvSpPr>
          <p:cNvPr id="3" name="Content Placeholder 2"/>
          <p:cNvSpPr>
            <a:spLocks noGrp="1"/>
          </p:cNvSpPr>
          <p:nvPr>
            <p:ph idx="1"/>
          </p:nvPr>
        </p:nvSpPr>
        <p:spPr>
          <a:xfrm>
            <a:off x="0" y="928670"/>
            <a:ext cx="9144000" cy="5519736"/>
          </a:xfrm>
        </p:spPr>
        <p:txBody>
          <a:bodyPr/>
          <a:lstStyle/>
          <a:p>
            <a:pPr>
              <a:buNone/>
            </a:pPr>
            <a:r>
              <a:rPr lang="en-GB" sz="2800" b="1" dirty="0"/>
              <a:t>Advantages of using the Internet</a:t>
            </a:r>
          </a:p>
          <a:p>
            <a:r>
              <a:rPr lang="en-GB" sz="2800" b="1" dirty="0"/>
              <a:t>Interactive communication</a:t>
            </a:r>
            <a:r>
              <a:rPr lang="en-GB" sz="2800" dirty="0"/>
              <a:t>; internet offers several communication tools such as emails, chatting, instant messaging, audio and video conferencing, online telephone calls etc.</a:t>
            </a:r>
          </a:p>
          <a:p>
            <a:r>
              <a:rPr lang="en-GB" sz="2800" b="1" dirty="0"/>
              <a:t>Resource sharing</a:t>
            </a:r>
            <a:r>
              <a:rPr lang="en-GB" sz="2800" dirty="0"/>
              <a:t>; data, information, software programs can be shared over the internet.</a:t>
            </a:r>
          </a:p>
          <a:p>
            <a:r>
              <a:rPr lang="en-GB" sz="2800" b="1" dirty="0"/>
              <a:t>Research</a:t>
            </a:r>
            <a:r>
              <a:rPr lang="en-GB" sz="2800" dirty="0"/>
              <a:t>; internet helps in conducting research using books online, encyclopaedia, audio and video tutorial to answer research questions. </a:t>
            </a:r>
          </a:p>
          <a:p>
            <a:r>
              <a:rPr lang="en-GB" sz="2800" b="1" dirty="0"/>
              <a:t>Entertainment tools for leisure</a:t>
            </a:r>
            <a:r>
              <a:rPr lang="en-GB" sz="2800" dirty="0"/>
              <a:t>; through on-line games, online chats, multimedia (audio, video) etc.</a:t>
            </a:r>
          </a:p>
        </p:txBody>
      </p:sp>
    </p:spTree>
    <p:extLst>
      <p:ext uri="{BB962C8B-B14F-4D97-AF65-F5344CB8AC3E}">
        <p14:creationId xmlns:p14="http://schemas.microsoft.com/office/powerpoint/2010/main" val="48211712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8.1.2 Implications of the Internet</a:t>
            </a:r>
            <a:endParaRPr lang="en-US" sz="3200" dirty="0"/>
          </a:p>
        </p:txBody>
      </p:sp>
      <p:sp>
        <p:nvSpPr>
          <p:cNvPr id="3" name="Content Placeholder 2"/>
          <p:cNvSpPr>
            <a:spLocks noGrp="1"/>
          </p:cNvSpPr>
          <p:nvPr>
            <p:ph idx="1"/>
          </p:nvPr>
        </p:nvSpPr>
        <p:spPr>
          <a:xfrm>
            <a:off x="0" y="857232"/>
            <a:ext cx="9144000" cy="6000768"/>
          </a:xfrm>
        </p:spPr>
        <p:txBody>
          <a:bodyPr/>
          <a:lstStyle/>
          <a:p>
            <a:pPr>
              <a:buNone/>
            </a:pPr>
            <a:r>
              <a:rPr lang="en-GB" sz="2800" b="1" dirty="0"/>
              <a:t>Advantages of using the Internet</a:t>
            </a:r>
          </a:p>
          <a:p>
            <a:r>
              <a:rPr lang="en-GB" sz="2800" b="1" dirty="0"/>
              <a:t>Online services</a:t>
            </a:r>
            <a:r>
              <a:rPr lang="en-GB" sz="2800" dirty="0"/>
              <a:t>; internet offers online services like e-business, e-commerce and e-learning.</a:t>
            </a:r>
          </a:p>
          <a:p>
            <a:r>
              <a:rPr lang="en-GB" sz="2800" b="1" dirty="0"/>
              <a:t>Information on the World Wide Web </a:t>
            </a:r>
            <a:r>
              <a:rPr lang="en-GB" sz="2800" dirty="0"/>
              <a:t> is easily accessible, powered by search engines.</a:t>
            </a:r>
          </a:p>
          <a:p>
            <a:r>
              <a:rPr lang="en-GB" sz="2800" b="1" dirty="0"/>
              <a:t>Telecommuting</a:t>
            </a:r>
            <a:r>
              <a:rPr lang="en-GB" sz="2800" dirty="0"/>
              <a:t>. Through internet connectivity and interactivity one can now work from home and communicate with the office through networked computers and telephone facilities.</a:t>
            </a:r>
          </a:p>
          <a:p>
            <a:pPr>
              <a:lnSpc>
                <a:spcPct val="80000"/>
              </a:lnSpc>
            </a:pPr>
            <a:r>
              <a:rPr lang="en-US" sz="2800" dirty="0"/>
              <a:t>Has storage where you can store information safely and can access it anywhere.</a:t>
            </a:r>
          </a:p>
          <a:p>
            <a:pPr>
              <a:lnSpc>
                <a:spcPct val="80000"/>
              </a:lnSpc>
            </a:pPr>
            <a:r>
              <a:rPr lang="en-US" sz="2800" dirty="0"/>
              <a:t>It is accessible 24/7 (always on)</a:t>
            </a:r>
          </a:p>
          <a:p>
            <a:pPr>
              <a:lnSpc>
                <a:spcPct val="80000"/>
              </a:lnSpc>
            </a:pPr>
            <a:r>
              <a:rPr lang="en-US" sz="2800" dirty="0"/>
              <a:t>Plus a lot more advantages!!</a:t>
            </a:r>
            <a:endParaRPr lang="en-GB" sz="2800" dirty="0"/>
          </a:p>
        </p:txBody>
      </p:sp>
    </p:spTree>
    <p:extLst>
      <p:ext uri="{BB962C8B-B14F-4D97-AF65-F5344CB8AC3E}">
        <p14:creationId xmlns:p14="http://schemas.microsoft.com/office/powerpoint/2010/main" val="482117126"/>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8.1.2 Implications of the Internet</a:t>
            </a:r>
            <a:endParaRPr lang="en-US" sz="3200" dirty="0"/>
          </a:p>
        </p:txBody>
      </p:sp>
      <p:sp>
        <p:nvSpPr>
          <p:cNvPr id="3" name="Content Placeholder 2"/>
          <p:cNvSpPr>
            <a:spLocks noGrp="1"/>
          </p:cNvSpPr>
          <p:nvPr>
            <p:ph idx="1"/>
          </p:nvPr>
        </p:nvSpPr>
        <p:spPr/>
        <p:txBody>
          <a:bodyPr/>
          <a:lstStyle/>
          <a:p>
            <a:pPr>
              <a:buNone/>
            </a:pPr>
            <a:r>
              <a:rPr lang="en-GB" b="1" dirty="0"/>
              <a:t>Disadvantages of using the Internet</a:t>
            </a:r>
          </a:p>
          <a:p>
            <a:pPr>
              <a:lnSpc>
                <a:spcPct val="80000"/>
              </a:lnSpc>
            </a:pPr>
            <a:r>
              <a:rPr lang="en-US" dirty="0"/>
              <a:t>Computer viruses can be spread over the internet.</a:t>
            </a:r>
          </a:p>
          <a:p>
            <a:pPr>
              <a:lnSpc>
                <a:spcPct val="80000"/>
              </a:lnSpc>
            </a:pPr>
            <a:r>
              <a:rPr lang="en-US" dirty="0"/>
              <a:t>Internet provides access to unsuitable material such as Pornography, the biggest threat to healthy mental life.</a:t>
            </a:r>
          </a:p>
          <a:p>
            <a:pPr>
              <a:lnSpc>
                <a:spcPct val="80000"/>
              </a:lnSpc>
            </a:pPr>
            <a:r>
              <a:rPr lang="en-US" dirty="0"/>
              <a:t>Theft of Personal information: If you use the Internet, you may be facing grave danger as your personal information such as name, address, credit card number etc. can be accessed by hackers or thieves.</a:t>
            </a:r>
          </a:p>
          <a:p>
            <a:pPr>
              <a:lnSpc>
                <a:spcPct val="80000"/>
              </a:lnSpc>
            </a:pPr>
            <a:r>
              <a:rPr lang="en-US" dirty="0"/>
              <a:t>Spamming:  Spamming refers to sending unwanted e-mails in bulk, which provide no purpose and needlessly obstruct the entire system.</a:t>
            </a:r>
            <a:endParaRPr lang="en-GB" dirty="0"/>
          </a:p>
        </p:txBody>
      </p:sp>
    </p:spTree>
    <p:extLst>
      <p:ext uri="{BB962C8B-B14F-4D97-AF65-F5344CB8AC3E}">
        <p14:creationId xmlns:p14="http://schemas.microsoft.com/office/powerpoint/2010/main" val="482117126"/>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8.1.2 Implications of the Internet</a:t>
            </a:r>
            <a:endParaRPr lang="en-US" sz="3200" dirty="0"/>
          </a:p>
        </p:txBody>
      </p:sp>
      <p:sp>
        <p:nvSpPr>
          <p:cNvPr id="3" name="Content Placeholder 2"/>
          <p:cNvSpPr>
            <a:spLocks noGrp="1"/>
          </p:cNvSpPr>
          <p:nvPr>
            <p:ph idx="1"/>
          </p:nvPr>
        </p:nvSpPr>
        <p:spPr/>
        <p:txBody>
          <a:bodyPr/>
          <a:lstStyle/>
          <a:p>
            <a:pPr>
              <a:buNone/>
            </a:pPr>
            <a:r>
              <a:rPr lang="en-GB" sz="2800" b="1" dirty="0"/>
              <a:t>Disadvantages of using the Internet</a:t>
            </a:r>
          </a:p>
          <a:p>
            <a:pPr>
              <a:lnSpc>
                <a:spcPct val="80000"/>
              </a:lnSpc>
            </a:pPr>
            <a:r>
              <a:rPr lang="en-US" dirty="0"/>
              <a:t>Some people get addicted to the internet, causing problems with their social interactions of friends and loved ones.</a:t>
            </a:r>
          </a:p>
          <a:p>
            <a:pPr>
              <a:lnSpc>
                <a:spcPct val="80000"/>
              </a:lnSpc>
            </a:pPr>
            <a:r>
              <a:rPr lang="en-GB" dirty="0"/>
              <a:t>The initial cost of connecting to the internet is high. e.g. buying computers.</a:t>
            </a:r>
          </a:p>
          <a:p>
            <a:pPr>
              <a:lnSpc>
                <a:spcPct val="80000"/>
              </a:lnSpc>
            </a:pPr>
            <a:r>
              <a:rPr lang="en-GB" dirty="0"/>
              <a:t>Many people are computer illiterate and so can not use internet, hence miss.</a:t>
            </a:r>
          </a:p>
          <a:p>
            <a:pPr>
              <a:lnSpc>
                <a:spcPct val="80000"/>
              </a:lnSpc>
            </a:pPr>
            <a:r>
              <a:rPr lang="en-GB" dirty="0"/>
              <a:t>There is a lot of wrong information on the internet. Anyone can post anything, and much of it is garbage/ inaccurate.</a:t>
            </a:r>
          </a:p>
          <a:p>
            <a:pPr>
              <a:lnSpc>
                <a:spcPct val="80000"/>
              </a:lnSpc>
            </a:pPr>
            <a:endParaRPr lang="en-US" sz="2800" dirty="0"/>
          </a:p>
          <a:p>
            <a:endParaRPr lang="en-GB" sz="2800" dirty="0"/>
          </a:p>
        </p:txBody>
      </p:sp>
    </p:spTree>
    <p:extLst>
      <p:ext uri="{BB962C8B-B14F-4D97-AF65-F5344CB8AC3E}">
        <p14:creationId xmlns:p14="http://schemas.microsoft.com/office/powerpoint/2010/main" val="48211712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i="1" dirty="0"/>
              <a:t>Sub Topic 8.2. Internet Services</a:t>
            </a:r>
          </a:p>
        </p:txBody>
      </p:sp>
      <p:sp>
        <p:nvSpPr>
          <p:cNvPr id="3075" name="Subtitle 2"/>
          <p:cNvSpPr>
            <a:spLocks noGrp="1"/>
          </p:cNvSpPr>
          <p:nvPr>
            <p:ph idx="1"/>
          </p:nvPr>
        </p:nvSpPr>
        <p:spPr/>
        <p:txBody>
          <a:bodyPr/>
          <a:lstStyle/>
          <a:p>
            <a:pPr marL="0" indent="0">
              <a:spcBef>
                <a:spcPts val="0"/>
              </a:spcBef>
              <a:buNone/>
            </a:pPr>
            <a:r>
              <a:rPr lang="en-US" b="1" dirty="0"/>
              <a:t>Sub topic objectives:</a:t>
            </a:r>
          </a:p>
          <a:p>
            <a:pPr lvl="0"/>
            <a:r>
              <a:rPr lang="en-US" dirty="0"/>
              <a:t>8.2.1 Identifying the different internet services. </a:t>
            </a:r>
            <a:endParaRPr lang="en-GB" dirty="0"/>
          </a:p>
          <a:p>
            <a:pPr lvl="0"/>
            <a:r>
              <a:rPr lang="en-US" dirty="0"/>
              <a:t>8.2.2 Using email to communicate. </a:t>
            </a:r>
            <a:endParaRPr lang="en-GB" dirty="0"/>
          </a:p>
          <a:p>
            <a:pPr lvl="0"/>
            <a:r>
              <a:rPr lang="en-US" dirty="0"/>
              <a:t>8.2.3 Using internet facility for research. </a:t>
            </a:r>
            <a:endParaRPr lang="en-GB" dirty="0"/>
          </a:p>
          <a:p>
            <a:r>
              <a:rPr lang="en-US" dirty="0"/>
              <a:t>8.2.4 Explaining the concept of netiquette.</a:t>
            </a:r>
          </a:p>
        </p:txBody>
      </p:sp>
    </p:spTree>
    <p:extLst>
      <p:ext uri="{BB962C8B-B14F-4D97-AF65-F5344CB8AC3E}">
        <p14:creationId xmlns:p14="http://schemas.microsoft.com/office/powerpoint/2010/main" val="209754019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8.2.1 Internet services</a:t>
            </a:r>
            <a:endParaRPr lang="en-GB" sz="3200" b="1" dirty="0"/>
          </a:p>
        </p:txBody>
      </p:sp>
      <p:sp>
        <p:nvSpPr>
          <p:cNvPr id="3075" name="Subtitle 2"/>
          <p:cNvSpPr>
            <a:spLocks noGrp="1"/>
          </p:cNvSpPr>
          <p:nvPr>
            <p:ph idx="1"/>
          </p:nvPr>
        </p:nvSpPr>
        <p:spPr/>
        <p:txBody>
          <a:bodyPr/>
          <a:lstStyle/>
          <a:p>
            <a:pPr marL="514350" lvl="0" indent="-514350">
              <a:buNone/>
            </a:pPr>
            <a:r>
              <a:rPr lang="en-GB" sz="2800" dirty="0"/>
              <a:t>Below are some of the services enabled by the internet</a:t>
            </a:r>
          </a:p>
          <a:p>
            <a:pPr marL="514350" lvl="0" indent="-514350">
              <a:buFont typeface="+mj-lt"/>
              <a:buAutoNum type="alphaLcPeriod"/>
            </a:pPr>
            <a:r>
              <a:rPr lang="en-GB" sz="2800" b="1" dirty="0"/>
              <a:t>Telnet</a:t>
            </a:r>
            <a:r>
              <a:rPr lang="en-GB" sz="2800" dirty="0"/>
              <a:t> – enables users to use the resources of a computer in another part of the world. This is done by remotely logging to the distant computer which is</a:t>
            </a:r>
            <a:br>
              <a:rPr lang="en-GB" sz="2800" dirty="0"/>
            </a:br>
            <a:r>
              <a:rPr lang="en-GB" sz="2800" dirty="0"/>
              <a:t>called the host.</a:t>
            </a:r>
          </a:p>
          <a:p>
            <a:pPr marL="514350" lvl="0" indent="-514350">
              <a:buFont typeface="+mj-lt"/>
              <a:buAutoNum type="alphaLcPeriod"/>
            </a:pPr>
            <a:r>
              <a:rPr lang="en-GB" sz="2800" dirty="0"/>
              <a:t> </a:t>
            </a:r>
            <a:r>
              <a:rPr lang="en-GB" sz="2800" b="1" dirty="0"/>
              <a:t>Email</a:t>
            </a:r>
            <a:r>
              <a:rPr lang="en-GB" sz="2800" dirty="0"/>
              <a:t> – It allows the transfer of messages, documents, and pictures among others, across the Internet.</a:t>
            </a:r>
          </a:p>
          <a:p>
            <a:pPr marL="514350" lvl="0" indent="-514350">
              <a:buFont typeface="+mj-lt"/>
              <a:buAutoNum type="alphaLcPeriod"/>
            </a:pPr>
            <a:r>
              <a:rPr lang="en-GB" sz="2800" b="1" dirty="0"/>
              <a:t>Mailing list </a:t>
            </a:r>
            <a:r>
              <a:rPr lang="en-GB" sz="2800" dirty="0"/>
              <a:t>– This is based on the email protocol. As an electronic mailing list</a:t>
            </a:r>
            <a:br>
              <a:rPr lang="en-GB" sz="2800" dirty="0"/>
            </a:br>
            <a:r>
              <a:rPr lang="en-GB" sz="2800" dirty="0"/>
              <a:t>it is very convenient when somebody wants to send a message or newsletter, for example, to many people in one go.</a:t>
            </a:r>
            <a:br>
              <a:rPr lang="en-GB" sz="2800" dirty="0"/>
            </a:br>
            <a:br>
              <a:rPr lang="en-GB" sz="2800" dirty="0"/>
            </a:br>
            <a:endParaRPr lang="en-GB" sz="2800" dirty="0"/>
          </a:p>
        </p:txBody>
      </p:sp>
    </p:spTree>
    <p:extLst>
      <p:ext uri="{BB962C8B-B14F-4D97-AF65-F5344CB8AC3E}">
        <p14:creationId xmlns:p14="http://schemas.microsoft.com/office/powerpoint/2010/main" val="20975401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4000" dirty="0"/>
              <a:t>Background</a:t>
            </a:r>
          </a:p>
        </p:txBody>
      </p:sp>
      <p:sp>
        <p:nvSpPr>
          <p:cNvPr id="5" name="Content Placeholder 4"/>
          <p:cNvSpPr>
            <a:spLocks noGrp="1"/>
          </p:cNvSpPr>
          <p:nvPr>
            <p:ph idx="1"/>
          </p:nvPr>
        </p:nvSpPr>
        <p:spPr/>
        <p:txBody>
          <a:bodyPr/>
          <a:lstStyle/>
          <a:p>
            <a:r>
              <a:rPr lang="en-GB" sz="2700" dirty="0"/>
              <a:t>The number of users of the internet is exponentially growing due to increasing ease of use, low cost of the hardware and availability of adequate facilities in schools, public libraries, internet cafes etc.</a:t>
            </a:r>
          </a:p>
          <a:p>
            <a:r>
              <a:rPr lang="en-GB" sz="2700" dirty="0"/>
              <a:t>Although the basic use of internet was research, the number of users of e-mail has outgrown that of research. One can use the internet to communicate with anyone else online, in any place in the world without incurring any extra cost. It can also be used to join mailing list, bulletin boards or discussion groups that cover a huge variety of subjects.</a:t>
            </a:r>
          </a:p>
          <a:p>
            <a:r>
              <a:rPr lang="en-GB" sz="2700" b="1" dirty="0"/>
              <a:t>Learning Outcome: </a:t>
            </a:r>
            <a:r>
              <a:rPr lang="en-GB" sz="2700" dirty="0"/>
              <a:t>The learner should be able to use the Internet to communicate and enhance research in order to develop the lifelong learning skill</a:t>
            </a:r>
          </a:p>
        </p:txBody>
      </p:sp>
    </p:spTree>
    <p:extLst>
      <p:ext uri="{BB962C8B-B14F-4D97-AF65-F5344CB8AC3E}">
        <p14:creationId xmlns:p14="http://schemas.microsoft.com/office/powerpoint/2010/main" val="482117126"/>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8.2.1 Internet services</a:t>
            </a:r>
            <a:endParaRPr lang="en-GB" sz="3200" b="1" dirty="0"/>
          </a:p>
        </p:txBody>
      </p:sp>
      <p:sp>
        <p:nvSpPr>
          <p:cNvPr id="3075" name="Subtitle 2"/>
          <p:cNvSpPr>
            <a:spLocks noGrp="1"/>
          </p:cNvSpPr>
          <p:nvPr>
            <p:ph idx="1"/>
          </p:nvPr>
        </p:nvSpPr>
        <p:spPr/>
        <p:txBody>
          <a:bodyPr/>
          <a:lstStyle/>
          <a:p>
            <a:pPr marL="514350" lvl="0" indent="-514350">
              <a:buFont typeface="+mj-lt"/>
              <a:buAutoNum type="alphaLcPeriod" startAt="4"/>
            </a:pPr>
            <a:r>
              <a:rPr lang="en-GB" sz="2700" b="1" dirty="0"/>
              <a:t>Internet Relay Chat (IRC) </a:t>
            </a:r>
            <a:r>
              <a:rPr lang="en-GB" sz="2700" dirty="0"/>
              <a:t>– A live interactive discussion in which parties on the network exchange ideas and observation electronically. Chats are usually organized in what we call chat rooms.</a:t>
            </a:r>
          </a:p>
          <a:p>
            <a:pPr marL="514350" lvl="0" indent="-514350">
              <a:buFont typeface="+mj-lt"/>
              <a:buAutoNum type="alphaLcPeriod" startAt="4"/>
            </a:pPr>
            <a:r>
              <a:rPr lang="en-GB" sz="2700" b="1" dirty="0"/>
              <a:t>File Transfer Protocol </a:t>
            </a:r>
            <a:r>
              <a:rPr lang="en-GB" sz="2700" dirty="0"/>
              <a:t>– The standard method for transferring files, whether downloading or uploading, to and from your computer with another computer on the Internet.</a:t>
            </a:r>
          </a:p>
          <a:p>
            <a:pPr marL="514350" lvl="0" indent="-514350">
              <a:buFont typeface="+mj-lt"/>
              <a:buAutoNum type="alphaLcPeriod" startAt="4"/>
            </a:pPr>
            <a:r>
              <a:rPr lang="en-GB" sz="2700" b="1" dirty="0"/>
              <a:t>Newsgroups </a:t>
            </a:r>
            <a:r>
              <a:rPr lang="en-GB" sz="2700" dirty="0"/>
              <a:t>– Worldwide discussion areas where notices can be posted for anyone to view. They are equivalent to a discussion group or an electronic  bulletin board. There are newsgroups for every conceivable topic and more, e.g. educational technology.</a:t>
            </a:r>
          </a:p>
        </p:txBody>
      </p:sp>
    </p:spTree>
    <p:extLst>
      <p:ext uri="{BB962C8B-B14F-4D97-AF65-F5344CB8AC3E}">
        <p14:creationId xmlns:p14="http://schemas.microsoft.com/office/powerpoint/2010/main" val="209754019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8.2.1 Internet services</a:t>
            </a:r>
            <a:endParaRPr lang="en-GB" sz="3200" b="1" dirty="0"/>
          </a:p>
        </p:txBody>
      </p:sp>
      <p:sp>
        <p:nvSpPr>
          <p:cNvPr id="3075" name="Subtitle 2"/>
          <p:cNvSpPr>
            <a:spLocks noGrp="1"/>
          </p:cNvSpPr>
          <p:nvPr>
            <p:ph idx="1"/>
          </p:nvPr>
        </p:nvSpPr>
        <p:spPr/>
        <p:txBody>
          <a:bodyPr/>
          <a:lstStyle/>
          <a:p>
            <a:pPr marL="514350" lvl="0" indent="-514350">
              <a:buFont typeface="+mj-lt"/>
              <a:buAutoNum type="alphaLcPeriod" startAt="7"/>
            </a:pPr>
            <a:r>
              <a:rPr lang="en-GB" sz="2800" b="1" dirty="0"/>
              <a:t>World Wide Web </a:t>
            </a:r>
            <a:r>
              <a:rPr lang="en-GB" sz="2800" dirty="0"/>
              <a:t>– This refers to the global collection of websites consisting of linked electronic documents called </a:t>
            </a:r>
            <a:r>
              <a:rPr lang="en-GB" sz="2800" dirty="0" err="1"/>
              <a:t>Webpages</a:t>
            </a:r>
            <a:r>
              <a:rPr lang="en-GB" sz="2800" dirty="0"/>
              <a:t> stored on internet servers all over the world.</a:t>
            </a:r>
            <a:br>
              <a:rPr lang="en-GB" sz="2800" dirty="0"/>
            </a:br>
            <a:r>
              <a:rPr lang="en-GB" sz="2800" dirty="0"/>
              <a:t>The www is the most exciting service that has revolutionized the Internet, people use this service to browse for information.</a:t>
            </a:r>
          </a:p>
          <a:p>
            <a:pPr marL="514350" lvl="0" indent="-514350">
              <a:buFont typeface="+mj-lt"/>
              <a:buAutoNum type="alphaLcPeriod" startAt="7"/>
            </a:pPr>
            <a:r>
              <a:rPr lang="en-GB" sz="2800" b="1" dirty="0"/>
              <a:t>Instant Messaging: </a:t>
            </a:r>
            <a:r>
              <a:rPr lang="en-GB" sz="2800" dirty="0"/>
              <a:t>A combination of real-time chat and e-mail by which short text messages are rapidly exchanged over the Internet, with messages appearing on recipient’s display screen immediately upon arrival.</a:t>
            </a:r>
          </a:p>
          <a:p>
            <a:pPr marL="514350" lvl="0" indent="-514350">
              <a:buFont typeface="+mj-lt"/>
              <a:buAutoNum type="alphaLcPeriod" startAt="7"/>
            </a:pPr>
            <a:r>
              <a:rPr lang="en-GB" sz="2800" b="1" dirty="0"/>
              <a:t>Usenet</a:t>
            </a:r>
            <a:r>
              <a:rPr lang="en-GB" sz="2800" dirty="0"/>
              <a:t>: A system of worldwide discussion groups.</a:t>
            </a:r>
          </a:p>
        </p:txBody>
      </p:sp>
    </p:spTree>
    <p:extLst>
      <p:ext uri="{BB962C8B-B14F-4D97-AF65-F5344CB8AC3E}">
        <p14:creationId xmlns:p14="http://schemas.microsoft.com/office/powerpoint/2010/main" val="209754019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8.2.1 Internet services</a:t>
            </a:r>
            <a:endParaRPr lang="en-GB" sz="3200" b="1" dirty="0"/>
          </a:p>
        </p:txBody>
      </p:sp>
      <p:sp>
        <p:nvSpPr>
          <p:cNvPr id="3075" name="Subtitle 2"/>
          <p:cNvSpPr>
            <a:spLocks noGrp="1"/>
          </p:cNvSpPr>
          <p:nvPr>
            <p:ph idx="1"/>
          </p:nvPr>
        </p:nvSpPr>
        <p:spPr/>
        <p:txBody>
          <a:bodyPr/>
          <a:lstStyle/>
          <a:p>
            <a:pPr marL="514350" lvl="0" indent="-514350">
              <a:buFont typeface="+mj-lt"/>
              <a:buAutoNum type="alphaLcPeriod" startAt="10"/>
            </a:pPr>
            <a:r>
              <a:rPr lang="en-GB" sz="2800" b="1" dirty="0"/>
              <a:t>Internet Telephony or Voice over IP</a:t>
            </a:r>
            <a:r>
              <a:rPr lang="en-GB" sz="2800" dirty="0"/>
              <a:t>: Real-time voice conversations transmitted between computers on the Internet.</a:t>
            </a:r>
          </a:p>
          <a:p>
            <a:pPr marL="514350" lvl="0" indent="-514350">
              <a:buFont typeface="+mj-lt"/>
              <a:buAutoNum type="alphaLcPeriod" startAt="10"/>
            </a:pPr>
            <a:r>
              <a:rPr lang="en-GB" sz="2800" b="1" dirty="0"/>
              <a:t>Web Directory</a:t>
            </a:r>
            <a:r>
              <a:rPr lang="en-GB" sz="2800" dirty="0"/>
              <a:t>: A listing of Web sites and their URLs, categorized by topic.</a:t>
            </a:r>
          </a:p>
          <a:p>
            <a:pPr marL="514350" lvl="0" indent="-514350">
              <a:buFont typeface="+mj-lt"/>
              <a:buAutoNum type="alphaLcPeriod" startAt="10"/>
            </a:pPr>
            <a:r>
              <a:rPr lang="en-GB" sz="2800" b="1" dirty="0"/>
              <a:t>Electronic Commerce/e-commerce: </a:t>
            </a:r>
            <a:r>
              <a:rPr lang="en-GB" sz="2800" dirty="0"/>
              <a:t>Conducting commercial activities on the Internet.</a:t>
            </a:r>
          </a:p>
          <a:p>
            <a:pPr marL="514350" lvl="0" indent="-514350">
              <a:buFont typeface="+mj-lt"/>
              <a:buAutoNum type="alphaLcPeriod" startAt="10"/>
            </a:pPr>
            <a:r>
              <a:rPr lang="en-GB" sz="2800" b="1" dirty="0"/>
              <a:t>Social Networking. </a:t>
            </a:r>
            <a:r>
              <a:rPr lang="en-GB" sz="2800" dirty="0"/>
              <a:t>A type of service where users can seek others who share their interests, find out what's going on in their areas of concern, and share information with one another (e.g. </a:t>
            </a:r>
            <a:r>
              <a:rPr lang="en-GB" sz="2800" dirty="0" err="1"/>
              <a:t>Facebook</a:t>
            </a:r>
            <a:r>
              <a:rPr lang="en-GB" sz="2800" dirty="0"/>
              <a:t>, Twitter).</a:t>
            </a:r>
          </a:p>
        </p:txBody>
      </p:sp>
    </p:spTree>
    <p:extLst>
      <p:ext uri="{BB962C8B-B14F-4D97-AF65-F5344CB8AC3E}">
        <p14:creationId xmlns:p14="http://schemas.microsoft.com/office/powerpoint/2010/main" val="209754019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8.2.1 Internet services</a:t>
            </a:r>
            <a:endParaRPr lang="en-GB" sz="3200" b="1" dirty="0"/>
          </a:p>
        </p:txBody>
      </p:sp>
      <p:sp>
        <p:nvSpPr>
          <p:cNvPr id="3075" name="Subtitle 2"/>
          <p:cNvSpPr>
            <a:spLocks noGrp="1"/>
          </p:cNvSpPr>
          <p:nvPr>
            <p:ph idx="1"/>
          </p:nvPr>
        </p:nvSpPr>
        <p:spPr/>
        <p:txBody>
          <a:bodyPr/>
          <a:lstStyle/>
          <a:p>
            <a:pPr marL="514350" lvl="0" indent="-514350">
              <a:buFont typeface="+mj-lt"/>
              <a:buAutoNum type="alphaLcPeriod" startAt="14"/>
            </a:pPr>
            <a:r>
              <a:rPr lang="en-GB" b="1" dirty="0"/>
              <a:t>Cloud Computing: </a:t>
            </a:r>
            <a:r>
              <a:rPr lang="en-GB" dirty="0"/>
              <a:t>A service in which computer software, hardware and data are used remotely over the Internet, instead of acquiring and using them on a local computer.</a:t>
            </a:r>
          </a:p>
          <a:p>
            <a:pPr marL="514350" lvl="0" indent="-514350">
              <a:buFont typeface="+mj-lt"/>
              <a:buAutoNum type="alphaLcPeriod" startAt="14"/>
            </a:pPr>
            <a:r>
              <a:rPr lang="en-GB" b="1" dirty="0"/>
              <a:t>Search Engines: </a:t>
            </a:r>
            <a:r>
              <a:rPr lang="en-GB" dirty="0"/>
              <a:t>Software programs that look through the Web to locate sites matching a keyword entered by the user. Keyword: A string of letters or words that indicates the subject to be searched.</a:t>
            </a:r>
            <a:br>
              <a:rPr lang="en-GB" dirty="0"/>
            </a:br>
            <a:br>
              <a:rPr lang="en-GB" dirty="0"/>
            </a:br>
            <a:endParaRPr lang="en-GB" dirty="0"/>
          </a:p>
        </p:txBody>
      </p:sp>
    </p:spTree>
    <p:extLst>
      <p:ext uri="{BB962C8B-B14F-4D97-AF65-F5344CB8AC3E}">
        <p14:creationId xmlns:p14="http://schemas.microsoft.com/office/powerpoint/2010/main" val="2097540194"/>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p:txBody>
          <a:bodyPr/>
          <a:lstStyle/>
          <a:p>
            <a:r>
              <a:rPr lang="en-US" sz="2800" dirty="0"/>
              <a:t>Email communications  refers to the transmission of messages via computer </a:t>
            </a:r>
            <a:r>
              <a:rPr lang="en-US" sz="2800" u="sng" dirty="0"/>
              <a:t>networks</a:t>
            </a:r>
            <a:r>
              <a:rPr lang="en-US" sz="2800" dirty="0"/>
              <a:t> such as; a local area network, WANs, or </a:t>
            </a:r>
            <a:r>
              <a:rPr lang="en-US" sz="2800" u="sng" dirty="0"/>
              <a:t>internet</a:t>
            </a:r>
            <a:r>
              <a:rPr lang="en-US" sz="2800" dirty="0"/>
              <a:t>. </a:t>
            </a:r>
          </a:p>
          <a:p>
            <a:r>
              <a:rPr lang="en-US" sz="2800" dirty="0"/>
              <a:t>The email can be simple text, or include an attachment such as a word processing document, PDF or graphic. </a:t>
            </a:r>
          </a:p>
          <a:p>
            <a:r>
              <a:rPr lang="en-GB" sz="2800" dirty="0"/>
              <a:t>Email software (Commonly known as email client) is a computer program used to access and manage a user‘s email account. It may be web based or not.</a:t>
            </a:r>
          </a:p>
          <a:p>
            <a:r>
              <a:rPr lang="en-GB" sz="2800" dirty="0"/>
              <a:t> Popular locally installed email clients include Microsoft Outlook, Pegasus Mail, </a:t>
            </a:r>
            <a:r>
              <a:rPr lang="en-GB" sz="2800" dirty="0" err="1"/>
              <a:t>KMail</a:t>
            </a:r>
            <a:r>
              <a:rPr lang="en-GB" sz="2800" dirty="0"/>
              <a:t>, Evolution and Apple Mail. </a:t>
            </a:r>
          </a:p>
          <a:p>
            <a:r>
              <a:rPr lang="en-GB" sz="2800" dirty="0"/>
              <a:t>Popular web-based email clients / </a:t>
            </a:r>
            <a:r>
              <a:rPr lang="en-GB" sz="2800" b="1" dirty="0"/>
              <a:t>webmail</a:t>
            </a:r>
            <a:r>
              <a:rPr lang="en-GB" sz="2800" dirty="0"/>
              <a:t> include: </a:t>
            </a:r>
            <a:r>
              <a:rPr lang="en-GB" sz="2800" dirty="0" err="1"/>
              <a:t>GMail</a:t>
            </a:r>
            <a:r>
              <a:rPr lang="en-GB" sz="2800" dirty="0"/>
              <a:t>, Yahoo!, Lycos mail, and Hotmail.</a:t>
            </a:r>
            <a:br>
              <a:rPr lang="en-GB" sz="2800" dirty="0"/>
            </a:br>
            <a:br>
              <a:rPr lang="en-GB" sz="2800" dirty="0"/>
            </a:br>
            <a:endParaRPr lang="en-US" sz="2800" dirty="0"/>
          </a:p>
        </p:txBody>
      </p:sp>
    </p:spTree>
    <p:extLst>
      <p:ext uri="{BB962C8B-B14F-4D97-AF65-F5344CB8AC3E}">
        <p14:creationId xmlns:p14="http://schemas.microsoft.com/office/powerpoint/2010/main" val="209754019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p:txBody>
          <a:bodyPr/>
          <a:lstStyle/>
          <a:p>
            <a:pPr>
              <a:buNone/>
            </a:pPr>
            <a:r>
              <a:rPr lang="en-US" sz="2800" b="1" dirty="0"/>
              <a:t>Advantages of using email as a means of communication </a:t>
            </a:r>
          </a:p>
          <a:p>
            <a:pPr marL="514350" indent="-514350">
              <a:buFont typeface="+mj-lt"/>
              <a:buAutoNum type="arabicPeriod"/>
              <a:defRPr/>
            </a:pPr>
            <a:r>
              <a:rPr lang="en-US" sz="2800" dirty="0"/>
              <a:t>Easy to use. Emails applications have user friendly tools that help during composing messages.</a:t>
            </a:r>
          </a:p>
          <a:p>
            <a:pPr marL="514350" indent="-514350">
              <a:buFont typeface="+mj-lt"/>
              <a:buAutoNum type="arabicPeriod"/>
              <a:defRPr/>
            </a:pPr>
            <a:r>
              <a:rPr lang="en-US" sz="2800" dirty="0"/>
              <a:t>Email supports sending of attachments like documents, zipped files, </a:t>
            </a:r>
            <a:r>
              <a:rPr lang="en-US" sz="2800" dirty="0" err="1"/>
              <a:t>e.t.c</a:t>
            </a:r>
            <a:endParaRPr lang="en-US" sz="2800" dirty="0"/>
          </a:p>
          <a:p>
            <a:pPr marL="514350" indent="-514350">
              <a:buFont typeface="+mj-lt"/>
              <a:buAutoNum type="arabicPeriod"/>
              <a:defRPr/>
            </a:pPr>
            <a:r>
              <a:rPr lang="en-US" sz="2800" dirty="0"/>
              <a:t>It is very fast in terms of speed: The e-mail is delivered instantly, anywhere across the globe.</a:t>
            </a:r>
          </a:p>
          <a:p>
            <a:pPr marL="514350" indent="-514350">
              <a:buFont typeface="+mj-lt"/>
              <a:buAutoNum type="arabicPeriod"/>
              <a:defRPr/>
            </a:pPr>
            <a:r>
              <a:rPr lang="en-US" sz="2800" dirty="0"/>
              <a:t>Easy to prioritize: Since the mails have subject lines, it is easy to prioritize them and ignore unwanted mails.</a:t>
            </a:r>
          </a:p>
          <a:p>
            <a:pPr marL="514350" indent="-514350">
              <a:buFont typeface="+mj-lt"/>
              <a:buAutoNum type="arabicPeriod"/>
              <a:defRPr/>
            </a:pPr>
            <a:r>
              <a:rPr lang="en-US" sz="2800" dirty="0"/>
              <a:t>Email messages can be sent to many recipients at the same time</a:t>
            </a:r>
          </a:p>
          <a:p>
            <a:pPr>
              <a:defRPr/>
            </a:pPr>
            <a:endParaRPr lang="en-US" sz="2800" dirty="0"/>
          </a:p>
        </p:txBody>
      </p:sp>
    </p:spTree>
    <p:extLst>
      <p:ext uri="{BB962C8B-B14F-4D97-AF65-F5344CB8AC3E}">
        <p14:creationId xmlns:p14="http://schemas.microsoft.com/office/powerpoint/2010/main" val="209754019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p:txBody>
          <a:bodyPr/>
          <a:lstStyle/>
          <a:p>
            <a:pPr>
              <a:buNone/>
            </a:pPr>
            <a:r>
              <a:rPr lang="en-US" sz="2800" b="1" dirty="0"/>
              <a:t>Advantages of using email as a means of communication </a:t>
            </a:r>
          </a:p>
          <a:p>
            <a:pPr marL="514350" indent="-514350">
              <a:buFont typeface="+mj-lt"/>
              <a:buAutoNum type="arabicPeriod" startAt="6"/>
              <a:defRPr/>
            </a:pPr>
            <a:r>
              <a:rPr lang="en-US" sz="2800" dirty="0"/>
              <a:t>Emails can also carry hyperlinks that lead to other </a:t>
            </a:r>
            <a:r>
              <a:rPr lang="en-US" sz="2800" dirty="0" err="1"/>
              <a:t>webpages</a:t>
            </a:r>
            <a:r>
              <a:rPr lang="en-US" sz="2800" dirty="0"/>
              <a:t> with just a click</a:t>
            </a:r>
          </a:p>
          <a:p>
            <a:pPr marL="514350" indent="-514350">
              <a:buFont typeface="+mj-lt"/>
              <a:buAutoNum type="arabicPeriod" startAt="6"/>
              <a:defRPr/>
            </a:pPr>
            <a:r>
              <a:rPr lang="en-US" sz="2800" dirty="0"/>
              <a:t>One can subscribe to news and other online services through email</a:t>
            </a:r>
          </a:p>
          <a:p>
            <a:pPr marL="514350" indent="-514350">
              <a:buFont typeface="+mj-lt"/>
              <a:buAutoNum type="arabicPeriod" startAt="6"/>
              <a:defRPr/>
            </a:pPr>
            <a:r>
              <a:rPr lang="en-US" sz="2800" dirty="0"/>
              <a:t>Email software have management features that help users to organize their messages in folders like inbox, sent, draft, etc.</a:t>
            </a:r>
          </a:p>
          <a:p>
            <a:pPr marL="514350" indent="-514350">
              <a:buFont typeface="+mj-lt"/>
              <a:buAutoNum type="arabicPeriod" startAt="6"/>
              <a:defRPr/>
            </a:pPr>
            <a:r>
              <a:rPr lang="en-US" sz="2800" dirty="0"/>
              <a:t>Easier for reference: When one needs to reply to a mail, there is a provision in the mailing system to attach the previous mails as references. This refreshes the recipient's knowledge, on what he is reading.</a:t>
            </a:r>
          </a:p>
        </p:txBody>
      </p:sp>
    </p:spTree>
    <p:extLst>
      <p:ext uri="{BB962C8B-B14F-4D97-AF65-F5344CB8AC3E}">
        <p14:creationId xmlns:p14="http://schemas.microsoft.com/office/powerpoint/2010/main" val="2097540194"/>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p:txBody>
          <a:bodyPr/>
          <a:lstStyle/>
          <a:p>
            <a:pPr>
              <a:buNone/>
            </a:pPr>
            <a:r>
              <a:rPr lang="en-US" sz="2800" b="1" dirty="0"/>
              <a:t>Advantages of using email as a means of communication </a:t>
            </a:r>
          </a:p>
          <a:p>
            <a:pPr marL="514350" indent="-514350">
              <a:buFont typeface="+mj-lt"/>
              <a:buAutoNum type="arabicPeriod" startAt="10"/>
              <a:defRPr/>
            </a:pPr>
            <a:r>
              <a:rPr lang="en-US" sz="2800" dirty="0"/>
              <a:t>Environment friendly: Compared to postal mails which use paper and fuel to transport letters. Electronic mail saves a lot of trees from being axed. It also saves fuel needed in transportation. </a:t>
            </a:r>
          </a:p>
          <a:p>
            <a:pPr marL="514350" indent="-514350">
              <a:buFont typeface="+mj-lt"/>
              <a:buAutoNum type="arabicPeriod" startAt="10"/>
              <a:defRPr/>
            </a:pPr>
            <a:r>
              <a:rPr lang="en-US" sz="2800" dirty="0"/>
              <a:t>Email software have address book features that may be sorted in alphabetical order.</a:t>
            </a:r>
          </a:p>
          <a:p>
            <a:pPr marL="514350" indent="-514350">
              <a:buFont typeface="+mj-lt"/>
              <a:buAutoNum type="arabicPeriod" startAt="10"/>
              <a:defRPr/>
            </a:pPr>
            <a:r>
              <a:rPr lang="en-US" sz="2800" dirty="0"/>
              <a:t>Email software has a good degree of security features such as username and password before sign in </a:t>
            </a:r>
          </a:p>
          <a:p>
            <a:pPr marL="514350" indent="-514350">
              <a:buFont typeface="+mj-lt"/>
              <a:buAutoNum type="arabicPeriod" startAt="10"/>
              <a:defRPr/>
            </a:pPr>
            <a:r>
              <a:rPr lang="en-US" sz="2800" dirty="0"/>
              <a:t>Email applications have inbuilt English dictionary which safeguards the sender from incorrect spelling and grammar. </a:t>
            </a:r>
          </a:p>
        </p:txBody>
      </p:sp>
    </p:spTree>
    <p:extLst>
      <p:ext uri="{BB962C8B-B14F-4D97-AF65-F5344CB8AC3E}">
        <p14:creationId xmlns:p14="http://schemas.microsoft.com/office/powerpoint/2010/main" val="209754019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a:xfrm>
            <a:off x="0" y="1000108"/>
            <a:ext cx="9144000" cy="5519736"/>
          </a:xfrm>
        </p:spPr>
        <p:txBody>
          <a:bodyPr/>
          <a:lstStyle/>
          <a:p>
            <a:pPr>
              <a:buNone/>
            </a:pPr>
            <a:r>
              <a:rPr lang="en-US" sz="2800" b="1" dirty="0"/>
              <a:t>Advantages of using email as a means of communication </a:t>
            </a:r>
          </a:p>
          <a:p>
            <a:pPr marL="514350" indent="-514350">
              <a:buFont typeface="+mj-lt"/>
              <a:buAutoNum type="arabicPeriod" startAt="14"/>
              <a:defRPr/>
            </a:pPr>
            <a:r>
              <a:rPr lang="en-US" sz="2800" dirty="0"/>
              <a:t>Email is a relatively cheap means of communication since there are no printing or postage expenses involved.</a:t>
            </a:r>
          </a:p>
          <a:p>
            <a:pPr marL="514350" indent="-514350">
              <a:buFont typeface="+mj-lt"/>
              <a:buAutoNum type="arabicPeriod" startAt="14"/>
              <a:defRPr/>
            </a:pPr>
            <a:r>
              <a:rPr lang="en-US" sz="2800" dirty="0"/>
              <a:t>24/7 any time access. At any time of the day or night, one can communicate with friends, relatives, professors and business associates. </a:t>
            </a:r>
          </a:p>
          <a:p>
            <a:pPr marL="514350" indent="-514350">
              <a:buFont typeface="+mj-lt"/>
              <a:buAutoNum type="arabicPeriod" startAt="14"/>
              <a:defRPr/>
            </a:pPr>
            <a:r>
              <a:rPr lang="en-US" sz="2800" dirty="0"/>
              <a:t>Messages remain permanent for future access from anywhere.</a:t>
            </a:r>
          </a:p>
          <a:p>
            <a:pPr marL="514350" indent="-514350">
              <a:buFont typeface="+mj-lt"/>
              <a:buAutoNum type="arabicPeriod" startAt="14"/>
              <a:defRPr/>
            </a:pPr>
            <a:r>
              <a:rPr lang="en-US" sz="2800" dirty="0"/>
              <a:t>Use of graphics such as colorful greeting cards and interesting pictures can be sent through e-mails. </a:t>
            </a:r>
          </a:p>
          <a:p>
            <a:pPr marL="514350" indent="-514350">
              <a:buFont typeface="+mj-lt"/>
              <a:buAutoNum type="arabicPeriod" startAt="14"/>
              <a:defRPr/>
            </a:pPr>
            <a:r>
              <a:rPr lang="en-US" sz="2800" dirty="0"/>
              <a:t> Advertising tool: many individuals and companies are using e-mails to advertise their products, services, etc.</a:t>
            </a:r>
          </a:p>
          <a:p>
            <a:endParaRPr lang="en-US" sz="1200" dirty="0"/>
          </a:p>
        </p:txBody>
      </p:sp>
    </p:spTree>
    <p:extLst>
      <p:ext uri="{BB962C8B-B14F-4D97-AF65-F5344CB8AC3E}">
        <p14:creationId xmlns:p14="http://schemas.microsoft.com/office/powerpoint/2010/main" val="2097540194"/>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a:xfrm>
            <a:off x="0" y="1077616"/>
            <a:ext cx="9144000" cy="5519736"/>
          </a:xfrm>
        </p:spPr>
        <p:txBody>
          <a:bodyPr/>
          <a:lstStyle/>
          <a:p>
            <a:pPr>
              <a:buNone/>
            </a:pPr>
            <a:r>
              <a:rPr lang="en-US" sz="2700" b="1" dirty="0"/>
              <a:t> Limitations of using Email as means of communication. </a:t>
            </a:r>
          </a:p>
          <a:p>
            <a:pPr marL="514350" indent="-514350">
              <a:buFont typeface="+mj-lt"/>
              <a:buAutoNum type="arabicPeriod"/>
            </a:pPr>
            <a:r>
              <a:rPr lang="en-US" sz="2700" b="1" dirty="0"/>
              <a:t>Emails can spread Viruses: </a:t>
            </a:r>
            <a:r>
              <a:rPr lang="en-US" sz="2700" dirty="0"/>
              <a:t>The recipient needs to scan the mails, as viruses are transmitted through them and have the potential to harm computer systems.</a:t>
            </a:r>
          </a:p>
          <a:p>
            <a:pPr marL="514350" indent="-514350">
              <a:buFont typeface="+mj-lt"/>
              <a:buAutoNum type="arabicPeriod"/>
            </a:pPr>
            <a:r>
              <a:rPr lang="en-US" sz="2700" b="1" dirty="0"/>
              <a:t>Spam and Junk: </a:t>
            </a:r>
            <a:r>
              <a:rPr lang="en-US" sz="2700" dirty="0"/>
              <a:t>E-mails when used to send unsolicited messages and unwanted advertisements create nuisance called Spam. Checking and deleting these unwanted mails can unnecessarily consume a lot of time, and it has become necessary to block or filter the unwanted e-mails by means of spam filters. </a:t>
            </a:r>
          </a:p>
          <a:p>
            <a:pPr marL="514350" indent="-514350">
              <a:buFont typeface="+mj-lt"/>
              <a:buAutoNum type="arabicPeriod"/>
            </a:pPr>
            <a:r>
              <a:rPr lang="en-US" sz="2700" b="1" dirty="0"/>
              <a:t>E-mail spoofing </a:t>
            </a:r>
            <a:r>
              <a:rPr lang="en-US" sz="2700" dirty="0"/>
              <a:t>is another common practice. Spoofing involves disguising  as different sender by altering the e-mail headers or the addresses from which the mail is sent.</a:t>
            </a:r>
          </a:p>
        </p:txBody>
      </p:sp>
    </p:spTree>
    <p:extLst>
      <p:ext uri="{BB962C8B-B14F-4D97-AF65-F5344CB8AC3E}">
        <p14:creationId xmlns:p14="http://schemas.microsoft.com/office/powerpoint/2010/main" val="209754019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z="6000" b="1" i="1" dirty="0"/>
              <a:t>Presentation Outline</a:t>
            </a:r>
          </a:p>
        </p:txBody>
      </p:sp>
      <p:sp>
        <p:nvSpPr>
          <p:cNvPr id="3075" name="Subtitle 2"/>
          <p:cNvSpPr>
            <a:spLocks noGrp="1"/>
          </p:cNvSpPr>
          <p:nvPr>
            <p:ph idx="1"/>
          </p:nvPr>
        </p:nvSpPr>
        <p:spPr/>
        <p:txBody>
          <a:bodyPr/>
          <a:lstStyle/>
          <a:p>
            <a:pPr marL="0" indent="0">
              <a:buNone/>
            </a:pPr>
            <a:r>
              <a:rPr lang="en-US" sz="3600" b="1" i="1" dirty="0"/>
              <a:t>UACE Sub – ICT </a:t>
            </a:r>
            <a:r>
              <a:rPr lang="en-US" sz="3600" b="1" dirty="0"/>
              <a:t>Topic </a:t>
            </a:r>
            <a:r>
              <a:rPr lang="en-GB" sz="3600" b="1" dirty="0"/>
              <a:t>8</a:t>
            </a:r>
            <a:r>
              <a:rPr lang="en-US" sz="3600" b="1" dirty="0"/>
              <a:t>: </a:t>
            </a:r>
          </a:p>
          <a:p>
            <a:pPr marL="0" indent="0">
              <a:buNone/>
            </a:pPr>
            <a:r>
              <a:rPr lang="en-GB" sz="3600" b="1" dirty="0"/>
              <a:t>Topic 8: Internet and World Wide Web</a:t>
            </a:r>
          </a:p>
          <a:p>
            <a:pPr marL="0" indent="0"/>
            <a:r>
              <a:rPr lang="en-US" sz="3600" dirty="0"/>
              <a:t> Sub Topic 8.1. </a:t>
            </a:r>
            <a:r>
              <a:rPr lang="en-GB" sz="3600" dirty="0"/>
              <a:t>Introduction to the Internet</a:t>
            </a:r>
          </a:p>
          <a:p>
            <a:r>
              <a:rPr lang="en-US" sz="3600" dirty="0"/>
              <a:t>Sub Topic 8.2. </a:t>
            </a:r>
            <a:r>
              <a:rPr lang="en-GB" sz="3600" dirty="0"/>
              <a:t>Internet Services</a:t>
            </a:r>
          </a:p>
          <a:p>
            <a:r>
              <a:rPr lang="en-US" sz="3600" dirty="0"/>
              <a:t>Sub Topic 8.3. </a:t>
            </a:r>
            <a:r>
              <a:rPr lang="en-GB" sz="3600" dirty="0"/>
              <a:t>World Wide Web</a:t>
            </a:r>
          </a:p>
          <a:p>
            <a:endParaRPr lang="en-US" sz="3600" b="1" dirty="0"/>
          </a:p>
          <a:p>
            <a:endParaRPr lang="en-US" sz="3600" dirty="0"/>
          </a:p>
          <a:p>
            <a:endParaRPr lang="en-US" sz="3600" b="1" dirty="0"/>
          </a:p>
        </p:txBody>
      </p:sp>
    </p:spTree>
    <p:extLst>
      <p:ext uri="{BB962C8B-B14F-4D97-AF65-F5344CB8AC3E}">
        <p14:creationId xmlns:p14="http://schemas.microsoft.com/office/powerpoint/2010/main" val="2322259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p:txBody>
          <a:bodyPr/>
          <a:lstStyle/>
          <a:p>
            <a:pPr>
              <a:buNone/>
            </a:pPr>
            <a:r>
              <a:rPr lang="en-US" sz="2800" dirty="0"/>
              <a:t>Limitations of using Email as means of communication. </a:t>
            </a:r>
          </a:p>
          <a:p>
            <a:pPr marL="457200" indent="-457200">
              <a:buFont typeface="+mj-lt"/>
              <a:buAutoNum type="arabicPeriod" startAt="4"/>
            </a:pPr>
            <a:r>
              <a:rPr lang="en-US" sz="2400" b="1" dirty="0"/>
              <a:t>Hacking and email interception: </a:t>
            </a:r>
            <a:r>
              <a:rPr lang="en-US" sz="2400" dirty="0"/>
              <a:t>The act of unauthorized attempts to bypass the security mechanisms of an information system or network is termed as hacking. After the e-mail is sent and before it is received by the desired recipient, it "bounces" between servers located in different parts of the world. Hence, the e-mail can be intercepted by a professional hacker.</a:t>
            </a:r>
          </a:p>
          <a:p>
            <a:pPr marL="457200" indent="-457200">
              <a:buFont typeface="+mj-lt"/>
              <a:buAutoNum type="arabicPeriod" startAt="4"/>
            </a:pPr>
            <a:r>
              <a:rPr lang="en-US" sz="2400" b="1" dirty="0"/>
              <a:t>Misinterpretation: </a:t>
            </a:r>
            <a:r>
              <a:rPr lang="en-US" sz="2400" dirty="0"/>
              <a:t>One has to be careful while posting any kind of content through an e-mail. If typed in a hurry, the matter could be misinterpreted.</a:t>
            </a:r>
          </a:p>
          <a:p>
            <a:pPr marL="457200" indent="-457200">
              <a:buFont typeface="+mj-lt"/>
              <a:buAutoNum type="arabicPeriod" startAt="4"/>
            </a:pPr>
            <a:r>
              <a:rPr lang="en-US" sz="2400" dirty="0"/>
              <a:t>Since the content posted via e-mails is considered informal, there is a chance of business documents going unnoticed. Thus, vital communications and especially those requiring signatures are not managed through e-mails.</a:t>
            </a:r>
          </a:p>
        </p:txBody>
      </p:sp>
    </p:spTree>
    <p:extLst>
      <p:ext uri="{BB962C8B-B14F-4D97-AF65-F5344CB8AC3E}">
        <p14:creationId xmlns:p14="http://schemas.microsoft.com/office/powerpoint/2010/main" val="209754019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p:txBody>
          <a:bodyPr/>
          <a:lstStyle/>
          <a:p>
            <a:pPr>
              <a:buNone/>
            </a:pPr>
            <a:r>
              <a:rPr lang="en-US" sz="2400" b="1" dirty="0"/>
              <a:t>Limitations of using Email as means of communication. </a:t>
            </a:r>
          </a:p>
          <a:p>
            <a:pPr marL="457200" indent="-457200">
              <a:buFont typeface="+mj-lt"/>
              <a:buAutoNum type="arabicPeriod" startAt="7"/>
            </a:pPr>
            <a:r>
              <a:rPr lang="en-US" sz="2400" b="1" dirty="0"/>
              <a:t>Crowded inbox: </a:t>
            </a:r>
            <a:r>
              <a:rPr lang="en-US" sz="2400" dirty="0"/>
              <a:t>Over a period of time, the e-mail inbox may get crowded with mails. It becomes difficult for the user to manage such a huge chunk of mails.</a:t>
            </a:r>
          </a:p>
          <a:p>
            <a:pPr marL="457200" indent="-457200">
              <a:buFont typeface="+mj-lt"/>
              <a:buAutoNum type="arabicPeriod" startAt="7"/>
            </a:pPr>
            <a:r>
              <a:rPr lang="en-US" sz="2400" b="1" dirty="0"/>
              <a:t>Need to check the inbox regularly: </a:t>
            </a:r>
            <a:r>
              <a:rPr lang="en-US" sz="2400" dirty="0"/>
              <a:t>In order to be updated, one has to check his e-mail account regularly, which may be expensive in the long run.</a:t>
            </a:r>
          </a:p>
          <a:p>
            <a:pPr marL="457200" indent="-457200">
              <a:buFont typeface="+mj-lt"/>
              <a:buAutoNum type="arabicPeriod" startAt="7"/>
            </a:pPr>
            <a:r>
              <a:rPr lang="en-US" sz="2400" dirty="0"/>
              <a:t>Email cannot be used without  computers  especially in remote areas without electricity.</a:t>
            </a:r>
          </a:p>
          <a:p>
            <a:pPr marL="457200" indent="-457200">
              <a:buFont typeface="+mj-lt"/>
              <a:buAutoNum type="arabicPeriod" startAt="7"/>
            </a:pPr>
            <a:r>
              <a:rPr lang="en-US" sz="2400" dirty="0"/>
              <a:t>In case </a:t>
            </a:r>
            <a:r>
              <a:rPr lang="en-US" sz="2400" b="1" dirty="0"/>
              <a:t>one forgets his/her </a:t>
            </a:r>
            <a:r>
              <a:rPr lang="en-US" sz="2400" dirty="0"/>
              <a:t>password, signing in is not possible and this can lead to loss of information.</a:t>
            </a:r>
          </a:p>
          <a:p>
            <a:pPr marL="457200" indent="-457200">
              <a:buFont typeface="+mj-lt"/>
              <a:buAutoNum type="arabicPeriod" startAt="7"/>
            </a:pPr>
            <a:r>
              <a:rPr lang="en-US" sz="2400" dirty="0"/>
              <a:t>Email may violate privacy in case someone else gets to know your user password since the other may check your mails. </a:t>
            </a:r>
          </a:p>
          <a:p>
            <a:endParaRPr lang="en-US" sz="2400" dirty="0"/>
          </a:p>
        </p:txBody>
      </p:sp>
    </p:spTree>
    <p:extLst>
      <p:ext uri="{BB962C8B-B14F-4D97-AF65-F5344CB8AC3E}">
        <p14:creationId xmlns:p14="http://schemas.microsoft.com/office/powerpoint/2010/main" val="2097540194"/>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a:xfrm>
            <a:off x="0" y="1000108"/>
            <a:ext cx="9144000" cy="5586428"/>
          </a:xfrm>
        </p:spPr>
        <p:txBody>
          <a:bodyPr/>
          <a:lstStyle/>
          <a:p>
            <a:pPr>
              <a:buNone/>
            </a:pPr>
            <a:r>
              <a:rPr lang="en-US" sz="2400" b="1" dirty="0"/>
              <a:t>Components of an   e-mail message: Headers, Body, and  Attachments</a:t>
            </a:r>
          </a:p>
          <a:p>
            <a:pPr marL="514350" indent="-514350">
              <a:buFont typeface="+mj-lt"/>
              <a:buAutoNum type="arabicPeriod"/>
            </a:pPr>
            <a:r>
              <a:rPr lang="en-US" sz="2800" b="1" dirty="0"/>
              <a:t>Headers</a:t>
            </a:r>
            <a:r>
              <a:rPr lang="en-US" sz="2800" dirty="0"/>
              <a:t> : </a:t>
            </a:r>
            <a:r>
              <a:rPr lang="en-US" sz="2400" dirty="0"/>
              <a:t>The message headers contain information concerning the sender and recipients. The exact content of mail headers can vary depending on the email system that generated the message. Generally, headers contain the following information:</a:t>
            </a:r>
            <a:endParaRPr lang="en-US" sz="2800" dirty="0"/>
          </a:p>
          <a:p>
            <a:pPr lvl="1"/>
            <a:r>
              <a:rPr lang="en-US" sz="2000" b="1" dirty="0"/>
              <a:t>Subject</a:t>
            </a:r>
            <a:r>
              <a:rPr lang="en-US" sz="2000" dirty="0"/>
              <a:t>. The theme of the email message</a:t>
            </a:r>
          </a:p>
          <a:p>
            <a:pPr lvl="1"/>
            <a:r>
              <a:rPr lang="en-US" sz="2000" dirty="0"/>
              <a:t> </a:t>
            </a:r>
            <a:r>
              <a:rPr lang="en-US" sz="2000" b="1" dirty="0"/>
              <a:t>Sender (From). </a:t>
            </a:r>
            <a:r>
              <a:rPr lang="en-US" sz="2000" dirty="0"/>
              <a:t>This is the senders Internet email address.</a:t>
            </a:r>
          </a:p>
          <a:p>
            <a:pPr lvl="1"/>
            <a:r>
              <a:rPr lang="en-US" sz="2000" dirty="0"/>
              <a:t> </a:t>
            </a:r>
            <a:r>
              <a:rPr lang="en-US" sz="2000" b="1" dirty="0"/>
              <a:t>Date and time received (On). </a:t>
            </a:r>
            <a:r>
              <a:rPr lang="en-US" sz="2000" dirty="0"/>
              <a:t>The time the message was received.</a:t>
            </a:r>
          </a:p>
          <a:p>
            <a:pPr lvl="1"/>
            <a:r>
              <a:rPr lang="en-US" sz="2000" dirty="0"/>
              <a:t> </a:t>
            </a:r>
            <a:r>
              <a:rPr lang="en-US" sz="2000" b="1" dirty="0"/>
              <a:t>Recipient (To :). </a:t>
            </a:r>
            <a:r>
              <a:rPr lang="en-US" sz="2000" dirty="0"/>
              <a:t>First/last name of email recipient, as configured by the sender.</a:t>
            </a:r>
          </a:p>
          <a:p>
            <a:pPr lvl="1"/>
            <a:r>
              <a:rPr lang="en-US" sz="2000" b="1" dirty="0"/>
              <a:t>CC: “Carbon copy” </a:t>
            </a:r>
            <a:r>
              <a:rPr lang="en-US" sz="2000" dirty="0"/>
              <a:t>enables copies of the email message to be sent to third party while acknowledging other recipients</a:t>
            </a:r>
          </a:p>
          <a:p>
            <a:pPr lvl="1"/>
            <a:r>
              <a:rPr lang="en-US" sz="2000" b="1" dirty="0"/>
              <a:t>Bcc: </a:t>
            </a:r>
            <a:r>
              <a:rPr lang="en-US" sz="2000" dirty="0"/>
              <a:t>Enables copies of the mail message to be sent to the third party without acknowledging nay other recipients. </a:t>
            </a:r>
          </a:p>
          <a:p>
            <a:pPr lvl="1"/>
            <a:r>
              <a:rPr lang="en-US" sz="2000" b="1" dirty="0"/>
              <a:t> Reply-to. </a:t>
            </a:r>
            <a:r>
              <a:rPr lang="en-US" sz="2000" dirty="0"/>
              <a:t>This is the Internet email address that will become the recipient of your reply if you click the Reply button.</a:t>
            </a:r>
          </a:p>
        </p:txBody>
      </p:sp>
    </p:spTree>
    <p:extLst>
      <p:ext uri="{BB962C8B-B14F-4D97-AF65-F5344CB8AC3E}">
        <p14:creationId xmlns:p14="http://schemas.microsoft.com/office/powerpoint/2010/main" val="2097540194"/>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8.2.2 Using email to communicate</a:t>
            </a:r>
            <a:endParaRPr lang="en-GB" sz="3200" b="1" dirty="0"/>
          </a:p>
        </p:txBody>
      </p:sp>
      <p:sp>
        <p:nvSpPr>
          <p:cNvPr id="3075" name="Subtitle 2"/>
          <p:cNvSpPr>
            <a:spLocks noGrp="1"/>
          </p:cNvSpPr>
          <p:nvPr>
            <p:ph idx="1"/>
          </p:nvPr>
        </p:nvSpPr>
        <p:spPr>
          <a:xfrm>
            <a:off x="0" y="1000108"/>
            <a:ext cx="9144000" cy="5586428"/>
          </a:xfrm>
        </p:spPr>
        <p:txBody>
          <a:bodyPr/>
          <a:lstStyle/>
          <a:p>
            <a:pPr>
              <a:buNone/>
            </a:pPr>
            <a:r>
              <a:rPr lang="en-US" sz="2400" b="1" dirty="0"/>
              <a:t>Components of an   e-mail message: Headers, Body, and  Attachments</a:t>
            </a:r>
          </a:p>
          <a:p>
            <a:pPr marL="457200" indent="-457200">
              <a:buFont typeface="+mj-lt"/>
              <a:buAutoNum type="arabicPeriod" startAt="2"/>
            </a:pPr>
            <a:r>
              <a:rPr lang="en-US" sz="2400" b="1" dirty="0"/>
              <a:t>Body</a:t>
            </a:r>
            <a:r>
              <a:rPr lang="en-US" sz="2400" dirty="0"/>
              <a:t>:</a:t>
            </a:r>
          </a:p>
          <a:p>
            <a:pPr lvl="1"/>
            <a:r>
              <a:rPr lang="en-US" sz="2000" dirty="0"/>
              <a:t>The body of a message contains text that is the actual content. </a:t>
            </a:r>
          </a:p>
          <a:p>
            <a:pPr lvl="1"/>
            <a:r>
              <a:rPr lang="en-US" sz="2000" dirty="0"/>
              <a:t>The message body also may include signatures or automatically generated text that is inserted by the sender's email system.</a:t>
            </a:r>
          </a:p>
          <a:p>
            <a:pPr marL="457200" indent="-457200">
              <a:buFont typeface="+mj-lt"/>
              <a:buAutoNum type="arabicPeriod" startAt="3"/>
            </a:pPr>
            <a:r>
              <a:rPr lang="en-US" sz="2400" b="1" dirty="0"/>
              <a:t>Attachments</a:t>
            </a:r>
          </a:p>
          <a:p>
            <a:pPr lvl="1"/>
            <a:r>
              <a:rPr lang="en-US" sz="2000" dirty="0"/>
              <a:t>Attachments are optional and include any separate files that may be part of the message</a:t>
            </a:r>
            <a:r>
              <a:rPr lang="en-US" sz="2400" dirty="0"/>
              <a:t>.</a:t>
            </a:r>
          </a:p>
          <a:p>
            <a:endParaRPr lang="en-US" sz="2800" dirty="0"/>
          </a:p>
        </p:txBody>
      </p:sp>
      <p:sp>
        <p:nvSpPr>
          <p:cNvPr id="4" name="Rounded Rectangle 3"/>
          <p:cNvSpPr/>
          <p:nvPr/>
        </p:nvSpPr>
        <p:spPr>
          <a:xfrm>
            <a:off x="357158" y="4143380"/>
            <a:ext cx="8143932" cy="2286016"/>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u="sng" dirty="0"/>
              <a:t>ASSIGNMENT</a:t>
            </a:r>
            <a:r>
              <a:rPr lang="en-GB" sz="2400" b="1" dirty="0"/>
              <a:t>: Use an Internet facility to search for a webpage with the lyrics of the East African Anthem including both Kiswahili and English versions. Copy the lyrics text and save it in a new word document. Send it as an attachment to your friend’s email and send a blind carbon copy to your teachers’ email.</a:t>
            </a:r>
          </a:p>
        </p:txBody>
      </p:sp>
    </p:spTree>
    <p:extLst>
      <p:ext uri="{BB962C8B-B14F-4D97-AF65-F5344CB8AC3E}">
        <p14:creationId xmlns:p14="http://schemas.microsoft.com/office/powerpoint/2010/main" val="20975401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980728"/>
            <a:ext cx="9144000" cy="5519736"/>
          </a:xfrm>
        </p:spPr>
        <p:txBody>
          <a:bodyPr/>
          <a:lstStyle/>
          <a:p>
            <a:r>
              <a:rPr lang="en-GB" sz="2800" dirty="0"/>
              <a:t>Research on the World Wide Web is very different from traditional library research, and the differences can cause problems. The internet is a tremendous resource, but it must be used carefully and critically. Here are a few basic guidelines to remember:</a:t>
            </a:r>
          </a:p>
          <a:p>
            <a:pPr lvl="1"/>
            <a:r>
              <a:rPr lang="en-GB" sz="2400" b="1" dirty="0"/>
              <a:t>Don’t rely exclusively on Net resources.</a:t>
            </a:r>
            <a:r>
              <a:rPr lang="en-GB" sz="2400" dirty="0"/>
              <a:t> Cross-checking information from the Net against information from the Library is a good way to make sure that the Net material is reliable and authoritative.</a:t>
            </a:r>
          </a:p>
          <a:p>
            <a:pPr lvl="1"/>
            <a:r>
              <a:rPr lang="en-GB" sz="2400" b="1" dirty="0"/>
              <a:t>Narrow your research topic before logging on.</a:t>
            </a:r>
            <a:r>
              <a:rPr lang="en-GB" sz="2400" dirty="0"/>
              <a:t>. Before you start your search, think about what you’re looking for, and if possible formulate some very specific questions to direct and limit your search.</a:t>
            </a:r>
          </a:p>
          <a:p>
            <a:pPr lvl="1"/>
            <a:endParaRPr lang="en-GB" sz="2400" dirty="0"/>
          </a:p>
        </p:txBody>
      </p:sp>
    </p:spTree>
    <p:extLst>
      <p:ext uri="{BB962C8B-B14F-4D97-AF65-F5344CB8AC3E}">
        <p14:creationId xmlns:p14="http://schemas.microsoft.com/office/powerpoint/2010/main" val="4058198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980728"/>
            <a:ext cx="9144000" cy="5519736"/>
          </a:xfrm>
        </p:spPr>
        <p:txBody>
          <a:bodyPr/>
          <a:lstStyle/>
          <a:p>
            <a:pPr lvl="1"/>
            <a:r>
              <a:rPr lang="en-GB" sz="2400" b="1" dirty="0"/>
              <a:t>Narrow your research topic before logging on.</a:t>
            </a:r>
            <a:r>
              <a:rPr lang="en-GB" sz="2400" dirty="0"/>
              <a:t>. Before you start your search, think about what you’re looking for, and if possible formulate some very specific questions to direct and limit your search.</a:t>
            </a:r>
          </a:p>
          <a:p>
            <a:pPr lvl="1"/>
            <a:r>
              <a:rPr lang="en-GB" sz="2400" b="1" dirty="0"/>
              <a:t>Keep a detailed record of sites you visit and the sites you use.</a:t>
            </a:r>
            <a:r>
              <a:rPr lang="en-GB" sz="2400" dirty="0"/>
              <a:t> Keeping track is necessary so that you can revisit the useful ones later, and also put the required references in your paper.</a:t>
            </a:r>
          </a:p>
          <a:p>
            <a:pPr lvl="1"/>
            <a:r>
              <a:rPr lang="en-GB" sz="2400" b="1" dirty="0"/>
              <a:t>Know your subject directories and search engines. </a:t>
            </a:r>
            <a:r>
              <a:rPr lang="en-GB" sz="2400" dirty="0"/>
              <a:t>There are several high quality peer-reviewed subject directories containing links selected by subject experts. </a:t>
            </a:r>
            <a:r>
              <a:rPr lang="en-GB" sz="2400" b="1" dirty="0"/>
              <a:t>INFOMINE</a:t>
            </a:r>
            <a:r>
              <a:rPr lang="en-GB" sz="2400" dirty="0"/>
              <a:t> and </a:t>
            </a:r>
            <a:r>
              <a:rPr lang="en-GB" sz="2400" b="1" dirty="0"/>
              <a:t>Academic Info</a:t>
            </a:r>
            <a:r>
              <a:rPr lang="en-GB" sz="2400" dirty="0"/>
              <a:t> are good examples. </a:t>
            </a:r>
            <a:r>
              <a:rPr lang="en-GB" sz="2400" b="1" dirty="0"/>
              <a:t>Google</a:t>
            </a:r>
            <a:r>
              <a:rPr lang="en-GB" sz="2400" dirty="0"/>
              <a:t>, </a:t>
            </a:r>
            <a:r>
              <a:rPr lang="en-GB" sz="2400" b="1" dirty="0"/>
              <a:t>Bing</a:t>
            </a:r>
            <a:r>
              <a:rPr lang="en-GB" sz="2400" dirty="0"/>
              <a:t>, </a:t>
            </a:r>
            <a:r>
              <a:rPr lang="en-GB" sz="2400" b="1" dirty="0"/>
              <a:t>Yahoo, Ask.com</a:t>
            </a:r>
            <a:r>
              <a:rPr lang="en-GB" sz="2400" dirty="0"/>
              <a:t> and other search engines differ how much of the Net they search. Get to know the best search engine to use for the needed information.</a:t>
            </a:r>
          </a:p>
        </p:txBody>
      </p:sp>
    </p:spTree>
    <p:extLst>
      <p:ext uri="{BB962C8B-B14F-4D97-AF65-F5344CB8AC3E}">
        <p14:creationId xmlns:p14="http://schemas.microsoft.com/office/powerpoint/2010/main" val="2696811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980728"/>
            <a:ext cx="9144000" cy="5519736"/>
          </a:xfrm>
        </p:spPr>
        <p:txBody>
          <a:bodyPr/>
          <a:lstStyle/>
          <a:p>
            <a:pPr marL="457200" lvl="1" indent="0">
              <a:buNone/>
            </a:pPr>
            <a:r>
              <a:rPr lang="en-GB" sz="3200" b="1" dirty="0"/>
              <a:t>Guidelines for evaluating specific resources on the internet. </a:t>
            </a:r>
            <a:r>
              <a:rPr lang="en-GB" dirty="0"/>
              <a:t>If you ask these questions when looking at a Web site, you can avoid many errors and problems.</a:t>
            </a:r>
            <a:endParaRPr lang="en-GB" sz="3600" dirty="0"/>
          </a:p>
          <a:p>
            <a:pPr lvl="0"/>
            <a:r>
              <a:rPr lang="en-GB" b="1" dirty="0"/>
              <a:t>Authority</a:t>
            </a:r>
            <a:r>
              <a:rPr lang="en-GB" dirty="0"/>
              <a:t> </a:t>
            </a:r>
            <a:endParaRPr lang="en-GB" sz="3600" dirty="0"/>
          </a:p>
          <a:p>
            <a:pPr lvl="1"/>
            <a:r>
              <a:rPr lang="en-GB" sz="2400" dirty="0"/>
              <a:t>Who is the author?</a:t>
            </a:r>
            <a:endParaRPr lang="en-GB" dirty="0"/>
          </a:p>
          <a:p>
            <a:pPr lvl="1"/>
            <a:r>
              <a:rPr lang="en-GB" sz="2400" dirty="0"/>
              <a:t>Is the author’s name given? </a:t>
            </a:r>
            <a:endParaRPr lang="en-GB" dirty="0"/>
          </a:p>
          <a:p>
            <a:pPr lvl="1"/>
            <a:r>
              <a:rPr lang="en-GB" sz="2400" dirty="0"/>
              <a:t>Are her qualifications specified? </a:t>
            </a:r>
            <a:endParaRPr lang="en-GB" dirty="0"/>
          </a:p>
          <a:p>
            <a:pPr lvl="1"/>
            <a:r>
              <a:rPr lang="en-GB" sz="2400" dirty="0"/>
              <a:t>Is there a link to information about her and her position? </a:t>
            </a:r>
            <a:endParaRPr lang="en-GB" dirty="0"/>
          </a:p>
          <a:p>
            <a:pPr lvl="1"/>
            <a:r>
              <a:rPr lang="en-GB" sz="2400" dirty="0"/>
              <a:t>Is there a way to contact her (an address or a “Mailto” link)? </a:t>
            </a:r>
            <a:endParaRPr lang="en-GB" dirty="0"/>
          </a:p>
          <a:p>
            <a:pPr lvl="1"/>
            <a:r>
              <a:rPr lang="en-GB" sz="2400" dirty="0"/>
              <a:t>Have you heard of her elsewhere (in class, or cited in your course text or in Library material)? </a:t>
            </a:r>
            <a:endParaRPr lang="en-GB" dirty="0"/>
          </a:p>
        </p:txBody>
      </p:sp>
    </p:spTree>
    <p:extLst>
      <p:ext uri="{BB962C8B-B14F-4D97-AF65-F5344CB8AC3E}">
        <p14:creationId xmlns:p14="http://schemas.microsoft.com/office/powerpoint/2010/main" val="7849764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908720"/>
            <a:ext cx="9144000" cy="5519736"/>
          </a:xfrm>
        </p:spPr>
        <p:txBody>
          <a:bodyPr/>
          <a:lstStyle/>
          <a:p>
            <a:pPr lvl="0"/>
            <a:r>
              <a:rPr lang="en-GB" b="1" dirty="0"/>
              <a:t>Affiliation</a:t>
            </a:r>
            <a:r>
              <a:rPr lang="en-GB" dirty="0"/>
              <a:t> </a:t>
            </a:r>
            <a:endParaRPr lang="en-GB" sz="3600" dirty="0"/>
          </a:p>
          <a:p>
            <a:pPr lvl="1"/>
            <a:r>
              <a:rPr lang="en-GB" dirty="0"/>
              <a:t>Who is the sponsor of the Web site? Is the author affiliated with a reputable institution or organization? </a:t>
            </a:r>
            <a:endParaRPr lang="en-GB" sz="3200" dirty="0"/>
          </a:p>
          <a:p>
            <a:pPr lvl="1"/>
            <a:r>
              <a:rPr lang="en-GB" sz="3200" dirty="0"/>
              <a:t>C</a:t>
            </a:r>
            <a:r>
              <a:rPr lang="en-GB" dirty="0"/>
              <a:t>heck the URL. </a:t>
            </a:r>
          </a:p>
          <a:p>
            <a:pPr lvl="2"/>
            <a:r>
              <a:rPr lang="en-GB" dirty="0"/>
              <a:t>It may contain the name of a university or the extension .</a:t>
            </a:r>
            <a:r>
              <a:rPr lang="en-GB" dirty="0" err="1"/>
              <a:t>edu</a:t>
            </a:r>
            <a:r>
              <a:rPr lang="en-GB" dirty="0"/>
              <a:t>, which is used by many educational institutions. </a:t>
            </a:r>
          </a:p>
          <a:p>
            <a:pPr lvl="2"/>
            <a:r>
              <a:rPr lang="en-GB" dirty="0"/>
              <a:t>Government sites are identified by the extension .</a:t>
            </a:r>
            <a:r>
              <a:rPr lang="en-GB" dirty="0" err="1"/>
              <a:t>gov.</a:t>
            </a:r>
            <a:r>
              <a:rPr lang="en-GB" dirty="0"/>
              <a:t> </a:t>
            </a:r>
          </a:p>
          <a:p>
            <a:pPr lvl="2"/>
            <a:r>
              <a:rPr lang="en-GB" dirty="0"/>
              <a:t>URLs containing .org are sponsored by non-profit organizations, some of which are reliable sources. </a:t>
            </a:r>
          </a:p>
          <a:p>
            <a:pPr lvl="2"/>
            <a:r>
              <a:rPr lang="en-GB" dirty="0"/>
              <a:t>Sites with the .com extension should also be used with caution, because they have commercial sponsors who probably want to sell you something and may give biased information. </a:t>
            </a:r>
          </a:p>
        </p:txBody>
      </p:sp>
    </p:spTree>
    <p:extLst>
      <p:ext uri="{BB962C8B-B14F-4D97-AF65-F5344CB8AC3E}">
        <p14:creationId xmlns:p14="http://schemas.microsoft.com/office/powerpoint/2010/main" val="1497122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908720"/>
            <a:ext cx="9144000" cy="5519736"/>
          </a:xfrm>
        </p:spPr>
        <p:txBody>
          <a:bodyPr/>
          <a:lstStyle/>
          <a:p>
            <a:pPr lvl="0"/>
            <a:r>
              <a:rPr lang="en-GB" b="1" dirty="0"/>
              <a:t>Audience Level</a:t>
            </a:r>
            <a:r>
              <a:rPr lang="en-GB" dirty="0"/>
              <a:t> </a:t>
            </a:r>
            <a:endParaRPr lang="en-GB" sz="3600" dirty="0"/>
          </a:p>
          <a:p>
            <a:pPr lvl="1"/>
            <a:r>
              <a:rPr lang="en-GB" dirty="0"/>
              <a:t>What audience is the Web site designed for? Don’t use sites intended for elementary students or sites that are too technical for your needs.</a:t>
            </a:r>
            <a:endParaRPr lang="en-GB" sz="3200" dirty="0"/>
          </a:p>
          <a:p>
            <a:pPr lvl="0"/>
            <a:r>
              <a:rPr lang="en-GB" b="1" dirty="0"/>
              <a:t>Currency</a:t>
            </a:r>
            <a:r>
              <a:rPr lang="en-GB" dirty="0"/>
              <a:t> </a:t>
            </a:r>
            <a:endParaRPr lang="en-GB" sz="3600" dirty="0"/>
          </a:p>
          <a:p>
            <a:pPr lvl="1"/>
            <a:r>
              <a:rPr lang="en-GB" dirty="0"/>
              <a:t>Is the Web site current? Is the date of the most recent update given? Internet resources should be up-to-date; after all, getting the most current information is the main reason for using the Net for research. </a:t>
            </a:r>
            <a:endParaRPr lang="en-GB" sz="3200" dirty="0"/>
          </a:p>
          <a:p>
            <a:pPr lvl="1"/>
            <a:r>
              <a:rPr lang="en-GB" dirty="0"/>
              <a:t>Are all the links up-to-date and working? Broken links may mean the site is out-of-date; they’re certainly a sign that it’s not well-maintained.</a:t>
            </a:r>
            <a:endParaRPr lang="en-GB" sz="3200" dirty="0"/>
          </a:p>
        </p:txBody>
      </p:sp>
    </p:spTree>
    <p:extLst>
      <p:ext uri="{BB962C8B-B14F-4D97-AF65-F5344CB8AC3E}">
        <p14:creationId xmlns:p14="http://schemas.microsoft.com/office/powerpoint/2010/main" val="610475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908720"/>
            <a:ext cx="9144000" cy="5519736"/>
          </a:xfrm>
        </p:spPr>
        <p:txBody>
          <a:bodyPr/>
          <a:lstStyle/>
          <a:p>
            <a:pPr lvl="0"/>
            <a:r>
              <a:rPr lang="en-GB" b="1" dirty="0"/>
              <a:t>Content Reliability/Accuracy</a:t>
            </a:r>
            <a:r>
              <a:rPr lang="en-GB" dirty="0"/>
              <a:t> </a:t>
            </a:r>
            <a:endParaRPr lang="en-GB" sz="3600" dirty="0"/>
          </a:p>
          <a:p>
            <a:pPr lvl="1"/>
            <a:r>
              <a:rPr lang="en-GB" dirty="0"/>
              <a:t>Is the site free of errors in spelling or grammar and other signs of carelessness in its presentation of the material? </a:t>
            </a:r>
            <a:endParaRPr lang="en-GB" sz="3200" dirty="0"/>
          </a:p>
          <a:p>
            <a:pPr lvl="1"/>
            <a:r>
              <a:rPr lang="en-GB" dirty="0"/>
              <a:t>Is a valid source of the information clearly stated, whether original research material or secondary material borrowed from elsewhere? </a:t>
            </a:r>
            <a:endParaRPr lang="en-GB" sz="3200" dirty="0"/>
          </a:p>
          <a:p>
            <a:pPr lvl="1"/>
            <a:r>
              <a:rPr lang="en-GB" dirty="0"/>
              <a:t>Is the information factual, not opinion? Is the author’s language free of emotion and bias? </a:t>
            </a:r>
            <a:endParaRPr lang="en-GB" sz="3200" dirty="0"/>
          </a:p>
          <a:p>
            <a:pPr lvl="1"/>
            <a:r>
              <a:rPr lang="en-GB" dirty="0"/>
              <a:t>Are additional electronic and print sources provided to complement or support the material on the Web site? </a:t>
            </a:r>
          </a:p>
          <a:p>
            <a:pPr marL="0" lvl="1" indent="0" algn="ctr">
              <a:buNone/>
            </a:pPr>
            <a:r>
              <a:rPr lang="en-GB" sz="2400" b="1" dirty="0"/>
              <a:t>If you can answer all these questions positively when looking at a particular site, then you can be pretty sure it’s a good one</a:t>
            </a:r>
          </a:p>
        </p:txBody>
      </p:sp>
    </p:spTree>
    <p:extLst>
      <p:ext uri="{BB962C8B-B14F-4D97-AF65-F5344CB8AC3E}">
        <p14:creationId xmlns:p14="http://schemas.microsoft.com/office/powerpoint/2010/main" val="149927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i="1" dirty="0"/>
              <a:t>Sub Topic 8.1: Introduction to the Internet</a:t>
            </a:r>
          </a:p>
        </p:txBody>
      </p:sp>
      <p:sp>
        <p:nvSpPr>
          <p:cNvPr id="3075" name="Subtitle 2"/>
          <p:cNvSpPr>
            <a:spLocks noGrp="1"/>
          </p:cNvSpPr>
          <p:nvPr>
            <p:ph idx="1"/>
          </p:nvPr>
        </p:nvSpPr>
        <p:spPr/>
        <p:txBody>
          <a:bodyPr/>
          <a:lstStyle/>
          <a:p>
            <a:pPr marL="0" indent="0">
              <a:spcBef>
                <a:spcPts val="0"/>
              </a:spcBef>
              <a:buNone/>
            </a:pPr>
            <a:r>
              <a:rPr lang="en-US" sz="4000" b="1" dirty="0"/>
              <a:t>Sub topic Objectives:</a:t>
            </a:r>
          </a:p>
          <a:p>
            <a:pPr marL="0" indent="0">
              <a:spcBef>
                <a:spcPts val="0"/>
              </a:spcBef>
              <a:buNone/>
            </a:pPr>
            <a:r>
              <a:rPr lang="en-GB" sz="4000" b="1" dirty="0"/>
              <a:t>8.1.1. Meaning of Internet</a:t>
            </a:r>
          </a:p>
          <a:p>
            <a:pPr marL="857250" lvl="1" indent="-457200">
              <a:spcBef>
                <a:spcPts val="0"/>
              </a:spcBef>
            </a:pPr>
            <a:r>
              <a:rPr lang="en-GB" sz="3600" dirty="0"/>
              <a:t>Explaining the meaning of the Internet</a:t>
            </a:r>
            <a:endParaRPr lang="en-US" sz="3600" dirty="0"/>
          </a:p>
          <a:p>
            <a:pPr marL="457200" indent="-457200">
              <a:spcBef>
                <a:spcPts val="0"/>
              </a:spcBef>
              <a:buNone/>
            </a:pPr>
            <a:r>
              <a:rPr lang="en-US" sz="4000" b="1" dirty="0"/>
              <a:t>8.1.2. Implications of the Internet</a:t>
            </a:r>
          </a:p>
          <a:p>
            <a:pPr marL="857250" lvl="1" indent="-457200">
              <a:spcBef>
                <a:spcPts val="0"/>
              </a:spcBef>
            </a:pPr>
            <a:r>
              <a:rPr lang="en-GB" sz="3600" dirty="0"/>
              <a:t>Discussing the advantages and disadvantages of using the Internet</a:t>
            </a:r>
            <a:endParaRPr lang="en-US" sz="3600" dirty="0"/>
          </a:p>
        </p:txBody>
      </p:sp>
    </p:spTree>
    <p:extLst>
      <p:ext uri="{BB962C8B-B14F-4D97-AF65-F5344CB8AC3E}">
        <p14:creationId xmlns:p14="http://schemas.microsoft.com/office/powerpoint/2010/main" val="209754019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8.2.3 Using internet facility for research</a:t>
            </a:r>
            <a:endParaRPr lang="en-GB" sz="3600" b="1" dirty="0"/>
          </a:p>
        </p:txBody>
      </p:sp>
      <p:sp>
        <p:nvSpPr>
          <p:cNvPr id="3" name="Content Placeholder 2"/>
          <p:cNvSpPr>
            <a:spLocks noGrp="1"/>
          </p:cNvSpPr>
          <p:nvPr>
            <p:ph idx="1"/>
          </p:nvPr>
        </p:nvSpPr>
        <p:spPr>
          <a:xfrm>
            <a:off x="0" y="1268760"/>
            <a:ext cx="9144000" cy="5159696"/>
          </a:xfrm>
        </p:spPr>
        <p:txBody>
          <a:bodyPr/>
          <a:lstStyle/>
          <a:p>
            <a:pPr marL="0" indent="0" algn="ctr">
              <a:buNone/>
            </a:pPr>
            <a:r>
              <a:rPr lang="en-GB" i="1" u="sng" dirty="0"/>
              <a:t>ASSIGNMENT</a:t>
            </a:r>
            <a:r>
              <a:rPr lang="en-GB" i="1" dirty="0"/>
              <a:t>: </a:t>
            </a:r>
          </a:p>
          <a:p>
            <a:pPr marL="514350" indent="-514350" algn="ctr">
              <a:buAutoNum type="arabicPeriod"/>
            </a:pPr>
            <a:r>
              <a:rPr lang="en-GB" i="1" dirty="0"/>
              <a:t>Use an Internet facility to search for a webpage with the lyrics of the East African Anthem including both Kiswahili and English versions. Copy the lyrics text and save it in a new word document. Send it as an attachment to your friend’s email and send a blind carbon copy to your teachers’ email.</a:t>
            </a:r>
          </a:p>
          <a:p>
            <a:pPr marL="514350" indent="-514350" algn="ctr">
              <a:buAutoNum type="arabicPeriod"/>
            </a:pPr>
            <a:r>
              <a:rPr lang="en-US" i="1" dirty="0"/>
              <a:t>Use the internet to search for the forex rates of the US Dollar to Uganda Shillings. Evaluate the reliability of your forex rates. </a:t>
            </a:r>
            <a:endParaRPr lang="en-GB" i="1" dirty="0"/>
          </a:p>
          <a:p>
            <a:pPr lvl="0"/>
            <a:endParaRPr lang="en-GB" sz="3600" b="1" dirty="0"/>
          </a:p>
        </p:txBody>
      </p:sp>
    </p:spTree>
    <p:extLst>
      <p:ext uri="{BB962C8B-B14F-4D97-AF65-F5344CB8AC3E}">
        <p14:creationId xmlns:p14="http://schemas.microsoft.com/office/powerpoint/2010/main" val="134352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8.2.4 The concept of Netiquette</a:t>
            </a:r>
            <a:endParaRPr lang="en-GB" sz="3200" b="1" dirty="0"/>
          </a:p>
        </p:txBody>
      </p:sp>
      <p:sp>
        <p:nvSpPr>
          <p:cNvPr id="3075" name="Subtitle 2"/>
          <p:cNvSpPr>
            <a:spLocks noGrp="1"/>
          </p:cNvSpPr>
          <p:nvPr>
            <p:ph idx="1"/>
          </p:nvPr>
        </p:nvSpPr>
        <p:spPr>
          <a:xfrm>
            <a:off x="0" y="1066800"/>
            <a:ext cx="5929322" cy="5519736"/>
          </a:xfrm>
        </p:spPr>
        <p:txBody>
          <a:bodyPr/>
          <a:lstStyle/>
          <a:p>
            <a:pPr lvl="0"/>
            <a:r>
              <a:rPr lang="en-GB" sz="2800" dirty="0"/>
              <a:t>Netiquette: rules of </a:t>
            </a:r>
            <a:r>
              <a:rPr lang="en-GB" sz="2800" dirty="0" err="1"/>
              <a:t>Behavior</a:t>
            </a:r>
            <a:r>
              <a:rPr lang="en-GB" sz="2800" dirty="0"/>
              <a:t> when using the Internet</a:t>
            </a:r>
          </a:p>
          <a:p>
            <a:pPr lvl="0"/>
            <a:r>
              <a:rPr lang="en-GB" sz="2800" dirty="0"/>
              <a:t>"Netiquette" refers to Internet etiquette. This simply means the use of good manners in online communication such as e-mail, forums, blogs, and social networking sites. </a:t>
            </a:r>
          </a:p>
          <a:p>
            <a:pPr lvl="0"/>
            <a:r>
              <a:rPr lang="en-GB" sz="2800" dirty="0"/>
              <a:t>It is important to use netiquette and communicate to people online in the same manner you would communicate physically.</a:t>
            </a:r>
          </a:p>
        </p:txBody>
      </p:sp>
      <p:pic>
        <p:nvPicPr>
          <p:cNvPr id="4" name="Picture 3" descr="download_2_orig.jpg"/>
          <p:cNvPicPr>
            <a:picLocks noChangeAspect="1"/>
          </p:cNvPicPr>
          <p:nvPr/>
        </p:nvPicPr>
        <p:blipFill>
          <a:blip r:embed="rId3"/>
          <a:stretch>
            <a:fillRect/>
          </a:stretch>
        </p:blipFill>
        <p:spPr>
          <a:xfrm>
            <a:off x="5946221" y="2119184"/>
            <a:ext cx="3054935" cy="4381650"/>
          </a:xfrm>
          <a:prstGeom prst="rect">
            <a:avLst/>
          </a:prstGeom>
        </p:spPr>
      </p:pic>
    </p:spTree>
    <p:extLst>
      <p:ext uri="{BB962C8B-B14F-4D97-AF65-F5344CB8AC3E}">
        <p14:creationId xmlns:p14="http://schemas.microsoft.com/office/powerpoint/2010/main" val="20975401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8.2.4 The concept of Netiquette</a:t>
            </a:r>
            <a:endParaRPr lang="en-GB" sz="4000" b="1" dirty="0"/>
          </a:p>
        </p:txBody>
      </p:sp>
      <p:sp>
        <p:nvSpPr>
          <p:cNvPr id="3" name="Content Placeholder 2"/>
          <p:cNvSpPr>
            <a:spLocks noGrp="1"/>
          </p:cNvSpPr>
          <p:nvPr>
            <p:ph idx="1"/>
          </p:nvPr>
        </p:nvSpPr>
        <p:spPr/>
        <p:txBody>
          <a:bodyPr/>
          <a:lstStyle/>
          <a:p>
            <a:pPr>
              <a:buNone/>
            </a:pPr>
            <a:r>
              <a:rPr lang="en-US" sz="2800" b="1" dirty="0"/>
              <a:t>Netiquette </a:t>
            </a:r>
            <a:r>
              <a:rPr lang="en-GB" sz="2800" b="1" dirty="0"/>
              <a:t>guidelines:</a:t>
            </a:r>
            <a:endParaRPr lang="en-GB" sz="2800" dirty="0"/>
          </a:p>
          <a:p>
            <a:r>
              <a:rPr lang="en-GB" sz="2800" b="1" dirty="0"/>
              <a:t>Be clear: </a:t>
            </a:r>
            <a:r>
              <a:rPr lang="en-GB" sz="2800" dirty="0"/>
              <a:t>Make sure the subject line (e-mail) or title (web page) reflects your content</a:t>
            </a:r>
          </a:p>
          <a:p>
            <a:r>
              <a:rPr lang="en-GB" sz="2800" b="1" dirty="0"/>
              <a:t>Use appropriate language:</a:t>
            </a:r>
            <a:r>
              <a:rPr lang="en-GB" sz="2800" dirty="0"/>
              <a:t> Avoid  sending Abusive and Emotional messages.</a:t>
            </a:r>
          </a:p>
          <a:p>
            <a:r>
              <a:rPr lang="en-GB" sz="2800" dirty="0"/>
              <a:t>Don't use ALL CAPITAL LETTERS--it's equal to shouting or screaming</a:t>
            </a:r>
          </a:p>
          <a:p>
            <a:r>
              <a:rPr lang="en-GB" sz="2800" b="1" dirty="0"/>
              <a:t>Be brief: </a:t>
            </a:r>
            <a:r>
              <a:rPr lang="en-GB" sz="2800" dirty="0"/>
              <a:t>If your message is short, people will be more likely to read it</a:t>
            </a:r>
          </a:p>
          <a:p>
            <a:r>
              <a:rPr lang="en-GB" sz="2800" b="1" dirty="0"/>
              <a:t>Make a good impression: </a:t>
            </a:r>
            <a:r>
              <a:rPr lang="en-GB" sz="2800" dirty="0"/>
              <a:t>Your words and content represent you; review/edit your words and images before sending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8.2.4 The concept of Netiquette</a:t>
            </a:r>
            <a:endParaRPr lang="en-GB" sz="4000" dirty="0"/>
          </a:p>
        </p:txBody>
      </p:sp>
      <p:sp>
        <p:nvSpPr>
          <p:cNvPr id="3" name="Content Placeholder 2"/>
          <p:cNvSpPr>
            <a:spLocks noGrp="1"/>
          </p:cNvSpPr>
          <p:nvPr>
            <p:ph idx="1"/>
          </p:nvPr>
        </p:nvSpPr>
        <p:spPr/>
        <p:txBody>
          <a:bodyPr/>
          <a:lstStyle/>
          <a:p>
            <a:pPr>
              <a:buNone/>
            </a:pPr>
            <a:r>
              <a:rPr lang="en-US" sz="2800" b="1" dirty="0"/>
              <a:t>Netiquette </a:t>
            </a:r>
            <a:r>
              <a:rPr lang="en-GB" sz="2800" b="1" dirty="0"/>
              <a:t>guidelines:</a:t>
            </a:r>
            <a:endParaRPr lang="en-GB" sz="2800" dirty="0"/>
          </a:p>
          <a:p>
            <a:r>
              <a:rPr lang="en-GB" sz="2800" b="1" dirty="0"/>
              <a:t>Don’t Forward e-mail messages you receive </a:t>
            </a:r>
            <a:r>
              <a:rPr lang="en-GB" sz="2800" i="1" dirty="0"/>
              <a:t>without permission of the original sender.</a:t>
            </a:r>
            <a:endParaRPr lang="en-GB" sz="2800" dirty="0"/>
          </a:p>
          <a:p>
            <a:r>
              <a:rPr lang="en-GB" sz="2800" b="1" dirty="0"/>
              <a:t>Obey copyright laws: </a:t>
            </a:r>
            <a:r>
              <a:rPr lang="en-GB" sz="2800" dirty="0"/>
              <a:t>Don't use others' images, content or use web site content without permission.</a:t>
            </a:r>
          </a:p>
          <a:p>
            <a:r>
              <a:rPr lang="en-GB" sz="2800" b="1" dirty="0"/>
              <a:t>Do not send SPAM: </a:t>
            </a:r>
            <a:r>
              <a:rPr lang="en-GB" sz="2800" dirty="0"/>
              <a:t>Spamming is posting or e-mailing unsolicited e-mail, often advertising messages, to a wide audience (another way of thinking of it is electronic junk mail).</a:t>
            </a:r>
          </a:p>
          <a:p>
            <a:r>
              <a:rPr lang="en-GB" sz="2800" b="1" dirty="0"/>
              <a:t>Don't respond to "flames" or personal attacks</a:t>
            </a:r>
          </a:p>
          <a:p>
            <a:r>
              <a:rPr lang="en-GB" sz="2800" dirty="0"/>
              <a:t> Always keep messages brief and use proper grammar and spellings.</a:t>
            </a:r>
          </a:p>
          <a:p>
            <a:endParaRPr lang="en-GB"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marL="514350" lvl="0" indent="-514350"/>
            <a:r>
              <a:rPr lang="en-US" sz="3200" b="1" dirty="0"/>
              <a:t>8.2.4 The concept of Netiquette</a:t>
            </a:r>
            <a:endParaRPr lang="en-GB" sz="3200" dirty="0"/>
          </a:p>
        </p:txBody>
      </p:sp>
      <p:sp>
        <p:nvSpPr>
          <p:cNvPr id="3075" name="Subtitle 2"/>
          <p:cNvSpPr>
            <a:spLocks noGrp="1"/>
          </p:cNvSpPr>
          <p:nvPr>
            <p:ph idx="1"/>
          </p:nvPr>
        </p:nvSpPr>
        <p:spPr>
          <a:xfrm>
            <a:off x="0" y="1000108"/>
            <a:ext cx="4071934" cy="5519736"/>
          </a:xfrm>
        </p:spPr>
        <p:txBody>
          <a:bodyPr/>
          <a:lstStyle/>
          <a:p>
            <a:pPr>
              <a:buNone/>
            </a:pPr>
            <a:r>
              <a:rPr lang="en-US" sz="2800" b="1" dirty="0"/>
              <a:t>Netiquette </a:t>
            </a:r>
            <a:r>
              <a:rPr lang="en-GB" sz="2800" b="1" dirty="0"/>
              <a:t>guidelines</a:t>
            </a:r>
          </a:p>
          <a:p>
            <a:r>
              <a:rPr lang="en-GB" sz="2400" dirty="0"/>
              <a:t>Never read someone’s private mail.</a:t>
            </a:r>
          </a:p>
          <a:p>
            <a:r>
              <a:rPr lang="en-GB" sz="2400" dirty="0"/>
              <a:t>Don’t Click on hyperlinks to unknown sites, especially on adverts and </a:t>
            </a:r>
            <a:r>
              <a:rPr lang="en-GB" sz="2400" dirty="0" err="1"/>
              <a:t>popups</a:t>
            </a:r>
            <a:r>
              <a:rPr lang="en-GB" sz="2400" dirty="0"/>
              <a:t>. </a:t>
            </a:r>
          </a:p>
          <a:p>
            <a:r>
              <a:rPr lang="en-GB" sz="2400" dirty="0"/>
              <a:t>Don’t download attachments from unknown sources.</a:t>
            </a:r>
          </a:p>
          <a:p>
            <a:r>
              <a:rPr lang="en-GB" sz="2400" dirty="0"/>
              <a:t> Avoid impersonation.</a:t>
            </a:r>
          </a:p>
          <a:p>
            <a:r>
              <a:rPr lang="en-GB" sz="2400" dirty="0"/>
              <a:t> Adhere to the same standards of behaviour online that you follow in real life.</a:t>
            </a:r>
            <a:r>
              <a:rPr lang="en-GB" sz="2000" dirty="0"/>
              <a:t> </a:t>
            </a:r>
          </a:p>
        </p:txBody>
      </p:sp>
      <p:sp>
        <p:nvSpPr>
          <p:cNvPr id="4" name="Subtitle 2"/>
          <p:cNvSpPr txBox="1">
            <a:spLocks/>
          </p:cNvSpPr>
          <p:nvPr/>
        </p:nvSpPr>
        <p:spPr bwMode="auto">
          <a:xfrm>
            <a:off x="3929058" y="1071546"/>
            <a:ext cx="5214942" cy="551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Respect other people’s time and bandwidth.</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 Make yourself look good online.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 Respect other people’s privacy.</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 Logout or log off your account after use.</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Post only acceptable information that has no harm to the public.</a:t>
            </a:r>
          </a:p>
          <a:p>
            <a:pPr marL="342900" marR="0" lvl="0" indent="-342900" algn="l" defTabSz="914400" rtl="0" eaLnBrk="1" fontAlgn="base" latinLnBrk="0" hangingPunct="1">
              <a:lnSpc>
                <a:spcPct val="100000"/>
              </a:lnSpc>
              <a:spcBef>
                <a:spcPct val="20000"/>
              </a:spcBef>
              <a:spcAft>
                <a:spcPct val="0"/>
              </a:spcAft>
              <a:buClrTx/>
              <a:buSzTx/>
              <a:buFont typeface="Arial"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Remember you are not anonymous. What you write in an e-mail and web site can be traced back to you.</a:t>
            </a:r>
          </a:p>
          <a:p>
            <a:pPr marL="342900" indent="-342900">
              <a:spcBef>
                <a:spcPct val="20000"/>
              </a:spcBef>
              <a:buFont typeface="Arial" pitchFamily="34" charset="0"/>
              <a:buChar char="•"/>
              <a:defRPr/>
            </a:pPr>
            <a:r>
              <a:rPr lang="en-GB" sz="2400" dirty="0"/>
              <a:t> Know where you are in cyber space.</a:t>
            </a:r>
            <a:b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br>
            <a:endPar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endParaRPr>
          </a:p>
        </p:txBody>
      </p:sp>
    </p:spTree>
    <p:extLst>
      <p:ext uri="{BB962C8B-B14F-4D97-AF65-F5344CB8AC3E}">
        <p14:creationId xmlns:p14="http://schemas.microsoft.com/office/powerpoint/2010/main" val="2097540194"/>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i="1" dirty="0"/>
              <a:t>Sub Topic 8.3. </a:t>
            </a:r>
            <a:r>
              <a:rPr lang="en-GB" sz="3200" b="1" dirty="0"/>
              <a:t>World Wide Web</a:t>
            </a:r>
            <a:endParaRPr lang="en-US" sz="3200" b="1" i="1" dirty="0"/>
          </a:p>
        </p:txBody>
      </p:sp>
      <p:sp>
        <p:nvSpPr>
          <p:cNvPr id="3075" name="Subtitle 2"/>
          <p:cNvSpPr>
            <a:spLocks noGrp="1"/>
          </p:cNvSpPr>
          <p:nvPr>
            <p:ph idx="1"/>
          </p:nvPr>
        </p:nvSpPr>
        <p:spPr>
          <a:xfrm>
            <a:off x="0" y="981098"/>
            <a:ext cx="9144000" cy="5519736"/>
          </a:xfrm>
        </p:spPr>
        <p:txBody>
          <a:bodyPr/>
          <a:lstStyle/>
          <a:p>
            <a:pPr marL="0" indent="0">
              <a:spcBef>
                <a:spcPts val="0"/>
              </a:spcBef>
              <a:buNone/>
            </a:pPr>
            <a:r>
              <a:rPr lang="en-US" b="1" dirty="0"/>
              <a:t>Sub topic Objectives:</a:t>
            </a:r>
          </a:p>
          <a:p>
            <a:pPr lvl="0" indent="0">
              <a:spcBef>
                <a:spcPts val="0"/>
              </a:spcBef>
              <a:buNone/>
            </a:pPr>
            <a:r>
              <a:rPr lang="en-US" dirty="0"/>
              <a:t>8.3.1 Defining a web browser </a:t>
            </a:r>
          </a:p>
          <a:p>
            <a:pPr lvl="0" indent="0">
              <a:spcBef>
                <a:spcPts val="0"/>
              </a:spcBef>
              <a:buNone/>
            </a:pPr>
            <a:r>
              <a:rPr lang="en-US" dirty="0"/>
              <a:t>8.3.2 Identifying different web browsers. </a:t>
            </a:r>
          </a:p>
          <a:p>
            <a:pPr lvl="0" indent="0">
              <a:spcBef>
                <a:spcPts val="0"/>
              </a:spcBef>
              <a:buNone/>
            </a:pPr>
            <a:r>
              <a:rPr lang="en-US" dirty="0"/>
              <a:t>8.3.3 Defining a search engine.</a:t>
            </a:r>
          </a:p>
          <a:p>
            <a:pPr lvl="0" indent="0">
              <a:spcBef>
                <a:spcPts val="0"/>
              </a:spcBef>
              <a:buNone/>
            </a:pPr>
            <a:r>
              <a:rPr lang="en-US" dirty="0"/>
              <a:t>8.3.4 Identifying different search engines. </a:t>
            </a:r>
          </a:p>
          <a:p>
            <a:pPr lvl="0" indent="0">
              <a:spcBef>
                <a:spcPts val="0"/>
              </a:spcBef>
              <a:buNone/>
            </a:pPr>
            <a:r>
              <a:rPr lang="en-US" dirty="0"/>
              <a:t>8.3.5 Searching for information from the web. </a:t>
            </a:r>
          </a:p>
          <a:p>
            <a:pPr lvl="0" indent="0">
              <a:spcBef>
                <a:spcPts val="0"/>
              </a:spcBef>
              <a:buNone/>
            </a:pPr>
            <a:r>
              <a:rPr lang="en-US" dirty="0"/>
              <a:t>8.3.6 Using search engine syntax. </a:t>
            </a:r>
          </a:p>
          <a:p>
            <a:pPr lvl="0" indent="0">
              <a:spcBef>
                <a:spcPts val="0"/>
              </a:spcBef>
              <a:buNone/>
            </a:pPr>
            <a:r>
              <a:rPr lang="en-US" dirty="0"/>
              <a:t>8.3.7 Defining a website. </a:t>
            </a:r>
          </a:p>
          <a:p>
            <a:pPr lvl="0" indent="0">
              <a:spcBef>
                <a:spcPts val="0"/>
              </a:spcBef>
              <a:buNone/>
            </a:pPr>
            <a:r>
              <a:rPr lang="en-US" dirty="0"/>
              <a:t>8.3.8 Identifying different types of websites. </a:t>
            </a:r>
          </a:p>
          <a:p>
            <a:pPr lvl="0" indent="0">
              <a:spcBef>
                <a:spcPts val="0"/>
              </a:spcBef>
              <a:buNone/>
            </a:pPr>
            <a:r>
              <a:rPr lang="en-US" dirty="0"/>
              <a:t>8.3.9 Explaining the concept of cloud computing.</a:t>
            </a:r>
          </a:p>
        </p:txBody>
      </p:sp>
    </p:spTree>
    <p:extLst>
      <p:ext uri="{BB962C8B-B14F-4D97-AF65-F5344CB8AC3E}">
        <p14:creationId xmlns:p14="http://schemas.microsoft.com/office/powerpoint/2010/main" val="2097540194"/>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8.3.1 Defining a web browser </a:t>
            </a:r>
            <a:endParaRPr lang="en-GB" sz="3200" b="1" dirty="0"/>
          </a:p>
        </p:txBody>
      </p:sp>
      <p:sp>
        <p:nvSpPr>
          <p:cNvPr id="3075" name="Subtitle 2"/>
          <p:cNvSpPr>
            <a:spLocks noGrp="1"/>
          </p:cNvSpPr>
          <p:nvPr>
            <p:ph idx="1"/>
          </p:nvPr>
        </p:nvSpPr>
        <p:spPr/>
        <p:txBody>
          <a:bodyPr/>
          <a:lstStyle/>
          <a:p>
            <a:pPr lvl="0"/>
            <a:r>
              <a:rPr lang="en-GB" sz="2400" dirty="0"/>
              <a:t>This is the type of software that is used for displaying Webpages from the internet or html documents on computers. It enables people to browse the World Wide Web.</a:t>
            </a:r>
          </a:p>
        </p:txBody>
      </p:sp>
      <p:pic>
        <p:nvPicPr>
          <p:cNvPr id="2050" name="Picture 2" descr="D:\Users\Admin\Desktop\figure-01b.png"/>
          <p:cNvPicPr>
            <a:picLocks noChangeAspect="1" noChangeArrowheads="1"/>
          </p:cNvPicPr>
          <p:nvPr/>
        </p:nvPicPr>
        <p:blipFill>
          <a:blip r:embed="rId3"/>
          <a:srcRect/>
          <a:stretch>
            <a:fillRect/>
          </a:stretch>
        </p:blipFill>
        <p:spPr bwMode="auto">
          <a:xfrm>
            <a:off x="2067199" y="2214554"/>
            <a:ext cx="7076801" cy="4319586"/>
          </a:xfrm>
          <a:prstGeom prst="rect">
            <a:avLst/>
          </a:prstGeom>
          <a:noFill/>
        </p:spPr>
      </p:pic>
    </p:spTree>
    <p:extLst>
      <p:ext uri="{BB962C8B-B14F-4D97-AF65-F5344CB8AC3E}">
        <p14:creationId xmlns:p14="http://schemas.microsoft.com/office/powerpoint/2010/main" val="209754019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8.3.2 Identifying different web browsers</a:t>
            </a:r>
            <a:endParaRPr lang="en-GB" sz="3200" b="1" dirty="0"/>
          </a:p>
        </p:txBody>
      </p:sp>
      <p:sp>
        <p:nvSpPr>
          <p:cNvPr id="3075" name="Subtitle 2"/>
          <p:cNvSpPr>
            <a:spLocks noGrp="1"/>
          </p:cNvSpPr>
          <p:nvPr>
            <p:ph idx="1"/>
          </p:nvPr>
        </p:nvSpPr>
        <p:spPr/>
        <p:txBody>
          <a:bodyPr/>
          <a:lstStyle/>
          <a:p>
            <a:pPr lvl="0"/>
            <a:r>
              <a:rPr lang="en-GB" dirty="0"/>
              <a:t>There are hundreds of web browsers. Popular ones include: Mozilla Firefox, Google Chrome, Opera, Apple Safari and Microsoft Internet Explorer/ Edge</a:t>
            </a:r>
          </a:p>
        </p:txBody>
      </p:sp>
      <p:pic>
        <p:nvPicPr>
          <p:cNvPr id="4" name="Picture 3" descr="what-is-a-web-browser-definition-examples_112355.jpg"/>
          <p:cNvPicPr>
            <a:picLocks noChangeAspect="1"/>
          </p:cNvPicPr>
          <p:nvPr/>
        </p:nvPicPr>
        <p:blipFill>
          <a:blip r:embed="rId3"/>
          <a:srcRect l="7031" t="11111" r="7812" b="6944"/>
          <a:stretch>
            <a:fillRect/>
          </a:stretch>
        </p:blipFill>
        <p:spPr>
          <a:xfrm>
            <a:off x="1857356" y="2643182"/>
            <a:ext cx="7215238" cy="3905496"/>
          </a:xfrm>
          <a:prstGeom prst="rect">
            <a:avLst/>
          </a:prstGeom>
        </p:spPr>
      </p:pic>
    </p:spTree>
    <p:extLst>
      <p:ext uri="{BB962C8B-B14F-4D97-AF65-F5344CB8AC3E}">
        <p14:creationId xmlns:p14="http://schemas.microsoft.com/office/powerpoint/2010/main" val="20975401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8.3.3 Defining a search engine</a:t>
            </a:r>
            <a:endParaRPr lang="en-GB" sz="3200" b="1" dirty="0"/>
          </a:p>
        </p:txBody>
      </p:sp>
      <p:sp>
        <p:nvSpPr>
          <p:cNvPr id="3075" name="Subtitle 2"/>
          <p:cNvSpPr>
            <a:spLocks noGrp="1"/>
          </p:cNvSpPr>
          <p:nvPr>
            <p:ph idx="1"/>
          </p:nvPr>
        </p:nvSpPr>
        <p:spPr/>
        <p:txBody>
          <a:bodyPr/>
          <a:lstStyle/>
          <a:p>
            <a:r>
              <a:rPr lang="en-GB" dirty="0"/>
              <a:t>The world wide web is a big place. If you know the web address, or URL, of a site you can find it by typing it into the address bar along the top of your browser. But what if you don’t know the URL?</a:t>
            </a:r>
          </a:p>
          <a:p>
            <a:r>
              <a:rPr lang="en-GB" dirty="0"/>
              <a:t>You can find pages easily search by using a search engine. </a:t>
            </a:r>
          </a:p>
          <a:p>
            <a:pPr lvl="0"/>
            <a:r>
              <a:rPr lang="en-GB" dirty="0"/>
              <a:t>A web search engine is a system that takes in user keywords, looks for information on the World Wide Web and return a line of results (hits), usually in form of a mix of links to matching </a:t>
            </a:r>
            <a:r>
              <a:rPr lang="en-GB" dirty="0" err="1"/>
              <a:t>webpages</a:t>
            </a:r>
            <a:r>
              <a:rPr lang="en-GB" dirty="0"/>
              <a:t>. </a:t>
            </a:r>
          </a:p>
          <a:p>
            <a:pPr lvl="0"/>
            <a:endParaRPr lang="en-GB" dirty="0"/>
          </a:p>
        </p:txBody>
      </p:sp>
    </p:spTree>
    <p:extLst>
      <p:ext uri="{BB962C8B-B14F-4D97-AF65-F5344CB8AC3E}">
        <p14:creationId xmlns:p14="http://schemas.microsoft.com/office/powerpoint/2010/main" val="2097540194"/>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8.3.3 Defining a search engine</a:t>
            </a:r>
            <a:endParaRPr lang="en-GB" sz="3200" b="1" dirty="0"/>
          </a:p>
        </p:txBody>
      </p:sp>
      <p:sp>
        <p:nvSpPr>
          <p:cNvPr id="3075" name="Subtitle 2"/>
          <p:cNvSpPr>
            <a:spLocks noGrp="1"/>
          </p:cNvSpPr>
          <p:nvPr>
            <p:ph idx="1"/>
          </p:nvPr>
        </p:nvSpPr>
        <p:spPr/>
        <p:txBody>
          <a:bodyPr/>
          <a:lstStyle/>
          <a:p>
            <a:pPr>
              <a:buNone/>
            </a:pPr>
            <a:r>
              <a:rPr lang="en-GB" sz="2800" b="1" dirty="0"/>
              <a:t>How search Engines Work</a:t>
            </a:r>
          </a:p>
          <a:p>
            <a:r>
              <a:rPr lang="en-GB" sz="2800" dirty="0"/>
              <a:t>Web search engines work by storing information about many web pages, which they retrieve by a spider (an automated Web crawler) which follows every link on the web pages.</a:t>
            </a:r>
          </a:p>
          <a:p>
            <a:r>
              <a:rPr lang="en-GB" sz="2800" dirty="0"/>
              <a:t>The search engine analyzes the contents of web pages and determines words to store in an </a:t>
            </a:r>
            <a:r>
              <a:rPr lang="en-GB" sz="2800" b="1" dirty="0"/>
              <a:t>index database</a:t>
            </a:r>
            <a:r>
              <a:rPr lang="en-GB" sz="2800" dirty="0"/>
              <a:t>.</a:t>
            </a:r>
          </a:p>
          <a:p>
            <a:r>
              <a:rPr lang="en-GB" sz="2800" dirty="0"/>
              <a:t>Index words can be extracted from the </a:t>
            </a:r>
          </a:p>
          <a:p>
            <a:pPr lvl="1"/>
            <a:r>
              <a:rPr lang="en-GB" sz="2400" dirty="0"/>
              <a:t>titles, </a:t>
            </a:r>
          </a:p>
          <a:p>
            <a:pPr lvl="1"/>
            <a:r>
              <a:rPr lang="en-GB" sz="2400" dirty="0"/>
              <a:t>page content,</a:t>
            </a:r>
          </a:p>
          <a:p>
            <a:pPr lvl="1"/>
            <a:r>
              <a:rPr lang="en-GB" sz="2400" dirty="0"/>
              <a:t> headings (</a:t>
            </a:r>
            <a:r>
              <a:rPr lang="en-GB" sz="2400" dirty="0" err="1"/>
              <a:t>eg</a:t>
            </a:r>
            <a:r>
              <a:rPr lang="en-GB" sz="2400" dirty="0"/>
              <a:t> &lt;H1&gt;, &lt;H2&gt;), etc or </a:t>
            </a:r>
          </a:p>
          <a:p>
            <a:pPr lvl="1"/>
            <a:r>
              <a:rPr lang="en-GB" sz="2400" dirty="0"/>
              <a:t>special fields called meta tags.</a:t>
            </a:r>
          </a:p>
        </p:txBody>
      </p:sp>
    </p:spTree>
    <p:extLst>
      <p:ext uri="{BB962C8B-B14F-4D97-AF65-F5344CB8AC3E}">
        <p14:creationId xmlns:p14="http://schemas.microsoft.com/office/powerpoint/2010/main" val="209754019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lum bright="20000"/>
          </a:blip>
          <a:srcRect l="52666" t="36444" r="30000" b="37411"/>
          <a:stretch>
            <a:fillRect/>
          </a:stretch>
        </p:blipFill>
        <p:spPr bwMode="auto">
          <a:xfrm>
            <a:off x="5923982" y="3529026"/>
            <a:ext cx="3220018" cy="2971808"/>
          </a:xfrm>
          <a:prstGeom prst="rect">
            <a:avLst/>
          </a:prstGeom>
          <a:noFill/>
          <a:ln w="9525">
            <a:noFill/>
            <a:miter lim="800000"/>
            <a:headEnd/>
            <a:tailEnd/>
          </a:ln>
        </p:spPr>
      </p:pic>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idx="1"/>
          </p:nvPr>
        </p:nvSpPr>
        <p:spPr>
          <a:xfrm>
            <a:off x="0" y="1000108"/>
            <a:ext cx="6215074" cy="5519736"/>
          </a:xfrm>
        </p:spPr>
        <p:txBody>
          <a:bodyPr/>
          <a:lstStyle/>
          <a:p>
            <a:r>
              <a:rPr lang="en-GB" sz="2800" dirty="0"/>
              <a:t>Internet refers to the global interconnection of computer networks.</a:t>
            </a:r>
          </a:p>
          <a:p>
            <a:r>
              <a:rPr lang="en-GB" sz="2800" dirty="0"/>
              <a:t>Computers within a laboratory or office can be connected together using transmission media such as cables to form a local area network (LAN). </a:t>
            </a:r>
          </a:p>
          <a:p>
            <a:r>
              <a:rPr lang="en-GB" sz="2800" dirty="0"/>
              <a:t>Several LANs can be connected to form Wide Area Networks (WANs), which constitute the global Internet. </a:t>
            </a:r>
          </a:p>
          <a:p>
            <a:r>
              <a:rPr lang="en-GB" sz="2800" dirty="0"/>
              <a:t>The Internet enables millions of computers to communicate and share resources globally.</a:t>
            </a:r>
          </a:p>
        </p:txBody>
      </p:sp>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8.3.3 Defining a search engine</a:t>
            </a:r>
            <a:endParaRPr lang="en-GB" sz="3200" b="1" dirty="0"/>
          </a:p>
        </p:txBody>
      </p:sp>
      <p:sp>
        <p:nvSpPr>
          <p:cNvPr id="3075" name="Subtitle 2"/>
          <p:cNvSpPr>
            <a:spLocks noGrp="1"/>
          </p:cNvSpPr>
          <p:nvPr>
            <p:ph idx="1"/>
          </p:nvPr>
        </p:nvSpPr>
        <p:spPr>
          <a:xfrm>
            <a:off x="0" y="1000108"/>
            <a:ext cx="1643042" cy="5233984"/>
          </a:xfrm>
        </p:spPr>
        <p:txBody>
          <a:bodyPr/>
          <a:lstStyle/>
          <a:p>
            <a:r>
              <a:rPr lang="en-GB" sz="2800" dirty="0"/>
              <a:t>How search Engines Work</a:t>
            </a:r>
          </a:p>
          <a:p>
            <a:endParaRPr lang="en-GB" sz="2800" dirty="0"/>
          </a:p>
          <a:p>
            <a:endParaRPr lang="en-GB" sz="2800" dirty="0"/>
          </a:p>
          <a:p>
            <a:endParaRPr lang="en-GB" sz="2800" dirty="0"/>
          </a:p>
          <a:p>
            <a:endParaRPr lang="en-GB" sz="2800" dirty="0"/>
          </a:p>
          <a:p>
            <a:endParaRPr lang="en-GB" sz="2800" dirty="0"/>
          </a:p>
          <a:p>
            <a:endParaRPr lang="en-GB" sz="2800" dirty="0"/>
          </a:p>
          <a:p>
            <a:endParaRPr lang="en-GB" sz="2800" dirty="0"/>
          </a:p>
        </p:txBody>
      </p:sp>
      <p:pic>
        <p:nvPicPr>
          <p:cNvPr id="3" name="Picture 3"/>
          <p:cNvPicPr>
            <a:picLocks noChangeAspect="1" noChangeArrowheads="1"/>
          </p:cNvPicPr>
          <p:nvPr/>
        </p:nvPicPr>
        <p:blipFill>
          <a:blip r:embed="rId3"/>
          <a:srcRect/>
          <a:stretch>
            <a:fillRect/>
          </a:stretch>
        </p:blipFill>
        <p:spPr bwMode="auto">
          <a:xfrm>
            <a:off x="1428728" y="872241"/>
            <a:ext cx="7715272" cy="4414147"/>
          </a:xfrm>
          <a:prstGeom prst="rect">
            <a:avLst/>
          </a:prstGeom>
          <a:noFill/>
          <a:ln w="9525">
            <a:noFill/>
            <a:miter lim="800000"/>
            <a:headEnd/>
            <a:tailEnd/>
          </a:ln>
          <a:effectLst/>
        </p:spPr>
      </p:pic>
      <p:sp>
        <p:nvSpPr>
          <p:cNvPr id="6" name="Subtitle 2"/>
          <p:cNvSpPr txBox="1">
            <a:spLocks/>
          </p:cNvSpPr>
          <p:nvPr/>
        </p:nvSpPr>
        <p:spPr bwMode="auto">
          <a:xfrm>
            <a:off x="0" y="5124502"/>
            <a:ext cx="9144000" cy="180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GB" sz="22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When a user enters a query into a search engine (typically by using keywords), the engine examines its index database and provides a listing of best-matching web pages according to its criteria, usually with a short summary containing the document's title and sometimes parts of the text.</a:t>
            </a:r>
            <a:br>
              <a:rPr kumimoji="0" lang="en-GB" sz="22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br>
            <a:br>
              <a:rPr kumimoji="0" lang="en-GB" sz="22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br>
            <a:endParaRPr kumimoji="0" lang="en-GB" sz="22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endParaRPr>
          </a:p>
        </p:txBody>
      </p:sp>
    </p:spTree>
    <p:extLst>
      <p:ext uri="{BB962C8B-B14F-4D97-AF65-F5344CB8AC3E}">
        <p14:creationId xmlns:p14="http://schemas.microsoft.com/office/powerpoint/2010/main" val="2097540194"/>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8.3.4 Identifying different search engines</a:t>
            </a:r>
            <a:endParaRPr lang="en-GB" sz="3200" b="1" dirty="0"/>
          </a:p>
        </p:txBody>
      </p:sp>
      <p:sp>
        <p:nvSpPr>
          <p:cNvPr id="3075" name="Subtitle 2"/>
          <p:cNvSpPr>
            <a:spLocks noGrp="1"/>
          </p:cNvSpPr>
          <p:nvPr>
            <p:ph idx="1"/>
          </p:nvPr>
        </p:nvSpPr>
        <p:spPr>
          <a:xfrm>
            <a:off x="0" y="1066800"/>
            <a:ext cx="4429124" cy="5519736"/>
          </a:xfrm>
        </p:spPr>
        <p:txBody>
          <a:bodyPr/>
          <a:lstStyle/>
          <a:p>
            <a:r>
              <a:rPr lang="en-GB" sz="2800" dirty="0"/>
              <a:t>Popular search engines on the world wide web include </a:t>
            </a:r>
          </a:p>
          <a:p>
            <a:r>
              <a:rPr lang="en-GB" sz="2800" dirty="0"/>
              <a:t>Google, </a:t>
            </a:r>
          </a:p>
          <a:p>
            <a:r>
              <a:rPr lang="en-GB" sz="2800" dirty="0"/>
              <a:t>Bing,</a:t>
            </a:r>
          </a:p>
          <a:p>
            <a:r>
              <a:rPr lang="en-GB" sz="2800" dirty="0"/>
              <a:t> Yahoo, </a:t>
            </a:r>
          </a:p>
          <a:p>
            <a:r>
              <a:rPr lang="en-GB" sz="2800" dirty="0"/>
              <a:t>Ask.com, AOL.com, etc</a:t>
            </a:r>
          </a:p>
          <a:p>
            <a:pPr lvl="0"/>
            <a:endParaRPr lang="en-GB" sz="2800" dirty="0"/>
          </a:p>
        </p:txBody>
      </p:sp>
      <p:pic>
        <p:nvPicPr>
          <p:cNvPr id="4" name="Picture 3" descr="organic-seo-services-low-competition-keywords-organic-vs-paid-ads-screenshot.png"/>
          <p:cNvPicPr>
            <a:picLocks noChangeAspect="1"/>
          </p:cNvPicPr>
          <p:nvPr/>
        </p:nvPicPr>
        <p:blipFill>
          <a:blip r:embed="rId3"/>
          <a:stretch>
            <a:fillRect/>
          </a:stretch>
        </p:blipFill>
        <p:spPr>
          <a:xfrm>
            <a:off x="4313459" y="1571612"/>
            <a:ext cx="4830541" cy="4924421"/>
          </a:xfrm>
          <a:prstGeom prst="rect">
            <a:avLst/>
          </a:prstGeom>
        </p:spPr>
      </p:pic>
      <p:pic>
        <p:nvPicPr>
          <p:cNvPr id="4098" name="Picture 2"/>
          <p:cNvPicPr>
            <a:picLocks noChangeAspect="1" noChangeArrowheads="1"/>
          </p:cNvPicPr>
          <p:nvPr/>
        </p:nvPicPr>
        <p:blipFill>
          <a:blip r:embed="rId4"/>
          <a:srcRect/>
          <a:stretch>
            <a:fillRect/>
          </a:stretch>
        </p:blipFill>
        <p:spPr bwMode="auto">
          <a:xfrm>
            <a:off x="39589" y="4643446"/>
            <a:ext cx="4246659" cy="1928826"/>
          </a:xfrm>
          <a:prstGeom prst="rect">
            <a:avLst/>
          </a:prstGeom>
          <a:noFill/>
          <a:ln w="9525">
            <a:noFill/>
            <a:miter lim="800000"/>
            <a:headEnd/>
            <a:tailEnd/>
          </a:ln>
          <a:effectLst/>
        </p:spPr>
      </p:pic>
    </p:spTree>
    <p:extLst>
      <p:ext uri="{BB962C8B-B14F-4D97-AF65-F5344CB8AC3E}">
        <p14:creationId xmlns:p14="http://schemas.microsoft.com/office/powerpoint/2010/main" val="209754019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8.3.5 Searching for information from the web</a:t>
            </a:r>
            <a:endParaRPr lang="en-GB" sz="3200" b="1" dirty="0"/>
          </a:p>
        </p:txBody>
      </p:sp>
      <p:sp>
        <p:nvSpPr>
          <p:cNvPr id="3075" name="Subtitle 2"/>
          <p:cNvSpPr>
            <a:spLocks noGrp="1"/>
          </p:cNvSpPr>
          <p:nvPr>
            <p:ph idx="1"/>
          </p:nvPr>
        </p:nvSpPr>
        <p:spPr>
          <a:xfrm>
            <a:off x="0" y="1066800"/>
            <a:ext cx="5786446" cy="5519736"/>
          </a:xfrm>
        </p:spPr>
        <p:txBody>
          <a:bodyPr/>
          <a:lstStyle/>
          <a:p>
            <a:pPr lvl="0">
              <a:buNone/>
            </a:pPr>
            <a:r>
              <a:rPr lang="en-US" b="1" dirty="0"/>
              <a:t>Effective Internet Searching</a:t>
            </a:r>
            <a:endParaRPr lang="en-GB" b="1" dirty="0"/>
          </a:p>
          <a:p>
            <a:pPr lvl="0"/>
            <a:r>
              <a:rPr lang="en-GB" sz="2600" dirty="0"/>
              <a:t>The challenge is to ask your question the right way, so that you don’t end up overwhelmed with too many search results, underwhelmed with too few, or simply unable to locate the material that you need.</a:t>
            </a:r>
          </a:p>
          <a:p>
            <a:r>
              <a:rPr lang="en-GB" sz="2600" b="1" dirty="0"/>
              <a:t>Keywords: </a:t>
            </a:r>
            <a:r>
              <a:rPr lang="en-GB" sz="2600" dirty="0"/>
              <a:t>Search engines don’t read sentences the way people do: instead, they look for the key words in your query in the websites they search. </a:t>
            </a:r>
            <a:r>
              <a:rPr lang="en-US" sz="2600" dirty="0"/>
              <a:t>Common words are ignored (that, to, which, a, the, …)</a:t>
            </a:r>
          </a:p>
          <a:p>
            <a:endParaRPr lang="en-GB" sz="2800" dirty="0"/>
          </a:p>
          <a:p>
            <a:pPr lvl="0"/>
            <a:endParaRPr lang="en-GB" sz="2800" dirty="0"/>
          </a:p>
        </p:txBody>
      </p:sp>
      <p:pic>
        <p:nvPicPr>
          <p:cNvPr id="4" name="Picture 4" descr="detective"/>
          <p:cNvPicPr>
            <a:picLocks noChangeAspect="1" noChangeArrowheads="1"/>
          </p:cNvPicPr>
          <p:nvPr/>
        </p:nvPicPr>
        <p:blipFill>
          <a:blip r:embed="rId3" cstate="print"/>
          <a:srcRect/>
          <a:stretch>
            <a:fillRect/>
          </a:stretch>
        </p:blipFill>
        <p:spPr bwMode="auto">
          <a:xfrm>
            <a:off x="6238092" y="1214422"/>
            <a:ext cx="2905908" cy="2143140"/>
          </a:xfrm>
          <a:prstGeom prst="rect">
            <a:avLst/>
          </a:prstGeom>
          <a:noFill/>
        </p:spPr>
      </p:pic>
      <p:sp>
        <p:nvSpPr>
          <p:cNvPr id="5" name="Rectangle 3"/>
          <p:cNvSpPr txBox="1">
            <a:spLocks noChangeArrowheads="1"/>
          </p:cNvSpPr>
          <p:nvPr/>
        </p:nvSpPr>
        <p:spPr bwMode="auto">
          <a:xfrm>
            <a:off x="5743612" y="3429000"/>
            <a:ext cx="3400420" cy="319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tabLst/>
              <a:defRPr/>
            </a:pPr>
            <a:r>
              <a:rPr kumimoji="0" lang="en-US" sz="2400" b="1" i="0" u="sng"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SEARCH STRATEGIES</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Keyword Searching</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Boolean </a:t>
            </a:r>
          </a:p>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Advanced</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latin typeface="+mn-lt"/>
                <a:ea typeface="MS PGothic" panose="020B0600070205080204" pitchFamily="34" charset="-128"/>
                <a:cs typeface="+mn-cs"/>
              </a:rPr>
              <a:t>Specify </a:t>
            </a:r>
            <a:r>
              <a:rPr kumimoji="0" lang="en-US" sz="2000" b="0" i="0" u="none" strike="noStrike" kern="1200" cap="none" spc="0" normalizeH="0" baseline="0" noProof="0" dirty="0" err="1">
                <a:ln>
                  <a:noFill/>
                </a:ln>
                <a:solidFill>
                  <a:schemeClr val="tx1"/>
                </a:solidFill>
                <a:effectLst/>
                <a:uLnTx/>
                <a:uFillTx/>
                <a:latin typeface="+mn-lt"/>
                <a:ea typeface="MS PGothic" panose="020B0600070205080204" pitchFamily="34" charset="-128"/>
                <a:cs typeface="+mn-cs"/>
              </a:rPr>
              <a:t>Filetypes</a:t>
            </a:r>
            <a:endPar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endParaRP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Search within a website</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Search By Date</a:t>
            </a:r>
          </a:p>
          <a:p>
            <a:pPr marL="742950" marR="0" lvl="1" indent="-28575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lang="en-US" sz="2000" dirty="0">
                <a:latin typeface="+mn-lt"/>
                <a:ea typeface="MS PGothic" panose="020B0600070205080204" pitchFamily="34" charset="-128"/>
                <a:cs typeface="+mn-cs"/>
              </a:rPr>
              <a:t>Use browser history</a:t>
            </a:r>
            <a:r>
              <a:rPr kumimoji="0" lang="en-US" sz="2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mn-cs"/>
              </a:rPr>
              <a:t> etc</a:t>
            </a:r>
          </a:p>
        </p:txBody>
      </p:sp>
    </p:spTree>
    <p:extLst>
      <p:ext uri="{BB962C8B-B14F-4D97-AF65-F5344CB8AC3E}">
        <p14:creationId xmlns:p14="http://schemas.microsoft.com/office/powerpoint/2010/main" val="2097540194"/>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8.3.6 Using search engine syntax</a:t>
            </a:r>
            <a:endParaRPr lang="en-GB" sz="3200" b="1" dirty="0"/>
          </a:p>
        </p:txBody>
      </p:sp>
      <p:sp>
        <p:nvSpPr>
          <p:cNvPr id="3075" name="Subtitle 2"/>
          <p:cNvSpPr>
            <a:spLocks noGrp="1"/>
          </p:cNvSpPr>
          <p:nvPr>
            <p:ph idx="1"/>
          </p:nvPr>
        </p:nvSpPr>
        <p:spPr/>
        <p:txBody>
          <a:bodyPr/>
          <a:lstStyle/>
          <a:p>
            <a:r>
              <a:rPr lang="en-US" dirty="0"/>
              <a:t>Use “quotation marks” to search as a phrase and keep the words linked together.</a:t>
            </a:r>
          </a:p>
          <a:p>
            <a:r>
              <a:rPr lang="en-US" dirty="0"/>
              <a:t>+ and – can be used to include or exclude a word</a:t>
            </a:r>
          </a:p>
          <a:p>
            <a:pPr>
              <a:lnSpc>
                <a:spcPct val="90000"/>
              </a:lnSpc>
            </a:pPr>
            <a:r>
              <a:rPr lang="en-US" sz="2800" dirty="0"/>
              <a:t>Boolean Syntax: Enter words and connect with Boolean Operators: AND, OR, NOT</a:t>
            </a:r>
          </a:p>
          <a:p>
            <a:pPr lvl="1">
              <a:lnSpc>
                <a:spcPct val="90000"/>
              </a:lnSpc>
            </a:pPr>
            <a:r>
              <a:rPr lang="en-US" sz="2400" dirty="0"/>
              <a:t>AND will include sites where both words are found. Uses:  joining different topics </a:t>
            </a:r>
            <a:r>
              <a:rPr lang="en-US" sz="2400" dirty="0" err="1"/>
              <a:t>eg</a:t>
            </a:r>
            <a:r>
              <a:rPr lang="en-US" sz="2000" dirty="0"/>
              <a:t> (</a:t>
            </a:r>
            <a:r>
              <a:rPr lang="en-US" sz="2000" dirty="0" err="1"/>
              <a:t>ie</a:t>
            </a:r>
            <a:r>
              <a:rPr lang="en-US" sz="2000" dirty="0"/>
              <a:t>. “global warming” AND California).</a:t>
            </a:r>
          </a:p>
          <a:p>
            <a:pPr lvl="1">
              <a:lnSpc>
                <a:spcPct val="90000"/>
              </a:lnSpc>
            </a:pPr>
            <a:r>
              <a:rPr lang="en-US" sz="2400" dirty="0"/>
              <a:t>OR - requires at least one of the terms is found  Uses: join similar or synonymous topics </a:t>
            </a:r>
            <a:r>
              <a:rPr lang="en-US" sz="2000" dirty="0"/>
              <a:t> (</a:t>
            </a:r>
            <a:r>
              <a:rPr lang="en-US" sz="2000" dirty="0" err="1"/>
              <a:t>ie</a:t>
            </a:r>
            <a:r>
              <a:rPr lang="en-US" sz="2000" dirty="0"/>
              <a:t>. “global warming” OR “greenhouse effect”)</a:t>
            </a:r>
          </a:p>
          <a:p>
            <a:pPr lvl="1">
              <a:lnSpc>
                <a:spcPct val="90000"/>
              </a:lnSpc>
            </a:pPr>
            <a:r>
              <a:rPr lang="en-US" sz="2400" dirty="0"/>
              <a:t>NOT – searches for the first term and excludes sites that have the second term Uses: join similar or synonymous topics </a:t>
            </a:r>
            <a:r>
              <a:rPr lang="en-US" sz="1800" dirty="0"/>
              <a:t>(</a:t>
            </a:r>
            <a:r>
              <a:rPr lang="en-US" sz="1800" dirty="0" err="1"/>
              <a:t>ie</a:t>
            </a:r>
            <a:r>
              <a:rPr lang="en-US" sz="1800" dirty="0"/>
              <a:t>. Washington NOT school)</a:t>
            </a:r>
          </a:p>
          <a:p>
            <a:pPr lvl="1">
              <a:lnSpc>
                <a:spcPct val="90000"/>
              </a:lnSpc>
            </a:pPr>
            <a:endParaRPr lang="en-US" sz="1800" dirty="0"/>
          </a:p>
          <a:p>
            <a:pPr lvl="1">
              <a:lnSpc>
                <a:spcPct val="90000"/>
              </a:lnSpc>
            </a:pPr>
            <a:endParaRPr lang="en-US" sz="2000" dirty="0"/>
          </a:p>
          <a:p>
            <a:pPr lvl="1">
              <a:lnSpc>
                <a:spcPct val="90000"/>
              </a:lnSpc>
            </a:pPr>
            <a:endParaRPr lang="en-US" sz="2000" dirty="0"/>
          </a:p>
          <a:p>
            <a:endParaRPr lang="en-US" dirty="0"/>
          </a:p>
        </p:txBody>
      </p:sp>
    </p:spTree>
    <p:extLst>
      <p:ext uri="{BB962C8B-B14F-4D97-AF65-F5344CB8AC3E}">
        <p14:creationId xmlns:p14="http://schemas.microsoft.com/office/powerpoint/2010/main" val="2097540194"/>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8.3.6 Using search engine syntax</a:t>
            </a:r>
            <a:endParaRPr lang="en-GB" sz="3200" b="1" dirty="0"/>
          </a:p>
        </p:txBody>
      </p:sp>
      <p:sp>
        <p:nvSpPr>
          <p:cNvPr id="3075" name="Subtitle 2"/>
          <p:cNvSpPr>
            <a:spLocks noGrp="1"/>
          </p:cNvSpPr>
          <p:nvPr>
            <p:ph idx="1"/>
          </p:nvPr>
        </p:nvSpPr>
        <p:spPr/>
        <p:txBody>
          <a:bodyPr/>
          <a:lstStyle/>
          <a:p>
            <a:pPr>
              <a:buNone/>
            </a:pPr>
            <a:r>
              <a:rPr lang="en-US" sz="3100" dirty="0"/>
              <a:t>Other Syntax:</a:t>
            </a:r>
          </a:p>
          <a:p>
            <a:r>
              <a:rPr lang="en-GB" sz="3100" b="1" dirty="0"/>
              <a:t>The wildcard operator (*): </a:t>
            </a:r>
            <a:r>
              <a:rPr lang="en-GB" sz="3100" dirty="0"/>
              <a:t>Google calls it the </a:t>
            </a:r>
            <a:r>
              <a:rPr lang="en-GB" sz="3100" i="1" dirty="0"/>
              <a:t>fill in the blank</a:t>
            </a:r>
            <a:r>
              <a:rPr lang="en-GB" sz="3100" dirty="0"/>
              <a:t> operator. For example, </a:t>
            </a:r>
            <a:r>
              <a:rPr lang="en-GB" sz="3100" dirty="0">
                <a:hlinkClick r:id="rId3"/>
              </a:rPr>
              <a:t>amusement *</a:t>
            </a:r>
            <a:endParaRPr lang="en-GB" sz="3100" dirty="0"/>
          </a:p>
          <a:p>
            <a:r>
              <a:rPr lang="en-GB" sz="3100" b="1" dirty="0"/>
              <a:t>Site search: </a:t>
            </a:r>
            <a:r>
              <a:rPr lang="en-GB" sz="3100" dirty="0"/>
              <a:t>Many Web sites have their own site search feature, but you may use a search engine to get results from one website Example: </a:t>
            </a:r>
            <a:r>
              <a:rPr lang="en-GB" sz="3100" dirty="0" err="1"/>
              <a:t>site:www.newvision.co.ug</a:t>
            </a:r>
            <a:r>
              <a:rPr lang="en-GB" sz="3100" dirty="0"/>
              <a:t> ICT in schools.</a:t>
            </a:r>
          </a:p>
          <a:p>
            <a:r>
              <a:rPr lang="en-GB" sz="3100" b="1" dirty="0"/>
              <a:t>Related sites: </a:t>
            </a:r>
            <a:r>
              <a:rPr lang="en-GB" sz="3100" dirty="0"/>
              <a:t>For example, </a:t>
            </a:r>
            <a:r>
              <a:rPr lang="en-GB" sz="3100" dirty="0" err="1">
                <a:hlinkClick r:id="rId4"/>
              </a:rPr>
              <a:t>related:www.youtube.com</a:t>
            </a:r>
            <a:r>
              <a:rPr lang="en-GB" sz="3100" dirty="0"/>
              <a:t> can be used to find sites similar to YouTube.</a:t>
            </a:r>
          </a:p>
          <a:p>
            <a:r>
              <a:rPr lang="en-GB" sz="3100" dirty="0"/>
              <a:t>etc</a:t>
            </a:r>
            <a:endParaRPr lang="en-US" sz="3100" dirty="0"/>
          </a:p>
        </p:txBody>
      </p:sp>
    </p:spTree>
    <p:extLst>
      <p:ext uri="{BB962C8B-B14F-4D97-AF65-F5344CB8AC3E}">
        <p14:creationId xmlns:p14="http://schemas.microsoft.com/office/powerpoint/2010/main" val="2097540194"/>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8.3.7 Defining a website </a:t>
            </a:r>
            <a:endParaRPr lang="en-GB" sz="3200" b="1" dirty="0"/>
          </a:p>
        </p:txBody>
      </p:sp>
      <p:sp>
        <p:nvSpPr>
          <p:cNvPr id="3075" name="Subtitle 2"/>
          <p:cNvSpPr>
            <a:spLocks noGrp="1"/>
          </p:cNvSpPr>
          <p:nvPr>
            <p:ph idx="1"/>
          </p:nvPr>
        </p:nvSpPr>
        <p:spPr/>
        <p:txBody>
          <a:bodyPr/>
          <a:lstStyle/>
          <a:p>
            <a:r>
              <a:rPr lang="en-US" sz="2800" dirty="0">
                <a:solidFill>
                  <a:srgbClr val="C00000"/>
                </a:solidFill>
              </a:rPr>
              <a:t>A collection of linked Web pages that has a common theme or focus is called a </a:t>
            </a:r>
            <a:r>
              <a:rPr lang="en-US" sz="2800" b="1" dirty="0">
                <a:solidFill>
                  <a:srgbClr val="C00000"/>
                </a:solidFill>
              </a:rPr>
              <a:t>Web site</a:t>
            </a:r>
            <a:r>
              <a:rPr lang="en-US" sz="2800" dirty="0">
                <a:solidFill>
                  <a:srgbClr val="C00000"/>
                </a:solidFill>
              </a:rPr>
              <a:t>.</a:t>
            </a:r>
          </a:p>
          <a:p>
            <a:r>
              <a:rPr lang="en-US" sz="2800" dirty="0"/>
              <a:t>The </a:t>
            </a:r>
            <a:r>
              <a:rPr lang="en-US" sz="2800" b="1" dirty="0"/>
              <a:t>Web (World Wide Web)</a:t>
            </a:r>
            <a:r>
              <a:rPr lang="en-US" sz="2800" dirty="0"/>
              <a:t> consists of websites hosted on </a:t>
            </a:r>
            <a:r>
              <a:rPr lang="en-US" sz="2800" b="1" dirty="0"/>
              <a:t>servers</a:t>
            </a:r>
            <a:r>
              <a:rPr lang="en-US" sz="2800" dirty="0"/>
              <a:t> on the internet globally.</a:t>
            </a:r>
            <a:endParaRPr lang="en-GB" sz="2800" dirty="0"/>
          </a:p>
          <a:p>
            <a:r>
              <a:rPr lang="en-US" sz="2800" dirty="0"/>
              <a:t>Webpages are electronic documents  with text and graphic images, written in Hyper Text Markup Language (HTML).</a:t>
            </a:r>
          </a:p>
          <a:p>
            <a:r>
              <a:rPr lang="en-US" sz="2800" dirty="0"/>
              <a:t>Websites contain information organized into Web pages.</a:t>
            </a:r>
          </a:p>
          <a:p>
            <a:r>
              <a:rPr lang="en-US" sz="2800" dirty="0"/>
              <a:t>It contains hypertext links, or highlighted keywords and images that lead to related information.</a:t>
            </a:r>
          </a:p>
          <a:p>
            <a:r>
              <a:rPr lang="en-US" sz="2800" dirty="0"/>
              <a:t>The main page that all of the pages on a particular Web site are organized around and link back to is called the site’s </a:t>
            </a:r>
            <a:r>
              <a:rPr lang="en-US" sz="2800" b="1" dirty="0"/>
              <a:t>home page</a:t>
            </a:r>
            <a:r>
              <a:rPr lang="en-US" sz="2800" dirty="0"/>
              <a:t>.</a:t>
            </a:r>
          </a:p>
        </p:txBody>
      </p:sp>
    </p:spTree>
    <p:extLst>
      <p:ext uri="{BB962C8B-B14F-4D97-AF65-F5344CB8AC3E}">
        <p14:creationId xmlns:p14="http://schemas.microsoft.com/office/powerpoint/2010/main" val="209754019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0034" y="214290"/>
            <a:ext cx="8077200" cy="609600"/>
          </a:xfrm>
        </p:spPr>
        <p:txBody>
          <a:bodyPr/>
          <a:lstStyle/>
          <a:p>
            <a:r>
              <a:rPr lang="en-US" sz="4000" b="1" dirty="0"/>
              <a:t>8.3.7 Defining a website </a:t>
            </a:r>
            <a:endParaRPr lang="en-GB" sz="4000" b="1" dirty="0"/>
          </a:p>
        </p:txBody>
      </p:sp>
      <p:sp>
        <p:nvSpPr>
          <p:cNvPr id="11267" name="Rectangle 3"/>
          <p:cNvSpPr>
            <a:spLocks noGrp="1" noChangeArrowheads="1"/>
          </p:cNvSpPr>
          <p:nvPr>
            <p:ph idx="1"/>
          </p:nvPr>
        </p:nvSpPr>
        <p:spPr>
          <a:xfrm>
            <a:off x="357158" y="1071546"/>
            <a:ext cx="8329642" cy="5286412"/>
          </a:xfrm>
        </p:spPr>
        <p:txBody>
          <a:bodyPr/>
          <a:lstStyle/>
          <a:p>
            <a:pPr>
              <a:buNone/>
            </a:pPr>
            <a:r>
              <a:rPr lang="en-US" sz="2800" b="1" dirty="0"/>
              <a:t>Client/Server Structure of the Web</a:t>
            </a:r>
          </a:p>
          <a:p>
            <a:r>
              <a:rPr lang="en-US" sz="2800" dirty="0"/>
              <a:t>Web is a collection of files that reside on computers, called </a:t>
            </a:r>
            <a:r>
              <a:rPr lang="en-US" sz="2800" b="1" dirty="0"/>
              <a:t>Web servers</a:t>
            </a:r>
            <a:r>
              <a:rPr lang="en-US" sz="2800" dirty="0"/>
              <a:t>, that are located all over the world and are connected to each other through the Internet.</a:t>
            </a:r>
          </a:p>
          <a:p>
            <a:r>
              <a:rPr lang="en-US" sz="2800" dirty="0"/>
              <a:t>When you use your Internet connection to become part of the Web, your computer becomes a </a:t>
            </a:r>
            <a:r>
              <a:rPr lang="en-US" sz="2800" b="1" dirty="0"/>
              <a:t>Web client</a:t>
            </a:r>
            <a:r>
              <a:rPr lang="en-US" sz="2800" dirty="0"/>
              <a:t> in a worldwide client/server network.</a:t>
            </a:r>
          </a:p>
          <a:p>
            <a:r>
              <a:rPr lang="en-US" sz="2800" dirty="0"/>
              <a:t>A </a:t>
            </a:r>
            <a:r>
              <a:rPr lang="en-US" sz="2800" b="1" dirty="0"/>
              <a:t>Web browser</a:t>
            </a:r>
            <a:r>
              <a:rPr lang="en-US" sz="2800" dirty="0"/>
              <a:t> is the software that you run on your computer to make it work as a web client.</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00166" y="142852"/>
            <a:ext cx="6958034" cy="609600"/>
          </a:xfrm>
        </p:spPr>
        <p:txBody>
          <a:bodyPr/>
          <a:lstStyle/>
          <a:p>
            <a:r>
              <a:rPr lang="en-US" sz="3600" b="1" dirty="0"/>
              <a:t>8.3.7 Defining a website </a:t>
            </a:r>
            <a:endParaRPr lang="en-US" sz="3600" dirty="0"/>
          </a:p>
        </p:txBody>
      </p:sp>
      <p:sp>
        <p:nvSpPr>
          <p:cNvPr id="13315" name="Rectangle 3"/>
          <p:cNvSpPr>
            <a:spLocks noGrp="1" noChangeArrowheads="1"/>
          </p:cNvSpPr>
          <p:nvPr>
            <p:ph idx="1"/>
          </p:nvPr>
        </p:nvSpPr>
        <p:spPr>
          <a:xfrm>
            <a:off x="0" y="1071546"/>
            <a:ext cx="9144000" cy="5357850"/>
          </a:xfrm>
        </p:spPr>
        <p:txBody>
          <a:bodyPr/>
          <a:lstStyle/>
          <a:p>
            <a:pPr>
              <a:lnSpc>
                <a:spcPct val="90000"/>
              </a:lnSpc>
              <a:buNone/>
            </a:pPr>
            <a:r>
              <a:rPr lang="en-US" sz="2800" b="1" dirty="0"/>
              <a:t>Hypertext Markup Language (HTML)</a:t>
            </a:r>
          </a:p>
          <a:p>
            <a:pPr>
              <a:lnSpc>
                <a:spcPct val="90000"/>
              </a:lnSpc>
            </a:pPr>
            <a:r>
              <a:rPr lang="en-US" sz="2800" dirty="0"/>
              <a:t>WebPages are written in HTML, which is interpreted by web browsers. </a:t>
            </a:r>
          </a:p>
          <a:p>
            <a:pPr>
              <a:lnSpc>
                <a:spcPct val="90000"/>
              </a:lnSpc>
            </a:pPr>
            <a:r>
              <a:rPr lang="en-US" sz="2800" dirty="0"/>
              <a:t>HTML uses codes, or tags, to tell the Web browser software how to display the text contained in the document.</a:t>
            </a:r>
          </a:p>
          <a:p>
            <a:pPr>
              <a:lnSpc>
                <a:spcPct val="90000"/>
              </a:lnSpc>
            </a:pPr>
            <a:r>
              <a:rPr lang="en-US" sz="2800" dirty="0"/>
              <a:t>For example, a Web browser reading the following line of text:</a:t>
            </a:r>
          </a:p>
          <a:p>
            <a:pPr>
              <a:lnSpc>
                <a:spcPct val="90000"/>
              </a:lnSpc>
              <a:buFontTx/>
              <a:buNone/>
            </a:pPr>
            <a:r>
              <a:rPr lang="en-US" sz="2800" dirty="0"/>
              <a:t>		&lt;B&gt; A Review of the Book&lt;I&gt;Wind Instruments of 	        the 18</a:t>
            </a:r>
            <a:r>
              <a:rPr lang="en-US" sz="2800" baseline="30000" dirty="0"/>
              <a:t>th</a:t>
            </a:r>
            <a:r>
              <a:rPr lang="en-US" sz="2800" dirty="0"/>
              <a:t> Century&lt;/I&gt;&lt;/B&gt;</a:t>
            </a:r>
          </a:p>
          <a:p>
            <a:pPr>
              <a:lnSpc>
                <a:spcPct val="90000"/>
              </a:lnSpc>
            </a:pPr>
            <a:r>
              <a:rPr lang="en-US" sz="2800" dirty="0"/>
              <a:t>recognizes the &lt;B&gt; and &lt;/B&gt; tags as instructions to display the entire line of text in bold and the &lt;I&gt; and &lt;/I&gt; tags as instructions to display the text enclosed by those tags in italics. </a:t>
            </a:r>
          </a:p>
          <a:p>
            <a:pPr>
              <a:lnSpc>
                <a:spcPct val="90000"/>
              </a:lnSpc>
            </a:pPr>
            <a:endParaRPr lang="en-US" sz="2800" dirty="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b="1" dirty="0"/>
              <a:t>8.3.7 Defining a website </a:t>
            </a:r>
            <a:endParaRPr lang="en-US" sz="3600" dirty="0"/>
          </a:p>
        </p:txBody>
      </p:sp>
      <p:sp>
        <p:nvSpPr>
          <p:cNvPr id="14339" name="Rectangle 3"/>
          <p:cNvSpPr>
            <a:spLocks noGrp="1" noChangeArrowheads="1"/>
          </p:cNvSpPr>
          <p:nvPr>
            <p:ph sz="half" idx="1"/>
          </p:nvPr>
        </p:nvSpPr>
        <p:spPr>
          <a:xfrm>
            <a:off x="0" y="1071546"/>
            <a:ext cx="3786182" cy="5500726"/>
          </a:xfrm>
        </p:spPr>
        <p:txBody>
          <a:bodyPr/>
          <a:lstStyle/>
          <a:p>
            <a:pPr>
              <a:buNone/>
            </a:pPr>
            <a:r>
              <a:rPr lang="en-US" b="1" dirty="0"/>
              <a:t>Website Addresses</a:t>
            </a:r>
          </a:p>
          <a:p>
            <a:r>
              <a:rPr lang="en-US" dirty="0"/>
              <a:t>Each computer on the internet does have a unique identification number, called an IP (Internet Protocol) address.</a:t>
            </a:r>
          </a:p>
          <a:p>
            <a:r>
              <a:rPr lang="en-US" dirty="0"/>
              <a:t>The IPv4 addressing system uses a four-part number. For example, 106.29.242.17</a:t>
            </a:r>
          </a:p>
        </p:txBody>
      </p:sp>
      <p:sp>
        <p:nvSpPr>
          <p:cNvPr id="4" name="Content Placeholder 3"/>
          <p:cNvSpPr>
            <a:spLocks noGrp="1"/>
          </p:cNvSpPr>
          <p:nvPr>
            <p:ph sz="half" idx="2"/>
          </p:nvPr>
        </p:nvSpPr>
        <p:spPr>
          <a:xfrm>
            <a:off x="3500430" y="1000108"/>
            <a:ext cx="5643570" cy="5500726"/>
          </a:xfrm>
        </p:spPr>
        <p:txBody>
          <a:bodyPr/>
          <a:lstStyle/>
          <a:p>
            <a:pPr>
              <a:lnSpc>
                <a:spcPct val="90000"/>
              </a:lnSpc>
            </a:pPr>
            <a:r>
              <a:rPr lang="en-US" dirty="0"/>
              <a:t>Most web browsers do not use the IP address to locate Web sites and individual pages.</a:t>
            </a:r>
          </a:p>
          <a:p>
            <a:pPr>
              <a:lnSpc>
                <a:spcPct val="90000"/>
              </a:lnSpc>
            </a:pPr>
            <a:r>
              <a:rPr lang="en-US" dirty="0"/>
              <a:t>They use domain name addressing.</a:t>
            </a:r>
          </a:p>
          <a:p>
            <a:pPr>
              <a:lnSpc>
                <a:spcPct val="90000"/>
              </a:lnSpc>
            </a:pPr>
            <a:r>
              <a:rPr lang="en-US" dirty="0"/>
              <a:t>A </a:t>
            </a:r>
            <a:r>
              <a:rPr lang="en-US" b="1" dirty="0"/>
              <a:t>domain name</a:t>
            </a:r>
            <a:r>
              <a:rPr lang="en-US" dirty="0"/>
              <a:t> is a unique name associated with a specific IP address by a program that runs on an Internet host computer.</a:t>
            </a:r>
          </a:p>
          <a:p>
            <a:pPr>
              <a:lnSpc>
                <a:spcPct val="90000"/>
              </a:lnSpc>
            </a:pPr>
            <a:r>
              <a:rPr lang="en-US" dirty="0"/>
              <a:t>This program, which coordinates the IP addresses and domain names for all computers attached to it, is called </a:t>
            </a:r>
            <a:r>
              <a:rPr lang="en-US" b="1" dirty="0"/>
              <a:t>DNS (Domain Name System ) software</a:t>
            </a:r>
            <a:r>
              <a:rPr lang="en-US" dirty="0"/>
              <a:t>.</a:t>
            </a:r>
          </a:p>
          <a:p>
            <a:endParaRPr lang="en-GB" dirty="0"/>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5800" y="228600"/>
            <a:ext cx="7772400" cy="685800"/>
          </a:xfrm>
        </p:spPr>
        <p:txBody>
          <a:bodyPr/>
          <a:lstStyle/>
          <a:p>
            <a:r>
              <a:rPr lang="en-US" b="1" dirty="0"/>
              <a:t>8.3.7 Defining a website </a:t>
            </a:r>
            <a:endParaRPr lang="en-US" dirty="0"/>
          </a:p>
        </p:txBody>
      </p:sp>
      <p:sp>
        <p:nvSpPr>
          <p:cNvPr id="18435" name="Rectangle 3"/>
          <p:cNvSpPr>
            <a:spLocks noGrp="1" noChangeArrowheads="1"/>
          </p:cNvSpPr>
          <p:nvPr>
            <p:ph idx="1"/>
          </p:nvPr>
        </p:nvSpPr>
        <p:spPr>
          <a:xfrm>
            <a:off x="0" y="966790"/>
            <a:ext cx="9144000" cy="5534044"/>
          </a:xfrm>
        </p:spPr>
        <p:txBody>
          <a:bodyPr/>
          <a:lstStyle/>
          <a:p>
            <a:pPr>
              <a:spcBef>
                <a:spcPts val="0"/>
              </a:spcBef>
              <a:buNone/>
            </a:pPr>
            <a:r>
              <a:rPr lang="en-US" b="1" dirty="0"/>
              <a:t>Uniform Resource Locators</a:t>
            </a:r>
          </a:p>
          <a:p>
            <a:pPr>
              <a:spcBef>
                <a:spcPts val="0"/>
              </a:spcBef>
            </a:pPr>
            <a:r>
              <a:rPr lang="en-US" sz="2600" dirty="0"/>
              <a:t>The IP address and the domain name each identify a particular computer on the Internet.</a:t>
            </a:r>
          </a:p>
          <a:p>
            <a:pPr>
              <a:spcBef>
                <a:spcPts val="0"/>
              </a:spcBef>
            </a:pPr>
            <a:r>
              <a:rPr lang="en-US" sz="2600" dirty="0"/>
              <a:t>However, they do not indicate where a Web page’s HTML document resides on that computer.</a:t>
            </a:r>
          </a:p>
          <a:p>
            <a:pPr>
              <a:spcBef>
                <a:spcPts val="0"/>
              </a:spcBef>
            </a:pPr>
            <a:r>
              <a:rPr lang="en-US" sz="2600" dirty="0"/>
              <a:t>To identify a Web pages exact location, Web browsers rely on a Uniform Resource Locator (URL).</a:t>
            </a:r>
          </a:p>
          <a:p>
            <a:pPr>
              <a:spcBef>
                <a:spcPts val="0"/>
              </a:spcBef>
            </a:pPr>
            <a:r>
              <a:rPr lang="en-US" sz="2600" dirty="0"/>
              <a:t>URL  is a four-part addressing scheme that tells the  Web browser:</a:t>
            </a:r>
          </a:p>
          <a:p>
            <a:pPr lvl="1">
              <a:lnSpc>
                <a:spcPct val="90000"/>
              </a:lnSpc>
              <a:buFont typeface="Wingdings" pitchFamily="2" charset="2"/>
              <a:buChar char="Ø"/>
            </a:pPr>
            <a:r>
              <a:rPr lang="en-US" sz="2400" dirty="0"/>
              <a:t>What transfer protocol to use for transporting the file</a:t>
            </a:r>
          </a:p>
          <a:p>
            <a:pPr lvl="1">
              <a:lnSpc>
                <a:spcPct val="90000"/>
              </a:lnSpc>
              <a:buFont typeface="Wingdings" pitchFamily="2" charset="2"/>
              <a:buChar char="Ø"/>
            </a:pPr>
            <a:r>
              <a:rPr lang="en-US" sz="2400" dirty="0"/>
              <a:t>The domain name of the computer on which the file resides</a:t>
            </a:r>
          </a:p>
          <a:p>
            <a:pPr lvl="1">
              <a:lnSpc>
                <a:spcPct val="90000"/>
              </a:lnSpc>
              <a:buFont typeface="Wingdings" pitchFamily="2" charset="2"/>
              <a:buChar char="Ø"/>
            </a:pPr>
            <a:r>
              <a:rPr lang="en-US" sz="2400" dirty="0"/>
              <a:t>The pathname of the folder or directory on the computer on which the file resides</a:t>
            </a:r>
          </a:p>
          <a:p>
            <a:pPr lvl="1">
              <a:lnSpc>
                <a:spcPct val="90000"/>
              </a:lnSpc>
              <a:buFont typeface="Wingdings" pitchFamily="2" charset="2"/>
              <a:buChar char="Ø"/>
            </a:pPr>
            <a:r>
              <a:rPr lang="en-US" sz="2400" dirty="0"/>
              <a:t>The name of the file</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5929322" cy="5553092"/>
          </a:xfrm>
        </p:spPr>
        <p:txBody>
          <a:bodyPr/>
          <a:lstStyle/>
          <a:p>
            <a:r>
              <a:rPr lang="en-GB" sz="2400" b="1" dirty="0"/>
              <a:t>History of the Internet: </a:t>
            </a:r>
            <a:r>
              <a:rPr lang="en-GB" sz="2400" dirty="0"/>
              <a:t>In 1969 the U.S. Department of </a:t>
            </a:r>
            <a:r>
              <a:rPr lang="en-GB" sz="2400" dirty="0" err="1"/>
              <a:t>Defense</a:t>
            </a:r>
            <a:r>
              <a:rPr lang="en-GB" sz="2400" dirty="0"/>
              <a:t> commissioned  the Advanced Research Projects Agency Network (ARPANET). The purpose was to provide communication links between supercomputers located at various regional sites (Universities and </a:t>
            </a:r>
            <a:r>
              <a:rPr lang="en-GB" sz="2400" dirty="0" err="1"/>
              <a:t>defense</a:t>
            </a:r>
            <a:r>
              <a:rPr lang="en-GB" sz="2400" dirty="0"/>
              <a:t> bases) within the United States.</a:t>
            </a:r>
          </a:p>
        </p:txBody>
      </p:sp>
      <p:pic>
        <p:nvPicPr>
          <p:cNvPr id="4" name="Picture 6" descr="d:\my documents\!books\norton im\chapter 2\arpanet.tif"/>
          <p:cNvPicPr>
            <a:picLocks noChangeAspect="1" noChangeArrowheads="1"/>
          </p:cNvPicPr>
          <p:nvPr/>
        </p:nvPicPr>
        <p:blipFill>
          <a:blip r:embed="rId2"/>
          <a:srcRect/>
          <a:stretch>
            <a:fillRect/>
          </a:stretch>
        </p:blipFill>
        <p:spPr bwMode="auto">
          <a:xfrm>
            <a:off x="0" y="3894550"/>
            <a:ext cx="5000628" cy="2963450"/>
          </a:xfrm>
          <a:prstGeom prst="rect">
            <a:avLst/>
          </a:prstGeom>
          <a:noFill/>
          <a:ln w="9525">
            <a:noFill/>
            <a:miter lim="800000"/>
            <a:headEnd/>
            <a:tailEnd/>
          </a:ln>
        </p:spPr>
      </p:pic>
      <p:pic>
        <p:nvPicPr>
          <p:cNvPr id="6" name="Picture 7" descr="1-1-4-2"/>
          <p:cNvPicPr>
            <a:picLocks noChangeAspect="1" noChangeArrowheads="1"/>
          </p:cNvPicPr>
          <p:nvPr/>
        </p:nvPicPr>
        <p:blipFill>
          <a:blip r:embed="rId3"/>
          <a:srcRect l="2000" t="16423" r="2000" b="9035"/>
          <a:stretch>
            <a:fillRect/>
          </a:stretch>
        </p:blipFill>
        <p:spPr bwMode="auto">
          <a:xfrm>
            <a:off x="5267372" y="4192796"/>
            <a:ext cx="3876660" cy="2665204"/>
          </a:xfrm>
          <a:prstGeom prst="rect">
            <a:avLst/>
          </a:prstGeom>
          <a:noFill/>
          <a:ln w="9525">
            <a:noFill/>
            <a:miter lim="800000"/>
            <a:headEnd/>
            <a:tailEnd/>
          </a:ln>
        </p:spPr>
      </p:pic>
      <p:sp>
        <p:nvSpPr>
          <p:cNvPr id="7" name="Content Placeholder 2"/>
          <p:cNvSpPr txBox="1">
            <a:spLocks/>
          </p:cNvSpPr>
          <p:nvPr/>
        </p:nvSpPr>
        <p:spPr bwMode="auto">
          <a:xfrm>
            <a:off x="5643570" y="1142984"/>
            <a:ext cx="3500430" cy="51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rPr>
              <a:t>It</a:t>
            </a:r>
            <a:r>
              <a:rPr kumimoji="0" lang="en-GB" sz="2400" b="0" i="0" u="none" strike="noStrike" kern="1200" cap="none" spc="0" normalizeH="0" noProof="0" dirty="0">
                <a:ln>
                  <a:noFill/>
                </a:ln>
                <a:solidFill>
                  <a:schemeClr val="tx1"/>
                </a:solidFill>
                <a:effectLst/>
                <a:uLnTx/>
                <a:uFillTx/>
                <a:latin typeface="+mn-lt"/>
                <a:ea typeface="MS PGothic" panose="020B0600070205080204" pitchFamily="34" charset="-128"/>
                <a:cs typeface="ＭＳ Ｐゴシック" pitchFamily="-111" charset="-128"/>
              </a:rPr>
              <a:t> is this ARPANET that evolved into the Internet after computer networks were connected to it in different parts of the world.</a:t>
            </a:r>
          </a:p>
          <a:p>
            <a:pPr marL="342900" lvl="0" indent="-342900">
              <a:spcBef>
                <a:spcPct val="20000"/>
              </a:spcBef>
              <a:buFont typeface="Arial" panose="020B0604020202020204" pitchFamily="34" charset="0"/>
              <a:buChar char="•"/>
            </a:pPr>
            <a:r>
              <a:rPr lang="en-US" sz="2000" dirty="0">
                <a:cs typeface="Arial" charset="0"/>
              </a:rPr>
              <a:t>By1992, more than 1 million hosts existed on the Internet</a:t>
            </a:r>
            <a:endParaRPr kumimoji="0" lang="en-GB" sz="2000" b="0" i="0" u="none" strike="noStrike" kern="1200" cap="none" spc="0" normalizeH="0" baseline="0" noProof="0" dirty="0">
              <a:ln>
                <a:noFill/>
              </a:ln>
              <a:solidFill>
                <a:schemeClr val="tx1"/>
              </a:solidFill>
              <a:effectLst/>
              <a:uLnTx/>
              <a:uFillTx/>
              <a:latin typeface="+mn-lt"/>
              <a:ea typeface="MS PGothic" panose="020B0600070205080204" pitchFamily="34" charset="-128"/>
              <a:cs typeface="ＭＳ Ｐゴシック" pitchFamily="-111" charset="-128"/>
            </a:endParaRPr>
          </a:p>
        </p:txBody>
      </p:sp>
      <p:sp>
        <p:nvSpPr>
          <p:cNvPr id="9" name="TextBox 8"/>
          <p:cNvSpPr txBox="1"/>
          <p:nvPr/>
        </p:nvSpPr>
        <p:spPr>
          <a:xfrm>
            <a:off x="0" y="6500835"/>
            <a:ext cx="5000628" cy="369332"/>
          </a:xfrm>
          <a:prstGeom prst="rect">
            <a:avLst/>
          </a:prstGeom>
          <a:noFill/>
        </p:spPr>
        <p:txBody>
          <a:bodyPr wrap="square" rtlCol="0">
            <a:spAutoFit/>
          </a:bodyPr>
          <a:lstStyle/>
          <a:p>
            <a:r>
              <a:rPr lang="en-US" dirty="0"/>
              <a:t>In 1973 ARPANET was extended to Europe.</a:t>
            </a:r>
            <a:endParaRPr lang="en-GB" dirty="0"/>
          </a:p>
        </p:txBody>
      </p:sp>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8600" y="214290"/>
            <a:ext cx="8915400" cy="685800"/>
          </a:xfrm>
        </p:spPr>
        <p:txBody>
          <a:bodyPr/>
          <a:lstStyle/>
          <a:p>
            <a:r>
              <a:rPr lang="en-US" sz="4000" b="1" dirty="0"/>
              <a:t>8.3.7 Defining a website </a:t>
            </a:r>
            <a:endParaRPr lang="en-US" sz="4000" dirty="0"/>
          </a:p>
        </p:txBody>
      </p:sp>
      <p:sp>
        <p:nvSpPr>
          <p:cNvPr id="19460" name="Text Box 4"/>
          <p:cNvSpPr txBox="1">
            <a:spLocks noChangeArrowheads="1"/>
          </p:cNvSpPr>
          <p:nvPr/>
        </p:nvSpPr>
        <p:spPr bwMode="auto">
          <a:xfrm>
            <a:off x="1870107" y="1991277"/>
            <a:ext cx="7345363" cy="457200"/>
          </a:xfrm>
          <a:prstGeom prst="rect">
            <a:avLst/>
          </a:prstGeom>
          <a:noFill/>
          <a:ln w="9525">
            <a:noFill/>
            <a:miter lim="800000"/>
            <a:headEnd/>
            <a:tailEnd/>
          </a:ln>
          <a:effectLst/>
        </p:spPr>
        <p:txBody>
          <a:bodyPr wrap="none">
            <a:spAutoFit/>
          </a:bodyPr>
          <a:lstStyle/>
          <a:p>
            <a:r>
              <a:rPr lang="en-US" dirty="0"/>
              <a:t>http://www.chicagosymphony.org/civicconcerts/index.htm</a:t>
            </a:r>
          </a:p>
        </p:txBody>
      </p:sp>
      <p:sp>
        <p:nvSpPr>
          <p:cNvPr id="19463" name="AutoShape 7"/>
          <p:cNvSpPr>
            <a:spLocks/>
          </p:cNvSpPr>
          <p:nvPr/>
        </p:nvSpPr>
        <p:spPr bwMode="auto">
          <a:xfrm rot="5141578">
            <a:off x="2074100" y="1685684"/>
            <a:ext cx="233363" cy="609600"/>
          </a:xfrm>
          <a:prstGeom prst="leftBrace">
            <a:avLst>
              <a:gd name="adj1" fmla="val 21769"/>
              <a:gd name="adj2" fmla="val 50000"/>
            </a:avLst>
          </a:prstGeom>
          <a:noFill/>
          <a:ln w="9525">
            <a:solidFill>
              <a:schemeClr val="tx1"/>
            </a:solidFill>
            <a:round/>
            <a:headEnd/>
            <a:tailEnd/>
          </a:ln>
          <a:effectLst/>
        </p:spPr>
        <p:txBody>
          <a:bodyPr wrap="none" anchor="ctr"/>
          <a:lstStyle/>
          <a:p>
            <a:endParaRPr lang="en-GB"/>
          </a:p>
        </p:txBody>
      </p:sp>
      <p:sp>
        <p:nvSpPr>
          <p:cNvPr id="19464" name="Text Box 8"/>
          <p:cNvSpPr txBox="1">
            <a:spLocks noChangeArrowheads="1"/>
          </p:cNvSpPr>
          <p:nvPr/>
        </p:nvSpPr>
        <p:spPr bwMode="auto">
          <a:xfrm>
            <a:off x="1870107" y="1381677"/>
            <a:ext cx="1198563" cy="457200"/>
          </a:xfrm>
          <a:prstGeom prst="rect">
            <a:avLst/>
          </a:prstGeom>
          <a:noFill/>
          <a:ln w="9525">
            <a:noFill/>
            <a:miter lim="800000"/>
            <a:headEnd/>
            <a:tailEnd/>
          </a:ln>
          <a:effectLst/>
        </p:spPr>
        <p:txBody>
          <a:bodyPr wrap="none">
            <a:spAutoFit/>
          </a:bodyPr>
          <a:lstStyle/>
          <a:p>
            <a:r>
              <a:rPr lang="en-US"/>
              <a:t>protocol</a:t>
            </a:r>
          </a:p>
        </p:txBody>
      </p:sp>
      <p:sp>
        <p:nvSpPr>
          <p:cNvPr id="19465" name="AutoShape 9"/>
          <p:cNvSpPr>
            <a:spLocks/>
          </p:cNvSpPr>
          <p:nvPr/>
        </p:nvSpPr>
        <p:spPr bwMode="auto">
          <a:xfrm rot="-5519420">
            <a:off x="3760529" y="1303814"/>
            <a:ext cx="533400" cy="2605780"/>
          </a:xfrm>
          <a:prstGeom prst="leftBrace">
            <a:avLst>
              <a:gd name="adj1" fmla="val 48810"/>
              <a:gd name="adj2" fmla="val 50000"/>
            </a:avLst>
          </a:prstGeom>
          <a:noFill/>
          <a:ln w="9525">
            <a:solidFill>
              <a:schemeClr val="tx1"/>
            </a:solidFill>
            <a:round/>
            <a:headEnd/>
            <a:tailEnd/>
          </a:ln>
          <a:effectLst/>
        </p:spPr>
        <p:txBody>
          <a:bodyPr wrap="none" anchor="ctr"/>
          <a:lstStyle/>
          <a:p>
            <a:endParaRPr lang="en-GB"/>
          </a:p>
        </p:txBody>
      </p:sp>
      <p:sp>
        <p:nvSpPr>
          <p:cNvPr id="19466" name="Text Box 10"/>
          <p:cNvSpPr txBox="1">
            <a:spLocks noChangeArrowheads="1"/>
          </p:cNvSpPr>
          <p:nvPr/>
        </p:nvSpPr>
        <p:spPr bwMode="auto">
          <a:xfrm>
            <a:off x="3317907" y="2828924"/>
            <a:ext cx="1900238" cy="457200"/>
          </a:xfrm>
          <a:prstGeom prst="rect">
            <a:avLst/>
          </a:prstGeom>
          <a:noFill/>
          <a:ln w="9525">
            <a:noFill/>
            <a:miter lim="800000"/>
            <a:headEnd/>
            <a:tailEnd/>
          </a:ln>
          <a:effectLst/>
        </p:spPr>
        <p:txBody>
          <a:bodyPr wrap="none">
            <a:spAutoFit/>
          </a:bodyPr>
          <a:lstStyle/>
          <a:p>
            <a:r>
              <a:rPr lang="en-US" dirty="0"/>
              <a:t>Domain name</a:t>
            </a:r>
          </a:p>
        </p:txBody>
      </p:sp>
      <p:sp>
        <p:nvSpPr>
          <p:cNvPr id="19467" name="AutoShape 11"/>
          <p:cNvSpPr>
            <a:spLocks/>
          </p:cNvSpPr>
          <p:nvPr/>
        </p:nvSpPr>
        <p:spPr bwMode="auto">
          <a:xfrm rot="5392413">
            <a:off x="6005879" y="1241897"/>
            <a:ext cx="304800" cy="1371600"/>
          </a:xfrm>
          <a:prstGeom prst="leftBrace">
            <a:avLst>
              <a:gd name="adj1" fmla="val 37500"/>
              <a:gd name="adj2" fmla="val 50000"/>
            </a:avLst>
          </a:prstGeom>
          <a:noFill/>
          <a:ln w="9525">
            <a:solidFill>
              <a:schemeClr val="tx1"/>
            </a:solidFill>
            <a:round/>
            <a:headEnd/>
            <a:tailEnd/>
          </a:ln>
          <a:effectLst/>
        </p:spPr>
        <p:txBody>
          <a:bodyPr wrap="none" anchor="ctr"/>
          <a:lstStyle/>
          <a:p>
            <a:endParaRPr lang="en-GB"/>
          </a:p>
        </p:txBody>
      </p:sp>
      <p:sp>
        <p:nvSpPr>
          <p:cNvPr id="19468" name="Text Box 12"/>
          <p:cNvSpPr txBox="1">
            <a:spLocks noChangeArrowheads="1"/>
          </p:cNvSpPr>
          <p:nvPr/>
        </p:nvSpPr>
        <p:spPr bwMode="auto">
          <a:xfrm>
            <a:off x="6518307" y="1229277"/>
            <a:ext cx="1366838" cy="457200"/>
          </a:xfrm>
          <a:prstGeom prst="rect">
            <a:avLst/>
          </a:prstGeom>
          <a:noFill/>
          <a:ln w="9525">
            <a:noFill/>
            <a:miter lim="800000"/>
            <a:headEnd/>
            <a:tailEnd/>
          </a:ln>
          <a:effectLst/>
        </p:spPr>
        <p:txBody>
          <a:bodyPr wrap="none">
            <a:spAutoFit/>
          </a:bodyPr>
          <a:lstStyle/>
          <a:p>
            <a:r>
              <a:rPr lang="en-US"/>
              <a:t>pathname</a:t>
            </a:r>
          </a:p>
        </p:txBody>
      </p:sp>
      <p:sp>
        <p:nvSpPr>
          <p:cNvPr id="19469" name="AutoShape 13"/>
          <p:cNvSpPr>
            <a:spLocks/>
          </p:cNvSpPr>
          <p:nvPr/>
        </p:nvSpPr>
        <p:spPr bwMode="auto">
          <a:xfrm rot="5119958">
            <a:off x="7219563" y="1937284"/>
            <a:ext cx="381000" cy="990600"/>
          </a:xfrm>
          <a:prstGeom prst="rightBrace">
            <a:avLst>
              <a:gd name="adj1" fmla="val 21667"/>
              <a:gd name="adj2" fmla="val 50000"/>
            </a:avLst>
          </a:prstGeom>
          <a:noFill/>
          <a:ln w="9525">
            <a:solidFill>
              <a:schemeClr val="tx1"/>
            </a:solidFill>
            <a:round/>
            <a:headEnd/>
            <a:tailEnd/>
          </a:ln>
          <a:effectLst/>
        </p:spPr>
        <p:txBody>
          <a:bodyPr wrap="none" anchor="ctr"/>
          <a:lstStyle/>
          <a:p>
            <a:endParaRPr lang="en-GB"/>
          </a:p>
        </p:txBody>
      </p:sp>
      <p:sp>
        <p:nvSpPr>
          <p:cNvPr id="19470" name="Text Box 14"/>
          <p:cNvSpPr txBox="1">
            <a:spLocks noChangeArrowheads="1"/>
          </p:cNvSpPr>
          <p:nvPr/>
        </p:nvSpPr>
        <p:spPr bwMode="auto">
          <a:xfrm>
            <a:off x="7115218" y="2559602"/>
            <a:ext cx="1556836" cy="369332"/>
          </a:xfrm>
          <a:prstGeom prst="rect">
            <a:avLst/>
          </a:prstGeom>
          <a:noFill/>
          <a:ln w="9525">
            <a:noFill/>
            <a:miter lim="800000"/>
            <a:headEnd/>
            <a:tailEnd/>
          </a:ln>
          <a:effectLst/>
        </p:spPr>
        <p:txBody>
          <a:bodyPr wrap="none">
            <a:spAutoFit/>
          </a:bodyPr>
          <a:lstStyle/>
          <a:p>
            <a:r>
              <a:rPr lang="en-US" dirty="0"/>
              <a:t>File/webpage</a:t>
            </a:r>
          </a:p>
        </p:txBody>
      </p:sp>
      <p:pic>
        <p:nvPicPr>
          <p:cNvPr id="5122" name="Picture 2"/>
          <p:cNvPicPr>
            <a:picLocks noChangeAspect="1" noChangeArrowheads="1"/>
          </p:cNvPicPr>
          <p:nvPr/>
        </p:nvPicPr>
        <p:blipFill>
          <a:blip r:embed="rId2"/>
          <a:srcRect/>
          <a:stretch>
            <a:fillRect/>
          </a:stretch>
        </p:blipFill>
        <p:spPr bwMode="auto">
          <a:xfrm>
            <a:off x="357158" y="3405317"/>
            <a:ext cx="8715404" cy="3238393"/>
          </a:xfrm>
          <a:prstGeom prst="rect">
            <a:avLst/>
          </a:prstGeom>
          <a:noFill/>
          <a:ln w="9525">
            <a:noFill/>
            <a:miter lim="800000"/>
            <a:headEnd/>
            <a:tailEnd/>
          </a:ln>
          <a:effectLst/>
        </p:spPr>
      </p:pic>
      <p:sp>
        <p:nvSpPr>
          <p:cNvPr id="19471" name="Text Box 15"/>
          <p:cNvSpPr txBox="1">
            <a:spLocks noChangeArrowheads="1"/>
          </p:cNvSpPr>
          <p:nvPr/>
        </p:nvSpPr>
        <p:spPr bwMode="auto">
          <a:xfrm>
            <a:off x="0" y="2782669"/>
            <a:ext cx="2214546" cy="646331"/>
          </a:xfrm>
          <a:prstGeom prst="rect">
            <a:avLst/>
          </a:prstGeom>
          <a:noFill/>
          <a:ln w="9525">
            <a:noFill/>
            <a:miter lim="800000"/>
            <a:headEnd/>
            <a:tailEnd/>
          </a:ln>
          <a:effectLst/>
        </p:spPr>
        <p:txBody>
          <a:bodyPr wrap="square">
            <a:spAutoFit/>
          </a:bodyPr>
          <a:lstStyle/>
          <a:p>
            <a:r>
              <a:rPr lang="en-US" dirty="0"/>
              <a:t>http =&gt; Hypertext Transfer Protocol</a:t>
            </a:r>
          </a:p>
        </p:txBody>
      </p:sp>
      <p:sp>
        <p:nvSpPr>
          <p:cNvPr id="14" name="Rectangle 13"/>
          <p:cNvSpPr/>
          <p:nvPr/>
        </p:nvSpPr>
        <p:spPr>
          <a:xfrm>
            <a:off x="0" y="928670"/>
            <a:ext cx="6152646" cy="461665"/>
          </a:xfrm>
          <a:prstGeom prst="rect">
            <a:avLst/>
          </a:prstGeom>
        </p:spPr>
        <p:txBody>
          <a:bodyPr wrap="none">
            <a:spAutoFit/>
          </a:bodyPr>
          <a:lstStyle/>
          <a:p>
            <a:r>
              <a:rPr lang="en-US" sz="2400" b="1" dirty="0"/>
              <a:t>Structure of a Uniform Resource Locator</a:t>
            </a:r>
            <a:endParaRPr lang="en-GB" sz="2400" b="1" dirty="0"/>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b="1" dirty="0"/>
              <a:t>8.3.7 Defining a website </a:t>
            </a:r>
          </a:p>
        </p:txBody>
      </p:sp>
      <p:sp>
        <p:nvSpPr>
          <p:cNvPr id="75779" name="Rectangle 3"/>
          <p:cNvSpPr>
            <a:spLocks noGrp="1" noChangeArrowheads="1"/>
          </p:cNvSpPr>
          <p:nvPr>
            <p:ph idx="1"/>
          </p:nvPr>
        </p:nvSpPr>
        <p:spPr/>
        <p:txBody>
          <a:bodyPr/>
          <a:lstStyle/>
          <a:p>
            <a:pPr>
              <a:lnSpc>
                <a:spcPct val="80000"/>
              </a:lnSpc>
              <a:buNone/>
            </a:pPr>
            <a:r>
              <a:rPr lang="en-US" sz="2800" b="1" dirty="0"/>
              <a:t>READING WEB ADDRESSES</a:t>
            </a:r>
            <a:endParaRPr lang="en-GB" sz="2800" dirty="0"/>
          </a:p>
          <a:p>
            <a:pPr>
              <a:lnSpc>
                <a:spcPct val="80000"/>
              </a:lnSpc>
              <a:buNone/>
            </a:pPr>
            <a:r>
              <a:rPr lang="en-US" sz="2400" dirty="0"/>
              <a:t>Let's look at the parts of a typical URL: </a:t>
            </a:r>
            <a:endParaRPr lang="en-US" sz="2400" b="1" dirty="0"/>
          </a:p>
          <a:p>
            <a:pPr>
              <a:lnSpc>
                <a:spcPct val="80000"/>
              </a:lnSpc>
            </a:pPr>
            <a:r>
              <a:rPr lang="en-US" sz="2000" b="1" dirty="0">
                <a:solidFill>
                  <a:srgbClr val="C00000"/>
                </a:solidFill>
              </a:rPr>
              <a:t>http://www.sc.edu/beaufort/library/pages/bones/lesson1.html</a:t>
            </a:r>
            <a:r>
              <a:rPr lang="en-US" sz="2000" dirty="0">
                <a:solidFill>
                  <a:srgbClr val="C00000"/>
                </a:solidFill>
              </a:rPr>
              <a:t> </a:t>
            </a:r>
          </a:p>
          <a:p>
            <a:pPr>
              <a:lnSpc>
                <a:spcPct val="80000"/>
              </a:lnSpc>
            </a:pPr>
            <a:r>
              <a:rPr lang="en-US" sz="2000" dirty="0"/>
              <a:t>Here's what it all means: </a:t>
            </a:r>
          </a:p>
          <a:p>
            <a:pPr>
              <a:lnSpc>
                <a:spcPct val="80000"/>
              </a:lnSpc>
            </a:pPr>
            <a:r>
              <a:rPr lang="en-US" sz="2000" b="1" dirty="0"/>
              <a:t>"</a:t>
            </a:r>
            <a:r>
              <a:rPr lang="en-US" sz="2000" b="1" dirty="0">
                <a:solidFill>
                  <a:srgbClr val="C00000"/>
                </a:solidFill>
              </a:rPr>
              <a:t>http</a:t>
            </a:r>
            <a:r>
              <a:rPr lang="en-US" sz="2000" b="1" dirty="0"/>
              <a:t>"</a:t>
            </a:r>
            <a:r>
              <a:rPr lang="en-US" sz="2000" dirty="0"/>
              <a:t> means hypertext transfer protocol and refers to the rules used to transfer and deal with information </a:t>
            </a:r>
          </a:p>
          <a:p>
            <a:pPr>
              <a:lnSpc>
                <a:spcPct val="80000"/>
              </a:lnSpc>
            </a:pPr>
            <a:r>
              <a:rPr lang="en-US" sz="2000" b="1" dirty="0"/>
              <a:t>"</a:t>
            </a:r>
            <a:r>
              <a:rPr lang="en-US" sz="2000" b="1" dirty="0">
                <a:solidFill>
                  <a:srgbClr val="C00000"/>
                </a:solidFill>
              </a:rPr>
              <a:t>www</a:t>
            </a:r>
            <a:r>
              <a:rPr lang="en-US" sz="2000" b="1" dirty="0"/>
              <a:t>"</a:t>
            </a:r>
            <a:r>
              <a:rPr lang="en-US" sz="2000" dirty="0"/>
              <a:t> stands for World Wide Web and is the general name for the host server that supports text, graphics, sound files, etc. (It is not an essential part of the address, and some sites choose not to use it) </a:t>
            </a:r>
          </a:p>
          <a:p>
            <a:pPr>
              <a:lnSpc>
                <a:spcPct val="80000"/>
              </a:lnSpc>
            </a:pPr>
            <a:r>
              <a:rPr lang="en-US" sz="2000" b="1" dirty="0"/>
              <a:t>"</a:t>
            </a:r>
            <a:r>
              <a:rPr lang="en-US" sz="2000" b="1" dirty="0">
                <a:solidFill>
                  <a:srgbClr val="C00000"/>
                </a:solidFill>
              </a:rPr>
              <a:t>sc</a:t>
            </a:r>
            <a:r>
              <a:rPr lang="en-US" sz="2000" b="1" dirty="0"/>
              <a:t>"</a:t>
            </a:r>
            <a:r>
              <a:rPr lang="en-US" sz="2000" dirty="0"/>
              <a:t> is the second-level domain name and usually designates the server's location, in this case, the University of South Carolina </a:t>
            </a:r>
          </a:p>
          <a:p>
            <a:pPr>
              <a:lnSpc>
                <a:spcPct val="80000"/>
              </a:lnSpc>
            </a:pPr>
            <a:r>
              <a:rPr lang="en-US" sz="2000" b="1" dirty="0">
                <a:solidFill>
                  <a:srgbClr val="FFFF00"/>
                </a:solidFill>
              </a:rPr>
              <a:t>"</a:t>
            </a:r>
            <a:r>
              <a:rPr lang="en-US" sz="2000" b="1" dirty="0" err="1">
                <a:solidFill>
                  <a:srgbClr val="C00000"/>
                </a:solidFill>
              </a:rPr>
              <a:t>edu</a:t>
            </a:r>
            <a:r>
              <a:rPr lang="en-US" sz="2000" b="1" dirty="0">
                <a:solidFill>
                  <a:srgbClr val="FFFF00"/>
                </a:solidFill>
              </a:rPr>
              <a:t>"</a:t>
            </a:r>
            <a:r>
              <a:rPr lang="en-US" sz="2000" dirty="0"/>
              <a:t> is the top-level domain name (see below) </a:t>
            </a:r>
          </a:p>
          <a:p>
            <a:pPr>
              <a:lnSpc>
                <a:spcPct val="80000"/>
              </a:lnSpc>
            </a:pPr>
            <a:r>
              <a:rPr lang="en-US" sz="2000" b="1" dirty="0">
                <a:solidFill>
                  <a:srgbClr val="FFFF00"/>
                </a:solidFill>
              </a:rPr>
              <a:t>"</a:t>
            </a:r>
            <a:r>
              <a:rPr lang="en-US" sz="2000" b="1" dirty="0" err="1">
                <a:solidFill>
                  <a:srgbClr val="C00000"/>
                </a:solidFill>
              </a:rPr>
              <a:t>beaufort</a:t>
            </a:r>
            <a:r>
              <a:rPr lang="en-US" sz="2000" b="1" dirty="0"/>
              <a:t>"</a:t>
            </a:r>
            <a:r>
              <a:rPr lang="en-US" sz="2000" dirty="0"/>
              <a:t> is the directory name </a:t>
            </a:r>
          </a:p>
          <a:p>
            <a:pPr>
              <a:lnSpc>
                <a:spcPct val="80000"/>
              </a:lnSpc>
            </a:pPr>
            <a:r>
              <a:rPr lang="en-US" sz="2000" b="1" dirty="0">
                <a:solidFill>
                  <a:srgbClr val="FFFF00"/>
                </a:solidFill>
              </a:rPr>
              <a:t>"</a:t>
            </a:r>
            <a:r>
              <a:rPr lang="en-US" sz="2000" b="1" dirty="0">
                <a:solidFill>
                  <a:srgbClr val="C00000"/>
                </a:solidFill>
              </a:rPr>
              <a:t>library</a:t>
            </a:r>
            <a:r>
              <a:rPr lang="en-US" sz="2000" b="1" dirty="0">
                <a:solidFill>
                  <a:srgbClr val="FFFF00"/>
                </a:solidFill>
              </a:rPr>
              <a:t>"</a:t>
            </a:r>
            <a:r>
              <a:rPr lang="en-US" sz="2000" dirty="0"/>
              <a:t> is the sub-directory name </a:t>
            </a:r>
          </a:p>
          <a:p>
            <a:pPr>
              <a:lnSpc>
                <a:spcPct val="80000"/>
              </a:lnSpc>
            </a:pPr>
            <a:r>
              <a:rPr lang="en-US" sz="2000" b="1" dirty="0">
                <a:solidFill>
                  <a:srgbClr val="FFFF00"/>
                </a:solidFill>
              </a:rPr>
              <a:t>"</a:t>
            </a:r>
            <a:r>
              <a:rPr lang="en-US" sz="2000" b="1" dirty="0">
                <a:solidFill>
                  <a:srgbClr val="C00000"/>
                </a:solidFill>
              </a:rPr>
              <a:t>pages" and "bones</a:t>
            </a:r>
            <a:r>
              <a:rPr lang="en-US" sz="2000" b="1" dirty="0"/>
              <a:t>" </a:t>
            </a:r>
            <a:r>
              <a:rPr lang="en-US" sz="2000" dirty="0"/>
              <a:t>are the folder and sub-folder names </a:t>
            </a:r>
          </a:p>
          <a:p>
            <a:pPr>
              <a:lnSpc>
                <a:spcPct val="80000"/>
              </a:lnSpc>
            </a:pPr>
            <a:r>
              <a:rPr lang="en-US" sz="2000" b="1" dirty="0">
                <a:solidFill>
                  <a:srgbClr val="FFFF00"/>
                </a:solidFill>
              </a:rPr>
              <a:t>"</a:t>
            </a:r>
            <a:r>
              <a:rPr lang="en-US" sz="2000" b="1" dirty="0">
                <a:solidFill>
                  <a:srgbClr val="C00000"/>
                </a:solidFill>
              </a:rPr>
              <a:t>lesson1</a:t>
            </a:r>
            <a:r>
              <a:rPr lang="en-US" sz="2000" b="1" dirty="0"/>
              <a:t>"</a:t>
            </a:r>
            <a:r>
              <a:rPr lang="en-US" sz="2000" dirty="0"/>
              <a:t> is the file name </a:t>
            </a:r>
          </a:p>
          <a:p>
            <a:pPr>
              <a:lnSpc>
                <a:spcPct val="80000"/>
              </a:lnSpc>
            </a:pPr>
            <a:r>
              <a:rPr lang="en-US" sz="2000" b="1" dirty="0">
                <a:solidFill>
                  <a:srgbClr val="FFFF00"/>
                </a:solidFill>
              </a:rPr>
              <a:t>"</a:t>
            </a:r>
            <a:r>
              <a:rPr lang="en-US" sz="2000" b="1" dirty="0">
                <a:solidFill>
                  <a:srgbClr val="C00000"/>
                </a:solidFill>
              </a:rPr>
              <a:t>html</a:t>
            </a:r>
            <a:r>
              <a:rPr lang="en-US" sz="2000" b="1" dirty="0"/>
              <a:t>"</a:t>
            </a:r>
            <a:r>
              <a:rPr lang="en-US" sz="2000" dirty="0"/>
              <a:t> is the file type extension and, in this case, stands for “hypertext mark-up language" (that's the language the computer reads).</a:t>
            </a:r>
          </a:p>
          <a:p>
            <a:pPr>
              <a:lnSpc>
                <a:spcPct val="80000"/>
              </a:lnSpc>
            </a:pPr>
            <a:endParaRPr lang="en-US" sz="1800"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8.3.8 Types of websites </a:t>
            </a:r>
            <a:endParaRPr lang="en-GB" sz="3200" b="1" dirty="0"/>
          </a:p>
        </p:txBody>
      </p:sp>
      <p:sp>
        <p:nvSpPr>
          <p:cNvPr id="3075" name="Subtitle 2"/>
          <p:cNvSpPr>
            <a:spLocks noGrp="1"/>
          </p:cNvSpPr>
          <p:nvPr>
            <p:ph sz="half" idx="1"/>
          </p:nvPr>
        </p:nvSpPr>
        <p:spPr>
          <a:xfrm>
            <a:off x="0" y="1071546"/>
            <a:ext cx="4714876" cy="5500726"/>
          </a:xfrm>
        </p:spPr>
        <p:txBody>
          <a:bodyPr/>
          <a:lstStyle/>
          <a:p>
            <a:pPr lvl="0"/>
            <a:r>
              <a:rPr lang="en-GB" sz="2300" b="1" dirty="0"/>
              <a:t>1. Web portal : </a:t>
            </a:r>
            <a:r>
              <a:rPr lang="en-GB" sz="2300" dirty="0"/>
              <a:t>An internet-based website that can perform many electronic functions and provide the user with quick access to a variety of information and services. EG. UNEB Results Portal</a:t>
            </a:r>
          </a:p>
          <a:p>
            <a:pPr lvl="0"/>
            <a:r>
              <a:rPr lang="en-GB" sz="2300" b="1" dirty="0"/>
              <a:t>2. Content aggregator:  C</a:t>
            </a:r>
            <a:r>
              <a:rPr lang="en-GB" sz="2300" dirty="0"/>
              <a:t>ombines information such as news and entertainment, sports scores, weather forecasts, photographs and video from a variety of sources and makes the combined content available to its customers </a:t>
            </a:r>
            <a:r>
              <a:rPr lang="en-GB" sz="2300" dirty="0" err="1"/>
              <a:t>e.g</a:t>
            </a:r>
            <a:r>
              <a:rPr lang="en-GB" sz="2300" dirty="0"/>
              <a:t> Web-based feed readers like RSS Feeds, delicious.com, etc.</a:t>
            </a:r>
          </a:p>
        </p:txBody>
      </p:sp>
      <p:sp>
        <p:nvSpPr>
          <p:cNvPr id="4" name="Content Placeholder 3"/>
          <p:cNvSpPr>
            <a:spLocks noGrp="1"/>
          </p:cNvSpPr>
          <p:nvPr>
            <p:ph sz="half" idx="2"/>
          </p:nvPr>
        </p:nvSpPr>
        <p:spPr>
          <a:xfrm>
            <a:off x="4357718" y="1071546"/>
            <a:ext cx="4857752" cy="5500726"/>
          </a:xfrm>
        </p:spPr>
        <p:txBody>
          <a:bodyPr/>
          <a:lstStyle/>
          <a:p>
            <a:r>
              <a:rPr lang="en-GB" sz="2400" b="1" dirty="0"/>
              <a:t>3. A wiki: </a:t>
            </a:r>
            <a:r>
              <a:rPr lang="en-GB" sz="2400" dirty="0"/>
              <a:t>A website that allows collaborative editing of its content and structure by its users. E.g. Wikipedia </a:t>
            </a:r>
          </a:p>
          <a:p>
            <a:r>
              <a:rPr lang="en-GB" sz="2400" b="1" dirty="0"/>
              <a:t>4. A blog: </a:t>
            </a:r>
            <a:r>
              <a:rPr lang="en-GB" sz="2400" dirty="0"/>
              <a:t>A </a:t>
            </a:r>
            <a:r>
              <a:rPr lang="en-GB" sz="2400" b="1" dirty="0"/>
              <a:t>blog</a:t>
            </a:r>
            <a:r>
              <a:rPr lang="en-GB" sz="2400" dirty="0"/>
              <a:t> is a website in which journal entries are posted on a regular basis. A person who posts entries is called a </a:t>
            </a:r>
            <a:r>
              <a:rPr lang="en-GB" sz="2400" b="1" dirty="0"/>
              <a:t>blogger</a:t>
            </a:r>
            <a:r>
              <a:rPr lang="en-GB" sz="2400" dirty="0"/>
              <a:t> </a:t>
            </a:r>
          </a:p>
          <a:p>
            <a:r>
              <a:rPr lang="en-GB" sz="2400" dirty="0"/>
              <a:t>Blog posts are typically displayed in reverse chronological order (the most recent post appears first).A majority are interactive, allowing visitors to leave comments. </a:t>
            </a:r>
          </a:p>
        </p:txBody>
      </p:sp>
    </p:spTree>
    <p:extLst>
      <p:ext uri="{BB962C8B-B14F-4D97-AF65-F5344CB8AC3E}">
        <p14:creationId xmlns:p14="http://schemas.microsoft.com/office/powerpoint/2010/main" val="2097540194"/>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8.3.8 Types of websites </a:t>
            </a:r>
            <a:endParaRPr lang="en-GB" sz="3200" b="1" dirty="0"/>
          </a:p>
        </p:txBody>
      </p:sp>
      <p:sp>
        <p:nvSpPr>
          <p:cNvPr id="3075" name="Subtitle 2"/>
          <p:cNvSpPr>
            <a:spLocks noGrp="1"/>
          </p:cNvSpPr>
          <p:nvPr>
            <p:ph sz="half" idx="1"/>
          </p:nvPr>
        </p:nvSpPr>
        <p:spPr>
          <a:xfrm>
            <a:off x="0" y="1071546"/>
            <a:ext cx="3929058" cy="5500726"/>
          </a:xfrm>
        </p:spPr>
        <p:txBody>
          <a:bodyPr/>
          <a:lstStyle/>
          <a:p>
            <a:pPr lvl="0">
              <a:buNone/>
            </a:pPr>
            <a:r>
              <a:rPr lang="en-GB" sz="2400" b="1" dirty="0"/>
              <a:t>5. Media sharing website </a:t>
            </a:r>
          </a:p>
          <a:p>
            <a:pPr lvl="0"/>
            <a:r>
              <a:rPr lang="en-GB" sz="2400" dirty="0"/>
              <a:t>Media sharing sites allow you to upload your photos, videos and audio to a website that can be accessed from anywhere in the world. </a:t>
            </a:r>
            <a:r>
              <a:rPr lang="en-GB" sz="2400" dirty="0" err="1"/>
              <a:t>E.g</a:t>
            </a:r>
            <a:r>
              <a:rPr lang="en-GB" sz="2400" dirty="0"/>
              <a:t> youtube.com, dailymotion.com, blip.tv, slideshare.net, archive.org, podbean.com, and many, many others. </a:t>
            </a:r>
            <a:endParaRPr lang="en-GB" sz="2300" dirty="0"/>
          </a:p>
        </p:txBody>
      </p:sp>
      <p:sp>
        <p:nvSpPr>
          <p:cNvPr id="4" name="Content Placeholder 3"/>
          <p:cNvSpPr>
            <a:spLocks noGrp="1"/>
          </p:cNvSpPr>
          <p:nvPr>
            <p:ph sz="half" idx="2"/>
          </p:nvPr>
        </p:nvSpPr>
        <p:spPr>
          <a:xfrm>
            <a:off x="3857620" y="1071546"/>
            <a:ext cx="5286380" cy="5500726"/>
          </a:xfrm>
        </p:spPr>
        <p:txBody>
          <a:bodyPr/>
          <a:lstStyle/>
          <a:p>
            <a:pPr>
              <a:buNone/>
            </a:pPr>
            <a:r>
              <a:rPr lang="en-GB" sz="2400" b="1" dirty="0"/>
              <a:t>6. Social networking Website</a:t>
            </a:r>
          </a:p>
          <a:p>
            <a:r>
              <a:rPr lang="en-GB" sz="2400" dirty="0"/>
              <a:t>An online service, platform, or site that focuses on building social relations among people who share interests by posting information, comments, messages, images, etc. </a:t>
            </a:r>
          </a:p>
          <a:p>
            <a:r>
              <a:rPr lang="en-GB" sz="2400" i="1" dirty="0"/>
              <a:t>A type of website where users can seek others who share their interests, find out what's going on in their areas of concern, and share information with one another</a:t>
            </a:r>
          </a:p>
          <a:p>
            <a:r>
              <a:rPr lang="en-GB" sz="2400" i="1" dirty="0"/>
              <a:t>Examples include </a:t>
            </a:r>
            <a:r>
              <a:rPr lang="en-GB" sz="2400" i="1" dirty="0" err="1"/>
              <a:t>i</a:t>
            </a:r>
            <a:r>
              <a:rPr lang="en-GB" sz="2400" i="1" dirty="0"/>
              <a:t>).</a:t>
            </a:r>
            <a:r>
              <a:rPr lang="en-GB" sz="2400" i="1" dirty="0" err="1"/>
              <a:t>Facebook</a:t>
            </a:r>
            <a:r>
              <a:rPr lang="en-GB" sz="2400" i="1" dirty="0"/>
              <a:t> (ii) Twitter (iii) Google Plus, etc. </a:t>
            </a:r>
            <a:endParaRPr lang="en-GB" sz="2400" dirty="0"/>
          </a:p>
        </p:txBody>
      </p:sp>
    </p:spTree>
    <p:extLst>
      <p:ext uri="{BB962C8B-B14F-4D97-AF65-F5344CB8AC3E}">
        <p14:creationId xmlns:p14="http://schemas.microsoft.com/office/powerpoint/2010/main" val="2097540194"/>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8.3.8 Types of websites </a:t>
            </a:r>
            <a:endParaRPr lang="en-GB" sz="3200" b="1" dirty="0"/>
          </a:p>
        </p:txBody>
      </p:sp>
      <p:sp>
        <p:nvSpPr>
          <p:cNvPr id="3075" name="Subtitle 2"/>
          <p:cNvSpPr>
            <a:spLocks noGrp="1"/>
          </p:cNvSpPr>
          <p:nvPr>
            <p:ph sz="half" idx="1"/>
          </p:nvPr>
        </p:nvSpPr>
        <p:spPr>
          <a:xfrm>
            <a:off x="0" y="1071546"/>
            <a:ext cx="5500694" cy="5500726"/>
          </a:xfrm>
        </p:spPr>
        <p:txBody>
          <a:bodyPr/>
          <a:lstStyle/>
          <a:p>
            <a:pPr lvl="0">
              <a:buNone/>
            </a:pPr>
            <a:r>
              <a:rPr lang="en-GB" sz="2200" b="1" dirty="0">
                <a:solidFill>
                  <a:srgbClr val="FF0000"/>
                </a:solidFill>
              </a:rPr>
              <a:t>Social Networking Websites: Advantages</a:t>
            </a:r>
          </a:p>
          <a:p>
            <a:pPr lvl="0"/>
            <a:r>
              <a:rPr lang="en-GB" sz="2000" b="1" dirty="0"/>
              <a:t>Staying Connected: </a:t>
            </a:r>
            <a:r>
              <a:rPr lang="en-GB" sz="2000" dirty="0"/>
              <a:t>The main purpose of social media is to be able to stay connected to friends and families The main purpose of social media is to be able to stay connected to friends and families </a:t>
            </a:r>
            <a:endParaRPr lang="en-GB" sz="2000" b="1" dirty="0"/>
          </a:p>
          <a:p>
            <a:pPr lvl="0"/>
            <a:r>
              <a:rPr lang="en-GB" sz="2000" b="1" dirty="0"/>
              <a:t>Finding People With Common Interests: </a:t>
            </a:r>
            <a:r>
              <a:rPr lang="en-GB" sz="2000" dirty="0"/>
              <a:t>Social networking is also a great way to meet peers. </a:t>
            </a:r>
            <a:endParaRPr lang="en-GB" sz="2000" b="1" dirty="0"/>
          </a:p>
          <a:p>
            <a:pPr lvl="0"/>
            <a:r>
              <a:rPr lang="en-GB" sz="2000" b="1" dirty="0"/>
              <a:t>Invaluable Promotional Tool: </a:t>
            </a:r>
            <a:r>
              <a:rPr lang="en-GB" sz="2000" dirty="0"/>
              <a:t>Companies, artists, etc use Social Media for advertising to the masses</a:t>
            </a:r>
          </a:p>
          <a:p>
            <a:pPr lvl="0"/>
            <a:r>
              <a:rPr lang="en-GB" sz="2000" b="1" dirty="0"/>
              <a:t>Information Spreads Incredibly Fast</a:t>
            </a:r>
            <a:br>
              <a:rPr lang="en-GB" sz="2000" dirty="0"/>
            </a:br>
            <a:r>
              <a:rPr lang="en-GB" sz="2000" dirty="0"/>
              <a:t>Breaking news and other important information can spread like wildfire on social media sites. </a:t>
            </a:r>
          </a:p>
          <a:p>
            <a:pPr lvl="0"/>
            <a:r>
              <a:rPr lang="en-GB" sz="2000" b="1" dirty="0"/>
              <a:t>Helps To Catch And Convict Criminals: The Police uses social media to </a:t>
            </a:r>
            <a:r>
              <a:rPr lang="en-GB" sz="2000" dirty="0" err="1"/>
              <a:t>to</a:t>
            </a:r>
            <a:r>
              <a:rPr lang="en-GB" sz="2000" dirty="0"/>
              <a:t> persecute criminals.</a:t>
            </a:r>
            <a:endParaRPr lang="en-GB" sz="2000" b="1" dirty="0"/>
          </a:p>
        </p:txBody>
      </p:sp>
      <p:sp>
        <p:nvSpPr>
          <p:cNvPr id="8" name="Content Placeholder 7"/>
          <p:cNvSpPr>
            <a:spLocks noGrp="1"/>
          </p:cNvSpPr>
          <p:nvPr>
            <p:ph sz="half" idx="2"/>
          </p:nvPr>
        </p:nvSpPr>
        <p:spPr>
          <a:xfrm>
            <a:off x="5643570" y="1071546"/>
            <a:ext cx="3500430" cy="5500726"/>
          </a:xfrm>
        </p:spPr>
        <p:txBody>
          <a:bodyPr/>
          <a:lstStyle/>
          <a:p>
            <a:endParaRPr lang="en-GB" dirty="0"/>
          </a:p>
        </p:txBody>
      </p:sp>
      <p:pic>
        <p:nvPicPr>
          <p:cNvPr id="6" name="Picture 5" descr="1994221_635204212653063750-1.jpg"/>
          <p:cNvPicPr>
            <a:picLocks noChangeAspect="1"/>
          </p:cNvPicPr>
          <p:nvPr/>
        </p:nvPicPr>
        <p:blipFill>
          <a:blip r:embed="rId3"/>
          <a:stretch>
            <a:fillRect/>
          </a:stretch>
        </p:blipFill>
        <p:spPr>
          <a:xfrm>
            <a:off x="5500694" y="1142984"/>
            <a:ext cx="3714776" cy="2786082"/>
          </a:xfrm>
          <a:prstGeom prst="rect">
            <a:avLst/>
          </a:prstGeom>
        </p:spPr>
      </p:pic>
      <p:pic>
        <p:nvPicPr>
          <p:cNvPr id="7" name="Picture 6" descr="Social-Networking-Websites.jpg"/>
          <p:cNvPicPr>
            <a:picLocks noChangeAspect="1"/>
          </p:cNvPicPr>
          <p:nvPr/>
        </p:nvPicPr>
        <p:blipFill>
          <a:blip r:embed="rId4" cstate="print"/>
          <a:stretch>
            <a:fillRect/>
          </a:stretch>
        </p:blipFill>
        <p:spPr>
          <a:xfrm>
            <a:off x="5566099" y="3857628"/>
            <a:ext cx="3435057" cy="2285992"/>
          </a:xfrm>
          <a:prstGeom prst="rect">
            <a:avLst/>
          </a:prstGeom>
        </p:spPr>
      </p:pic>
    </p:spTree>
    <p:extLst>
      <p:ext uri="{BB962C8B-B14F-4D97-AF65-F5344CB8AC3E}">
        <p14:creationId xmlns:p14="http://schemas.microsoft.com/office/powerpoint/2010/main" val="209754019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8.3.8 Types of websites </a:t>
            </a:r>
            <a:endParaRPr lang="en-GB" sz="3200" b="1" dirty="0"/>
          </a:p>
        </p:txBody>
      </p:sp>
      <p:sp>
        <p:nvSpPr>
          <p:cNvPr id="5" name="Content Placeholder 4"/>
          <p:cNvSpPr>
            <a:spLocks noGrp="1"/>
          </p:cNvSpPr>
          <p:nvPr>
            <p:ph sz="half" idx="1"/>
          </p:nvPr>
        </p:nvSpPr>
        <p:spPr>
          <a:xfrm>
            <a:off x="0" y="1071546"/>
            <a:ext cx="5357818" cy="5500726"/>
          </a:xfrm>
        </p:spPr>
        <p:txBody>
          <a:bodyPr/>
          <a:lstStyle/>
          <a:p>
            <a:pPr lvl="0">
              <a:buNone/>
            </a:pPr>
            <a:r>
              <a:rPr lang="en-GB" sz="2000" b="1" dirty="0">
                <a:solidFill>
                  <a:srgbClr val="FF0000"/>
                </a:solidFill>
              </a:rPr>
              <a:t>Social Networking Websites: Disadvantages</a:t>
            </a:r>
          </a:p>
          <a:p>
            <a:pPr lvl="0"/>
            <a:r>
              <a:rPr lang="en-GB" sz="2000" b="1" dirty="0"/>
              <a:t>Perpetuates False And Unreliable Information: Anyone can post any unverified rumours  which </a:t>
            </a:r>
            <a:r>
              <a:rPr lang="en-GB" sz="2000" dirty="0"/>
              <a:t>cause panic and severe misinformation in society. </a:t>
            </a:r>
          </a:p>
          <a:p>
            <a:pPr lvl="0"/>
            <a:r>
              <a:rPr lang="en-GB" sz="2000" b="1" dirty="0"/>
              <a:t>Causing Major Relationship Problems: </a:t>
            </a:r>
            <a:r>
              <a:rPr lang="en-GB" sz="2000" dirty="0"/>
              <a:t>Online social interactions have cause many breakups.</a:t>
            </a:r>
          </a:p>
          <a:p>
            <a:pPr lvl="0"/>
            <a:r>
              <a:rPr lang="en-GB" sz="2000" b="1" dirty="0"/>
              <a:t>Cyber Bullying: </a:t>
            </a:r>
            <a:r>
              <a:rPr lang="en-GB" sz="2000" dirty="0"/>
              <a:t>A new trend of cyber bullying is wreaking havoc all across the world. This is especially true with young kids  publicly harassing one another, and posting mean or slanderous things which are broadcasted to the entire cyber world. </a:t>
            </a:r>
          </a:p>
          <a:p>
            <a:pPr lvl="0"/>
            <a:r>
              <a:rPr lang="en-GB" sz="2000" b="1" dirty="0"/>
              <a:t>Used To Profile and Discriminate In The Job World: </a:t>
            </a:r>
            <a:r>
              <a:rPr lang="en-GB" sz="2000" dirty="0"/>
              <a:t>Employers are using social media to pre-screen their applicants.</a:t>
            </a:r>
          </a:p>
        </p:txBody>
      </p:sp>
      <p:sp>
        <p:nvSpPr>
          <p:cNvPr id="6" name="Content Placeholder 5"/>
          <p:cNvSpPr>
            <a:spLocks noGrp="1"/>
          </p:cNvSpPr>
          <p:nvPr>
            <p:ph sz="half" idx="2"/>
          </p:nvPr>
        </p:nvSpPr>
        <p:spPr>
          <a:xfrm>
            <a:off x="5286380" y="1071546"/>
            <a:ext cx="3857620" cy="5500726"/>
          </a:xfrm>
        </p:spPr>
        <p:txBody>
          <a:bodyPr/>
          <a:lstStyle/>
          <a:p>
            <a:pPr lvl="0"/>
            <a:r>
              <a:rPr lang="en-GB" sz="2000" b="1" dirty="0"/>
              <a:t>The Addiction Is Real: </a:t>
            </a:r>
            <a:r>
              <a:rPr lang="en-GB" sz="2000" dirty="0"/>
              <a:t>One of the biggest problems with the social media craze is that people are becoming more and more addicted to using it. It is the number one time waster at work, in school, and at home. </a:t>
            </a:r>
            <a:endParaRPr lang="en-GB" sz="2000" b="1" dirty="0"/>
          </a:p>
          <a:p>
            <a:pPr lvl="0"/>
            <a:r>
              <a:rPr lang="en-GB" sz="2000" b="1" dirty="0"/>
              <a:t>Privacy Violation: </a:t>
            </a:r>
            <a:r>
              <a:rPr lang="en-GB" sz="2000" i="1" dirty="0"/>
              <a:t>Social Networks may violate privacy in case someone else gets to know your user password. </a:t>
            </a:r>
          </a:p>
          <a:p>
            <a:r>
              <a:rPr lang="en-GB" sz="2000" b="1" i="1" dirty="0"/>
              <a:t>Misinterpretation</a:t>
            </a:r>
            <a:r>
              <a:rPr lang="en-GB" sz="2000" i="1" dirty="0"/>
              <a:t>: One has to be careful while posting any kind of information on social networks. If typed in a hurry, the matter could be misinterpreted. </a:t>
            </a:r>
            <a:endParaRPr lang="en-GB" sz="2000" dirty="0"/>
          </a:p>
          <a:p>
            <a:endParaRPr lang="en-GB" dirty="0"/>
          </a:p>
        </p:txBody>
      </p:sp>
    </p:spTree>
    <p:extLst>
      <p:ext uri="{BB962C8B-B14F-4D97-AF65-F5344CB8AC3E}">
        <p14:creationId xmlns:p14="http://schemas.microsoft.com/office/powerpoint/2010/main" val="2097540194"/>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8.3.8 Types of websites </a:t>
            </a:r>
            <a:endParaRPr lang="en-GB" b="1" dirty="0"/>
          </a:p>
        </p:txBody>
      </p:sp>
      <p:sp>
        <p:nvSpPr>
          <p:cNvPr id="6" name="Content Placeholder 5"/>
          <p:cNvSpPr>
            <a:spLocks noGrp="1"/>
          </p:cNvSpPr>
          <p:nvPr>
            <p:ph idx="1"/>
          </p:nvPr>
        </p:nvSpPr>
        <p:spPr/>
        <p:txBody>
          <a:bodyPr/>
          <a:lstStyle/>
          <a:p>
            <a:pPr>
              <a:buNone/>
            </a:pPr>
            <a:r>
              <a:rPr lang="en-GB" dirty="0"/>
              <a:t>Sample Examination Type Question: </a:t>
            </a:r>
          </a:p>
          <a:p>
            <a:pPr>
              <a:buNone/>
            </a:pPr>
            <a:r>
              <a:rPr lang="en-US" dirty="0"/>
              <a:t>(a) The World Wide Web has greatly evolved and it consists of different types of websites, including blogs and wikis. Tabulate </a:t>
            </a:r>
            <a:r>
              <a:rPr lang="en-US" b="1" dirty="0"/>
              <a:t>three</a:t>
            </a:r>
            <a:r>
              <a:rPr lang="en-US" dirty="0"/>
              <a:t> differences between blogs and wikis. 				(</a:t>
            </a:r>
            <a:r>
              <a:rPr lang="en-US" i="1" dirty="0"/>
              <a:t>3 marks)</a:t>
            </a:r>
          </a:p>
          <a:p>
            <a:pPr>
              <a:buNone/>
            </a:pPr>
            <a:r>
              <a:rPr lang="en-US" dirty="0"/>
              <a:t>(b) Describe </a:t>
            </a:r>
            <a:r>
              <a:rPr lang="en-US" b="1" dirty="0"/>
              <a:t>two</a:t>
            </a:r>
            <a:r>
              <a:rPr lang="en-US" dirty="0"/>
              <a:t> ways to evaluate the reliability of information found on a website.	(</a:t>
            </a:r>
            <a:r>
              <a:rPr lang="en-US" i="1" dirty="0"/>
              <a:t>2 marks)</a:t>
            </a:r>
            <a:endParaRPr lang="en-GB" dirty="0"/>
          </a:p>
          <a:p>
            <a:endParaRPr lang="en-GB" dirty="0"/>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8.3.8 Types of websites </a:t>
            </a:r>
            <a:endParaRPr lang="en-GB" b="1" dirty="0"/>
          </a:p>
        </p:txBody>
      </p:sp>
      <p:graphicFrame>
        <p:nvGraphicFramePr>
          <p:cNvPr id="4" name="Content Placeholder 3"/>
          <p:cNvGraphicFramePr>
            <a:graphicFrameLocks noGrp="1"/>
          </p:cNvGraphicFramePr>
          <p:nvPr>
            <p:ph idx="1"/>
          </p:nvPr>
        </p:nvGraphicFramePr>
        <p:xfrm>
          <a:off x="0" y="1357539"/>
          <a:ext cx="9144000" cy="5212192"/>
        </p:xfrm>
        <a:graphic>
          <a:graphicData uri="http://schemas.openxmlformats.org/drawingml/2006/table">
            <a:tbl>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423686">
                <a:tc>
                  <a:txBody>
                    <a:bodyPr/>
                    <a:lstStyle/>
                    <a:p>
                      <a:pPr algn="ctr">
                        <a:lnSpc>
                          <a:spcPct val="115000"/>
                        </a:lnSpc>
                        <a:spcAft>
                          <a:spcPts val="0"/>
                        </a:spcAft>
                      </a:pPr>
                      <a:r>
                        <a:rPr lang="en-US" sz="2600" b="1" dirty="0">
                          <a:solidFill>
                            <a:srgbClr val="000000"/>
                          </a:solidFill>
                          <a:latin typeface="Arial Narrow"/>
                          <a:ea typeface="Times New Roman"/>
                          <a:cs typeface="Times New Roman"/>
                        </a:rPr>
                        <a:t>Blog</a:t>
                      </a:r>
                      <a:endParaRPr lang="en-GB" sz="26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600" b="1">
                          <a:solidFill>
                            <a:srgbClr val="000000"/>
                          </a:solidFill>
                          <a:latin typeface="Arial Narrow"/>
                          <a:ea typeface="Times New Roman"/>
                          <a:cs typeface="Times New Roman"/>
                        </a:rPr>
                        <a:t>Wiki</a:t>
                      </a:r>
                      <a:endParaRPr lang="en-GB" sz="26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47372">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Blog usually has a single author</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a Wiki usually has many authors</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271058">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Blog is usually in reverse chronological structure</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a Wiki has a structure determined by content and users</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271058">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a:solidFill>
                            <a:srgbClr val="000000"/>
                          </a:solidFill>
                          <a:uFill>
                            <a:solidFill>
                              <a:srgbClr val="000000"/>
                            </a:solidFill>
                          </a:uFill>
                          <a:latin typeface="Arial Narrow"/>
                          <a:ea typeface="Arial"/>
                          <a:cs typeface="Arial"/>
                        </a:rPr>
                        <a:t>Blog is usually personal/someone’s opinion</a:t>
                      </a:r>
                      <a:endParaRPr lang="en-GB" sz="2600" u="none" strike="noStrike">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a Wiki is usually objective</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71058">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The public can’t edit someone’s blog, can only add comments to a blog.</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lvl="0" indent="-342900" algn="l" fontAlgn="base">
                        <a:lnSpc>
                          <a:spcPct val="115000"/>
                        </a:lnSpc>
                        <a:spcAft>
                          <a:spcPts val="0"/>
                        </a:spcAft>
                        <a:buClr>
                          <a:srgbClr val="000000"/>
                        </a:buClr>
                        <a:buSzPts val="1100"/>
                        <a:buFont typeface="+mj-lt"/>
                        <a:buAutoNum type="arabicPeriod"/>
                      </a:pPr>
                      <a:r>
                        <a:rPr lang="en-US" sz="2600" u="none" strike="noStrike" dirty="0">
                          <a:solidFill>
                            <a:srgbClr val="000000"/>
                          </a:solidFill>
                          <a:uFill>
                            <a:solidFill>
                              <a:srgbClr val="000000"/>
                            </a:solidFill>
                          </a:uFill>
                          <a:latin typeface="Arial Narrow"/>
                          <a:ea typeface="Arial"/>
                          <a:cs typeface="Arial"/>
                        </a:rPr>
                        <a:t>a Wiki can be edited by the public users.</a:t>
                      </a:r>
                      <a:endParaRPr lang="en-GB" sz="2600" u="none" strike="noStrike" dirty="0">
                        <a:uFill>
                          <a:solidFill>
                            <a:srgbClr val="000000"/>
                          </a:solidFill>
                        </a:uFill>
                        <a:latin typeface="Arial"/>
                        <a:ea typeface="Arial"/>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6"/>
          <p:cNvSpPr txBox="1"/>
          <p:nvPr/>
        </p:nvSpPr>
        <p:spPr>
          <a:xfrm>
            <a:off x="0" y="928670"/>
            <a:ext cx="9144000" cy="461665"/>
          </a:xfrm>
          <a:prstGeom prst="rect">
            <a:avLst/>
          </a:prstGeom>
          <a:noFill/>
        </p:spPr>
        <p:txBody>
          <a:bodyPr wrap="square" rtlCol="0">
            <a:spAutoFit/>
          </a:bodyPr>
          <a:lstStyle/>
          <a:p>
            <a:r>
              <a:rPr lang="en-GB" sz="2400" b="1" dirty="0"/>
              <a:t>Possible Answer:</a:t>
            </a:r>
            <a:r>
              <a:rPr lang="en-US" sz="2400" dirty="0"/>
              <a:t>(a) Differences between a Blog and a Wiki </a:t>
            </a:r>
            <a:endParaRPr lang="en-GB" sz="2400" b="1" dirty="0"/>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8.3.8 Types of websites </a:t>
            </a:r>
            <a:endParaRPr lang="en-GB" b="1" dirty="0"/>
          </a:p>
        </p:txBody>
      </p:sp>
      <p:sp>
        <p:nvSpPr>
          <p:cNvPr id="3" name="Content Placeholder 2"/>
          <p:cNvSpPr>
            <a:spLocks noGrp="1"/>
          </p:cNvSpPr>
          <p:nvPr>
            <p:ph sz="half" idx="1"/>
          </p:nvPr>
        </p:nvSpPr>
        <p:spPr>
          <a:xfrm>
            <a:off x="0" y="1071546"/>
            <a:ext cx="4429124" cy="5500726"/>
          </a:xfrm>
        </p:spPr>
        <p:txBody>
          <a:bodyPr/>
          <a:lstStyle/>
          <a:p>
            <a:pPr lvl="0">
              <a:buNone/>
            </a:pPr>
            <a:r>
              <a:rPr lang="en-US" sz="2100" b="1" dirty="0"/>
              <a:t>B)Evaluating the reliability of information found on a website</a:t>
            </a:r>
          </a:p>
          <a:p>
            <a:pPr lvl="0"/>
            <a:r>
              <a:rPr lang="en-US" sz="2100" b="1" dirty="0"/>
              <a:t>Check the last part of the URL. </a:t>
            </a:r>
            <a:r>
              <a:rPr lang="en-US" sz="2100" dirty="0"/>
              <a:t>The top level domain can help to identify reliability (for example .</a:t>
            </a:r>
            <a:r>
              <a:rPr lang="en-US" sz="2100" dirty="0" err="1"/>
              <a:t>gov</a:t>
            </a:r>
            <a:r>
              <a:rPr lang="en-US" sz="2100" dirty="0"/>
              <a:t>, .ac, .</a:t>
            </a:r>
            <a:r>
              <a:rPr lang="en-US" sz="2100" dirty="0" err="1"/>
              <a:t>ed</a:t>
            </a:r>
            <a:r>
              <a:rPr lang="en-US" sz="2100" dirty="0"/>
              <a:t>, .</a:t>
            </a:r>
            <a:r>
              <a:rPr lang="en-US" sz="2100" dirty="0" err="1"/>
              <a:t>sch</a:t>
            </a:r>
            <a:r>
              <a:rPr lang="en-US" sz="2100" dirty="0"/>
              <a:t> are usually fairly reliable, while.org, .co, .com are less reliable).</a:t>
            </a:r>
            <a:endParaRPr lang="en-GB" sz="2100" dirty="0"/>
          </a:p>
          <a:p>
            <a:pPr lvl="0"/>
            <a:r>
              <a:rPr lang="en-US" sz="2100" b="1" dirty="0"/>
              <a:t>See if responsible bodies have endorsed the site </a:t>
            </a:r>
            <a:r>
              <a:rPr lang="en-US" sz="2100" dirty="0"/>
              <a:t>e.g. UNEB. If site is endorsed by reliable/reputable people/organizations it can be accepted as being reliable.</a:t>
            </a:r>
            <a:endParaRPr lang="en-GB" sz="2100" dirty="0"/>
          </a:p>
          <a:p>
            <a:pPr lvl="0"/>
            <a:r>
              <a:rPr lang="en-US" sz="2100" b="1" dirty="0"/>
              <a:t>Checking the author’s credentials</a:t>
            </a:r>
            <a:r>
              <a:rPr lang="en-US" sz="2100" dirty="0"/>
              <a:t>. If the author’s credentials are good it is likely to be reliable.</a:t>
            </a:r>
            <a:endParaRPr lang="en-GB" sz="2100" dirty="0"/>
          </a:p>
          <a:p>
            <a:endParaRPr lang="en-GB" sz="2100" dirty="0"/>
          </a:p>
        </p:txBody>
      </p:sp>
      <p:sp>
        <p:nvSpPr>
          <p:cNvPr id="4" name="Content Placeholder 3"/>
          <p:cNvSpPr>
            <a:spLocks noGrp="1"/>
          </p:cNvSpPr>
          <p:nvPr>
            <p:ph sz="half" idx="2"/>
          </p:nvPr>
        </p:nvSpPr>
        <p:spPr>
          <a:xfrm>
            <a:off x="4286248" y="1000108"/>
            <a:ext cx="4857752" cy="5500726"/>
          </a:xfrm>
        </p:spPr>
        <p:txBody>
          <a:bodyPr/>
          <a:lstStyle/>
          <a:p>
            <a:pPr lvl="0"/>
            <a:r>
              <a:rPr lang="en-US" sz="2100" b="1" dirty="0"/>
              <a:t>Can compare information from sites to see if it is reliable</a:t>
            </a:r>
            <a:r>
              <a:rPr lang="en-US" sz="2100" dirty="0"/>
              <a:t>. If information is comparable to information from reliable/ authenticated/text books it is likely to be reliable.</a:t>
            </a:r>
          </a:p>
          <a:p>
            <a:r>
              <a:rPr lang="en-US" sz="2100" b="1" dirty="0"/>
              <a:t>Check the date of the last update. </a:t>
            </a:r>
            <a:r>
              <a:rPr lang="en-US" sz="2100" dirty="0"/>
              <a:t>If the date of the last update was a long time ago it is likely to be unreliable.</a:t>
            </a:r>
            <a:endParaRPr lang="en-GB" sz="2100" dirty="0"/>
          </a:p>
          <a:p>
            <a:r>
              <a:rPr lang="en-US" sz="2400" b="1" dirty="0"/>
              <a:t>Are any advertisements present? </a:t>
            </a:r>
            <a:r>
              <a:rPr lang="en-US" sz="2400" dirty="0"/>
              <a:t>If site has excessive advertising it could be unreliable. If the advertising is related only to its own products it could be unreliable.</a:t>
            </a:r>
            <a:r>
              <a:rPr lang="en-GB" sz="2400" dirty="0"/>
              <a:t> </a:t>
            </a:r>
            <a:r>
              <a:rPr lang="en-US" sz="2400" dirty="0"/>
              <a:t>If it has testimonials it is likely to be reliable.</a:t>
            </a:r>
            <a:endParaRPr lang="en-GB" sz="2400" dirty="0"/>
          </a:p>
          <a:p>
            <a:pPr lvl="0"/>
            <a:endParaRPr lang="en-GB" sz="2100" dirty="0"/>
          </a:p>
          <a:p>
            <a:endParaRPr lang="en-GB" sz="21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dirty="0"/>
              <a:t>8.3.9 Cloud computing</a:t>
            </a:r>
            <a:endParaRPr lang="en-GB" sz="3200" b="1" dirty="0"/>
          </a:p>
        </p:txBody>
      </p:sp>
      <p:sp>
        <p:nvSpPr>
          <p:cNvPr id="3075" name="Subtitle 2"/>
          <p:cNvSpPr>
            <a:spLocks noGrp="1"/>
          </p:cNvSpPr>
          <p:nvPr>
            <p:ph idx="1"/>
          </p:nvPr>
        </p:nvSpPr>
        <p:spPr>
          <a:xfrm>
            <a:off x="0" y="928670"/>
            <a:ext cx="9144000" cy="5519736"/>
          </a:xfrm>
        </p:spPr>
        <p:txBody>
          <a:bodyPr/>
          <a:lstStyle/>
          <a:p>
            <a:pPr lvl="0"/>
            <a:r>
              <a:rPr lang="en-US" sz="2400" b="1" dirty="0"/>
              <a:t>Cloud computing</a:t>
            </a:r>
            <a:r>
              <a:rPr lang="en-US" sz="2400" dirty="0"/>
              <a:t> is Internet-based computing, whereby shared resources </a:t>
            </a:r>
            <a:r>
              <a:rPr lang="en-US" sz="2400" dirty="0" err="1"/>
              <a:t>e.g</a:t>
            </a:r>
            <a:r>
              <a:rPr lang="en-US" sz="2400" dirty="0"/>
              <a:t> hardware, software and information are provided to other devices on-demand.</a:t>
            </a:r>
          </a:p>
          <a:p>
            <a:r>
              <a:rPr lang="en-US" sz="2400" dirty="0"/>
              <a:t>In simple terms, Cloud computing is using the internet to access someone else's software running on someone else's hardware in someone else's data center.</a:t>
            </a:r>
          </a:p>
          <a:p>
            <a:pPr lvl="0"/>
            <a:r>
              <a:rPr lang="en-GB" sz="2300" dirty="0"/>
              <a:t>Cloud computing operates on a similar principle as web-based email clients, allowing users to access all of the features and files of the system without having to keep the bulk of that system on their own computers. In fact, most people already use a variety of cloud computing services without even realizing it such as Gmail, Google Drive, Google Docs, etc.</a:t>
            </a:r>
          </a:p>
          <a:p>
            <a:r>
              <a:rPr lang="en-US" sz="2400" dirty="0">
                <a:latin typeface="Helvetica" pitchFamily="34" charset="0"/>
              </a:rPr>
              <a:t>The online software services ‘on the cloud’ have long been referred to as </a:t>
            </a:r>
            <a:r>
              <a:rPr lang="en-US" sz="2400" dirty="0">
                <a:solidFill>
                  <a:srgbClr val="C00000"/>
                </a:solidFill>
                <a:latin typeface="Helvetica" pitchFamily="34" charset="0"/>
              </a:rPr>
              <a:t>Software as a Service </a:t>
            </a:r>
            <a:r>
              <a:rPr lang="en-US" sz="2400" dirty="0">
                <a:latin typeface="Helvetica" pitchFamily="34" charset="0"/>
              </a:rPr>
              <a:t>(</a:t>
            </a:r>
            <a:r>
              <a:rPr lang="en-US" sz="2400" dirty="0" err="1">
                <a:latin typeface="Helvetica" pitchFamily="34" charset="0"/>
              </a:rPr>
              <a:t>SaaS</a:t>
            </a:r>
            <a:r>
              <a:rPr lang="en-US" sz="2400" dirty="0">
                <a:latin typeface="Helvetica" pitchFamily="34" charset="0"/>
              </a:rPr>
              <a:t>) and the hardware as Infrastructure as a service (</a:t>
            </a:r>
            <a:r>
              <a:rPr lang="en-US" sz="2400" dirty="0" err="1">
                <a:latin typeface="Helvetica" pitchFamily="34" charset="0"/>
              </a:rPr>
              <a:t>IaaS</a:t>
            </a:r>
            <a:r>
              <a:rPr lang="en-US" sz="2400" dirty="0">
                <a:latin typeface="Helvetica" pitchFamily="34" charset="0"/>
              </a:rPr>
              <a:t>).</a:t>
            </a:r>
            <a:endParaRPr lang="en-GB" sz="2400" dirty="0"/>
          </a:p>
        </p:txBody>
      </p:sp>
    </p:spTree>
    <p:extLst>
      <p:ext uri="{BB962C8B-B14F-4D97-AF65-F5344CB8AC3E}">
        <p14:creationId xmlns:p14="http://schemas.microsoft.com/office/powerpoint/2010/main" val="209754019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9144000" cy="5553092"/>
          </a:xfrm>
        </p:spPr>
        <p:txBody>
          <a:bodyPr/>
          <a:lstStyle/>
          <a:p>
            <a:r>
              <a:rPr lang="en-GB" sz="2400" b="1" dirty="0"/>
              <a:t>History of the Internet: Timeline of Key Developments </a:t>
            </a:r>
            <a:endParaRPr lang="en-GB" sz="2400" dirty="0"/>
          </a:p>
        </p:txBody>
      </p:sp>
      <p:pic>
        <p:nvPicPr>
          <p:cNvPr id="1026" name="Picture 2" descr="D:\Users\Admin\Desktop\historyoftheinternet-timeline.png"/>
          <p:cNvPicPr>
            <a:picLocks noChangeAspect="1" noChangeArrowheads="1"/>
          </p:cNvPicPr>
          <p:nvPr/>
        </p:nvPicPr>
        <p:blipFill>
          <a:blip r:embed="rId2"/>
          <a:srcRect/>
          <a:stretch>
            <a:fillRect/>
          </a:stretch>
        </p:blipFill>
        <p:spPr bwMode="auto">
          <a:xfrm>
            <a:off x="0" y="1602022"/>
            <a:ext cx="9143999" cy="4898812"/>
          </a:xfrm>
          <a:prstGeom prst="rect">
            <a:avLst/>
          </a:prstGeom>
          <a:noFill/>
        </p:spPr>
      </p:pic>
    </p:spTree>
    <p:extLst>
      <p:ext uri="{BB962C8B-B14F-4D97-AF65-F5344CB8AC3E}">
        <p14:creationId xmlns:p14="http://schemas.microsoft.com/office/powerpoint/2010/main" val="48211712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suite.jpg"/>
          <p:cNvPicPr>
            <a:picLocks noChangeAspect="1"/>
          </p:cNvPicPr>
          <p:nvPr/>
        </p:nvPicPr>
        <p:blipFill>
          <a:blip r:embed="rId3"/>
          <a:stretch>
            <a:fillRect/>
          </a:stretch>
        </p:blipFill>
        <p:spPr>
          <a:xfrm>
            <a:off x="1173535" y="2378578"/>
            <a:ext cx="3398465" cy="2418574"/>
          </a:xfrm>
          <a:prstGeom prst="rect">
            <a:avLst/>
          </a:prstGeom>
        </p:spPr>
      </p:pic>
      <p:pic>
        <p:nvPicPr>
          <p:cNvPr id="7" name="Picture 6" descr="screenshot1.jpg"/>
          <p:cNvPicPr>
            <a:picLocks noChangeAspect="1"/>
          </p:cNvPicPr>
          <p:nvPr/>
        </p:nvPicPr>
        <p:blipFill>
          <a:blip r:embed="rId4"/>
          <a:srcRect r="38281" b="32500"/>
          <a:stretch>
            <a:fillRect/>
          </a:stretch>
        </p:blipFill>
        <p:spPr>
          <a:xfrm>
            <a:off x="4071934" y="1000108"/>
            <a:ext cx="5072098" cy="3467004"/>
          </a:xfrm>
          <a:prstGeom prst="rect">
            <a:avLst/>
          </a:prstGeom>
        </p:spPr>
      </p:pic>
      <p:sp>
        <p:nvSpPr>
          <p:cNvPr id="3074" name="Title 1"/>
          <p:cNvSpPr>
            <a:spLocks noGrp="1"/>
          </p:cNvSpPr>
          <p:nvPr>
            <p:ph type="title"/>
          </p:nvPr>
        </p:nvSpPr>
        <p:spPr/>
        <p:txBody>
          <a:bodyPr/>
          <a:lstStyle/>
          <a:p>
            <a:r>
              <a:rPr lang="en-US" sz="3200" b="1" dirty="0"/>
              <a:t>8.3.9 Cloud computing</a:t>
            </a:r>
            <a:endParaRPr lang="en-GB" sz="3200" b="1" dirty="0"/>
          </a:p>
        </p:txBody>
      </p:sp>
      <p:sp>
        <p:nvSpPr>
          <p:cNvPr id="3075" name="Subtitle 2"/>
          <p:cNvSpPr>
            <a:spLocks noGrp="1"/>
          </p:cNvSpPr>
          <p:nvPr>
            <p:ph idx="1"/>
          </p:nvPr>
        </p:nvSpPr>
        <p:spPr>
          <a:xfrm>
            <a:off x="0" y="928670"/>
            <a:ext cx="2915816" cy="5519736"/>
          </a:xfrm>
        </p:spPr>
        <p:txBody>
          <a:bodyPr/>
          <a:lstStyle/>
          <a:p>
            <a:pPr marL="0" lvl="0" indent="0">
              <a:buNone/>
            </a:pPr>
            <a:r>
              <a:rPr lang="en-US" sz="2400" b="1" dirty="0"/>
              <a:t>Some Examples of Cloud computing applications</a:t>
            </a:r>
          </a:p>
          <a:p>
            <a:pPr marL="0" lvl="0" indent="0">
              <a:buNone/>
            </a:pPr>
            <a:r>
              <a:rPr lang="en-US" sz="1400" b="1" dirty="0"/>
              <a:t>Right:  Online Google Sheets, Part of Google Docs Suite, the Cloud Alternative to Microsoft Office </a:t>
            </a:r>
            <a:br>
              <a:rPr lang="en-US" sz="1400" b="1" dirty="0"/>
            </a:br>
            <a:r>
              <a:rPr lang="en-US" sz="1400" b="1" dirty="0"/>
              <a:t> Programs</a:t>
            </a:r>
          </a:p>
          <a:p>
            <a:pPr marL="0" lvl="0" indent="0">
              <a:buNone/>
            </a:pPr>
            <a:endParaRPr lang="en-US" sz="1800" b="1" dirty="0"/>
          </a:p>
          <a:p>
            <a:pPr marL="0" lvl="0" indent="0">
              <a:buNone/>
            </a:pPr>
            <a:endParaRPr lang="en-US" sz="1600" b="1" dirty="0"/>
          </a:p>
          <a:p>
            <a:pPr marL="0" lvl="0" indent="0">
              <a:buNone/>
            </a:pPr>
            <a:r>
              <a:rPr lang="en-US" sz="1600" b="1" dirty="0"/>
              <a:t>Comparison of </a:t>
            </a:r>
            <a:br>
              <a:rPr lang="en-US" sz="1600" b="1" dirty="0"/>
            </a:br>
            <a:r>
              <a:rPr lang="en-US" sz="1600" b="1" dirty="0"/>
              <a:t>Google Suite</a:t>
            </a:r>
            <a:br>
              <a:rPr lang="en-US" sz="1600" b="1" dirty="0"/>
            </a:br>
            <a:r>
              <a:rPr lang="en-US" sz="1600" b="1" dirty="0" err="1"/>
              <a:t>vs</a:t>
            </a:r>
            <a:r>
              <a:rPr lang="en-US" sz="1600" b="1" dirty="0"/>
              <a:t> Microsoft Suite</a:t>
            </a:r>
            <a:endParaRPr lang="en-GB" sz="1600" dirty="0"/>
          </a:p>
        </p:txBody>
      </p:sp>
      <p:pic>
        <p:nvPicPr>
          <p:cNvPr id="4" name="Picture 3" descr="24c0882.jpg"/>
          <p:cNvPicPr>
            <a:picLocks noChangeAspect="1"/>
          </p:cNvPicPr>
          <p:nvPr/>
        </p:nvPicPr>
        <p:blipFill>
          <a:blip r:embed="rId5"/>
          <a:stretch>
            <a:fillRect/>
          </a:stretch>
        </p:blipFill>
        <p:spPr>
          <a:xfrm>
            <a:off x="1" y="4429132"/>
            <a:ext cx="4766550" cy="2428868"/>
          </a:xfrm>
          <a:prstGeom prst="rect">
            <a:avLst/>
          </a:prstGeom>
        </p:spPr>
      </p:pic>
      <p:pic>
        <p:nvPicPr>
          <p:cNvPr id="6" name="Picture 5" descr="cloudprint2.png"/>
          <p:cNvPicPr>
            <a:picLocks noChangeAspect="1"/>
          </p:cNvPicPr>
          <p:nvPr/>
        </p:nvPicPr>
        <p:blipFill>
          <a:blip r:embed="rId6"/>
          <a:stretch>
            <a:fillRect/>
          </a:stretch>
        </p:blipFill>
        <p:spPr>
          <a:xfrm>
            <a:off x="4786314" y="3786190"/>
            <a:ext cx="4446006" cy="2786082"/>
          </a:xfrm>
          <a:prstGeom prst="rect">
            <a:avLst/>
          </a:prstGeom>
        </p:spPr>
      </p:pic>
      <p:sp>
        <p:nvSpPr>
          <p:cNvPr id="8" name="TextBox 7"/>
          <p:cNvSpPr txBox="1"/>
          <p:nvPr/>
        </p:nvSpPr>
        <p:spPr>
          <a:xfrm>
            <a:off x="4857752" y="6215082"/>
            <a:ext cx="4714908" cy="400110"/>
          </a:xfrm>
          <a:prstGeom prst="rect">
            <a:avLst/>
          </a:prstGeom>
          <a:noFill/>
        </p:spPr>
        <p:txBody>
          <a:bodyPr wrap="square" rtlCol="0">
            <a:spAutoFit/>
          </a:bodyPr>
          <a:lstStyle/>
          <a:p>
            <a:r>
              <a:rPr lang="en-GB" sz="2000" dirty="0"/>
              <a:t>Google Cloud Print Service</a:t>
            </a:r>
          </a:p>
        </p:txBody>
      </p:sp>
    </p:spTree>
    <p:extLst>
      <p:ext uri="{BB962C8B-B14F-4D97-AF65-F5344CB8AC3E}">
        <p14:creationId xmlns:p14="http://schemas.microsoft.com/office/powerpoint/2010/main" val="2097540194"/>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8.3.9 Cloud computing</a:t>
            </a:r>
            <a:endParaRPr lang="en-GB" b="1" dirty="0"/>
          </a:p>
        </p:txBody>
      </p:sp>
      <p:sp>
        <p:nvSpPr>
          <p:cNvPr id="3" name="Content Placeholder 2"/>
          <p:cNvSpPr>
            <a:spLocks noGrp="1"/>
          </p:cNvSpPr>
          <p:nvPr>
            <p:ph idx="1"/>
          </p:nvPr>
        </p:nvSpPr>
        <p:spPr/>
        <p:txBody>
          <a:bodyPr/>
          <a:lstStyle/>
          <a:p>
            <a:pPr>
              <a:spcBef>
                <a:spcPts val="0"/>
              </a:spcBef>
              <a:buNone/>
            </a:pPr>
            <a:r>
              <a:rPr lang="en-US" sz="2400" b="1" dirty="0"/>
              <a:t>Advantages of Cloud Computing</a:t>
            </a:r>
          </a:p>
          <a:p>
            <a:pPr>
              <a:spcBef>
                <a:spcPts val="0"/>
              </a:spcBef>
            </a:pPr>
            <a:r>
              <a:rPr lang="en-US" sz="2400" dirty="0"/>
              <a:t>Lower computer costs: </a:t>
            </a:r>
          </a:p>
          <a:p>
            <a:pPr lvl="1">
              <a:spcBef>
                <a:spcPts val="0"/>
              </a:spcBef>
            </a:pPr>
            <a:r>
              <a:rPr lang="en-US" sz="2000" dirty="0"/>
              <a:t>You do not need a high-powered and high-priced computer to run cloud </a:t>
            </a:r>
            <a:r>
              <a:rPr lang="en-US" sz="2000" dirty="0" err="1"/>
              <a:t>computing's</a:t>
            </a:r>
            <a:r>
              <a:rPr lang="en-US" sz="2000" dirty="0"/>
              <a:t> web-based applications. </a:t>
            </a:r>
          </a:p>
          <a:p>
            <a:pPr lvl="1">
              <a:spcBef>
                <a:spcPts val="0"/>
              </a:spcBef>
            </a:pPr>
            <a:r>
              <a:rPr lang="en-US" sz="2000" dirty="0"/>
              <a:t>Since applications run in the cloud, not on the desktop PC, your desktop PC does not need the processing power or hard disk space demanded by traditional desktop software. </a:t>
            </a:r>
          </a:p>
          <a:p>
            <a:pPr>
              <a:spcBef>
                <a:spcPts val="0"/>
              </a:spcBef>
            </a:pPr>
            <a:r>
              <a:rPr lang="en-US" sz="2400" dirty="0"/>
              <a:t>Improved performance: </a:t>
            </a:r>
            <a:r>
              <a:rPr lang="en-US" sz="2000" dirty="0"/>
              <a:t>With few large programs hogging your computer's memory, you will see better performance from your PC. </a:t>
            </a:r>
          </a:p>
          <a:p>
            <a:pPr>
              <a:spcBef>
                <a:spcPts val="0"/>
              </a:spcBef>
            </a:pPr>
            <a:r>
              <a:rPr lang="en-US" sz="2400" dirty="0"/>
              <a:t>Reduced software costs: </a:t>
            </a:r>
          </a:p>
          <a:p>
            <a:pPr lvl="1">
              <a:spcBef>
                <a:spcPts val="0"/>
              </a:spcBef>
            </a:pPr>
            <a:r>
              <a:rPr lang="en-US" sz="2000" dirty="0"/>
              <a:t>Instead of purchasing expensive software applications, you can get most of what you need cheaply, </a:t>
            </a:r>
            <a:r>
              <a:rPr lang="en-US" sz="2000" dirty="0" err="1"/>
              <a:t>e.g</a:t>
            </a:r>
            <a:r>
              <a:rPr lang="en-US" sz="2000" dirty="0"/>
              <a:t> </a:t>
            </a:r>
            <a:r>
              <a:rPr lang="en-US" sz="1600" dirty="0"/>
              <a:t>most cloud computing applications today, such as the Google Docs suite </a:t>
            </a:r>
            <a:r>
              <a:rPr lang="en-US" sz="2000" dirty="0"/>
              <a:t>better than paying for similar commercial software</a:t>
            </a:r>
            <a:r>
              <a:rPr lang="en-GB" dirty="0"/>
              <a:t>.</a:t>
            </a:r>
            <a:endParaRPr lang="en-US" sz="2000" dirty="0"/>
          </a:p>
          <a:p>
            <a:pPr>
              <a:spcBef>
                <a:spcPts val="0"/>
              </a:spcBef>
            </a:pPr>
            <a:r>
              <a:rPr lang="en-GB" sz="2400" dirty="0"/>
              <a:t>Better Security: </a:t>
            </a:r>
            <a:r>
              <a:rPr lang="en-GB" sz="1800" dirty="0"/>
              <a:t>By using encryption, information on the cloud is less accessible by hackers or anyone not authorized to view the data. As an added security measure, with most cloud-based services, different security settings can be set based on the user.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8.3.9 Cloud computing</a:t>
            </a:r>
            <a:endParaRPr lang="en-GB" b="1" dirty="0"/>
          </a:p>
        </p:txBody>
      </p:sp>
      <p:sp>
        <p:nvSpPr>
          <p:cNvPr id="3" name="Content Placeholder 2"/>
          <p:cNvSpPr>
            <a:spLocks noGrp="1"/>
          </p:cNvSpPr>
          <p:nvPr>
            <p:ph idx="1"/>
          </p:nvPr>
        </p:nvSpPr>
        <p:spPr>
          <a:xfrm>
            <a:off x="0" y="1066800"/>
            <a:ext cx="4500562" cy="5519736"/>
          </a:xfrm>
        </p:spPr>
        <p:txBody>
          <a:bodyPr/>
          <a:lstStyle/>
          <a:p>
            <a:pPr>
              <a:buNone/>
            </a:pPr>
            <a:r>
              <a:rPr lang="en-US" sz="2400" b="1" dirty="0"/>
              <a:t>Advantages of Cloud Computing</a:t>
            </a:r>
          </a:p>
          <a:p>
            <a:r>
              <a:rPr lang="en-US" sz="2400" dirty="0"/>
              <a:t>Instant software updates:</a:t>
            </a:r>
          </a:p>
          <a:p>
            <a:pPr lvl="1"/>
            <a:r>
              <a:rPr lang="en-US" sz="2000" dirty="0"/>
              <a:t>Another advantage to cloud computing is that you are no longer faced with choosing between obsolete software and high upgrade costs.</a:t>
            </a:r>
          </a:p>
          <a:p>
            <a:pPr lvl="1"/>
            <a:r>
              <a:rPr lang="en-US" sz="2000" dirty="0"/>
              <a:t>When the application is web-based, updates happen automatically.</a:t>
            </a:r>
            <a:endParaRPr lang="en-US" sz="1600" dirty="0"/>
          </a:p>
          <a:p>
            <a:r>
              <a:rPr lang="en-US" sz="2400" dirty="0"/>
              <a:t>Improved document format compatibility. </a:t>
            </a:r>
          </a:p>
          <a:p>
            <a:pPr lvl="1"/>
            <a:r>
              <a:rPr lang="en-US" sz="2000" dirty="0"/>
              <a:t>You do not have to worry about the documents you create on your machine being compatible with other users' applications.</a:t>
            </a:r>
          </a:p>
        </p:txBody>
      </p:sp>
      <p:pic>
        <p:nvPicPr>
          <p:cNvPr id="4" name="Picture 6" descr="Picture 8.png"/>
          <p:cNvPicPr>
            <a:picLocks noChangeAspect="1"/>
          </p:cNvPicPr>
          <p:nvPr/>
        </p:nvPicPr>
        <p:blipFill>
          <a:blip r:embed="rId2"/>
          <a:srcRect l="5354" r="27168"/>
          <a:stretch>
            <a:fillRect/>
          </a:stretch>
        </p:blipFill>
        <p:spPr bwMode="auto">
          <a:xfrm>
            <a:off x="4357659" y="1428736"/>
            <a:ext cx="4786373" cy="4786346"/>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8.3.9 Cloud computing</a:t>
            </a:r>
            <a:endParaRPr lang="en-GB" b="1" dirty="0"/>
          </a:p>
        </p:txBody>
      </p:sp>
      <p:sp>
        <p:nvSpPr>
          <p:cNvPr id="3" name="Content Placeholder 2"/>
          <p:cNvSpPr>
            <a:spLocks noGrp="1"/>
          </p:cNvSpPr>
          <p:nvPr>
            <p:ph idx="1"/>
          </p:nvPr>
        </p:nvSpPr>
        <p:spPr/>
        <p:txBody>
          <a:bodyPr/>
          <a:lstStyle/>
          <a:p>
            <a:pPr>
              <a:buNone/>
            </a:pPr>
            <a:r>
              <a:rPr lang="en-US" sz="2400" b="1" dirty="0"/>
              <a:t>Advantages of Cloud Computing</a:t>
            </a:r>
          </a:p>
          <a:p>
            <a:r>
              <a:rPr lang="en-US" sz="2800" dirty="0"/>
              <a:t>Unlimited storage capacity: </a:t>
            </a:r>
            <a:r>
              <a:rPr lang="en-US" sz="2400" dirty="0"/>
              <a:t>Cloud computing offers virtually limitless storage on servers in powerful datacenters. </a:t>
            </a:r>
          </a:p>
          <a:p>
            <a:r>
              <a:rPr lang="en-US" sz="2800" dirty="0"/>
              <a:t>Increased data reliability/ safety: </a:t>
            </a:r>
            <a:r>
              <a:rPr lang="en-US" sz="2200" dirty="0"/>
              <a:t>Unlike desktop computing, in which if a hard disk crashes and destroy all your valuable data, a computer crashing in the cloud should not affect the storage of your data.</a:t>
            </a:r>
          </a:p>
          <a:p>
            <a:r>
              <a:rPr lang="en-US" sz="2800" dirty="0"/>
              <a:t>Universal document access: </a:t>
            </a:r>
            <a:r>
              <a:rPr lang="en-US" sz="2400" dirty="0"/>
              <a:t>That is not a problem with cloud computing, because you can access it whenever you have a computer and an Internet connection.</a:t>
            </a:r>
          </a:p>
          <a:p>
            <a:r>
              <a:rPr lang="en-US" sz="2800" dirty="0"/>
              <a:t>Easier group collaboration: </a:t>
            </a:r>
            <a:r>
              <a:rPr lang="en-US" sz="2000" dirty="0"/>
              <a:t>multiple users can collaborate easily on documents and projects</a:t>
            </a:r>
          </a:p>
          <a:p>
            <a:r>
              <a:rPr lang="en-US" sz="2800" dirty="0"/>
              <a:t>Device independence: </a:t>
            </a:r>
            <a:r>
              <a:rPr lang="en-US" sz="2400" dirty="0"/>
              <a:t>Even to a portable device, and your applications and documents are still available.</a:t>
            </a:r>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8.3.9 Cloud computing</a:t>
            </a:r>
            <a:endParaRPr lang="en-GB" b="1" dirty="0"/>
          </a:p>
        </p:txBody>
      </p:sp>
      <p:sp>
        <p:nvSpPr>
          <p:cNvPr id="3" name="Content Placeholder 2"/>
          <p:cNvSpPr>
            <a:spLocks noGrp="1"/>
          </p:cNvSpPr>
          <p:nvPr>
            <p:ph idx="1"/>
          </p:nvPr>
        </p:nvSpPr>
        <p:spPr/>
        <p:txBody>
          <a:bodyPr/>
          <a:lstStyle/>
          <a:p>
            <a:pPr>
              <a:buNone/>
            </a:pPr>
            <a:r>
              <a:rPr lang="en-US" sz="2400" b="1" dirty="0"/>
              <a:t>Disadvantages of Cloud Computing</a:t>
            </a:r>
          </a:p>
          <a:p>
            <a:r>
              <a:rPr lang="en-US" sz="2800" dirty="0"/>
              <a:t>Requires a constant Internet connection: Cloud computing is impossible if you cannot connect to the Internet. A dead Internet connection means no work. </a:t>
            </a:r>
          </a:p>
          <a:p>
            <a:r>
              <a:rPr lang="en-US" sz="2800" dirty="0"/>
              <a:t>Does not work well with low-speed connections: Web-based applications require a lot of bandwidth to download, as do large documents. </a:t>
            </a:r>
          </a:p>
          <a:p>
            <a:r>
              <a:rPr lang="en-US" sz="2800" dirty="0"/>
              <a:t>Features might be limited: Many web-based applications simply are not as full-featured as their desktop-based applications. </a:t>
            </a:r>
            <a:r>
              <a:rPr lang="en-US" sz="2400" dirty="0"/>
              <a:t>For example, you can do a lot more with Microsoft PowerPoint than with Google Presentation's web-based offering.</a:t>
            </a:r>
            <a:endParaRPr lang="en-US" sz="2800" dirty="0"/>
          </a:p>
          <a:p>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8.3.9 Cloud computing</a:t>
            </a:r>
            <a:endParaRPr lang="en-GB" b="1" dirty="0"/>
          </a:p>
        </p:txBody>
      </p:sp>
      <p:sp>
        <p:nvSpPr>
          <p:cNvPr id="3" name="Content Placeholder 2"/>
          <p:cNvSpPr>
            <a:spLocks noGrp="1"/>
          </p:cNvSpPr>
          <p:nvPr>
            <p:ph idx="1"/>
          </p:nvPr>
        </p:nvSpPr>
        <p:spPr/>
        <p:txBody>
          <a:bodyPr/>
          <a:lstStyle/>
          <a:p>
            <a:pPr>
              <a:buNone/>
            </a:pPr>
            <a:r>
              <a:rPr lang="en-US" sz="2400" b="1" dirty="0"/>
              <a:t>Disadvantages of Cloud Computing</a:t>
            </a:r>
          </a:p>
          <a:p>
            <a:r>
              <a:rPr lang="en-US" sz="2400" dirty="0"/>
              <a:t>Can be slow: Even with a fast connection, web-based applications can sometimes be slower than accessing a similar software program on your desktop PC. Everything about the program, from the interface to the current document, has to be sent back and forth from your computer to the computers in the cloud. </a:t>
            </a:r>
            <a:endParaRPr lang="en-GB" sz="2400" dirty="0"/>
          </a:p>
          <a:p>
            <a:r>
              <a:rPr lang="en-US" sz="2400" dirty="0"/>
              <a:t> Stored data might not be secure: With cloud computing, all your data is stored on the cloud. Any </a:t>
            </a:r>
            <a:r>
              <a:rPr lang="en-US" sz="2400" dirty="0" err="1"/>
              <a:t>unauthorised</a:t>
            </a:r>
            <a:r>
              <a:rPr lang="en-US" sz="2400" dirty="0"/>
              <a:t> users gaining access to your password may access confidential data. </a:t>
            </a:r>
          </a:p>
          <a:p>
            <a:r>
              <a:rPr lang="en-US" sz="2400" dirty="0"/>
              <a:t>Migration issues: Each cloud systems uses different protocols and different APIs, so your normal applications will have to be adapted to execute on these platforms.</a:t>
            </a:r>
          </a:p>
          <a:p>
            <a:pPr lvl="1"/>
            <a:endParaRPr lang="en-US" sz="2400" dirty="0"/>
          </a:p>
          <a:p>
            <a:endParaRPr 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071802" y="1066800"/>
            <a:ext cx="3300398" cy="1858144"/>
          </a:xfrm>
        </p:spPr>
        <p:txBody>
          <a:bodyPr/>
          <a:lstStyle/>
          <a:p>
            <a:r>
              <a:rPr lang="en-US" b="1" i="1" dirty="0">
                <a:solidFill>
                  <a:schemeClr val="tx1">
                    <a:lumMod val="95000"/>
                    <a:lumOff val="5000"/>
                  </a:schemeClr>
                </a:solidFill>
              </a:rPr>
              <a:t>Subsidiary ICT for Uganda</a:t>
            </a:r>
            <a:endParaRPr lang="en-US" b="1" dirty="0">
              <a:solidFill>
                <a:schemeClr val="tx1">
                  <a:lumMod val="95000"/>
                  <a:lumOff val="5000"/>
                </a:schemeClr>
              </a:solidFill>
            </a:endParaRPr>
          </a:p>
        </p:txBody>
      </p:sp>
      <p:sp>
        <p:nvSpPr>
          <p:cNvPr id="4" name="Subtitle 3"/>
          <p:cNvSpPr>
            <a:spLocks noGrp="1"/>
          </p:cNvSpPr>
          <p:nvPr>
            <p:ph type="subTitle" idx="1"/>
          </p:nvPr>
        </p:nvSpPr>
        <p:spPr>
          <a:xfrm>
            <a:off x="1043608" y="3786190"/>
            <a:ext cx="7342584" cy="2767010"/>
          </a:xfrm>
        </p:spPr>
        <p:txBody>
          <a:bodyPr/>
          <a:lstStyle/>
          <a:p>
            <a:r>
              <a:rPr lang="en-US" b="1" dirty="0">
                <a:solidFill>
                  <a:schemeClr val="tx1">
                    <a:lumMod val="95000"/>
                    <a:lumOff val="5000"/>
                  </a:schemeClr>
                </a:solidFill>
              </a:rPr>
              <a:t>End of Topic 8</a:t>
            </a:r>
            <a:r>
              <a:rPr lang="en-GB" b="1" dirty="0">
                <a:solidFill>
                  <a:schemeClr val="tx1">
                    <a:lumMod val="95000"/>
                    <a:lumOff val="5000"/>
                  </a:schemeClr>
                </a:solidFill>
              </a:rPr>
              <a:t>:</a:t>
            </a:r>
          </a:p>
          <a:p>
            <a:r>
              <a:rPr lang="en-GB" b="1" dirty="0">
                <a:solidFill>
                  <a:schemeClr val="tx1">
                    <a:lumMod val="95000"/>
                    <a:lumOff val="5000"/>
                  </a:schemeClr>
                </a:solidFill>
              </a:rPr>
              <a:t> Internet and World Wide Web</a:t>
            </a:r>
          </a:p>
          <a:p>
            <a:r>
              <a:rPr lang="en-GB" b="1" dirty="0">
                <a:solidFill>
                  <a:schemeClr val="tx1">
                    <a:lumMod val="95000"/>
                    <a:lumOff val="5000"/>
                  </a:schemeClr>
                </a:solidFill>
              </a:rPr>
              <a:t>Next Topic: </a:t>
            </a:r>
          </a:p>
          <a:p>
            <a:r>
              <a:rPr lang="en-GB" b="1" dirty="0">
                <a:solidFill>
                  <a:schemeClr val="tx1">
                    <a:lumMod val="95000"/>
                    <a:lumOff val="5000"/>
                  </a:schemeClr>
                </a:solidFill>
              </a:rPr>
              <a:t>Topic 9: Computer Word Processing II</a:t>
            </a:r>
          </a:p>
        </p:txBody>
      </p:sp>
    </p:spTree>
    <p:extLst>
      <p:ext uri="{BB962C8B-B14F-4D97-AF65-F5344CB8AC3E}">
        <p14:creationId xmlns:p14="http://schemas.microsoft.com/office/powerpoint/2010/main" val="169062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5357818" cy="5553092"/>
          </a:xfrm>
        </p:spPr>
        <p:txBody>
          <a:bodyPr/>
          <a:lstStyle/>
          <a:p>
            <a:pPr>
              <a:buNone/>
            </a:pPr>
            <a:r>
              <a:rPr lang="en-GB" b="1" dirty="0"/>
              <a:t>Requirements for Connecting to the Internet: </a:t>
            </a:r>
            <a:r>
              <a:rPr lang="en-GB" sz="2600" dirty="0"/>
              <a:t>These include:</a:t>
            </a:r>
          </a:p>
          <a:p>
            <a:pPr marL="457200" indent="-457200">
              <a:buSzPts val="2400"/>
              <a:buFont typeface="+mj-lt"/>
              <a:buAutoNum type="alphaLcPeriod"/>
            </a:pPr>
            <a:r>
              <a:rPr lang="en-US" sz="2600" b="1" dirty="0"/>
              <a:t>Computer / Device with a Network Interface Card. </a:t>
            </a:r>
            <a:r>
              <a:rPr lang="en-US" sz="2600" dirty="0"/>
              <a:t>The NIC may be based on Ethernet or wireless technologies.</a:t>
            </a:r>
          </a:p>
          <a:p>
            <a:pPr marL="457200" indent="-457200">
              <a:buSzPts val="2400"/>
              <a:buFont typeface="+mj-lt"/>
              <a:buAutoNum type="alphaLcPeriod"/>
            </a:pPr>
            <a:r>
              <a:rPr lang="en-US" sz="2600" b="1" dirty="0"/>
              <a:t>An Internet Service Provider (ISP): </a:t>
            </a:r>
            <a:r>
              <a:rPr lang="en-US" sz="2600" dirty="0"/>
              <a:t>the company that takes care of the technical aspects of connecting to the internet. </a:t>
            </a:r>
            <a:r>
              <a:rPr lang="en-US" sz="2600" dirty="0">
                <a:solidFill>
                  <a:srgbClr val="000000"/>
                </a:solidFill>
              </a:rPr>
              <a:t>ISPs available in Uganda include Mobile telephone companies like Orange, MTN, </a:t>
            </a:r>
            <a:r>
              <a:rPr lang="en-US" sz="2600" dirty="0" err="1">
                <a:solidFill>
                  <a:srgbClr val="000000"/>
                </a:solidFill>
              </a:rPr>
              <a:t>Airtel</a:t>
            </a:r>
            <a:r>
              <a:rPr lang="en-US" sz="2600" dirty="0">
                <a:solidFill>
                  <a:srgbClr val="000000"/>
                </a:solidFill>
              </a:rPr>
              <a:t>, UTL, etc.</a:t>
            </a:r>
            <a:endParaRPr lang="en-US" sz="2600" dirty="0"/>
          </a:p>
        </p:txBody>
      </p:sp>
      <p:sp>
        <p:nvSpPr>
          <p:cNvPr id="7" name="Content Placeholder 2"/>
          <p:cNvSpPr txBox="1">
            <a:spLocks/>
          </p:cNvSpPr>
          <p:nvPr/>
        </p:nvSpPr>
        <p:spPr bwMode="auto">
          <a:xfrm>
            <a:off x="5143504" y="928670"/>
            <a:ext cx="4000496" cy="51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j-lt"/>
              <a:buAutoNum type="alphaLcParenR" startAt="3"/>
            </a:pPr>
            <a:r>
              <a:rPr lang="en-US" sz="2400" b="1" dirty="0"/>
              <a:t>Modem: </a:t>
            </a:r>
            <a:r>
              <a:rPr lang="en-US" sz="2400" dirty="0"/>
              <a:t>This is a device that converts analogue telephone signals into  digital computer information and vice-versa. Some computers have internal / inbuilt modems.</a:t>
            </a:r>
          </a:p>
          <a:p>
            <a:pPr marL="457200" indent="-457200">
              <a:buFont typeface="+mj-lt"/>
              <a:buAutoNum type="alphaLcParenR" startAt="3"/>
            </a:pPr>
            <a:endParaRPr lang="en-US" sz="2400" dirty="0"/>
          </a:p>
          <a:p>
            <a:pPr marL="457200" indent="-457200">
              <a:buFont typeface="+mj-lt"/>
              <a:buAutoNum type="alphaLcParenR" startAt="3"/>
            </a:pPr>
            <a:r>
              <a:rPr lang="en-US" sz="2400" b="1" dirty="0"/>
              <a:t>Required Software: </a:t>
            </a:r>
            <a:r>
              <a:rPr lang="en-US" sz="2400" dirty="0"/>
              <a:t>programs necessary to use the internet services such as web browsers and Email Clients, FTP software, etc.</a:t>
            </a:r>
            <a:endParaRPr lang="en-GB" sz="2400" dirty="0"/>
          </a:p>
        </p:txBody>
      </p:sp>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80000"/>
              </a:lnSpc>
              <a:spcAft>
                <a:spcPts val="0"/>
              </a:spcAft>
            </a:pPr>
            <a:r>
              <a:rPr lang="en-US" sz="3200" b="1" dirty="0"/>
              <a:t>8.1.1 </a:t>
            </a:r>
            <a:r>
              <a:rPr lang="en-GB" sz="3200" b="1" dirty="0"/>
              <a:t>Meaning of Internet</a:t>
            </a:r>
            <a:endParaRPr lang="en-US" sz="3200" dirty="0"/>
          </a:p>
        </p:txBody>
      </p:sp>
      <p:sp>
        <p:nvSpPr>
          <p:cNvPr id="3" name="Content Placeholder 2"/>
          <p:cNvSpPr>
            <a:spLocks noGrp="1"/>
          </p:cNvSpPr>
          <p:nvPr>
            <p:ph type="body" sz="half" idx="1"/>
          </p:nvPr>
        </p:nvSpPr>
        <p:spPr>
          <a:xfrm>
            <a:off x="0" y="1000108"/>
            <a:ext cx="9144000" cy="5553092"/>
          </a:xfrm>
        </p:spPr>
        <p:txBody>
          <a:bodyPr/>
          <a:lstStyle/>
          <a:p>
            <a:r>
              <a:rPr lang="en-GB" sz="2600" b="1" dirty="0"/>
              <a:t>Methods of Connecting to the Internet</a:t>
            </a:r>
          </a:p>
          <a:p>
            <a:r>
              <a:rPr lang="en-GB" sz="2600" dirty="0">
                <a:solidFill>
                  <a:srgbClr val="000000"/>
                </a:solidFill>
              </a:rPr>
              <a:t> As technologies develop, bigger, better and faster Internet connections methods evolve. ISPs provide internet connectivity through the following </a:t>
            </a:r>
          </a:p>
          <a:p>
            <a:r>
              <a:rPr lang="en-GB" sz="2600" dirty="0"/>
              <a:t> (a) Dial Up/ </a:t>
            </a:r>
            <a:r>
              <a:rPr lang="en-GB" sz="2600" dirty="0" err="1"/>
              <a:t>Analog</a:t>
            </a:r>
            <a:r>
              <a:rPr lang="en-GB" sz="2600" dirty="0"/>
              <a:t> access / Phone Line Connection,</a:t>
            </a:r>
          </a:p>
          <a:p>
            <a:endParaRPr lang="en-GB" sz="2600" dirty="0"/>
          </a:p>
          <a:p>
            <a:endParaRPr lang="en-GB" sz="2600" dirty="0"/>
          </a:p>
          <a:p>
            <a:endParaRPr lang="en-GB" sz="2600" dirty="0"/>
          </a:p>
          <a:p>
            <a:endParaRPr lang="en-GB" sz="2600" dirty="0"/>
          </a:p>
          <a:p>
            <a:r>
              <a:rPr lang="en-GB" sz="2600" dirty="0"/>
              <a:t>(b) Broadband (cable or Digital Subscriber Line (DSL))/ </a:t>
            </a:r>
            <a:r>
              <a:rPr lang="en-GB" sz="2600" dirty="0" err="1"/>
              <a:t>Fiber</a:t>
            </a:r>
            <a:endParaRPr lang="en-GB" sz="2600" dirty="0"/>
          </a:p>
          <a:p>
            <a:r>
              <a:rPr lang="en-GB" sz="2600" dirty="0"/>
              <a:t> (c) Satellite Connection, and other </a:t>
            </a:r>
          </a:p>
          <a:p>
            <a:r>
              <a:rPr lang="en-GB" sz="2600" dirty="0"/>
              <a:t>(d) Wireless broadcasts </a:t>
            </a:r>
            <a:r>
              <a:rPr lang="en-GB" sz="2600" dirty="0" err="1"/>
              <a:t>e.g</a:t>
            </a:r>
            <a:r>
              <a:rPr lang="en-GB" sz="2600" dirty="0"/>
              <a:t> Wi-Fi hotspots and </a:t>
            </a:r>
            <a:r>
              <a:rPr lang="en-GB" sz="2600" dirty="0" err="1"/>
              <a:t>Wi</a:t>
            </a:r>
            <a:r>
              <a:rPr lang="en-GB" sz="2600" dirty="0"/>
              <a:t>-Max.</a:t>
            </a:r>
            <a:endParaRPr lang="en-US" sz="2600" dirty="0"/>
          </a:p>
        </p:txBody>
      </p:sp>
      <p:sp>
        <p:nvSpPr>
          <p:cNvPr id="7" name="Content Placeholder 2"/>
          <p:cNvSpPr txBox="1">
            <a:spLocks/>
          </p:cNvSpPr>
          <p:nvPr/>
        </p:nvSpPr>
        <p:spPr bwMode="auto">
          <a:xfrm>
            <a:off x="5572132" y="1142984"/>
            <a:ext cx="3571868" cy="51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mj-lt"/>
              <a:buAutoNum type="alphaLcParenR" startAt="2"/>
            </a:pPr>
            <a:endParaRPr lang="en-GB" sz="2400" dirty="0"/>
          </a:p>
        </p:txBody>
      </p:sp>
      <p:pic>
        <p:nvPicPr>
          <p:cNvPr id="1026" name="Picture 2"/>
          <p:cNvPicPr>
            <a:picLocks noChangeAspect="1" noChangeArrowheads="1"/>
          </p:cNvPicPr>
          <p:nvPr/>
        </p:nvPicPr>
        <p:blipFill>
          <a:blip r:embed="rId2"/>
          <a:srcRect/>
          <a:stretch>
            <a:fillRect/>
          </a:stretch>
        </p:blipFill>
        <p:spPr bwMode="auto">
          <a:xfrm>
            <a:off x="357158" y="3214686"/>
            <a:ext cx="7286625" cy="1762125"/>
          </a:xfrm>
          <a:prstGeom prst="rect">
            <a:avLst/>
          </a:prstGeom>
          <a:noFill/>
          <a:ln w="9525">
            <a:noFill/>
            <a:miter lim="800000"/>
            <a:headEnd/>
            <a:tailEnd/>
          </a:ln>
          <a:effectLst/>
        </p:spPr>
      </p:pic>
    </p:spTree>
    <p:extLst>
      <p:ext uri="{BB962C8B-B14F-4D97-AF65-F5344CB8AC3E}">
        <p14:creationId xmlns:p14="http://schemas.microsoft.com/office/powerpoint/2010/main" val="4821171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1.PowerPoint Version Ev C</Template>
  <TotalTime>4650</TotalTime>
  <Words>9332</Words>
  <Application>Microsoft Office PowerPoint</Application>
  <PresentationFormat>On-screen Show (4:3)</PresentationFormat>
  <Paragraphs>586</Paragraphs>
  <Slides>76</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 Narrow</vt:lpstr>
      <vt:lpstr>Book Antiqua</vt:lpstr>
      <vt:lpstr>Calibri</vt:lpstr>
      <vt:lpstr>Cambria</vt:lpstr>
      <vt:lpstr>Helvetica</vt:lpstr>
      <vt:lpstr>Tw Cen MT Condensed</vt:lpstr>
      <vt:lpstr>Wingdings</vt:lpstr>
      <vt:lpstr>SubICTForUganda</vt:lpstr>
      <vt:lpstr>Subsidiary ICT for Uganda</vt:lpstr>
      <vt:lpstr>Background</vt:lpstr>
      <vt:lpstr>Presentation Outline</vt:lpstr>
      <vt:lpstr>Sub Topic 8.1: Introduction to the Internet</vt:lpstr>
      <vt:lpstr>8.1.1 Meaning of Internet</vt:lpstr>
      <vt:lpstr>8.1.1 Meaning of Internet</vt:lpstr>
      <vt:lpstr>8.1.1 Meaning of Internet</vt:lpstr>
      <vt:lpstr>8.1.1 Meaning of Internet</vt:lpstr>
      <vt:lpstr>8.1.1 Meaning of Internet</vt:lpstr>
      <vt:lpstr>8.1.1 Meaning of Internet</vt:lpstr>
      <vt:lpstr>8.1.1 Meaning of Internet</vt:lpstr>
      <vt:lpstr>8.1.1 Meaning of Internet</vt:lpstr>
      <vt:lpstr>8.1.2 Implications of the Internet</vt:lpstr>
      <vt:lpstr>8.1.2 Implications of the Internet</vt:lpstr>
      <vt:lpstr>8.1.2 Implications of the Internet</vt:lpstr>
      <vt:lpstr>8.1.2 Implications of the Internet</vt:lpstr>
      <vt:lpstr>8.1.2 Implications of the Internet</vt:lpstr>
      <vt:lpstr>Sub Topic 8.2. Internet Services</vt:lpstr>
      <vt:lpstr>8.2.1 Internet services</vt:lpstr>
      <vt:lpstr>8.2.1 Internet services</vt:lpstr>
      <vt:lpstr>8.2.1 Internet services</vt:lpstr>
      <vt:lpstr>8.2.1 Internet services</vt:lpstr>
      <vt:lpstr>8.2.1 Internet services</vt:lpstr>
      <vt:lpstr>8.2.2 Using email to communicate</vt:lpstr>
      <vt:lpstr>8.2.2 Using email to communicate</vt:lpstr>
      <vt:lpstr>8.2.2 Using email to communicate</vt:lpstr>
      <vt:lpstr>8.2.2 Using email to communicate</vt:lpstr>
      <vt:lpstr>8.2.2 Using email to communicate</vt:lpstr>
      <vt:lpstr>8.2.2 Using email to communicate</vt:lpstr>
      <vt:lpstr>8.2.2 Using email to communicate</vt:lpstr>
      <vt:lpstr>8.2.2 Using email to communicate</vt:lpstr>
      <vt:lpstr>8.2.2 Using email to communicate</vt:lpstr>
      <vt:lpstr>8.2.2 Using email to communicate</vt:lpstr>
      <vt:lpstr>8.2.3 Using internet facility for research</vt:lpstr>
      <vt:lpstr>8.2.3 Using internet facility for research</vt:lpstr>
      <vt:lpstr>8.2.3 Using internet facility for research</vt:lpstr>
      <vt:lpstr>8.2.3 Using internet facility for research</vt:lpstr>
      <vt:lpstr>8.2.3 Using internet facility for research</vt:lpstr>
      <vt:lpstr>8.2.3 Using internet facility for research</vt:lpstr>
      <vt:lpstr>8.2.3 Using internet facility for research</vt:lpstr>
      <vt:lpstr>8.2.4 The concept of Netiquette</vt:lpstr>
      <vt:lpstr>8.2.4 The concept of Netiquette</vt:lpstr>
      <vt:lpstr>8.2.4 The concept of Netiquette</vt:lpstr>
      <vt:lpstr>8.2.4 The concept of Netiquette</vt:lpstr>
      <vt:lpstr>Sub Topic 8.3. World Wide Web</vt:lpstr>
      <vt:lpstr>8.3.1 Defining a web browser </vt:lpstr>
      <vt:lpstr>8.3.2 Identifying different web browsers</vt:lpstr>
      <vt:lpstr>8.3.3 Defining a search engine</vt:lpstr>
      <vt:lpstr>8.3.3 Defining a search engine</vt:lpstr>
      <vt:lpstr>8.3.3 Defining a search engine</vt:lpstr>
      <vt:lpstr>8.3.4 Identifying different search engines</vt:lpstr>
      <vt:lpstr>8.3.5 Searching for information from the web</vt:lpstr>
      <vt:lpstr>8.3.6 Using search engine syntax</vt:lpstr>
      <vt:lpstr>8.3.6 Using search engine syntax</vt:lpstr>
      <vt:lpstr>8.3.7 Defining a website </vt:lpstr>
      <vt:lpstr>8.3.7 Defining a website </vt:lpstr>
      <vt:lpstr>8.3.7 Defining a website </vt:lpstr>
      <vt:lpstr>8.3.7 Defining a website </vt:lpstr>
      <vt:lpstr>8.3.7 Defining a website </vt:lpstr>
      <vt:lpstr>8.3.7 Defining a website </vt:lpstr>
      <vt:lpstr>8.3.7 Defining a website </vt:lpstr>
      <vt:lpstr>8.3.8 Types of websites </vt:lpstr>
      <vt:lpstr>8.3.8 Types of websites </vt:lpstr>
      <vt:lpstr>8.3.8 Types of websites </vt:lpstr>
      <vt:lpstr>8.3.8 Types of websites </vt:lpstr>
      <vt:lpstr>8.3.8 Types of websites </vt:lpstr>
      <vt:lpstr>8.3.8 Types of websites </vt:lpstr>
      <vt:lpstr>8.3.8 Types of websites </vt:lpstr>
      <vt:lpstr>8.3.9 Cloud computing</vt:lpstr>
      <vt:lpstr>8.3.9 Cloud computing</vt:lpstr>
      <vt:lpstr>8.3.9 Cloud computing</vt:lpstr>
      <vt:lpstr>8.3.9 Cloud computing</vt:lpstr>
      <vt:lpstr>8.3.9 Cloud computing</vt:lpstr>
      <vt:lpstr>8.3.9 Cloud computing</vt:lpstr>
      <vt:lpstr>8.3.9 Cloud computing</vt:lpstr>
      <vt:lpstr>Subsidiary ICT for Uganda</vt:lpstr>
    </vt:vector>
  </TitlesOfParts>
  <Company>Sharebility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Internet and World Wide Web - Subsidiary ICT for Uganda by Mukalele Rogers</dc:title>
  <dc:subject>UACE Subsidiary ICT 850</dc:subject>
  <dc:creator>Rogers Mukalele</dc:creator>
  <cp:keywords>UACE, UNEB,ICT,SHAREBILITY UGANDA</cp:keywords>
  <cp:lastModifiedBy>Kakuru Benard</cp:lastModifiedBy>
  <cp:revision>25</cp:revision>
  <dcterms:created xsi:type="dcterms:W3CDTF">2012-08-28T13:36:21Z</dcterms:created>
  <dcterms:modified xsi:type="dcterms:W3CDTF">2024-03-26T17:24:58Z</dcterms:modified>
</cp:coreProperties>
</file>