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26" r:id="rId22"/>
    <p:sldId id="277" r:id="rId23"/>
    <p:sldId id="278" r:id="rId24"/>
    <p:sldId id="279" r:id="rId25"/>
    <p:sldId id="280" r:id="rId26"/>
    <p:sldId id="281" r:id="rId27"/>
    <p:sldId id="282" r:id="rId28"/>
    <p:sldId id="327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63D9C-95A4-49F7-93CB-60D56B6B925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CFE7-1A9B-427C-9A20-7246BC1864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8F9D66BD-9FA4-403F-BC56-C2C57EC0FA1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E2B5E02-CAA3-4DDA-BF95-958B0EC880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1CC-8BF1-4303-AE0F-627C2A83F8D7}" type="datetime1">
              <a:rPr lang="en-US" smtClean="0"/>
              <a:t>9/23/2019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61DA-6ECF-488C-AD18-7779E0DAE07C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11C-05F4-41FE-9D21-209008289F08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20B2-CB5D-4F34-B940-2BA4D77D292E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4895-61F4-4047-80AF-B49F5ED9F462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D031-DD0A-48B2-B9E6-923F8D31C366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D0E2-6A8C-4A7B-AD68-5C7A1FE69167}" type="datetime1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2293-31C8-4D17-A1FD-1531B9095E63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3037-26D9-4058-9B17-3E26C15A720F}" type="datetime1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FE0C-4253-474D-A54E-12CCD97BE747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EB8-FA00-43BF-BB71-5E025E810E9E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7CE7F4-FC72-4B9B-9E2B-29D62B8FFD27}" type="datetime1">
              <a:rPr lang="en-US" smtClean="0"/>
              <a:t>9/23/2019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BB1F42-9509-48F8-9E55-A3ABBA111B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AND EVOLUTION OF COMPUTERS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JUSTINE WINOD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886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 </a:t>
            </a:r>
            <a:r>
              <a:rPr lang="en-US" i="1" dirty="0"/>
              <a:t>They had moving parts.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i="1" dirty="0"/>
              <a:t>They consumed a lot of power. </a:t>
            </a:r>
            <a:endParaRPr lang="en-US" dirty="0"/>
          </a:p>
          <a:p>
            <a:r>
              <a:rPr lang="en-US" dirty="0"/>
              <a:t> </a:t>
            </a:r>
            <a:r>
              <a:rPr lang="en-US" i="1" dirty="0" smtClean="0"/>
              <a:t>They </a:t>
            </a:r>
            <a:r>
              <a:rPr lang="en-US" i="1" dirty="0"/>
              <a:t>had a set of gears. </a:t>
            </a:r>
            <a:endParaRPr lang="en-US" dirty="0"/>
          </a:p>
          <a:p>
            <a:r>
              <a:rPr lang="en-US" dirty="0"/>
              <a:t> </a:t>
            </a:r>
            <a:r>
              <a:rPr lang="en-US" i="1" dirty="0" smtClean="0"/>
              <a:t>They </a:t>
            </a:r>
            <a:r>
              <a:rPr lang="en-US" i="1" dirty="0"/>
              <a:t>had a set of dials. </a:t>
            </a:r>
            <a:endParaRPr lang="en-US" dirty="0"/>
          </a:p>
          <a:p>
            <a:r>
              <a:rPr lang="en-US" dirty="0"/>
              <a:t> </a:t>
            </a:r>
            <a:r>
              <a:rPr lang="en-US" i="1" dirty="0" smtClean="0"/>
              <a:t>They </a:t>
            </a:r>
            <a:r>
              <a:rPr lang="en-US" i="1" dirty="0"/>
              <a:t>produced a lot of noise. 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i="1" dirty="0"/>
              <a:t>Computers were made to order. 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i="1" dirty="0"/>
              <a:t>Computers frequently broke down.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06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machines in this era include;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Pascal’s </a:t>
            </a:r>
            <a:r>
              <a:rPr lang="en-US" sz="4000" dirty="0"/>
              <a:t>arithmetic machine. </a:t>
            </a:r>
          </a:p>
          <a:p>
            <a:r>
              <a:rPr lang="en-US" sz="4000" dirty="0" smtClean="0"/>
              <a:t>Leibniz </a:t>
            </a:r>
            <a:r>
              <a:rPr lang="en-US" sz="4000" dirty="0"/>
              <a:t>calculator (Leibniz’s Stepped Reckoner). </a:t>
            </a:r>
          </a:p>
          <a:p>
            <a:r>
              <a:rPr lang="en-US" sz="4000" dirty="0" smtClean="0"/>
              <a:t>Jacquard’s </a:t>
            </a:r>
            <a:r>
              <a:rPr lang="en-US" sz="4000" dirty="0"/>
              <a:t>weaving loom. </a:t>
            </a:r>
          </a:p>
          <a:p>
            <a:r>
              <a:rPr lang="en-US" sz="4000" dirty="0" smtClean="0"/>
              <a:t>Charles </a:t>
            </a:r>
            <a:r>
              <a:rPr lang="en-US" sz="4000" dirty="0"/>
              <a:t>Babbage’s analytical engine and difference engine. </a:t>
            </a:r>
          </a:p>
          <a:p>
            <a:r>
              <a:rPr lang="en-US" sz="4000" dirty="0" smtClean="0"/>
              <a:t>Hollerith’s </a:t>
            </a:r>
            <a:r>
              <a:rPr lang="en-US" sz="4000" dirty="0"/>
              <a:t>tabulator.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392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A. Pascal’s arithmetic machine.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was invented by </a:t>
            </a:r>
            <a:r>
              <a:rPr lang="en-US" dirty="0" err="1"/>
              <a:t>Blaise</a:t>
            </a:r>
            <a:r>
              <a:rPr lang="en-US" dirty="0"/>
              <a:t> Pascal in 1642 </a:t>
            </a:r>
          </a:p>
          <a:p>
            <a:r>
              <a:rPr lang="en-US" dirty="0" smtClean="0"/>
              <a:t>It </a:t>
            </a:r>
            <a:r>
              <a:rPr lang="en-US" dirty="0"/>
              <a:t>was the first mechanical adding machine which used gears and wheels. </a:t>
            </a:r>
          </a:p>
          <a:p>
            <a:r>
              <a:rPr lang="en-US" dirty="0" smtClean="0"/>
              <a:t>It </a:t>
            </a:r>
            <a:r>
              <a:rPr lang="en-US" dirty="0"/>
              <a:t>helped Pascal’s father to do daily arithmetic’s on the tax since his father was a tax official. </a:t>
            </a:r>
          </a:p>
          <a:p>
            <a:r>
              <a:rPr lang="en-US" dirty="0" smtClean="0"/>
              <a:t>It </a:t>
            </a:r>
            <a:r>
              <a:rPr lang="en-US" dirty="0"/>
              <a:t>consisted of toothed wheels which were numbered from 0-9. </a:t>
            </a:r>
          </a:p>
          <a:p>
            <a:r>
              <a:rPr lang="en-US" dirty="0" smtClean="0"/>
              <a:t>When </a:t>
            </a:r>
            <a:r>
              <a:rPr lang="en-US" dirty="0"/>
              <a:t>one wheel moved past the notch of another wheel, it would rotate.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57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B. Leibniz </a:t>
            </a:r>
            <a:r>
              <a:rPr lang="en-US" b="1" dirty="0" smtClean="0"/>
              <a:t>calculator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(Leibniz’s Stepped Reckoner</a:t>
            </a:r>
            <a:r>
              <a:rPr lang="en-US" b="1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It </a:t>
            </a:r>
            <a:r>
              <a:rPr lang="en-US" sz="4000" dirty="0"/>
              <a:t>was invented by Gottfried Wilhelm Leibniz in the year 1671. </a:t>
            </a:r>
          </a:p>
          <a:p>
            <a:r>
              <a:rPr lang="en-US" sz="4000" dirty="0" smtClean="0"/>
              <a:t>It </a:t>
            </a:r>
            <a:r>
              <a:rPr lang="en-US" sz="4000" dirty="0"/>
              <a:t>was the first mechanical machine that could perform all the four arithmetic operations i.e. addition, subtraction, division and multiplication. 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94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C. Jacquard’s weaving </a:t>
            </a:r>
            <a:r>
              <a:rPr lang="en-US" b="1" dirty="0" smtClean="0"/>
              <a:t>loom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5334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It </a:t>
            </a:r>
            <a:r>
              <a:rPr lang="en-US" sz="4000" dirty="0"/>
              <a:t>was developed by Joseph jacquard in 1801. </a:t>
            </a:r>
          </a:p>
          <a:p>
            <a:r>
              <a:rPr lang="en-US" sz="4000" dirty="0" smtClean="0"/>
              <a:t>He </a:t>
            </a:r>
            <a:r>
              <a:rPr lang="en-US" sz="4000" dirty="0"/>
              <a:t>it was developed to help him as a textile weaving equipment. </a:t>
            </a:r>
          </a:p>
          <a:p>
            <a:r>
              <a:rPr lang="en-US" sz="4000" dirty="0" smtClean="0"/>
              <a:t>It </a:t>
            </a:r>
            <a:r>
              <a:rPr lang="en-US" sz="4000" dirty="0"/>
              <a:t>stored its instructions on punched cards. </a:t>
            </a:r>
          </a:p>
          <a:p>
            <a:r>
              <a:rPr lang="en-US" sz="4000" dirty="0" smtClean="0"/>
              <a:t>These </a:t>
            </a:r>
            <a:r>
              <a:rPr lang="en-US" sz="4000" dirty="0"/>
              <a:t>instructions automatically controlled the machine. 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D. Charles Babbage’s analytical engine and difference </a:t>
            </a:r>
            <a:r>
              <a:rPr lang="en-US" b="1" dirty="0" smtClean="0"/>
              <a:t>engine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991600" cy="510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These </a:t>
            </a:r>
            <a:r>
              <a:rPr lang="en-US" sz="3600" dirty="0"/>
              <a:t>two machines were partially developed by Charles Babbage. </a:t>
            </a:r>
          </a:p>
          <a:p>
            <a:r>
              <a:rPr lang="en-US" sz="3600" dirty="0" smtClean="0"/>
              <a:t>His </a:t>
            </a:r>
            <a:r>
              <a:rPr lang="en-US" sz="3600" dirty="0"/>
              <a:t>analytical engine had basically four parts i.e. input, processing, storage and output. </a:t>
            </a:r>
          </a:p>
          <a:p>
            <a:r>
              <a:rPr lang="en-US" sz="3600" dirty="0" smtClean="0"/>
              <a:t>The </a:t>
            </a:r>
            <a:r>
              <a:rPr lang="en-US" sz="3600" dirty="0"/>
              <a:t>above is a characteristic of modern computer. So Babbage was the first one to develop the concept of modern computers.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74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40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For that case, he is called the father of computing. </a:t>
            </a:r>
          </a:p>
          <a:p>
            <a:r>
              <a:rPr lang="en-US" sz="4000" dirty="0" smtClean="0"/>
              <a:t>With a grant from Britain, he developed a mechanical calculator called the difference engine that would compute logarithms. 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2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E. Hollerith’s tabulator.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It </a:t>
            </a:r>
            <a:r>
              <a:rPr lang="en-US" sz="4400" dirty="0"/>
              <a:t>was developed by Dr. Herman Hollerith. </a:t>
            </a:r>
          </a:p>
          <a:p>
            <a:r>
              <a:rPr lang="en-US" sz="4400" dirty="0" smtClean="0"/>
              <a:t>It </a:t>
            </a:r>
            <a:r>
              <a:rPr lang="en-US" sz="4400" dirty="0"/>
              <a:t>used punched cards for storage that was used for tabulating data. </a:t>
            </a:r>
          </a:p>
          <a:p>
            <a:r>
              <a:rPr lang="en-US" sz="4400" dirty="0" smtClean="0"/>
              <a:t>It </a:t>
            </a:r>
            <a:r>
              <a:rPr lang="en-US" sz="4400" dirty="0"/>
              <a:t>allowed 1890 US census to be completed in less than 3 years.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13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4400" dirty="0" smtClean="0"/>
              <a:t>Hollerith later left the census bureau to start his own punched card machine producing company. </a:t>
            </a:r>
          </a:p>
          <a:p>
            <a:r>
              <a:rPr lang="en-US" sz="4400" dirty="0" smtClean="0"/>
              <a:t>The company was later named international business machine co - </a:t>
            </a:r>
            <a:r>
              <a:rPr lang="en-US" sz="4400" dirty="0" err="1" smtClean="0"/>
              <a:t>orperation</a:t>
            </a:r>
            <a:r>
              <a:rPr lang="en-US" sz="4400" dirty="0" smtClean="0"/>
              <a:t> (IBM).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91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en-US" b="1" dirty="0"/>
              <a:t>THE ELECTRONIC ERA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3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rmAutofit/>
          </a:bodyPr>
          <a:lstStyle/>
          <a:p>
            <a:r>
              <a:rPr lang="en-US" sz="4800" dirty="0"/>
              <a:t>Computers have gone through a series of stages during their </a:t>
            </a:r>
            <a:r>
              <a:rPr lang="en-US" sz="4800" dirty="0" smtClean="0"/>
              <a:t>evolution </a:t>
            </a:r>
            <a:endParaRPr lang="en-US" sz="4800" dirty="0"/>
          </a:p>
          <a:p>
            <a:r>
              <a:rPr lang="en-US" sz="4800" dirty="0"/>
              <a:t>The term evolution </a:t>
            </a:r>
            <a:r>
              <a:rPr lang="en-US" sz="4800" i="1" dirty="0"/>
              <a:t>refers to historical development through which computers and technology have witnessed over </a:t>
            </a:r>
            <a:r>
              <a:rPr lang="en-US" sz="4800" i="1" dirty="0" smtClean="0"/>
              <a:t>time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777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7200" dirty="0"/>
              <a:t>The electronic era consists of the five general </a:t>
            </a:r>
            <a:r>
              <a:rPr lang="en-US" sz="7200" b="1" dirty="0">
                <a:solidFill>
                  <a:srgbClr val="FF0000"/>
                </a:solidFill>
              </a:rPr>
              <a:t>computer </a:t>
            </a:r>
            <a:r>
              <a:rPr lang="en-US" sz="7200" b="1" dirty="0" smtClean="0">
                <a:solidFill>
                  <a:srgbClr val="FF0000"/>
                </a:solidFill>
              </a:rPr>
              <a:t>generations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590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NB: </a:t>
            </a:r>
            <a:r>
              <a:rPr lang="en-US" b="1" i="1" dirty="0"/>
              <a:t>A</a:t>
            </a:r>
            <a:r>
              <a:rPr lang="en-US" b="1" i="1" dirty="0" smtClean="0"/>
              <a:t> </a:t>
            </a:r>
            <a:r>
              <a:rPr lang="en-US" b="1" i="1" dirty="0"/>
              <a:t>computer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6000" i="1" dirty="0" smtClean="0"/>
              <a:t>Refers </a:t>
            </a:r>
            <a:r>
              <a:rPr lang="en-US" sz="6000" i="1" dirty="0"/>
              <a:t>to the gradual technological stages that computers have undergone. </a:t>
            </a:r>
            <a:endParaRPr lang="en-US" sz="6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840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NB: A computer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 </a:t>
            </a:r>
            <a:r>
              <a:rPr lang="en-US" sz="6000" i="1" dirty="0"/>
              <a:t>Refers to development and accumulation of computer technology over years</a:t>
            </a:r>
            <a:r>
              <a:rPr lang="en-US" i="1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5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NB: A computer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839200" cy="4389120"/>
          </a:xfrm>
        </p:spPr>
        <p:txBody>
          <a:bodyPr>
            <a:normAutofit/>
          </a:bodyPr>
          <a:lstStyle/>
          <a:p>
            <a:r>
              <a:rPr lang="en-US" sz="5400" i="1" dirty="0" smtClean="0"/>
              <a:t>Refers </a:t>
            </a:r>
            <a:r>
              <a:rPr lang="en-US" sz="5400" i="1" dirty="0"/>
              <a:t>to the technological development that computers have witnessed. </a:t>
            </a:r>
            <a:endParaRPr lang="en-US" sz="5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302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534400" cy="4389120"/>
          </a:xfrm>
        </p:spPr>
        <p:txBody>
          <a:bodyPr>
            <a:normAutofit/>
          </a:bodyPr>
          <a:lstStyle/>
          <a:p>
            <a:r>
              <a:rPr lang="en-US" sz="5400" dirty="0"/>
              <a:t>Each computer generation is characterized by dramatic improvement in;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89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6477000"/>
          </a:xfrm>
        </p:spPr>
        <p:txBody>
          <a:bodyPr>
            <a:normAutofit fontScale="92500"/>
          </a:bodyPr>
          <a:lstStyle/>
          <a:p>
            <a:r>
              <a:rPr lang="en-US" sz="4800" dirty="0" smtClean="0"/>
              <a:t> </a:t>
            </a:r>
            <a:r>
              <a:rPr lang="en-US" sz="4800" i="1" dirty="0"/>
              <a:t>Technology </a:t>
            </a:r>
            <a:endParaRPr lang="en-US" sz="4800" dirty="0"/>
          </a:p>
          <a:p>
            <a:r>
              <a:rPr lang="en-US" sz="4800" dirty="0" smtClean="0"/>
              <a:t> </a:t>
            </a:r>
            <a:r>
              <a:rPr lang="en-US" sz="4800" i="1" dirty="0"/>
              <a:t>Increase in primary memory </a:t>
            </a:r>
            <a:endParaRPr lang="en-US" sz="4800" dirty="0"/>
          </a:p>
          <a:p>
            <a:r>
              <a:rPr lang="en-US" sz="4800" dirty="0" smtClean="0"/>
              <a:t> </a:t>
            </a:r>
            <a:r>
              <a:rPr lang="en-US" sz="4800" i="1" dirty="0"/>
              <a:t>Reduction in size </a:t>
            </a:r>
            <a:endParaRPr lang="en-US" sz="4800" dirty="0"/>
          </a:p>
          <a:p>
            <a:r>
              <a:rPr lang="en-US" sz="4800" dirty="0" smtClean="0"/>
              <a:t> </a:t>
            </a:r>
            <a:r>
              <a:rPr lang="en-US" sz="4800" i="1" dirty="0"/>
              <a:t>Increase in reliability </a:t>
            </a:r>
            <a:endParaRPr lang="en-US" sz="4800" dirty="0"/>
          </a:p>
          <a:p>
            <a:r>
              <a:rPr lang="en-US" sz="4800" dirty="0" smtClean="0"/>
              <a:t> </a:t>
            </a:r>
            <a:r>
              <a:rPr lang="en-US" sz="4800" i="1" dirty="0"/>
              <a:t>More programming languages are used. </a:t>
            </a:r>
            <a:endParaRPr lang="en-US" sz="4800" dirty="0"/>
          </a:p>
          <a:p>
            <a:r>
              <a:rPr lang="en-US" sz="4800" dirty="0" smtClean="0"/>
              <a:t> </a:t>
            </a:r>
            <a:r>
              <a:rPr lang="en-US" sz="4800" i="1" dirty="0"/>
              <a:t>Reduction in power consumption. </a:t>
            </a:r>
            <a:endParaRPr lang="en-US" sz="4800" dirty="0"/>
          </a:p>
          <a:p>
            <a:r>
              <a:rPr lang="en-US" sz="4800" dirty="0" smtClean="0"/>
              <a:t> </a:t>
            </a:r>
            <a:r>
              <a:rPr lang="en-US" sz="4800" i="1" dirty="0"/>
              <a:t>Reduction in price. </a:t>
            </a:r>
            <a:endParaRPr lang="en-US" sz="4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35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96892236"/>
              </p:ext>
            </p:extLst>
          </p:nvPr>
        </p:nvGraphicFramePr>
        <p:xfrm>
          <a:off x="152400" y="30480"/>
          <a:ext cx="8839200" cy="6481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4419600"/>
              </a:tblGrid>
              <a:tr h="1225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Generation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Technological development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655384">
                <a:tc>
                  <a:txBody>
                    <a:bodyPr/>
                    <a:lstStyle/>
                    <a:p>
                      <a:r>
                        <a:rPr kumimoji="0" lang="en-US" sz="4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First generation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Vacuum Tubes 	</a:t>
                      </a:r>
                    </a:p>
                  </a:txBody>
                  <a:tcPr/>
                </a:tc>
              </a:tr>
              <a:tr h="541404"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Second generation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Transistors 	</a:t>
                      </a:r>
                    </a:p>
                  </a:txBody>
                  <a:tcPr/>
                </a:tc>
              </a:tr>
              <a:tr h="609601"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Third generation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Integrated Circuits 	</a:t>
                      </a:r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Fourth generation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Large Integrated Circuits/Micro Processor 	</a:t>
                      </a:r>
                    </a:p>
                  </a:txBody>
                  <a:tcPr/>
                </a:tc>
              </a:tr>
              <a:tr h="1909162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Fifth/future generation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Artificial Intelligence 	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56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10600" cy="4325112"/>
          </a:xfrm>
        </p:spPr>
        <p:txBody>
          <a:bodyPr>
            <a:normAutofit/>
          </a:bodyPr>
          <a:lstStyle/>
          <a:p>
            <a:pPr algn="ctr"/>
            <a:r>
              <a:rPr lang="en-US" sz="6700" b="1" dirty="0" smtClean="0"/>
              <a:t>1 </a:t>
            </a:r>
            <a:r>
              <a:rPr lang="en-US" sz="6700" b="1" dirty="0"/>
              <a:t>FIRST </a:t>
            </a:r>
            <a:r>
              <a:rPr lang="en-US" sz="6700" b="1" dirty="0" smtClean="0"/>
              <a:t>GENERATION</a:t>
            </a:r>
            <a:br>
              <a:rPr lang="en-US" sz="6700" b="1" dirty="0" smtClean="0"/>
            </a:br>
            <a:r>
              <a:rPr lang="en-US" sz="6700" b="1" dirty="0" smtClean="0"/>
              <a:t>(</a:t>
            </a:r>
            <a:r>
              <a:rPr lang="en-US" sz="6700" b="1" dirty="0"/>
              <a:t>Vacuum tubes) </a:t>
            </a:r>
            <a:endParaRPr lang="en-US" sz="6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89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6000" b="1" dirty="0"/>
              <a:t>CHARACTERISTICS OF COMPUTERS IN THIS GENERATION</a:t>
            </a:r>
            <a:endParaRPr lang="en-US" sz="6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693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553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They </a:t>
            </a:r>
            <a:r>
              <a:rPr lang="en-US" sz="4000" dirty="0"/>
              <a:t>used vacuum tubes for power distribution and internal operations. </a:t>
            </a:r>
          </a:p>
          <a:p>
            <a:r>
              <a:rPr lang="en-US" sz="4000" dirty="0" smtClean="0"/>
              <a:t>They </a:t>
            </a:r>
            <a:r>
              <a:rPr lang="en-US" sz="4000" dirty="0"/>
              <a:t>were very big (almost of a size of a room) compared to the newer generations. </a:t>
            </a:r>
          </a:p>
          <a:p>
            <a:r>
              <a:rPr lang="en-US" sz="4000" dirty="0" smtClean="0"/>
              <a:t>They </a:t>
            </a:r>
            <a:r>
              <a:rPr lang="en-US" sz="4000" dirty="0"/>
              <a:t>gave off a lot of heat compared to the higher generations. 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They used magnetic drums for storage.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39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CHARACTERISED IN THREE STAGES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Beginning of calculation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The mechanical error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/>
              <a:t>The electronic error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06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15400" cy="640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They </a:t>
            </a:r>
            <a:r>
              <a:rPr lang="en-US" sz="4000" dirty="0"/>
              <a:t>consumed a lot of power compared to the rest of the generations. </a:t>
            </a:r>
          </a:p>
          <a:p>
            <a:r>
              <a:rPr lang="en-US" sz="4000" dirty="0" smtClean="0"/>
              <a:t>They </a:t>
            </a:r>
            <a:r>
              <a:rPr lang="en-US" sz="4000" dirty="0"/>
              <a:t>had limited primary memory (a maximum of 2KB). </a:t>
            </a:r>
          </a:p>
          <a:p>
            <a:r>
              <a:rPr lang="en-US" sz="4000" dirty="0" smtClean="0"/>
              <a:t>They </a:t>
            </a:r>
            <a:r>
              <a:rPr lang="en-US" sz="4000" dirty="0"/>
              <a:t>were very heavy (about 30 tons) compared to higher generations. </a:t>
            </a:r>
          </a:p>
          <a:p>
            <a:r>
              <a:rPr lang="en-US" sz="4000" dirty="0" smtClean="0"/>
              <a:t>Programming </a:t>
            </a:r>
            <a:r>
              <a:rPr lang="en-US" sz="4000" dirty="0"/>
              <a:t>was done in machine code compared to higher generations. 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95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first generation computers include;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763000" cy="469392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ENIAC </a:t>
            </a:r>
            <a:r>
              <a:rPr lang="en-US" sz="3600" dirty="0"/>
              <a:t>(Electronic Integrator and Computer). </a:t>
            </a:r>
          </a:p>
          <a:p>
            <a:r>
              <a:rPr lang="en-US" sz="3600" b="1" dirty="0" smtClean="0"/>
              <a:t>UNIVAC </a:t>
            </a:r>
            <a:r>
              <a:rPr lang="en-US" sz="3600" dirty="0"/>
              <a:t>(Universal Automatic Computer). </a:t>
            </a:r>
          </a:p>
          <a:p>
            <a:r>
              <a:rPr lang="en-US" sz="3600" b="1" dirty="0" smtClean="0"/>
              <a:t>EDVAC </a:t>
            </a:r>
            <a:r>
              <a:rPr lang="en-US" sz="3600" dirty="0" smtClean="0"/>
              <a:t>(Electronic </a:t>
            </a:r>
            <a:r>
              <a:rPr lang="en-US" sz="3600" dirty="0"/>
              <a:t>D</a:t>
            </a:r>
            <a:r>
              <a:rPr lang="en-US" sz="3600" dirty="0" smtClean="0"/>
              <a:t>iscrete </a:t>
            </a:r>
            <a:r>
              <a:rPr lang="en-US" sz="3600" dirty="0"/>
              <a:t>V</a:t>
            </a:r>
            <a:r>
              <a:rPr lang="en-US" sz="3600" dirty="0" smtClean="0"/>
              <a:t>ariable </a:t>
            </a:r>
            <a:r>
              <a:rPr lang="en-US" sz="3600" dirty="0"/>
              <a:t>A</a:t>
            </a:r>
            <a:r>
              <a:rPr lang="en-US" sz="3600" dirty="0" smtClean="0"/>
              <a:t>utomatic </a:t>
            </a:r>
            <a:r>
              <a:rPr lang="en-US" sz="3600" dirty="0"/>
              <a:t>C</a:t>
            </a:r>
            <a:r>
              <a:rPr lang="en-US" sz="3600" dirty="0" smtClean="0"/>
              <a:t>omputer</a:t>
            </a:r>
            <a:r>
              <a:rPr lang="en-US" sz="3600" dirty="0"/>
              <a:t>). </a:t>
            </a:r>
          </a:p>
          <a:p>
            <a:r>
              <a:rPr lang="en-US" sz="3600" b="1" dirty="0" smtClean="0"/>
              <a:t>IBM </a:t>
            </a:r>
            <a:r>
              <a:rPr lang="en-US" sz="3600" b="1" dirty="0"/>
              <a:t>650 </a:t>
            </a:r>
            <a:r>
              <a:rPr lang="en-US" sz="3600" dirty="0" smtClean="0"/>
              <a:t>(International </a:t>
            </a:r>
            <a:r>
              <a:rPr lang="en-US" sz="3600" dirty="0"/>
              <a:t>B</a:t>
            </a:r>
            <a:r>
              <a:rPr lang="en-US" sz="3600" dirty="0" smtClean="0"/>
              <a:t>usiness </a:t>
            </a:r>
            <a:r>
              <a:rPr lang="en-US" sz="3600" dirty="0"/>
              <a:t>M</a:t>
            </a:r>
            <a:r>
              <a:rPr lang="en-US" sz="3600" dirty="0" smtClean="0"/>
              <a:t>achine</a:t>
            </a:r>
            <a:r>
              <a:rPr lang="en-US" sz="3600" dirty="0"/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509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91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/>
            </a:r>
            <a:br>
              <a:rPr lang="en-US" sz="6000" dirty="0"/>
            </a:br>
            <a:r>
              <a:rPr lang="en-US" sz="6000" b="1" dirty="0"/>
              <a:t>2 SECOND GENERATION (transistors) 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05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1091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CHARACTERISTICS OF COMPUTERS IN THIS GENERATION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259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Transistors </a:t>
            </a:r>
            <a:r>
              <a:rPr lang="en-US" sz="4800" dirty="0"/>
              <a:t>were developed during this generation. </a:t>
            </a:r>
          </a:p>
          <a:p>
            <a:r>
              <a:rPr lang="en-US" sz="4800" dirty="0" smtClean="0"/>
              <a:t> </a:t>
            </a:r>
            <a:r>
              <a:rPr lang="en-US" sz="4800" dirty="0"/>
              <a:t>Computers to become smaller compared to the first generation computers. </a:t>
            </a:r>
          </a:p>
          <a:p>
            <a:r>
              <a:rPr lang="en-US" sz="4800" dirty="0" smtClean="0"/>
              <a:t> </a:t>
            </a:r>
            <a:r>
              <a:rPr lang="en-US" sz="4800" dirty="0"/>
              <a:t>Computers became faster compared to early computers. </a:t>
            </a:r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172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06902"/>
            <a:ext cx="8839200" cy="6172200"/>
          </a:xfrm>
        </p:spPr>
        <p:txBody>
          <a:bodyPr/>
          <a:lstStyle/>
          <a:p>
            <a:r>
              <a:rPr lang="en-US" sz="4000" dirty="0" smtClean="0"/>
              <a:t>Computers </a:t>
            </a:r>
            <a:r>
              <a:rPr lang="en-US" sz="4000" dirty="0"/>
              <a:t>become cheaper in cost compared to early computers. </a:t>
            </a:r>
          </a:p>
          <a:p>
            <a:r>
              <a:rPr lang="en-US" sz="4000" dirty="0" smtClean="0"/>
              <a:t>Computers </a:t>
            </a:r>
            <a:r>
              <a:rPr lang="en-US" sz="4000" dirty="0"/>
              <a:t>became more energy-efficient and more reliable than their first-generation predecessors. </a:t>
            </a:r>
          </a:p>
          <a:p>
            <a:r>
              <a:rPr lang="en-US" sz="4000" dirty="0" smtClean="0"/>
              <a:t>Second-generation </a:t>
            </a:r>
            <a:r>
              <a:rPr lang="en-US" sz="4000" dirty="0"/>
              <a:t>computers still relied on punched cards for input. </a:t>
            </a:r>
          </a:p>
          <a:p>
            <a:r>
              <a:rPr lang="en-US" sz="4000" dirty="0" smtClean="0"/>
              <a:t>Output </a:t>
            </a:r>
            <a:r>
              <a:rPr lang="en-US" sz="4000" dirty="0"/>
              <a:t>was based on printouts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246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3600" dirty="0"/>
              <a:t>Second-generation computers moved from cryptic binary machine language to symbolic, or assembly, languages. 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High-level programming languages were also being developed at this time, such as early versions of COBOL and FORTRAN. 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The first computers of this generation were developed for the atomic energy industry. 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The first super computer was developed.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675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Computers in this generation include;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 </a:t>
            </a:r>
            <a:r>
              <a:rPr lang="en-US" sz="4400" b="1" dirty="0"/>
              <a:t>IBM 77030 </a:t>
            </a:r>
            <a:endParaRPr lang="en-US" sz="4400" dirty="0"/>
          </a:p>
          <a:p>
            <a:r>
              <a:rPr lang="en-US" sz="4400" dirty="0" smtClean="0"/>
              <a:t> </a:t>
            </a:r>
            <a:r>
              <a:rPr lang="en-US" sz="4400" b="1" dirty="0"/>
              <a:t>TRADIC </a:t>
            </a:r>
            <a:endParaRPr lang="en-US" sz="4400" dirty="0"/>
          </a:p>
          <a:p>
            <a:r>
              <a:rPr lang="en-US" sz="4400" dirty="0" smtClean="0"/>
              <a:t> </a:t>
            </a:r>
            <a:r>
              <a:rPr lang="en-US" sz="4400" b="1" dirty="0"/>
              <a:t>CDC 6600 </a:t>
            </a:r>
            <a:r>
              <a:rPr lang="en-US" sz="4400" dirty="0"/>
              <a:t>mainframe computer </a:t>
            </a:r>
          </a:p>
          <a:p>
            <a:r>
              <a:rPr lang="en-US" sz="4400" dirty="0" smtClean="0"/>
              <a:t> </a:t>
            </a:r>
            <a:r>
              <a:rPr lang="en-US" sz="4400" b="1" dirty="0"/>
              <a:t>LARC </a:t>
            </a:r>
            <a:r>
              <a:rPr lang="en-US" sz="4400" dirty="0"/>
              <a:t>(Livermore Atomic Research Computer)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2507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1727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600" b="1" dirty="0"/>
              <a:t>3 THIRD GENERATION (integrated circuits)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149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4891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CHARACTERISTICS OF COMPUTERS IN THIS </a:t>
            </a:r>
            <a:r>
              <a:rPr lang="en-US" sz="6600" b="1" dirty="0" smtClean="0"/>
              <a:t>GENERATION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795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BEGINING </a:t>
            </a:r>
            <a:r>
              <a:rPr lang="en-US" b="1" dirty="0"/>
              <a:t>OF CALCULATION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 smtClean="0"/>
              <a:t>Three machines were developed </a:t>
            </a:r>
            <a:r>
              <a:rPr lang="en-US" sz="4300" b="1" dirty="0" err="1" smtClean="0"/>
              <a:t>i.e</a:t>
            </a:r>
            <a:endParaRPr lang="en-US" sz="4300" b="1" dirty="0" smtClean="0"/>
          </a:p>
          <a:p>
            <a:pPr marL="1143000" indent="-1143000">
              <a:buFont typeface="+mj-lt"/>
              <a:buAutoNum type="arabicPeriod"/>
            </a:pPr>
            <a:r>
              <a:rPr lang="en-US" sz="6600" b="1" dirty="0" smtClean="0"/>
              <a:t>Abacus</a:t>
            </a:r>
            <a:r>
              <a:rPr lang="en-US" sz="6600" b="1" dirty="0"/>
              <a:t>. </a:t>
            </a:r>
            <a:endParaRPr lang="en-US" sz="6600" dirty="0"/>
          </a:p>
          <a:p>
            <a:pPr marL="1143000" indent="-1143000">
              <a:buFont typeface="+mj-lt"/>
              <a:buAutoNum type="arabicPeriod"/>
            </a:pPr>
            <a:r>
              <a:rPr lang="en-US" sz="6600" b="1" dirty="0"/>
              <a:t>Napier Bones. </a:t>
            </a:r>
            <a:endParaRPr lang="en-US" sz="6600" dirty="0"/>
          </a:p>
          <a:p>
            <a:pPr marL="1143000" indent="-1143000">
              <a:buFont typeface="+mj-lt"/>
              <a:buAutoNum type="arabicPeriod"/>
            </a:pPr>
            <a:r>
              <a:rPr lang="en-US" sz="6600" b="1" dirty="0"/>
              <a:t>Slide Rule. </a:t>
            </a:r>
            <a:endParaRPr lang="en-US" sz="6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173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</a:t>
            </a:r>
            <a:r>
              <a:rPr lang="en-US" sz="4400" dirty="0"/>
              <a:t>They used integrated circuits (</a:t>
            </a:r>
            <a:r>
              <a:rPr lang="en-US" sz="4400" b="1" dirty="0"/>
              <a:t>ICs</a:t>
            </a:r>
            <a:r>
              <a:rPr lang="en-US" sz="4400" dirty="0"/>
              <a:t>) in their operation. 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Computers became smaller in size compared to the previous generation. 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Computers became cheaper than the previous generations. 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002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Computers </a:t>
            </a:r>
            <a:r>
              <a:rPr lang="en-US" sz="4400" dirty="0"/>
              <a:t>consumed less power compared to the previous generations. </a:t>
            </a:r>
          </a:p>
          <a:p>
            <a:r>
              <a:rPr lang="en-US" sz="4400" dirty="0" smtClean="0"/>
              <a:t>Computers </a:t>
            </a:r>
            <a:r>
              <a:rPr lang="en-US" sz="4400" dirty="0"/>
              <a:t>became more reliable compared to the first and the second generations. </a:t>
            </a:r>
          </a:p>
          <a:p>
            <a:r>
              <a:rPr lang="en-US" sz="4400" dirty="0" smtClean="0"/>
              <a:t>The </a:t>
            </a:r>
            <a:r>
              <a:rPr lang="en-US" sz="4400" dirty="0"/>
              <a:t>first operating system was made i.e. </a:t>
            </a:r>
            <a:r>
              <a:rPr lang="en-US" sz="4400" b="1" dirty="0"/>
              <a:t>MULTICS 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6413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Other </a:t>
            </a:r>
            <a:r>
              <a:rPr lang="en-US" sz="4000" dirty="0"/>
              <a:t>simple programming languages were made i.e. </a:t>
            </a:r>
            <a:r>
              <a:rPr lang="en-US" sz="4000" b="1" dirty="0"/>
              <a:t>BASIC </a:t>
            </a:r>
            <a:r>
              <a:rPr lang="en-US" sz="4000" dirty="0"/>
              <a:t>(Beginners All Purpose Symbolic Instruction Code). </a:t>
            </a:r>
          </a:p>
          <a:p>
            <a:r>
              <a:rPr lang="en-US" sz="4000" dirty="0" smtClean="0"/>
              <a:t>The </a:t>
            </a:r>
            <a:r>
              <a:rPr lang="en-US" sz="4000" dirty="0"/>
              <a:t>primary memory increased compared to the previous generations (about 64 KB of RAM). </a:t>
            </a:r>
          </a:p>
          <a:p>
            <a:r>
              <a:rPr lang="en-US" sz="4000" dirty="0" smtClean="0"/>
              <a:t>The </a:t>
            </a:r>
            <a:r>
              <a:rPr lang="en-US" sz="4000" dirty="0"/>
              <a:t>speed of the computers increased compared to the previous computers. 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766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Computers in generation include;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5400" b="1" dirty="0" smtClean="0"/>
              <a:t>IBM </a:t>
            </a:r>
            <a:r>
              <a:rPr lang="en-US" sz="5400" b="1" dirty="0"/>
              <a:t>3360PDP </a:t>
            </a:r>
            <a:endParaRPr lang="en-US" sz="5400" dirty="0"/>
          </a:p>
          <a:p>
            <a:r>
              <a:rPr lang="en-US" sz="5400" b="1" dirty="0" smtClean="0"/>
              <a:t>IBM </a:t>
            </a:r>
            <a:r>
              <a:rPr lang="en-US" sz="5400" b="1" dirty="0"/>
              <a:t>3370 </a:t>
            </a:r>
            <a:endParaRPr lang="en-US" sz="5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3124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38862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4 </a:t>
            </a:r>
            <a:r>
              <a:rPr lang="en-US" sz="6000" b="1" dirty="0"/>
              <a:t>FOURTH GENERATION (VLSICs/microprocessor) 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184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09651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CHARACTERISTICS OF COMPUTERS IN THIS GENERATION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7995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562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Very </a:t>
            </a:r>
            <a:r>
              <a:rPr lang="en-US" sz="4400" dirty="0"/>
              <a:t>Large Scale Integrated Circuits (</a:t>
            </a:r>
            <a:r>
              <a:rPr lang="en-US" sz="4400" b="1" dirty="0"/>
              <a:t>VLSICs</a:t>
            </a:r>
            <a:r>
              <a:rPr lang="en-US" sz="4400" dirty="0"/>
              <a:t>) were used in internal operations. </a:t>
            </a:r>
          </a:p>
          <a:p>
            <a:r>
              <a:rPr lang="en-US" sz="4400" dirty="0" smtClean="0"/>
              <a:t>The </a:t>
            </a:r>
            <a:r>
              <a:rPr lang="en-US" sz="4400" dirty="0"/>
              <a:t>first microprocessor was manufactured. </a:t>
            </a:r>
          </a:p>
          <a:p>
            <a:r>
              <a:rPr lang="en-US" sz="4400" dirty="0" smtClean="0"/>
              <a:t>Primary </a:t>
            </a:r>
            <a:r>
              <a:rPr lang="en-US" sz="4400" dirty="0"/>
              <a:t>memory increased compared to the first computers (256 KB RAM). 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1440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There </a:t>
            </a:r>
            <a:r>
              <a:rPr lang="en-US" sz="4000" dirty="0"/>
              <a:t>was introduction of a variety of software compared to the previous generations. </a:t>
            </a:r>
          </a:p>
          <a:p>
            <a:r>
              <a:rPr lang="en-US" sz="4000" dirty="0" smtClean="0"/>
              <a:t>Computers </a:t>
            </a:r>
            <a:r>
              <a:rPr lang="en-US" sz="4000" dirty="0"/>
              <a:t>became powerful and more reliable than the past computers. </a:t>
            </a:r>
          </a:p>
          <a:p>
            <a:r>
              <a:rPr lang="en-US" sz="4000" dirty="0" smtClean="0"/>
              <a:t>Computers </a:t>
            </a:r>
            <a:r>
              <a:rPr lang="en-US" sz="4000" dirty="0"/>
              <a:t>became cheaper than the past computers that even school and homes could afford them. 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25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15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Programming </a:t>
            </a:r>
            <a:r>
              <a:rPr lang="en-US" sz="4400" dirty="0"/>
              <a:t>languages that resemble human languages were introduced e.g. C,C+, C++, </a:t>
            </a:r>
            <a:r>
              <a:rPr lang="en-US" sz="4400" dirty="0" err="1"/>
              <a:t>etc</a:t>
            </a:r>
            <a:r>
              <a:rPr lang="en-US" sz="4400" dirty="0"/>
              <a:t> </a:t>
            </a:r>
          </a:p>
          <a:p>
            <a:r>
              <a:rPr lang="en-US" sz="4400" dirty="0" smtClean="0"/>
              <a:t>Computers </a:t>
            </a:r>
            <a:r>
              <a:rPr lang="en-US" sz="4400" dirty="0"/>
              <a:t>directly started using input devices like mice, keyboards, </a:t>
            </a:r>
            <a:r>
              <a:rPr lang="en-US" sz="4400" dirty="0" err="1"/>
              <a:t>etc</a:t>
            </a:r>
            <a:r>
              <a:rPr lang="en-US" sz="4400" dirty="0"/>
              <a:t> to provide a more natural user interface. 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282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Operating </a:t>
            </a:r>
            <a:r>
              <a:rPr lang="en-US" sz="4000" dirty="0"/>
              <a:t>systems with graphical user interfaces (GUI) were introduced e.g. windows operating system by Microsoft cooperation. </a:t>
            </a:r>
          </a:p>
          <a:p>
            <a:r>
              <a:rPr lang="en-US" sz="4000" dirty="0" smtClean="0"/>
              <a:t>Computer </a:t>
            </a:r>
            <a:r>
              <a:rPr lang="en-US" sz="4000" dirty="0"/>
              <a:t>storage increased compared to the last computers. Storage devices like floppy disks, optical devices, hard disk were made. 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64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1.Abacus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 </a:t>
            </a:r>
            <a:r>
              <a:rPr lang="en-US" sz="4000" dirty="0"/>
              <a:t>This is the first computing device invented many centuries before C</a:t>
            </a:r>
            <a:r>
              <a:rPr lang="en-US" sz="4000" dirty="0" smtClean="0"/>
              <a:t>hrist</a:t>
            </a:r>
            <a:r>
              <a:rPr lang="en-US" sz="4000" dirty="0"/>
              <a:t>. 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It was used to do calculations in </a:t>
            </a:r>
            <a:r>
              <a:rPr lang="en-US" sz="4000" dirty="0" smtClean="0"/>
              <a:t>China </a:t>
            </a:r>
            <a:r>
              <a:rPr lang="en-US" sz="4000" dirty="0"/>
              <a:t>and Japan for thousand s of years before Christ. 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It was made of beads strung on threads in a wooden rack. 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It is still used today by schools and shop keepers in Asia.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067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in this generation include;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 smtClean="0"/>
              <a:t>IBM </a:t>
            </a:r>
            <a:r>
              <a:rPr lang="en-US" sz="4800" b="1" dirty="0"/>
              <a:t>308 </a:t>
            </a:r>
            <a:endParaRPr lang="en-US" sz="4800" dirty="0"/>
          </a:p>
          <a:p>
            <a:r>
              <a:rPr lang="en-US" sz="4800" b="1" dirty="0" err="1" smtClean="0"/>
              <a:t>Amdah</a:t>
            </a:r>
            <a:r>
              <a:rPr lang="en-US" sz="4800" b="1" dirty="0" smtClean="0"/>
              <a:t> </a:t>
            </a:r>
            <a:r>
              <a:rPr lang="en-US" sz="4800" b="1" dirty="0"/>
              <a:t>580 </a:t>
            </a:r>
            <a:endParaRPr lang="en-US" sz="4800" dirty="0"/>
          </a:p>
          <a:p>
            <a:r>
              <a:rPr lang="en-US" sz="4800" b="1" dirty="0" smtClean="0"/>
              <a:t>Xerox </a:t>
            </a:r>
            <a:r>
              <a:rPr lang="en-US" sz="4800" b="1" dirty="0"/>
              <a:t>Alto </a:t>
            </a:r>
            <a:endParaRPr lang="en-US" sz="4800" dirty="0"/>
          </a:p>
          <a:p>
            <a:r>
              <a:rPr lang="en-US" sz="4800" b="1" dirty="0" smtClean="0"/>
              <a:t>Apple </a:t>
            </a:r>
            <a:r>
              <a:rPr lang="en-US" sz="4800" b="1" dirty="0"/>
              <a:t>Macintosh </a:t>
            </a:r>
            <a:endParaRPr lang="en-US" sz="4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695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0203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000" b="1" dirty="0"/>
              <a:t>5 FIFTH/FUTURE </a:t>
            </a:r>
            <a:r>
              <a:rPr lang="en-US" sz="6000" b="1" dirty="0" smtClean="0"/>
              <a:t>GENERATION</a:t>
            </a:r>
            <a:br>
              <a:rPr lang="en-US" sz="6000" b="1" dirty="0" smtClean="0"/>
            </a:br>
            <a:r>
              <a:rPr lang="en-US" sz="6000" b="1" dirty="0" smtClean="0"/>
              <a:t> </a:t>
            </a:r>
            <a:r>
              <a:rPr lang="en-US" sz="6000" b="1" dirty="0"/>
              <a:t>(artificial intelligence) 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102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5391912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Computers in the fifth generation appear completely deferent from the past computers of the past generations.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549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r>
              <a:rPr lang="en-US" sz="4400" dirty="0"/>
              <a:t>They are </a:t>
            </a:r>
            <a:r>
              <a:rPr lang="en-US" sz="4400" dirty="0" smtClean="0"/>
              <a:t>characterized </a:t>
            </a:r>
            <a:r>
              <a:rPr lang="en-US" sz="4400" dirty="0"/>
              <a:t>by artificial intelligence</a:t>
            </a:r>
            <a:r>
              <a:rPr lang="en-US" sz="4400" i="1" dirty="0" smtClean="0"/>
              <a:t>.</a:t>
            </a:r>
          </a:p>
          <a:p>
            <a:r>
              <a:rPr lang="en-US" sz="4400" i="1" dirty="0" smtClean="0"/>
              <a:t> </a:t>
            </a:r>
            <a:r>
              <a:rPr lang="en-US" sz="4400" b="1" i="1" dirty="0"/>
              <a:t>Artificial intelligence </a:t>
            </a:r>
            <a:r>
              <a:rPr lang="en-US" sz="4400" i="1" dirty="0"/>
              <a:t>is the ability of computers to respond to requests given to them and provide solutions mimicking a human being</a:t>
            </a:r>
            <a:r>
              <a:rPr lang="en-US" sz="4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70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94411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CHARACTERISTICS OF COMPUTERS IN THIS GENERATION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920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Computers </a:t>
            </a:r>
            <a:r>
              <a:rPr lang="en-US" sz="4000" dirty="0"/>
              <a:t>use artificial intelligence, they can see, hear, talk, </a:t>
            </a:r>
            <a:r>
              <a:rPr lang="en-US" sz="4000" dirty="0" err="1"/>
              <a:t>etc</a:t>
            </a:r>
            <a:r>
              <a:rPr lang="en-US" sz="4000" dirty="0"/>
              <a:t> .This is why they have many areas of application i.e. in schools, hospitals, homes, </a:t>
            </a:r>
            <a:r>
              <a:rPr lang="en-US" sz="4000" dirty="0" err="1"/>
              <a:t>etc</a:t>
            </a:r>
            <a:r>
              <a:rPr lang="en-US" sz="4000" dirty="0"/>
              <a:t> </a:t>
            </a:r>
          </a:p>
          <a:p>
            <a:r>
              <a:rPr lang="en-US" sz="4000" dirty="0"/>
              <a:t>There is increased use of wireless communication through use of personal computers, remote controls, smart phones, etc.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4627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Primary </a:t>
            </a:r>
            <a:r>
              <a:rPr lang="en-US" sz="4000" dirty="0"/>
              <a:t>memory has exceedingly increased than the past generations to 4GB RAM, 8GB RAM,16 GB RAM, 32 GB, 64 GB, 128 GB, </a:t>
            </a:r>
            <a:r>
              <a:rPr lang="en-US" sz="4000" dirty="0" err="1"/>
              <a:t>etc</a:t>
            </a:r>
            <a:r>
              <a:rPr lang="en-US" sz="4000" dirty="0"/>
              <a:t> </a:t>
            </a:r>
          </a:p>
          <a:p>
            <a:r>
              <a:rPr lang="en-US" sz="4000" dirty="0" smtClean="0"/>
              <a:t>There </a:t>
            </a:r>
            <a:r>
              <a:rPr lang="en-US" sz="4000" dirty="0"/>
              <a:t>is increased use of internet for communication. This is done through e-mails, social networks, videoconferencing, </a:t>
            </a:r>
            <a:r>
              <a:rPr lang="en-US" sz="4000" dirty="0" err="1"/>
              <a:t>etc</a:t>
            </a:r>
            <a:r>
              <a:rPr lang="en-US" sz="4000" dirty="0"/>
              <a:t> 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63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Computers </a:t>
            </a:r>
            <a:r>
              <a:rPr lang="en-US" sz="4400" dirty="0"/>
              <a:t>completely reduced in size to a size of a small pen and can be made in a shape of interest. </a:t>
            </a:r>
          </a:p>
          <a:p>
            <a:r>
              <a:rPr lang="en-US" sz="4400" dirty="0" smtClean="0"/>
              <a:t>Highly </a:t>
            </a:r>
            <a:r>
              <a:rPr lang="en-US" sz="4400" dirty="0"/>
              <a:t>sophisticated operating systems have been developed. These include; windows 8, Linux, Mac OS, android OS, </a:t>
            </a:r>
            <a:r>
              <a:rPr lang="en-US" sz="4400" dirty="0" err="1"/>
              <a:t>etc</a:t>
            </a:r>
            <a:r>
              <a:rPr lang="en-US" sz="4400" dirty="0"/>
              <a:t> 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514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Many </a:t>
            </a:r>
            <a:r>
              <a:rPr lang="en-US" sz="4400" dirty="0"/>
              <a:t>other application programs of deferent kinds have been made in almost all tasks that a human being needs to do. </a:t>
            </a:r>
          </a:p>
          <a:p>
            <a:r>
              <a:rPr lang="en-US" sz="4400" dirty="0" smtClean="0"/>
              <a:t>Computers </a:t>
            </a:r>
            <a:r>
              <a:rPr lang="en-US" sz="4400" dirty="0"/>
              <a:t>have become so cheap that they are affordable by everyone everywhere. 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81297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There </a:t>
            </a:r>
            <a:r>
              <a:rPr lang="en-US" sz="4400" dirty="0"/>
              <a:t>is increased use of robots most especially in the industry usually to perform repetitive tasks and carry heavy loads. 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088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2.Napier Bones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It </a:t>
            </a:r>
            <a:r>
              <a:rPr lang="en-US" sz="4400" dirty="0"/>
              <a:t>was invented by john Napier a Scottish mathematician. </a:t>
            </a:r>
          </a:p>
          <a:p>
            <a:r>
              <a:rPr lang="en-US" sz="4400" dirty="0" smtClean="0"/>
              <a:t>It </a:t>
            </a:r>
            <a:r>
              <a:rPr lang="en-US" sz="4400" dirty="0"/>
              <a:t>was invented in the year 1617. </a:t>
            </a:r>
          </a:p>
          <a:p>
            <a:r>
              <a:rPr lang="en-US" sz="4400" dirty="0" smtClean="0"/>
              <a:t>The </a:t>
            </a:r>
            <a:r>
              <a:rPr lang="en-US" sz="4400" dirty="0"/>
              <a:t>Napier Bones was a table of logarithms made of ivory sticks used for multiplication.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4536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39312"/>
          </a:xfrm>
        </p:spPr>
        <p:txBody>
          <a:bodyPr>
            <a:normAutofit/>
          </a:bodyPr>
          <a:lstStyle/>
          <a:p>
            <a:r>
              <a:rPr lang="en-US" b="1" i="1" dirty="0"/>
              <a:t>Applications of artificial intelligence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64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</a:t>
            </a:r>
            <a:r>
              <a:rPr lang="en-US" sz="4000" b="1" i="1" dirty="0"/>
              <a:t>Game playing: </a:t>
            </a:r>
            <a:r>
              <a:rPr lang="en-US" sz="4000" dirty="0"/>
              <a:t>programming computers to play games like FIFA, chess, GTA, </a:t>
            </a:r>
            <a:r>
              <a:rPr lang="en-US" sz="4000" dirty="0" err="1"/>
              <a:t>etc</a:t>
            </a:r>
            <a:r>
              <a:rPr lang="en-US" sz="4000" dirty="0"/>
              <a:t> </a:t>
            </a:r>
          </a:p>
          <a:p>
            <a:r>
              <a:rPr lang="en-US" sz="4000" b="1" i="1" dirty="0" smtClean="0"/>
              <a:t>Expert </a:t>
            </a:r>
            <a:r>
              <a:rPr lang="en-US" sz="4000" b="1" i="1" dirty="0"/>
              <a:t>systems: </a:t>
            </a:r>
            <a:r>
              <a:rPr lang="en-US" sz="4000" dirty="0"/>
              <a:t>programming computers to make decisions in real-life situations(for instance disease diagnosis based on symptoms) 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0401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r>
              <a:rPr lang="en-US" sz="4400" b="1" i="1" dirty="0" smtClean="0"/>
              <a:t>Natural </a:t>
            </a:r>
            <a:r>
              <a:rPr lang="en-US" sz="4400" b="1" i="1" dirty="0"/>
              <a:t>language processing: </a:t>
            </a:r>
            <a:r>
              <a:rPr lang="en-US" sz="4400" dirty="0"/>
              <a:t>programming computers to understand human languages. </a:t>
            </a:r>
          </a:p>
          <a:p>
            <a:r>
              <a:rPr lang="en-US" sz="4400" b="1" i="1" dirty="0" smtClean="0"/>
              <a:t>Neural </a:t>
            </a:r>
            <a:r>
              <a:rPr lang="en-US" sz="4400" b="1" i="1" dirty="0"/>
              <a:t>networks: </a:t>
            </a:r>
            <a:r>
              <a:rPr lang="en-US" sz="4400" dirty="0"/>
              <a:t>systems that stimulate intelligence by attempting to reproduce the types of physical connections that occur in animal brain. 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557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sz="4400" b="1" i="1" dirty="0" smtClean="0"/>
              <a:t>Robotics</a:t>
            </a:r>
            <a:r>
              <a:rPr lang="en-US" sz="4400" b="1" i="1" dirty="0"/>
              <a:t>: </a:t>
            </a:r>
            <a:r>
              <a:rPr lang="en-US" sz="4400" dirty="0"/>
              <a:t>This is programming computers to see, hear and react to stimuli. 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8463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Computers in this generation include;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839200" cy="46939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TOSY </a:t>
            </a:r>
            <a:r>
              <a:rPr lang="en-US" sz="3600" dirty="0"/>
              <a:t>ping pong playing robot (tennis player) </a:t>
            </a:r>
          </a:p>
          <a:p>
            <a:r>
              <a:rPr lang="en-US" sz="3600" dirty="0" smtClean="0"/>
              <a:t>Sophisticated </a:t>
            </a:r>
            <a:r>
              <a:rPr lang="en-US" sz="3600" dirty="0"/>
              <a:t>smart phones </a:t>
            </a:r>
          </a:p>
          <a:p>
            <a:r>
              <a:rPr lang="en-US" sz="3600" dirty="0" smtClean="0"/>
              <a:t>I-pad </a:t>
            </a:r>
            <a:endParaRPr lang="en-US" sz="3600" dirty="0"/>
          </a:p>
          <a:p>
            <a:r>
              <a:rPr lang="en-US" sz="3600" dirty="0" smtClean="0"/>
              <a:t>Tablets </a:t>
            </a:r>
            <a:endParaRPr lang="en-US" sz="3600" dirty="0"/>
          </a:p>
          <a:p>
            <a:r>
              <a:rPr lang="en-US" sz="3600" dirty="0" smtClean="0"/>
              <a:t>Hospital </a:t>
            </a:r>
            <a:r>
              <a:rPr lang="en-US" sz="3600" dirty="0"/>
              <a:t>robots </a:t>
            </a:r>
          </a:p>
          <a:p>
            <a:r>
              <a:rPr lang="en-US" sz="3600" dirty="0" smtClean="0"/>
              <a:t>Personal </a:t>
            </a:r>
            <a:r>
              <a:rPr lang="en-US" sz="3600" dirty="0"/>
              <a:t>computers (</a:t>
            </a:r>
            <a:r>
              <a:rPr lang="en-US" sz="3600" b="1" dirty="0"/>
              <a:t>PCs</a:t>
            </a:r>
            <a:r>
              <a:rPr lang="en-US" sz="3600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5309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42011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GOOD LUCK</a:t>
            </a:r>
            <a:endParaRPr lang="en-US" sz="6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503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3.Slide </a:t>
            </a:r>
            <a:r>
              <a:rPr lang="en-US" b="1" dirty="0"/>
              <a:t>Rule.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r>
              <a:rPr lang="en-US" sz="4000" dirty="0" smtClean="0"/>
              <a:t>It </a:t>
            </a:r>
            <a:r>
              <a:rPr lang="en-US" sz="4000" dirty="0"/>
              <a:t>was invented by William </a:t>
            </a:r>
            <a:r>
              <a:rPr lang="en-US" sz="4000" dirty="0" err="1"/>
              <a:t>Oughtred</a:t>
            </a:r>
            <a:r>
              <a:rPr lang="en-US" sz="4000" dirty="0"/>
              <a:t> in the year 1622. </a:t>
            </a:r>
          </a:p>
          <a:p>
            <a:r>
              <a:rPr lang="en-US" sz="4000" dirty="0" smtClean="0"/>
              <a:t>It </a:t>
            </a:r>
            <a:r>
              <a:rPr lang="en-US" sz="4000" dirty="0"/>
              <a:t>was a primary device of calculation used by </a:t>
            </a:r>
            <a:r>
              <a:rPr lang="en-US" sz="4000" dirty="0" smtClean="0"/>
              <a:t>engineers, </a:t>
            </a:r>
            <a:r>
              <a:rPr lang="en-US" sz="4000" dirty="0"/>
              <a:t>but was not an accurate device to be used in the areas of accounting.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664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b="1" dirty="0"/>
              <a:t>MECHANICALA ERA (1623-1940)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775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sz="5400" dirty="0"/>
              <a:t>Computers that were invented in the mechanical era were different from the first ones. </a:t>
            </a:r>
            <a:endParaRPr lang="en-US" sz="5400" dirty="0" smtClean="0"/>
          </a:p>
          <a:p>
            <a:r>
              <a:rPr lang="en-US" sz="5400" dirty="0" smtClean="0"/>
              <a:t>They </a:t>
            </a:r>
            <a:r>
              <a:rPr lang="en-US" sz="5400" dirty="0"/>
              <a:t>had the following characteristics;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1F42-9509-48F8-9E55-A3ABBA111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195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338</TotalTime>
  <Words>1778</Words>
  <Application>Microsoft Office PowerPoint</Application>
  <PresentationFormat>On-screen Show (4:3)</PresentationFormat>
  <Paragraphs>256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Flow</vt:lpstr>
      <vt:lpstr>HISTORY AND EVOLUTION OF COMPUTERS </vt:lpstr>
      <vt:lpstr>Slide 2</vt:lpstr>
      <vt:lpstr>CHARACTERISED IN THREE STAGES </vt:lpstr>
      <vt:lpstr>1. BEGINING OF CALCULATION </vt:lpstr>
      <vt:lpstr>1.Abacus</vt:lpstr>
      <vt:lpstr> 2.Napier Bones </vt:lpstr>
      <vt:lpstr>3.Slide Rule.  </vt:lpstr>
      <vt:lpstr>MECHANICALA ERA (1623-1940) </vt:lpstr>
      <vt:lpstr>Slide 9</vt:lpstr>
      <vt:lpstr>Slide 10</vt:lpstr>
      <vt:lpstr>Examples of machines in this era include; </vt:lpstr>
      <vt:lpstr> A. Pascal’s arithmetic machine.  </vt:lpstr>
      <vt:lpstr> B. Leibniz calculator  (Leibniz’s Stepped Reckoner)  </vt:lpstr>
      <vt:lpstr> C. Jacquard’s weaving loom </vt:lpstr>
      <vt:lpstr> D. Charles Babbage’s analytical engine and difference engine </vt:lpstr>
      <vt:lpstr>Slide 16</vt:lpstr>
      <vt:lpstr> E. Hollerith’s tabulator.  </vt:lpstr>
      <vt:lpstr>Slide 18</vt:lpstr>
      <vt:lpstr>THE ELECTRONIC ERA </vt:lpstr>
      <vt:lpstr>Slide 20</vt:lpstr>
      <vt:lpstr>NB: A computer generation </vt:lpstr>
      <vt:lpstr>NB: A computer generation </vt:lpstr>
      <vt:lpstr>NB: A computer generation </vt:lpstr>
      <vt:lpstr>Slide 24</vt:lpstr>
      <vt:lpstr>Slide 25</vt:lpstr>
      <vt:lpstr>Slide 26</vt:lpstr>
      <vt:lpstr>1 FIRST GENERATION (Vacuum tubes) </vt:lpstr>
      <vt:lpstr>Slide 28</vt:lpstr>
      <vt:lpstr>Slide 29</vt:lpstr>
      <vt:lpstr>Slide 30</vt:lpstr>
      <vt:lpstr>Examples of first generation computers include; </vt:lpstr>
      <vt:lpstr> 2 SECOND GENERATION (transistors) </vt:lpstr>
      <vt:lpstr>CHARACTERISTICS OF COMPUTERS IN THIS GENERATION </vt:lpstr>
      <vt:lpstr>Slide 34</vt:lpstr>
      <vt:lpstr>Slide 35</vt:lpstr>
      <vt:lpstr>Slide 36</vt:lpstr>
      <vt:lpstr>Computers in this generation include; </vt:lpstr>
      <vt:lpstr> 3 THIRD GENERATION (integrated circuits)  </vt:lpstr>
      <vt:lpstr>CHARACTERISTICS OF COMPUTERS IN THIS GENERATION</vt:lpstr>
      <vt:lpstr>Slide 40</vt:lpstr>
      <vt:lpstr>Slide 41</vt:lpstr>
      <vt:lpstr>Slide 42</vt:lpstr>
      <vt:lpstr>Computers in generation include; </vt:lpstr>
      <vt:lpstr>4 FOURTH GENERATION (VLSICs/microprocessor) </vt:lpstr>
      <vt:lpstr>CHARACTERISTICS OF COMPUTERS IN THIS GENERATION</vt:lpstr>
      <vt:lpstr>Slide 46</vt:lpstr>
      <vt:lpstr>Slide 47</vt:lpstr>
      <vt:lpstr>Slide 48</vt:lpstr>
      <vt:lpstr>Slide 49</vt:lpstr>
      <vt:lpstr>Examples in this generation include; </vt:lpstr>
      <vt:lpstr> 5 FIFTH/FUTURE GENERATION  (artificial intelligence) </vt:lpstr>
      <vt:lpstr>Computers in the fifth generation appear completely deferent from the past computers of the past generations. </vt:lpstr>
      <vt:lpstr>Slide 53</vt:lpstr>
      <vt:lpstr>CHARACTERISTICS OF COMPUTERS IN THIS GENERATION</vt:lpstr>
      <vt:lpstr>Slide 55</vt:lpstr>
      <vt:lpstr>Slide 56</vt:lpstr>
      <vt:lpstr>Slide 57</vt:lpstr>
      <vt:lpstr>Slide 58</vt:lpstr>
      <vt:lpstr>Slide 59</vt:lpstr>
      <vt:lpstr>Applications of artificial intelligence </vt:lpstr>
      <vt:lpstr>Slide 61</vt:lpstr>
      <vt:lpstr>Slide 62</vt:lpstr>
      <vt:lpstr>Slide 63</vt:lpstr>
      <vt:lpstr>Computers in this generation include; </vt:lpstr>
      <vt:lpstr>GOOD LUCK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 TERM 2 2015 NOTES</dc:title>
  <dc:creator>EAMECHU</dc:creator>
  <cp:lastModifiedBy>MHSE</cp:lastModifiedBy>
  <cp:revision>47</cp:revision>
  <dcterms:created xsi:type="dcterms:W3CDTF">2015-05-06T18:23:00Z</dcterms:created>
  <dcterms:modified xsi:type="dcterms:W3CDTF">2019-09-23T13:14:10Z</dcterms:modified>
</cp:coreProperties>
</file>